
<file path=[Content_Types].xml><?xml version="1.0" encoding="utf-8"?>
<Types xmlns="http://schemas.openxmlformats.org/package/2006/content-types">
  <Default Extension="bin" ContentType="image/unknown"/>
  <Default Extension="crdownload" ContentType="image/jpeg"/>
  <Default Extension="emf" ContentType="image/x-emf"/>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media/image171.jpg" ContentType="image/unknown"/>
  <Override PartName="/ppt/notesSlides/notesSlide183.xml" ContentType="application/vnd.openxmlformats-officedocument.presentationml.notesSlide+xml"/>
  <Override PartName="/ppt/notesSlides/notesSlide184.xml" ContentType="application/vnd.openxmlformats-officedocument.presentationml.notesSlide+xml"/>
  <Override PartName="/ppt/media/image173.jpg" ContentType="image/jpeg"/>
  <Override PartName="/ppt/media/image175.jpg" ContentType="image/unknown"/>
  <Override PartName="/ppt/media/image177.jpg" ContentType="image/jpeg"/>
  <Override PartName="/ppt/media/image178.jpg" ContentType="image/jpeg"/>
  <Override PartName="/ppt/media/image179.jpg" ContentType="image/jpeg"/>
  <Override PartName="/ppt/media/image182.jpg" ContentType="image/jpeg"/>
  <Override PartName="/ppt/media/image183.jpg" ContentType="image/jpeg"/>
  <Override PartName="/ppt/media/image185.jpg" ContentType="image/unknown"/>
  <Override PartName="/ppt/media/image187.jpg" ContentType="image/jpeg"/>
  <Override PartName="/ppt/media/image188.jpg" ContentType="image/jpeg"/>
  <Override PartName="/ppt/media/image190.jpg" ContentType="image/jpeg"/>
  <Override PartName="/ppt/media/image191.jpg" ContentType="image/jpeg"/>
  <Override PartName="/ppt/media/image192.jpg" ContentType="image/jpeg"/>
  <Override PartName="/ppt/media/image193.jpg" ContentType="image/jpeg"/>
  <Override PartName="/ppt/media/image194.jpg" ContentType="image/jpeg"/>
  <Override PartName="/ppt/media/image196.jpg" ContentType="image/jpeg"/>
  <Override PartName="/ppt/media/image197.jpg" ContentType="image/jpeg"/>
  <Override PartName="/ppt/ink/ink1.xml" ContentType="application/inkml+xml"/>
  <Override PartName="/ppt/ink/ink2.xml" ContentType="application/inkml+xml"/>
  <Override PartName="/ppt/ink/ink3.xml" ContentType="application/inkml+xml"/>
  <Override PartName="/ppt/ink/ink4.xml" ContentType="application/inkml+xml"/>
  <Override PartName="/ppt/media/image198.jpg" ContentType="image/jpeg"/>
  <Override PartName="/ppt/media/image199.jpg" ContentType="image/jpeg"/>
  <Override PartName="/ppt/media/image200.jpg" ContentType="image/jpeg"/>
  <Override PartName="/ppt/media/image201.jpg" ContentType="image/jpeg"/>
  <Override PartName="/ppt/media/image202.jpg" ContentType="image/jpeg"/>
  <Override PartName="/ppt/media/image203.jpg" ContentType="image/jpeg"/>
  <Override PartName="/ppt/media/image204.jpg" ContentType="image/jpeg"/>
  <Override PartName="/ppt/media/image205.jpg" ContentType="image/jpeg"/>
  <Override PartName="/ppt/media/image206.jpg" ContentType="image/jpeg"/>
  <Override PartName="/ppt/media/image208.jpg" ContentType="image/jpeg"/>
  <Override PartName="/ppt/media/image210.jpg" ContentType="image/jpeg"/>
  <Override PartName="/ppt/media/image211.jpg" ContentType="image/jpeg"/>
  <Override PartName="/ppt/media/image212.jpg" ContentType="image/jpeg"/>
  <Override PartName="/ppt/media/image213.jpg" ContentType="image/jpeg"/>
  <Override PartName="/ppt/media/image214.jpg" ContentType="image/jpeg"/>
  <Override PartName="/ppt/media/image215.jpg" ContentType="image/jpeg"/>
  <Override PartName="/ppt/media/image216.jpg" ContentType="image/jpeg"/>
  <Override PartName="/ppt/media/image217.jpg" ContentType="image/jpeg"/>
  <Override PartName="/ppt/media/image218.jpg" ContentType="image/jpeg"/>
  <Override PartName="/ppt/media/image219.jpg" ContentType="image/jpeg"/>
  <Override PartName="/ppt/media/image220.jpg" ContentType="image/jpeg"/>
  <Override PartName="/ppt/media/image221.jpg" ContentType="image/jpeg"/>
  <Override PartName="/ppt/media/image222.jpg" ContentType="image/jpeg"/>
  <Override PartName="/ppt/media/image223.jpg" ContentType="image/jpeg"/>
  <Override PartName="/ppt/media/image224.jpg" ContentType="image/jpeg"/>
  <Override PartName="/ppt/media/image225.jpg" ContentType="image/jpeg"/>
  <Override PartName="/ppt/media/image226.jpg" ContentType="image/jpeg"/>
  <Override PartName="/ppt/media/image227.jpg" ContentType="image/jpeg"/>
  <Override PartName="/ppt/media/image228.jpg" ContentType="image/jpeg"/>
  <Override PartName="/ppt/media/image230.jpg" ContentType="image/jpeg"/>
  <Override PartName="/ppt/media/image231.jpg" ContentType="image/jpeg"/>
  <Override PartName="/ppt/media/image233.jpg" ContentType="image/jpeg"/>
  <Override PartName="/ppt/media/image234.jpg" ContentType="image/jpeg"/>
  <Override PartName="/ppt/media/image235.jpg" ContentType="image/jpeg"/>
  <Override PartName="/ppt/media/image236.jpg" ContentType="image/jpeg"/>
  <Override PartName="/ppt/media/image237.jpg" ContentType="image/jpeg"/>
  <Override PartName="/ppt/media/image238.jpg" ContentType="image/jpeg"/>
  <Override PartName="/ppt/media/image239.jpg" ContentType="image/jpeg"/>
  <Override PartName="/ppt/media/image240.jpg" ContentType="image/jpeg"/>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media/image241.jpg" ContentType="image/jpeg"/>
  <Override PartName="/ppt/notesSlides/notesSlide188.xml" ContentType="application/vnd.openxmlformats-officedocument.presentationml.notesSlide+xml"/>
  <Override PartName="/ppt/media/image242.jpg" ContentType="image/jpeg"/>
  <Override PartName="/ppt/notesSlides/notesSlide189.xml" ContentType="application/vnd.openxmlformats-officedocument.presentationml.notesSlide+xml"/>
  <Override PartName="/ppt/media/image243.jpg" ContentType="image/jpeg"/>
  <Override PartName="/ppt/notesSlides/notesSlide190.xml" ContentType="application/vnd.openxmlformats-officedocument.presentationml.notesSlide+xml"/>
  <Override PartName="/ppt/media/image244.jpg" ContentType="image/jpeg"/>
  <Override PartName="/ppt/notesSlides/notesSlide191.xml" ContentType="application/vnd.openxmlformats-officedocument.presentationml.notesSlide+xml"/>
  <Override PartName="/ppt/notesSlides/notesSlide192.xml" ContentType="application/vnd.openxmlformats-officedocument.presentationml.notesSlide+xml"/>
  <Override PartName="/ppt/media/image246.jpg" ContentType="image/jpeg"/>
  <Override PartName="/ppt/notesSlides/notesSlide193.xml" ContentType="application/vnd.openxmlformats-officedocument.presentationml.notesSlide+xml"/>
  <Override PartName="/ppt/media/image247.jpg" ContentType="image/jpeg"/>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media/image267.jpg" ContentType="image/jpeg"/>
  <Override PartName="/ppt/media/image279.jpg" ContentType="image/jpeg"/>
  <Override PartName="/ppt/media/image293.jpg" ContentType="image/jpeg"/>
  <Override PartName="/ppt/media/image296.jpg" ContentType="image/jpeg"/>
  <Override PartName="/ppt/media/image298.jpg" ContentType="image/jpeg"/>
  <Override PartName="/ppt/media/image299.jpg" ContentType="image/jpeg"/>
  <Override PartName="/ppt/media/image300.jpg" ContentType="image/jpeg"/>
  <Override PartName="/ppt/media/image302.jpg" ContentType="image/jpeg"/>
  <Override PartName="/ppt/media/image303.jpg" ContentType="image/jpeg"/>
  <Override PartName="/ppt/media/image307.jpg" ContentType="image/jpeg"/>
  <Override PartName="/ppt/media/image308.jpg" ContentType="image/jpeg"/>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media/image517.jpg" ContentType="image/jpeg"/>
  <Override PartName="/ppt/notesSlides/notesSlide352.xml" ContentType="application/vnd.openxmlformats-officedocument.presentationml.notesSlide+xml"/>
  <Override PartName="/ppt/media/image518.jpg" ContentType="image/jpeg"/>
  <Override PartName="/ppt/notesSlides/notesSlide353.xml" ContentType="application/vnd.openxmlformats-officedocument.presentationml.notesSlide+xml"/>
  <Override PartName="/ppt/media/image519.jpg" ContentType="image/jpeg"/>
  <Override PartName="/ppt/notesSlides/notesSlide354.xml" ContentType="application/vnd.openxmlformats-officedocument.presentationml.notesSlide+xml"/>
  <Override PartName="/ppt/media/image520.jpg" ContentType="image/jpeg"/>
  <Override PartName="/ppt/notesSlides/notesSlide355.xml" ContentType="application/vnd.openxmlformats-officedocument.presentationml.notesSlide+xml"/>
  <Override PartName="/ppt/media/image521.jpg" ContentType="image/jpeg"/>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media/image523.jpg" ContentType="image/jpeg"/>
  <Override PartName="/ppt/notesSlides/notesSlide359.xml" ContentType="application/vnd.openxmlformats-officedocument.presentationml.notesSlide+xml"/>
  <Override PartName="/ppt/media/image524.jpg" ContentType="image/jpeg"/>
  <Override PartName="/ppt/notesSlides/notesSlide360.xml" ContentType="application/vnd.openxmlformats-officedocument.presentationml.notesSlide+xml"/>
  <Override PartName="/ppt/media/image525.jpg" ContentType="image/jpeg"/>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media/image526.jpg" ContentType="image/jpeg"/>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media/image527.jpg" ContentType="image/jpeg"/>
  <Override PartName="/ppt/notesSlides/notesSlide368.xml" ContentType="application/vnd.openxmlformats-officedocument.presentationml.notesSlide+xml"/>
  <Override PartName="/ppt/notesSlides/notesSlide369.xml" ContentType="application/vnd.openxmlformats-officedocument.presentationml.notesSlide+xml"/>
  <Override PartName="/ppt/media/image529.jpg" ContentType="image/jpeg"/>
  <Override PartName="/ppt/notesSlides/notesSlide370.xml" ContentType="application/vnd.openxmlformats-officedocument.presentationml.notesSlide+xml"/>
  <Override PartName="/ppt/media/image530.jpg" ContentType="image/jpeg"/>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media/image531.jpg" ContentType="image/jpeg"/>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media/image532.jpg" ContentType="image/jpeg"/>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ppt/notesSlides/notesSlide408.xml" ContentType="application/vnd.openxmlformats-officedocument.presentationml.notesSlide+xml"/>
  <Override PartName="/ppt/notesSlides/notesSlide409.xml" ContentType="application/vnd.openxmlformats-officedocument.presentationml.notesSlide+xml"/>
  <Override PartName="/ppt/notesSlides/notesSlide410.xml" ContentType="application/vnd.openxmlformats-officedocument.presentationml.notesSlide+xml"/>
  <Override PartName="/ppt/notesSlides/notesSlide411.xml" ContentType="application/vnd.openxmlformats-officedocument.presentationml.notesSlide+xml"/>
  <Override PartName="/ppt/notesSlides/notesSlide412.xml" ContentType="application/vnd.openxmlformats-officedocument.presentationml.notesSlide+xml"/>
  <Override PartName="/ppt/notesSlides/notesSlide413.xml" ContentType="application/vnd.openxmlformats-officedocument.presentationml.notesSlide+xml"/>
  <Override PartName="/ppt/notesSlides/notesSlide414.xml" ContentType="application/vnd.openxmlformats-officedocument.presentationml.notesSlide+xml"/>
  <Override PartName="/ppt/notesSlides/notesSlide415.xml" ContentType="application/vnd.openxmlformats-officedocument.presentationml.notesSlide+xml"/>
  <Override PartName="/ppt/notesSlides/notesSlide416.xml" ContentType="application/vnd.openxmlformats-officedocument.presentationml.notesSlide+xml"/>
  <Override PartName="/ppt/notesSlides/notesSlide417.xml" ContentType="application/vnd.openxmlformats-officedocument.presentationml.notesSlide+xml"/>
  <Override PartName="/ppt/notesSlides/notesSlide418.xml" ContentType="application/vnd.openxmlformats-officedocument.presentationml.notesSlide+xml"/>
  <Override PartName="/ppt/notesSlides/notesSlide419.xml" ContentType="application/vnd.openxmlformats-officedocument.presentationml.notesSlide+xml"/>
  <Override PartName="/ppt/notesSlides/notesSlide420.xml" ContentType="application/vnd.openxmlformats-officedocument.presentationml.notesSlide+xml"/>
  <Override PartName="/ppt/notesSlides/notesSlide421.xml" ContentType="application/vnd.openxmlformats-officedocument.presentationml.notesSlide+xml"/>
  <Override PartName="/ppt/notesSlides/notesSlide422.xml" ContentType="application/vnd.openxmlformats-officedocument.presentationml.notesSlide+xml"/>
  <Override PartName="/ppt/notesSlides/notesSlide423.xml" ContentType="application/vnd.openxmlformats-officedocument.presentationml.notesSlide+xml"/>
  <Override PartName="/ppt/notesSlides/notesSlide424.xml" ContentType="application/vnd.openxmlformats-officedocument.presentationml.notesSlide+xml"/>
  <Override PartName="/ppt/notesSlides/notesSlide425.xml" ContentType="application/vnd.openxmlformats-officedocument.presentationml.notesSlide+xml"/>
  <Override PartName="/ppt/notesSlides/notesSlide426.xml" ContentType="application/vnd.openxmlformats-officedocument.presentationml.notesSlide+xml"/>
  <Override PartName="/ppt/notesSlides/notesSlide427.xml" ContentType="application/vnd.openxmlformats-officedocument.presentationml.notesSlide+xml"/>
  <Override PartName="/ppt/notesSlides/notesSlide428.xml" ContentType="application/vnd.openxmlformats-officedocument.presentationml.notesSlide+xml"/>
  <Override PartName="/ppt/notesSlides/notesSlide429.xml" ContentType="application/vnd.openxmlformats-officedocument.presentationml.notesSlide+xml"/>
  <Override PartName="/ppt/notesSlides/notesSlide430.xml" ContentType="application/vnd.openxmlformats-officedocument.presentationml.notesSlide+xml"/>
  <Override PartName="/ppt/notesSlides/notesSlide431.xml" ContentType="application/vnd.openxmlformats-officedocument.presentationml.notesSlide+xml"/>
  <Override PartName="/ppt/notesSlides/notesSlide432.xml" ContentType="application/vnd.openxmlformats-officedocument.presentationml.notesSlide+xml"/>
  <Override PartName="/ppt/notesSlides/notesSlide433.xml" ContentType="application/vnd.openxmlformats-officedocument.presentationml.notesSlide+xml"/>
  <Override PartName="/ppt/notesSlides/notesSlide434.xml" ContentType="application/vnd.openxmlformats-officedocument.presentationml.notesSlide+xml"/>
  <Override PartName="/ppt/notesSlides/notesSlide435.xml" ContentType="application/vnd.openxmlformats-officedocument.presentationml.notesSlide+xml"/>
  <Override PartName="/ppt/notesSlides/notesSlide436.xml" ContentType="application/vnd.openxmlformats-officedocument.presentationml.notesSlide+xml"/>
  <Override PartName="/ppt/notesSlides/notesSlide437.xml" ContentType="application/vnd.openxmlformats-officedocument.presentationml.notesSlide+xml"/>
  <Override PartName="/ppt/notesSlides/notesSlide438.xml" ContentType="application/vnd.openxmlformats-officedocument.presentationml.notesSlide+xml"/>
  <Override PartName="/ppt/notesSlides/notesSlide439.xml" ContentType="application/vnd.openxmlformats-officedocument.presentationml.notesSlide+xml"/>
  <Override PartName="/ppt/notesSlides/notesSlide440.xml" ContentType="application/vnd.openxmlformats-officedocument.presentationml.notesSlide+xml"/>
  <Override PartName="/ppt/notesSlides/notesSlide441.xml" ContentType="application/vnd.openxmlformats-officedocument.presentationml.notesSlide+xml"/>
  <Override PartName="/ppt/notesSlides/notesSlide442.xml" ContentType="application/vnd.openxmlformats-officedocument.presentationml.notesSlide+xml"/>
  <Override PartName="/ppt/notesSlides/notesSlide443.xml" ContentType="application/vnd.openxmlformats-officedocument.presentationml.notesSlide+xml"/>
  <Override PartName="/ppt/notesSlides/notesSlide444.xml" ContentType="application/vnd.openxmlformats-officedocument.presentationml.notesSlide+xml"/>
  <Override PartName="/ppt/notesSlides/notesSlide445.xml" ContentType="application/vnd.openxmlformats-officedocument.presentationml.notesSlide+xml"/>
  <Override PartName="/ppt/notesSlides/notesSlide446.xml" ContentType="application/vnd.openxmlformats-officedocument.presentationml.notesSlide+xml"/>
  <Override PartName="/ppt/notesSlides/notesSlide447.xml" ContentType="application/vnd.openxmlformats-officedocument.presentationml.notesSlide+xml"/>
  <Override PartName="/ppt/notesSlides/notesSlide448.xml" ContentType="application/vnd.openxmlformats-officedocument.presentationml.notesSlide+xml"/>
  <Override PartName="/ppt/notesSlides/notesSlide449.xml" ContentType="application/vnd.openxmlformats-officedocument.presentationml.notesSlide+xml"/>
  <Override PartName="/ppt/notesSlides/notesSlide450.xml" ContentType="application/vnd.openxmlformats-officedocument.presentationml.notesSlide+xml"/>
  <Override PartName="/ppt/notesSlides/notesSlide451.xml" ContentType="application/vnd.openxmlformats-officedocument.presentationml.notesSlide+xml"/>
  <Override PartName="/ppt/notesSlides/notesSlide452.xml" ContentType="application/vnd.openxmlformats-officedocument.presentationml.notesSlide+xml"/>
  <Override PartName="/ppt/notesSlides/notesSlide453.xml" ContentType="application/vnd.openxmlformats-officedocument.presentationml.notesSlide+xml"/>
  <Override PartName="/ppt/notesSlides/notesSlide454.xml" ContentType="application/vnd.openxmlformats-officedocument.presentationml.notesSlide+xml"/>
  <Override PartName="/ppt/notesSlides/notesSlide455.xml" ContentType="application/vnd.openxmlformats-officedocument.presentationml.notesSlide+xml"/>
  <Override PartName="/ppt/notesSlides/notesSlide456.xml" ContentType="application/vnd.openxmlformats-officedocument.presentationml.notesSlide+xml"/>
  <Override PartName="/ppt/notesSlides/notesSlide457.xml" ContentType="application/vnd.openxmlformats-officedocument.presentationml.notesSlide+xml"/>
  <Override PartName="/ppt/notesSlides/notesSlide458.xml" ContentType="application/vnd.openxmlformats-officedocument.presentationml.notesSlide+xml"/>
  <Override PartName="/ppt/notesSlides/notesSlide459.xml" ContentType="application/vnd.openxmlformats-officedocument.presentationml.notesSlide+xml"/>
  <Override PartName="/ppt/notesSlides/notesSlide460.xml" ContentType="application/vnd.openxmlformats-officedocument.presentationml.notesSlide+xml"/>
  <Override PartName="/ppt/notesSlides/notesSlide461.xml" ContentType="application/vnd.openxmlformats-officedocument.presentationml.notesSlide+xml"/>
  <Override PartName="/ppt/notesSlides/notesSlide462.xml" ContentType="application/vnd.openxmlformats-officedocument.presentationml.notesSlide+xml"/>
  <Override PartName="/ppt/notesSlides/notesSlide463.xml" ContentType="application/vnd.openxmlformats-officedocument.presentationml.notesSlide+xml"/>
  <Override PartName="/ppt/notesSlides/notesSlide464.xml" ContentType="application/vnd.openxmlformats-officedocument.presentationml.notesSlide+xml"/>
  <Override PartName="/ppt/notesSlides/notesSlide465.xml" ContentType="application/vnd.openxmlformats-officedocument.presentationml.notesSlide+xml"/>
  <Override PartName="/ppt/notesSlides/notesSlide466.xml" ContentType="application/vnd.openxmlformats-officedocument.presentationml.notesSlide+xml"/>
  <Override PartName="/ppt/notesSlides/notesSlide467.xml" ContentType="application/vnd.openxmlformats-officedocument.presentationml.notesSlide+xml"/>
  <Override PartName="/ppt/notesSlides/notesSlide468.xml" ContentType="application/vnd.openxmlformats-officedocument.presentationml.notesSlide+xml"/>
  <Override PartName="/ppt/media/image635.jpg" ContentType="image/jpe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3" r:id="rId2"/>
  </p:sldMasterIdLst>
  <p:notesMasterIdLst>
    <p:notesMasterId r:id="rId831"/>
  </p:notesMasterIdLst>
  <p:sldIdLst>
    <p:sldId id="256" r:id="rId3"/>
    <p:sldId id="1105"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30" r:id="rId54"/>
    <p:sldId id="332" r:id="rId55"/>
    <p:sldId id="333" r:id="rId56"/>
    <p:sldId id="334" r:id="rId57"/>
    <p:sldId id="335" r:id="rId58"/>
    <p:sldId id="336" r:id="rId59"/>
    <p:sldId id="337" r:id="rId60"/>
    <p:sldId id="338" r:id="rId61"/>
    <p:sldId id="339" r:id="rId62"/>
    <p:sldId id="340" r:id="rId63"/>
    <p:sldId id="341" r:id="rId64"/>
    <p:sldId id="342" r:id="rId65"/>
    <p:sldId id="344" r:id="rId66"/>
    <p:sldId id="345" r:id="rId67"/>
    <p:sldId id="354" r:id="rId68"/>
    <p:sldId id="355" r:id="rId69"/>
    <p:sldId id="356" r:id="rId70"/>
    <p:sldId id="357" r:id="rId71"/>
    <p:sldId id="358" r:id="rId72"/>
    <p:sldId id="359" r:id="rId73"/>
    <p:sldId id="360" r:id="rId74"/>
    <p:sldId id="361" r:id="rId75"/>
    <p:sldId id="362" r:id="rId76"/>
    <p:sldId id="363" r:id="rId77"/>
    <p:sldId id="364" r:id="rId78"/>
    <p:sldId id="365" r:id="rId79"/>
    <p:sldId id="366" r:id="rId80"/>
    <p:sldId id="367" r:id="rId81"/>
    <p:sldId id="368" r:id="rId82"/>
    <p:sldId id="369" r:id="rId83"/>
    <p:sldId id="370" r:id="rId84"/>
    <p:sldId id="371" r:id="rId85"/>
    <p:sldId id="372" r:id="rId86"/>
    <p:sldId id="373" r:id="rId87"/>
    <p:sldId id="374" r:id="rId88"/>
    <p:sldId id="375" r:id="rId89"/>
    <p:sldId id="376" r:id="rId90"/>
    <p:sldId id="377" r:id="rId91"/>
    <p:sldId id="378" r:id="rId92"/>
    <p:sldId id="379" r:id="rId93"/>
    <p:sldId id="380" r:id="rId94"/>
    <p:sldId id="381" r:id="rId95"/>
    <p:sldId id="382" r:id="rId96"/>
    <p:sldId id="383" r:id="rId97"/>
    <p:sldId id="277" r:id="rId98"/>
    <p:sldId id="384" r:id="rId99"/>
    <p:sldId id="385" r:id="rId100"/>
    <p:sldId id="386" r:id="rId101"/>
    <p:sldId id="387" r:id="rId102"/>
    <p:sldId id="388" r:id="rId103"/>
    <p:sldId id="389" r:id="rId104"/>
    <p:sldId id="390" r:id="rId105"/>
    <p:sldId id="391" r:id="rId106"/>
    <p:sldId id="392" r:id="rId107"/>
    <p:sldId id="393" r:id="rId108"/>
    <p:sldId id="394" r:id="rId109"/>
    <p:sldId id="395" r:id="rId110"/>
    <p:sldId id="396" r:id="rId111"/>
    <p:sldId id="397" r:id="rId112"/>
    <p:sldId id="398" r:id="rId113"/>
    <p:sldId id="399" r:id="rId114"/>
    <p:sldId id="400" r:id="rId115"/>
    <p:sldId id="401" r:id="rId116"/>
    <p:sldId id="402" r:id="rId117"/>
    <p:sldId id="403" r:id="rId118"/>
    <p:sldId id="404" r:id="rId119"/>
    <p:sldId id="405" r:id="rId120"/>
    <p:sldId id="406" r:id="rId121"/>
    <p:sldId id="407" r:id="rId122"/>
    <p:sldId id="408" r:id="rId123"/>
    <p:sldId id="409" r:id="rId124"/>
    <p:sldId id="410" r:id="rId125"/>
    <p:sldId id="411" r:id="rId126"/>
    <p:sldId id="412" r:id="rId127"/>
    <p:sldId id="307" r:id="rId128"/>
    <p:sldId id="308" r:id="rId129"/>
    <p:sldId id="309" r:id="rId130"/>
    <p:sldId id="310" r:id="rId131"/>
    <p:sldId id="311" r:id="rId132"/>
    <p:sldId id="312" r:id="rId133"/>
    <p:sldId id="313" r:id="rId134"/>
    <p:sldId id="314" r:id="rId135"/>
    <p:sldId id="315" r:id="rId136"/>
    <p:sldId id="316" r:id="rId137"/>
    <p:sldId id="317" r:id="rId138"/>
    <p:sldId id="318" r:id="rId139"/>
    <p:sldId id="319" r:id="rId140"/>
    <p:sldId id="320" r:id="rId141"/>
    <p:sldId id="321" r:id="rId142"/>
    <p:sldId id="322" r:id="rId143"/>
    <p:sldId id="323" r:id="rId144"/>
    <p:sldId id="324" r:id="rId145"/>
    <p:sldId id="327" r:id="rId146"/>
    <p:sldId id="326" r:id="rId147"/>
    <p:sldId id="328" r:id="rId148"/>
    <p:sldId id="329" r:id="rId149"/>
    <p:sldId id="413" r:id="rId150"/>
    <p:sldId id="331" r:id="rId151"/>
    <p:sldId id="414" r:id="rId152"/>
    <p:sldId id="415" r:id="rId153"/>
    <p:sldId id="416" r:id="rId154"/>
    <p:sldId id="417" r:id="rId155"/>
    <p:sldId id="418" r:id="rId156"/>
    <p:sldId id="419" r:id="rId157"/>
    <p:sldId id="420" r:id="rId158"/>
    <p:sldId id="421" r:id="rId159"/>
    <p:sldId id="422" r:id="rId160"/>
    <p:sldId id="423" r:id="rId161"/>
    <p:sldId id="424" r:id="rId162"/>
    <p:sldId id="343" r:id="rId163"/>
    <p:sldId id="425" r:id="rId164"/>
    <p:sldId id="426" r:id="rId165"/>
    <p:sldId id="346" r:id="rId166"/>
    <p:sldId id="347" r:id="rId167"/>
    <p:sldId id="348" r:id="rId168"/>
    <p:sldId id="349" r:id="rId169"/>
    <p:sldId id="350" r:id="rId170"/>
    <p:sldId id="352" r:id="rId171"/>
    <p:sldId id="351" r:id="rId172"/>
    <p:sldId id="427" r:id="rId173"/>
    <p:sldId id="428" r:id="rId174"/>
    <p:sldId id="429" r:id="rId175"/>
    <p:sldId id="430" r:id="rId176"/>
    <p:sldId id="431" r:id="rId177"/>
    <p:sldId id="432" r:id="rId178"/>
    <p:sldId id="433" r:id="rId179"/>
    <p:sldId id="434" r:id="rId180"/>
    <p:sldId id="435" r:id="rId181"/>
    <p:sldId id="1106" r:id="rId182"/>
    <p:sldId id="1107" r:id="rId183"/>
    <p:sldId id="1108" r:id="rId184"/>
    <p:sldId id="1109" r:id="rId185"/>
    <p:sldId id="1110" r:id="rId186"/>
    <p:sldId id="1111" r:id="rId187"/>
    <p:sldId id="1112" r:id="rId188"/>
    <p:sldId id="1113" r:id="rId189"/>
    <p:sldId id="1114" r:id="rId190"/>
    <p:sldId id="1115" r:id="rId191"/>
    <p:sldId id="1116" r:id="rId192"/>
    <p:sldId id="1117" r:id="rId193"/>
    <p:sldId id="1118" r:id="rId194"/>
    <p:sldId id="1119" r:id="rId195"/>
    <p:sldId id="1120" r:id="rId196"/>
    <p:sldId id="1121" r:id="rId197"/>
    <p:sldId id="1122" r:id="rId198"/>
    <p:sldId id="1123" r:id="rId199"/>
    <p:sldId id="1124" r:id="rId200"/>
    <p:sldId id="1125" r:id="rId201"/>
    <p:sldId id="1126" r:id="rId202"/>
    <p:sldId id="1127" r:id="rId203"/>
    <p:sldId id="1128" r:id="rId204"/>
    <p:sldId id="1129" r:id="rId205"/>
    <p:sldId id="1130" r:id="rId206"/>
    <p:sldId id="1131" r:id="rId207"/>
    <p:sldId id="1132" r:id="rId208"/>
    <p:sldId id="1133" r:id="rId209"/>
    <p:sldId id="1134" r:id="rId210"/>
    <p:sldId id="1135" r:id="rId211"/>
    <p:sldId id="1136" r:id="rId212"/>
    <p:sldId id="1137" r:id="rId213"/>
    <p:sldId id="1138" r:id="rId214"/>
    <p:sldId id="1139" r:id="rId215"/>
    <p:sldId id="1140" r:id="rId216"/>
    <p:sldId id="1141" r:id="rId217"/>
    <p:sldId id="1142" r:id="rId218"/>
    <p:sldId id="1143" r:id="rId219"/>
    <p:sldId id="1144" r:id="rId220"/>
    <p:sldId id="1145" r:id="rId221"/>
    <p:sldId id="1146" r:id="rId222"/>
    <p:sldId id="1147" r:id="rId223"/>
    <p:sldId id="1148" r:id="rId224"/>
    <p:sldId id="1149" r:id="rId225"/>
    <p:sldId id="1150" r:id="rId226"/>
    <p:sldId id="1151" r:id="rId227"/>
    <p:sldId id="1152" r:id="rId228"/>
    <p:sldId id="1153" r:id="rId229"/>
    <p:sldId id="1154" r:id="rId230"/>
    <p:sldId id="1155" r:id="rId231"/>
    <p:sldId id="1156" r:id="rId232"/>
    <p:sldId id="1157" r:id="rId233"/>
    <p:sldId id="1158" r:id="rId234"/>
    <p:sldId id="1159" r:id="rId235"/>
    <p:sldId id="1160" r:id="rId236"/>
    <p:sldId id="1161" r:id="rId237"/>
    <p:sldId id="1162" r:id="rId238"/>
    <p:sldId id="1163" r:id="rId239"/>
    <p:sldId id="1164" r:id="rId240"/>
    <p:sldId id="1165" r:id="rId241"/>
    <p:sldId id="1166" r:id="rId242"/>
    <p:sldId id="1167" r:id="rId243"/>
    <p:sldId id="1168" r:id="rId244"/>
    <p:sldId id="1169" r:id="rId245"/>
    <p:sldId id="1170" r:id="rId246"/>
    <p:sldId id="1171" r:id="rId247"/>
    <p:sldId id="1172" r:id="rId248"/>
    <p:sldId id="1173" r:id="rId249"/>
    <p:sldId id="1174" r:id="rId250"/>
    <p:sldId id="1175" r:id="rId251"/>
    <p:sldId id="1176" r:id="rId252"/>
    <p:sldId id="1177" r:id="rId253"/>
    <p:sldId id="1178" r:id="rId254"/>
    <p:sldId id="1179" r:id="rId255"/>
    <p:sldId id="1180" r:id="rId256"/>
    <p:sldId id="1181" r:id="rId257"/>
    <p:sldId id="1182" r:id="rId258"/>
    <p:sldId id="1183" r:id="rId259"/>
    <p:sldId id="1184" r:id="rId260"/>
    <p:sldId id="1185" r:id="rId261"/>
    <p:sldId id="1186" r:id="rId262"/>
    <p:sldId id="1187" r:id="rId263"/>
    <p:sldId id="1188" r:id="rId264"/>
    <p:sldId id="1189" r:id="rId265"/>
    <p:sldId id="1190" r:id="rId266"/>
    <p:sldId id="540" r:id="rId267"/>
    <p:sldId id="541" r:id="rId268"/>
    <p:sldId id="542" r:id="rId269"/>
    <p:sldId id="543" r:id="rId270"/>
    <p:sldId id="544" r:id="rId271"/>
    <p:sldId id="545" r:id="rId272"/>
    <p:sldId id="546" r:id="rId273"/>
    <p:sldId id="547" r:id="rId274"/>
    <p:sldId id="548" r:id="rId275"/>
    <p:sldId id="549" r:id="rId276"/>
    <p:sldId id="550" r:id="rId277"/>
    <p:sldId id="551" r:id="rId278"/>
    <p:sldId id="552" r:id="rId279"/>
    <p:sldId id="553" r:id="rId280"/>
    <p:sldId id="554" r:id="rId281"/>
    <p:sldId id="555" r:id="rId282"/>
    <p:sldId id="556" r:id="rId283"/>
    <p:sldId id="557" r:id="rId284"/>
    <p:sldId id="558" r:id="rId285"/>
    <p:sldId id="559" r:id="rId286"/>
    <p:sldId id="560" r:id="rId287"/>
    <p:sldId id="561" r:id="rId288"/>
    <p:sldId id="562" r:id="rId289"/>
    <p:sldId id="563" r:id="rId290"/>
    <p:sldId id="564" r:id="rId291"/>
    <p:sldId id="565" r:id="rId292"/>
    <p:sldId id="566" r:id="rId293"/>
    <p:sldId id="567" r:id="rId294"/>
    <p:sldId id="568" r:id="rId295"/>
    <p:sldId id="569" r:id="rId296"/>
    <p:sldId id="570" r:id="rId297"/>
    <p:sldId id="571" r:id="rId298"/>
    <p:sldId id="572" r:id="rId299"/>
    <p:sldId id="573" r:id="rId300"/>
    <p:sldId id="574" r:id="rId301"/>
    <p:sldId id="575" r:id="rId302"/>
    <p:sldId id="576" r:id="rId303"/>
    <p:sldId id="577" r:id="rId304"/>
    <p:sldId id="578" r:id="rId305"/>
    <p:sldId id="579" r:id="rId306"/>
    <p:sldId id="580" r:id="rId307"/>
    <p:sldId id="581" r:id="rId308"/>
    <p:sldId id="582" r:id="rId309"/>
    <p:sldId id="583" r:id="rId310"/>
    <p:sldId id="584" r:id="rId311"/>
    <p:sldId id="585" r:id="rId312"/>
    <p:sldId id="586" r:id="rId313"/>
    <p:sldId id="587" r:id="rId314"/>
    <p:sldId id="588" r:id="rId315"/>
    <p:sldId id="589" r:id="rId316"/>
    <p:sldId id="590" r:id="rId317"/>
    <p:sldId id="591" r:id="rId318"/>
    <p:sldId id="592" r:id="rId319"/>
    <p:sldId id="593" r:id="rId320"/>
    <p:sldId id="594" r:id="rId321"/>
    <p:sldId id="595" r:id="rId322"/>
    <p:sldId id="596" r:id="rId323"/>
    <p:sldId id="597" r:id="rId324"/>
    <p:sldId id="598" r:id="rId325"/>
    <p:sldId id="599" r:id="rId326"/>
    <p:sldId id="600" r:id="rId327"/>
    <p:sldId id="601" r:id="rId328"/>
    <p:sldId id="602" r:id="rId329"/>
    <p:sldId id="603" r:id="rId330"/>
    <p:sldId id="604" r:id="rId331"/>
    <p:sldId id="605" r:id="rId332"/>
    <p:sldId id="606" r:id="rId333"/>
    <p:sldId id="607" r:id="rId334"/>
    <p:sldId id="325" r:id="rId335"/>
    <p:sldId id="608" r:id="rId336"/>
    <p:sldId id="609" r:id="rId337"/>
    <p:sldId id="610" r:id="rId338"/>
    <p:sldId id="611" r:id="rId339"/>
    <p:sldId id="612" r:id="rId340"/>
    <p:sldId id="613" r:id="rId341"/>
    <p:sldId id="614" r:id="rId342"/>
    <p:sldId id="1028" r:id="rId343"/>
    <p:sldId id="1029" r:id="rId344"/>
    <p:sldId id="1030" r:id="rId345"/>
    <p:sldId id="1031" r:id="rId346"/>
    <p:sldId id="1032" r:id="rId347"/>
    <p:sldId id="1033" r:id="rId348"/>
    <p:sldId id="1034" r:id="rId349"/>
    <p:sldId id="1035" r:id="rId350"/>
    <p:sldId id="1036" r:id="rId351"/>
    <p:sldId id="1037" r:id="rId352"/>
    <p:sldId id="1038" r:id="rId353"/>
    <p:sldId id="1039" r:id="rId354"/>
    <p:sldId id="1040" r:id="rId355"/>
    <p:sldId id="1041" r:id="rId356"/>
    <p:sldId id="1042" r:id="rId357"/>
    <p:sldId id="1043" r:id="rId358"/>
    <p:sldId id="1044" r:id="rId359"/>
    <p:sldId id="1045" r:id="rId360"/>
    <p:sldId id="1046" r:id="rId361"/>
    <p:sldId id="1047" r:id="rId362"/>
    <p:sldId id="1048" r:id="rId363"/>
    <p:sldId id="1049" r:id="rId364"/>
    <p:sldId id="1050" r:id="rId365"/>
    <p:sldId id="1051" r:id="rId366"/>
    <p:sldId id="1052" r:id="rId367"/>
    <p:sldId id="1053" r:id="rId368"/>
    <p:sldId id="1054" r:id="rId369"/>
    <p:sldId id="1055" r:id="rId370"/>
    <p:sldId id="1056" r:id="rId371"/>
    <p:sldId id="1057" r:id="rId372"/>
    <p:sldId id="1058" r:id="rId373"/>
    <p:sldId id="1059" r:id="rId374"/>
    <p:sldId id="1060" r:id="rId375"/>
    <p:sldId id="1061" r:id="rId376"/>
    <p:sldId id="1062" r:id="rId377"/>
    <p:sldId id="1063" r:id="rId378"/>
    <p:sldId id="1064" r:id="rId379"/>
    <p:sldId id="1065" r:id="rId380"/>
    <p:sldId id="1066" r:id="rId381"/>
    <p:sldId id="1067" r:id="rId382"/>
    <p:sldId id="1068" r:id="rId383"/>
    <p:sldId id="1069" r:id="rId384"/>
    <p:sldId id="1070" r:id="rId385"/>
    <p:sldId id="1071" r:id="rId386"/>
    <p:sldId id="1072" r:id="rId387"/>
    <p:sldId id="1073" r:id="rId388"/>
    <p:sldId id="1074" r:id="rId389"/>
    <p:sldId id="1075" r:id="rId390"/>
    <p:sldId id="1076" r:id="rId391"/>
    <p:sldId id="1077" r:id="rId392"/>
    <p:sldId id="1078" r:id="rId393"/>
    <p:sldId id="1079" r:id="rId394"/>
    <p:sldId id="1080" r:id="rId395"/>
    <p:sldId id="1081" r:id="rId396"/>
    <p:sldId id="1082" r:id="rId397"/>
    <p:sldId id="1083" r:id="rId398"/>
    <p:sldId id="1084" r:id="rId399"/>
    <p:sldId id="1085" r:id="rId400"/>
    <p:sldId id="1086" r:id="rId401"/>
    <p:sldId id="1087" r:id="rId402"/>
    <p:sldId id="1088" r:id="rId403"/>
    <p:sldId id="1089" r:id="rId404"/>
    <p:sldId id="1090" r:id="rId405"/>
    <p:sldId id="1091" r:id="rId406"/>
    <p:sldId id="1092" r:id="rId407"/>
    <p:sldId id="1093" r:id="rId408"/>
    <p:sldId id="1094" r:id="rId409"/>
    <p:sldId id="1095" r:id="rId410"/>
    <p:sldId id="1096" r:id="rId411"/>
    <p:sldId id="1097" r:id="rId412"/>
    <p:sldId id="1098" r:id="rId413"/>
    <p:sldId id="1099" r:id="rId414"/>
    <p:sldId id="1100" r:id="rId415"/>
    <p:sldId id="1101" r:id="rId416"/>
    <p:sldId id="1102" r:id="rId417"/>
    <p:sldId id="1103" r:id="rId418"/>
    <p:sldId id="1104" r:id="rId419"/>
    <p:sldId id="848" r:id="rId420"/>
    <p:sldId id="849" r:id="rId421"/>
    <p:sldId id="850" r:id="rId422"/>
    <p:sldId id="851" r:id="rId423"/>
    <p:sldId id="852" r:id="rId424"/>
    <p:sldId id="853" r:id="rId425"/>
    <p:sldId id="854" r:id="rId426"/>
    <p:sldId id="855" r:id="rId427"/>
    <p:sldId id="856" r:id="rId428"/>
    <p:sldId id="857" r:id="rId429"/>
    <p:sldId id="858" r:id="rId430"/>
    <p:sldId id="859" r:id="rId431"/>
    <p:sldId id="860" r:id="rId432"/>
    <p:sldId id="861" r:id="rId433"/>
    <p:sldId id="862" r:id="rId434"/>
    <p:sldId id="863" r:id="rId435"/>
    <p:sldId id="864" r:id="rId436"/>
    <p:sldId id="865" r:id="rId437"/>
    <p:sldId id="866" r:id="rId438"/>
    <p:sldId id="867" r:id="rId439"/>
    <p:sldId id="868" r:id="rId440"/>
    <p:sldId id="869" r:id="rId441"/>
    <p:sldId id="870" r:id="rId442"/>
    <p:sldId id="871" r:id="rId443"/>
    <p:sldId id="872" r:id="rId444"/>
    <p:sldId id="873" r:id="rId445"/>
    <p:sldId id="874" r:id="rId446"/>
    <p:sldId id="875" r:id="rId447"/>
    <p:sldId id="876" r:id="rId448"/>
    <p:sldId id="877" r:id="rId449"/>
    <p:sldId id="878" r:id="rId450"/>
    <p:sldId id="879" r:id="rId451"/>
    <p:sldId id="880" r:id="rId452"/>
    <p:sldId id="881" r:id="rId453"/>
    <p:sldId id="882" r:id="rId454"/>
    <p:sldId id="883" r:id="rId455"/>
    <p:sldId id="884" r:id="rId456"/>
    <p:sldId id="885" r:id="rId457"/>
    <p:sldId id="886" r:id="rId458"/>
    <p:sldId id="887" r:id="rId459"/>
    <p:sldId id="888" r:id="rId460"/>
    <p:sldId id="889" r:id="rId461"/>
    <p:sldId id="890" r:id="rId462"/>
    <p:sldId id="891" r:id="rId463"/>
    <p:sldId id="892" r:id="rId464"/>
    <p:sldId id="893" r:id="rId465"/>
    <p:sldId id="894" r:id="rId466"/>
    <p:sldId id="895" r:id="rId467"/>
    <p:sldId id="896" r:id="rId468"/>
    <p:sldId id="897" r:id="rId469"/>
    <p:sldId id="898" r:id="rId470"/>
    <p:sldId id="899" r:id="rId471"/>
    <p:sldId id="900" r:id="rId472"/>
    <p:sldId id="901" r:id="rId473"/>
    <p:sldId id="902" r:id="rId474"/>
    <p:sldId id="903" r:id="rId475"/>
    <p:sldId id="904" r:id="rId476"/>
    <p:sldId id="905" r:id="rId477"/>
    <p:sldId id="906" r:id="rId478"/>
    <p:sldId id="907" r:id="rId479"/>
    <p:sldId id="908" r:id="rId480"/>
    <p:sldId id="909" r:id="rId481"/>
    <p:sldId id="910" r:id="rId482"/>
    <p:sldId id="911" r:id="rId483"/>
    <p:sldId id="912" r:id="rId484"/>
    <p:sldId id="913" r:id="rId485"/>
    <p:sldId id="914" r:id="rId486"/>
    <p:sldId id="915" r:id="rId487"/>
    <p:sldId id="916" r:id="rId488"/>
    <p:sldId id="917" r:id="rId489"/>
    <p:sldId id="918" r:id="rId490"/>
    <p:sldId id="919" r:id="rId491"/>
    <p:sldId id="920" r:id="rId492"/>
    <p:sldId id="921" r:id="rId493"/>
    <p:sldId id="922" r:id="rId494"/>
    <p:sldId id="923" r:id="rId495"/>
    <p:sldId id="924" r:id="rId496"/>
    <p:sldId id="925" r:id="rId497"/>
    <p:sldId id="926" r:id="rId498"/>
    <p:sldId id="927" r:id="rId499"/>
    <p:sldId id="928" r:id="rId500"/>
    <p:sldId id="929" r:id="rId501"/>
    <p:sldId id="930" r:id="rId502"/>
    <p:sldId id="931" r:id="rId503"/>
    <p:sldId id="932" r:id="rId504"/>
    <p:sldId id="933" r:id="rId505"/>
    <p:sldId id="934" r:id="rId506"/>
    <p:sldId id="935" r:id="rId507"/>
    <p:sldId id="617" r:id="rId508"/>
    <p:sldId id="618" r:id="rId509"/>
    <p:sldId id="619" r:id="rId510"/>
    <p:sldId id="620" r:id="rId511"/>
    <p:sldId id="621" r:id="rId512"/>
    <p:sldId id="622" r:id="rId513"/>
    <p:sldId id="623" r:id="rId514"/>
    <p:sldId id="624" r:id="rId515"/>
    <p:sldId id="625" r:id="rId516"/>
    <p:sldId id="626" r:id="rId517"/>
    <p:sldId id="627" r:id="rId518"/>
    <p:sldId id="628" r:id="rId519"/>
    <p:sldId id="629" r:id="rId520"/>
    <p:sldId id="630" r:id="rId521"/>
    <p:sldId id="631" r:id="rId522"/>
    <p:sldId id="632" r:id="rId523"/>
    <p:sldId id="633" r:id="rId524"/>
    <p:sldId id="634" r:id="rId525"/>
    <p:sldId id="635" r:id="rId526"/>
    <p:sldId id="636" r:id="rId527"/>
    <p:sldId id="637" r:id="rId528"/>
    <p:sldId id="638" r:id="rId529"/>
    <p:sldId id="639" r:id="rId530"/>
    <p:sldId id="640" r:id="rId531"/>
    <p:sldId id="641" r:id="rId532"/>
    <p:sldId id="642" r:id="rId533"/>
    <p:sldId id="643" r:id="rId534"/>
    <p:sldId id="644" r:id="rId535"/>
    <p:sldId id="645" r:id="rId536"/>
    <p:sldId id="646" r:id="rId537"/>
    <p:sldId id="647" r:id="rId538"/>
    <p:sldId id="648" r:id="rId539"/>
    <p:sldId id="649" r:id="rId540"/>
    <p:sldId id="650" r:id="rId541"/>
    <p:sldId id="651" r:id="rId542"/>
    <p:sldId id="652" r:id="rId543"/>
    <p:sldId id="653" r:id="rId544"/>
    <p:sldId id="654" r:id="rId545"/>
    <p:sldId id="655" r:id="rId546"/>
    <p:sldId id="656" r:id="rId547"/>
    <p:sldId id="657" r:id="rId548"/>
    <p:sldId id="658" r:id="rId549"/>
    <p:sldId id="659" r:id="rId550"/>
    <p:sldId id="660" r:id="rId551"/>
    <p:sldId id="661" r:id="rId552"/>
    <p:sldId id="662" r:id="rId553"/>
    <p:sldId id="663" r:id="rId554"/>
    <p:sldId id="665" r:id="rId555"/>
    <p:sldId id="666" r:id="rId556"/>
    <p:sldId id="667" r:id="rId557"/>
    <p:sldId id="668" r:id="rId558"/>
    <p:sldId id="669" r:id="rId559"/>
    <p:sldId id="670" r:id="rId560"/>
    <p:sldId id="671" r:id="rId561"/>
    <p:sldId id="672" r:id="rId562"/>
    <p:sldId id="673" r:id="rId563"/>
    <p:sldId id="674" r:id="rId564"/>
    <p:sldId id="675" r:id="rId565"/>
    <p:sldId id="676" r:id="rId566"/>
    <p:sldId id="677" r:id="rId567"/>
    <p:sldId id="678" r:id="rId568"/>
    <p:sldId id="679" r:id="rId569"/>
    <p:sldId id="680" r:id="rId570"/>
    <p:sldId id="681" r:id="rId571"/>
    <p:sldId id="682" r:id="rId572"/>
    <p:sldId id="683" r:id="rId573"/>
    <p:sldId id="684" r:id="rId574"/>
    <p:sldId id="685" r:id="rId575"/>
    <p:sldId id="686" r:id="rId576"/>
    <p:sldId id="687" r:id="rId577"/>
    <p:sldId id="688" r:id="rId578"/>
    <p:sldId id="689" r:id="rId579"/>
    <p:sldId id="690" r:id="rId580"/>
    <p:sldId id="691" r:id="rId581"/>
    <p:sldId id="692" r:id="rId582"/>
    <p:sldId id="693" r:id="rId583"/>
    <p:sldId id="694" r:id="rId584"/>
    <p:sldId id="695" r:id="rId585"/>
    <p:sldId id="696" r:id="rId586"/>
    <p:sldId id="697" r:id="rId587"/>
    <p:sldId id="698" r:id="rId588"/>
    <p:sldId id="699" r:id="rId589"/>
    <p:sldId id="700" r:id="rId590"/>
    <p:sldId id="701" r:id="rId591"/>
    <p:sldId id="702" r:id="rId592"/>
    <p:sldId id="703" r:id="rId593"/>
    <p:sldId id="704" r:id="rId594"/>
    <p:sldId id="705" r:id="rId595"/>
    <p:sldId id="706" r:id="rId596"/>
    <p:sldId id="707" r:id="rId597"/>
    <p:sldId id="708" r:id="rId598"/>
    <p:sldId id="709" r:id="rId599"/>
    <p:sldId id="710" r:id="rId600"/>
    <p:sldId id="711" r:id="rId601"/>
    <p:sldId id="712" r:id="rId602"/>
    <p:sldId id="713" r:id="rId603"/>
    <p:sldId id="714" r:id="rId604"/>
    <p:sldId id="715" r:id="rId605"/>
    <p:sldId id="716" r:id="rId606"/>
    <p:sldId id="717" r:id="rId607"/>
    <p:sldId id="718" r:id="rId608"/>
    <p:sldId id="719" r:id="rId609"/>
    <p:sldId id="720" r:id="rId610"/>
    <p:sldId id="721" r:id="rId611"/>
    <p:sldId id="722" r:id="rId612"/>
    <p:sldId id="723" r:id="rId613"/>
    <p:sldId id="724" r:id="rId614"/>
    <p:sldId id="725" r:id="rId615"/>
    <p:sldId id="726" r:id="rId616"/>
    <p:sldId id="727" r:id="rId617"/>
    <p:sldId id="728" r:id="rId618"/>
    <p:sldId id="729" r:id="rId619"/>
    <p:sldId id="730" r:id="rId620"/>
    <p:sldId id="731" r:id="rId621"/>
    <p:sldId id="732" r:id="rId622"/>
    <p:sldId id="733" r:id="rId623"/>
    <p:sldId id="734" r:id="rId624"/>
    <p:sldId id="735" r:id="rId625"/>
    <p:sldId id="736" r:id="rId626"/>
    <p:sldId id="737" r:id="rId627"/>
    <p:sldId id="738" r:id="rId628"/>
    <p:sldId id="739" r:id="rId629"/>
    <p:sldId id="740" r:id="rId630"/>
    <p:sldId id="741" r:id="rId631"/>
    <p:sldId id="742" r:id="rId632"/>
    <p:sldId id="743" r:id="rId633"/>
    <p:sldId id="744" r:id="rId634"/>
    <p:sldId id="745" r:id="rId635"/>
    <p:sldId id="746" r:id="rId636"/>
    <p:sldId id="747" r:id="rId637"/>
    <p:sldId id="748" r:id="rId638"/>
    <p:sldId id="749" r:id="rId639"/>
    <p:sldId id="750" r:id="rId640"/>
    <p:sldId id="751" r:id="rId641"/>
    <p:sldId id="752" r:id="rId642"/>
    <p:sldId id="753" r:id="rId643"/>
    <p:sldId id="754" r:id="rId644"/>
    <p:sldId id="755" r:id="rId645"/>
    <p:sldId id="756" r:id="rId646"/>
    <p:sldId id="757" r:id="rId647"/>
    <p:sldId id="758" r:id="rId648"/>
    <p:sldId id="759" r:id="rId649"/>
    <p:sldId id="760" r:id="rId650"/>
    <p:sldId id="761" r:id="rId651"/>
    <p:sldId id="762" r:id="rId652"/>
    <p:sldId id="763" r:id="rId653"/>
    <p:sldId id="764" r:id="rId654"/>
    <p:sldId id="353" r:id="rId655"/>
    <p:sldId id="991" r:id="rId656"/>
    <p:sldId id="992" r:id="rId657"/>
    <p:sldId id="993" r:id="rId658"/>
    <p:sldId id="994" r:id="rId659"/>
    <p:sldId id="995" r:id="rId660"/>
    <p:sldId id="996" r:id="rId661"/>
    <p:sldId id="997" r:id="rId662"/>
    <p:sldId id="616" r:id="rId663"/>
    <p:sldId id="998" r:id="rId664"/>
    <p:sldId id="999" r:id="rId665"/>
    <p:sldId id="1000" r:id="rId666"/>
    <p:sldId id="1001" r:id="rId667"/>
    <p:sldId id="1002" r:id="rId668"/>
    <p:sldId id="1003" r:id="rId669"/>
    <p:sldId id="1004" r:id="rId670"/>
    <p:sldId id="1005" r:id="rId671"/>
    <p:sldId id="1006" r:id="rId672"/>
    <p:sldId id="1007" r:id="rId673"/>
    <p:sldId id="1008" r:id="rId674"/>
    <p:sldId id="1009" r:id="rId675"/>
    <p:sldId id="1010" r:id="rId676"/>
    <p:sldId id="1011" r:id="rId677"/>
    <p:sldId id="1012" r:id="rId678"/>
    <p:sldId id="1013" r:id="rId679"/>
    <p:sldId id="1014" r:id="rId680"/>
    <p:sldId id="1015" r:id="rId681"/>
    <p:sldId id="1016" r:id="rId682"/>
    <p:sldId id="1017" r:id="rId683"/>
    <p:sldId id="1018" r:id="rId684"/>
    <p:sldId id="1019" r:id="rId685"/>
    <p:sldId id="1020" r:id="rId686"/>
    <p:sldId id="1021" r:id="rId687"/>
    <p:sldId id="1022" r:id="rId688"/>
    <p:sldId id="1023" r:id="rId689"/>
    <p:sldId id="1024" r:id="rId690"/>
    <p:sldId id="1025" r:id="rId691"/>
    <p:sldId id="1026" r:id="rId692"/>
    <p:sldId id="1027" r:id="rId693"/>
    <p:sldId id="936" r:id="rId694"/>
    <p:sldId id="937" r:id="rId695"/>
    <p:sldId id="938" r:id="rId696"/>
    <p:sldId id="939" r:id="rId697"/>
    <p:sldId id="940" r:id="rId698"/>
    <p:sldId id="941" r:id="rId699"/>
    <p:sldId id="942" r:id="rId700"/>
    <p:sldId id="943" r:id="rId701"/>
    <p:sldId id="944" r:id="rId702"/>
    <p:sldId id="945" r:id="rId703"/>
    <p:sldId id="946" r:id="rId704"/>
    <p:sldId id="947" r:id="rId705"/>
    <p:sldId id="948" r:id="rId706"/>
    <p:sldId id="949" r:id="rId707"/>
    <p:sldId id="950" r:id="rId708"/>
    <p:sldId id="951" r:id="rId709"/>
    <p:sldId id="952" r:id="rId710"/>
    <p:sldId id="953" r:id="rId711"/>
    <p:sldId id="954" r:id="rId712"/>
    <p:sldId id="955" r:id="rId713"/>
    <p:sldId id="956" r:id="rId714"/>
    <p:sldId id="957" r:id="rId715"/>
    <p:sldId id="958" r:id="rId716"/>
    <p:sldId id="959" r:id="rId717"/>
    <p:sldId id="960" r:id="rId718"/>
    <p:sldId id="961" r:id="rId719"/>
    <p:sldId id="962" r:id="rId720"/>
    <p:sldId id="963" r:id="rId721"/>
    <p:sldId id="964" r:id="rId722"/>
    <p:sldId id="965" r:id="rId723"/>
    <p:sldId id="966" r:id="rId724"/>
    <p:sldId id="967" r:id="rId725"/>
    <p:sldId id="968" r:id="rId726"/>
    <p:sldId id="969" r:id="rId727"/>
    <p:sldId id="970" r:id="rId728"/>
    <p:sldId id="971" r:id="rId729"/>
    <p:sldId id="972" r:id="rId730"/>
    <p:sldId id="973" r:id="rId731"/>
    <p:sldId id="974" r:id="rId732"/>
    <p:sldId id="975" r:id="rId733"/>
    <p:sldId id="976" r:id="rId734"/>
    <p:sldId id="977" r:id="rId735"/>
    <p:sldId id="978" r:id="rId736"/>
    <p:sldId id="979" r:id="rId737"/>
    <p:sldId id="980" r:id="rId738"/>
    <p:sldId id="981" r:id="rId739"/>
    <p:sldId id="982" r:id="rId740"/>
    <p:sldId id="983" r:id="rId741"/>
    <p:sldId id="984" r:id="rId742"/>
    <p:sldId id="985" r:id="rId743"/>
    <p:sldId id="986" r:id="rId744"/>
    <p:sldId id="987" r:id="rId745"/>
    <p:sldId id="988" r:id="rId746"/>
    <p:sldId id="989" r:id="rId747"/>
    <p:sldId id="990" r:id="rId748"/>
    <p:sldId id="767" r:id="rId749"/>
    <p:sldId id="768" r:id="rId750"/>
    <p:sldId id="769" r:id="rId751"/>
    <p:sldId id="770" r:id="rId752"/>
    <p:sldId id="771" r:id="rId753"/>
    <p:sldId id="772" r:id="rId754"/>
    <p:sldId id="773" r:id="rId755"/>
    <p:sldId id="774" r:id="rId756"/>
    <p:sldId id="775" r:id="rId757"/>
    <p:sldId id="776" r:id="rId758"/>
    <p:sldId id="777" r:id="rId759"/>
    <p:sldId id="778" r:id="rId760"/>
    <p:sldId id="779" r:id="rId761"/>
    <p:sldId id="780" r:id="rId762"/>
    <p:sldId id="781" r:id="rId763"/>
    <p:sldId id="782" r:id="rId764"/>
    <p:sldId id="783" r:id="rId765"/>
    <p:sldId id="784" r:id="rId766"/>
    <p:sldId id="785" r:id="rId767"/>
    <p:sldId id="786" r:id="rId768"/>
    <p:sldId id="787" r:id="rId769"/>
    <p:sldId id="788" r:id="rId770"/>
    <p:sldId id="789" r:id="rId771"/>
    <p:sldId id="790" r:id="rId772"/>
    <p:sldId id="791" r:id="rId773"/>
    <p:sldId id="792" r:id="rId774"/>
    <p:sldId id="793" r:id="rId775"/>
    <p:sldId id="794" r:id="rId776"/>
    <p:sldId id="795" r:id="rId777"/>
    <p:sldId id="796" r:id="rId778"/>
    <p:sldId id="797" r:id="rId779"/>
    <p:sldId id="798" r:id="rId780"/>
    <p:sldId id="799" r:id="rId781"/>
    <p:sldId id="800" r:id="rId782"/>
    <p:sldId id="801" r:id="rId783"/>
    <p:sldId id="802" r:id="rId784"/>
    <p:sldId id="803" r:id="rId785"/>
    <p:sldId id="804" r:id="rId786"/>
    <p:sldId id="805" r:id="rId787"/>
    <p:sldId id="806" r:id="rId788"/>
    <p:sldId id="807" r:id="rId789"/>
    <p:sldId id="808" r:id="rId790"/>
    <p:sldId id="809" r:id="rId791"/>
    <p:sldId id="810" r:id="rId792"/>
    <p:sldId id="811" r:id="rId793"/>
    <p:sldId id="812" r:id="rId794"/>
    <p:sldId id="813" r:id="rId795"/>
    <p:sldId id="814" r:id="rId796"/>
    <p:sldId id="815" r:id="rId797"/>
    <p:sldId id="816" r:id="rId798"/>
    <p:sldId id="817" r:id="rId799"/>
    <p:sldId id="818" r:id="rId800"/>
    <p:sldId id="819" r:id="rId801"/>
    <p:sldId id="820" r:id="rId802"/>
    <p:sldId id="821" r:id="rId803"/>
    <p:sldId id="822" r:id="rId804"/>
    <p:sldId id="823" r:id="rId805"/>
    <p:sldId id="824" r:id="rId806"/>
    <p:sldId id="825" r:id="rId807"/>
    <p:sldId id="826" r:id="rId808"/>
    <p:sldId id="827" r:id="rId809"/>
    <p:sldId id="828" r:id="rId810"/>
    <p:sldId id="829" r:id="rId811"/>
    <p:sldId id="830" r:id="rId812"/>
    <p:sldId id="831" r:id="rId813"/>
    <p:sldId id="832" r:id="rId814"/>
    <p:sldId id="833" r:id="rId815"/>
    <p:sldId id="834" r:id="rId816"/>
    <p:sldId id="835" r:id="rId817"/>
    <p:sldId id="836" r:id="rId818"/>
    <p:sldId id="837" r:id="rId819"/>
    <p:sldId id="838" r:id="rId820"/>
    <p:sldId id="839" r:id="rId821"/>
    <p:sldId id="840" r:id="rId822"/>
    <p:sldId id="841" r:id="rId823"/>
    <p:sldId id="842" r:id="rId824"/>
    <p:sldId id="843" r:id="rId825"/>
    <p:sldId id="844" r:id="rId826"/>
    <p:sldId id="845" r:id="rId827"/>
    <p:sldId id="846" r:id="rId828"/>
    <p:sldId id="847" r:id="rId829"/>
    <p:sldId id="664" r:id="rId8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690" autoAdjust="0"/>
  </p:normalViewPr>
  <p:slideViewPr>
    <p:cSldViewPr snapToGrid="0">
      <p:cViewPr varScale="1">
        <p:scale>
          <a:sx n="113" d="100"/>
          <a:sy n="113" d="100"/>
        </p:scale>
        <p:origin x="614" y="91"/>
      </p:cViewPr>
      <p:guideLst>
        <p:guide orient="horz" pos="1620"/>
        <p:guide pos="2880"/>
      </p:guideLst>
    </p:cSldViewPr>
  </p:slideViewPr>
  <p:notesTextViewPr>
    <p:cViewPr>
      <p:scale>
        <a:sx n="1" d="1"/>
        <a:sy n="1" d="1"/>
      </p:scale>
      <p:origin x="0" y="0"/>
    </p:cViewPr>
  </p:notesTextViewPr>
  <p:sorterViewPr>
    <p:cViewPr>
      <p:scale>
        <a:sx n="80" d="100"/>
        <a:sy n="80" d="100"/>
      </p:scale>
      <p:origin x="0" y="-4028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671" Type="http://schemas.openxmlformats.org/officeDocument/2006/relationships/slide" Target="slides/slide669.xml"/><Relationship Id="rId769" Type="http://schemas.openxmlformats.org/officeDocument/2006/relationships/slide" Target="slides/slide767.xml"/><Relationship Id="rId21" Type="http://schemas.openxmlformats.org/officeDocument/2006/relationships/slide" Target="slides/slide19.xml"/><Relationship Id="rId324" Type="http://schemas.openxmlformats.org/officeDocument/2006/relationships/slide" Target="slides/slide322.xml"/><Relationship Id="rId531" Type="http://schemas.openxmlformats.org/officeDocument/2006/relationships/slide" Target="slides/slide529.xml"/><Relationship Id="rId629" Type="http://schemas.openxmlformats.org/officeDocument/2006/relationships/slide" Target="slides/slide627.xml"/><Relationship Id="rId170" Type="http://schemas.openxmlformats.org/officeDocument/2006/relationships/slide" Target="slides/slide168.xml"/><Relationship Id="rId836" Type="http://schemas.microsoft.com/office/2016/11/relationships/changesInfo" Target="changesInfos/changesInfo1.xml"/><Relationship Id="rId268" Type="http://schemas.openxmlformats.org/officeDocument/2006/relationships/slide" Target="slides/slide266.xml"/><Relationship Id="rId475" Type="http://schemas.openxmlformats.org/officeDocument/2006/relationships/slide" Target="slides/slide473.xml"/><Relationship Id="rId682" Type="http://schemas.openxmlformats.org/officeDocument/2006/relationships/slide" Target="slides/slide680.xml"/><Relationship Id="rId32" Type="http://schemas.openxmlformats.org/officeDocument/2006/relationships/slide" Target="slides/slide30.xml"/><Relationship Id="rId128" Type="http://schemas.openxmlformats.org/officeDocument/2006/relationships/slide" Target="slides/slide126.xml"/><Relationship Id="rId335" Type="http://schemas.openxmlformats.org/officeDocument/2006/relationships/slide" Target="slides/slide333.xml"/><Relationship Id="rId542" Type="http://schemas.openxmlformats.org/officeDocument/2006/relationships/slide" Target="slides/slide540.xml"/><Relationship Id="rId181" Type="http://schemas.openxmlformats.org/officeDocument/2006/relationships/slide" Target="slides/slide179.xml"/><Relationship Id="rId402" Type="http://schemas.openxmlformats.org/officeDocument/2006/relationships/slide" Target="slides/slide400.xml"/><Relationship Id="rId279" Type="http://schemas.openxmlformats.org/officeDocument/2006/relationships/slide" Target="slides/slide277.xml"/><Relationship Id="rId486" Type="http://schemas.openxmlformats.org/officeDocument/2006/relationships/slide" Target="slides/slide484.xml"/><Relationship Id="rId693" Type="http://schemas.openxmlformats.org/officeDocument/2006/relationships/slide" Target="slides/slide691.xml"/><Relationship Id="rId707" Type="http://schemas.openxmlformats.org/officeDocument/2006/relationships/slide" Target="slides/slide705.xml"/><Relationship Id="rId43" Type="http://schemas.openxmlformats.org/officeDocument/2006/relationships/slide" Target="slides/slide41.xml"/><Relationship Id="rId139" Type="http://schemas.openxmlformats.org/officeDocument/2006/relationships/slide" Target="slides/slide137.xml"/><Relationship Id="rId346" Type="http://schemas.openxmlformats.org/officeDocument/2006/relationships/slide" Target="slides/slide344.xml"/><Relationship Id="rId553" Type="http://schemas.openxmlformats.org/officeDocument/2006/relationships/slide" Target="slides/slide551.xml"/><Relationship Id="rId760" Type="http://schemas.openxmlformats.org/officeDocument/2006/relationships/slide" Target="slides/slide75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497" Type="http://schemas.openxmlformats.org/officeDocument/2006/relationships/slide" Target="slides/slide495.xml"/><Relationship Id="rId620" Type="http://schemas.openxmlformats.org/officeDocument/2006/relationships/slide" Target="slides/slide618.xml"/><Relationship Id="rId718" Type="http://schemas.openxmlformats.org/officeDocument/2006/relationships/slide" Target="slides/slide716.xml"/><Relationship Id="rId357" Type="http://schemas.openxmlformats.org/officeDocument/2006/relationships/slide" Target="slides/slide355.xml"/><Relationship Id="rId54" Type="http://schemas.openxmlformats.org/officeDocument/2006/relationships/slide" Target="slides/slide52.xml"/><Relationship Id="rId217" Type="http://schemas.openxmlformats.org/officeDocument/2006/relationships/slide" Target="slides/slide215.xml"/><Relationship Id="rId564" Type="http://schemas.openxmlformats.org/officeDocument/2006/relationships/slide" Target="slides/slide562.xml"/><Relationship Id="rId771" Type="http://schemas.openxmlformats.org/officeDocument/2006/relationships/slide" Target="slides/slide769.xml"/><Relationship Id="rId424" Type="http://schemas.openxmlformats.org/officeDocument/2006/relationships/slide" Target="slides/slide422.xml"/><Relationship Id="rId631" Type="http://schemas.openxmlformats.org/officeDocument/2006/relationships/slide" Target="slides/slide629.xml"/><Relationship Id="rId729" Type="http://schemas.openxmlformats.org/officeDocument/2006/relationships/slide" Target="slides/slide727.xml"/><Relationship Id="rId270" Type="http://schemas.openxmlformats.org/officeDocument/2006/relationships/slide" Target="slides/slide268.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575" Type="http://schemas.openxmlformats.org/officeDocument/2006/relationships/slide" Target="slides/slide573.xml"/><Relationship Id="rId782" Type="http://schemas.openxmlformats.org/officeDocument/2006/relationships/slide" Target="slides/slide780.xml"/><Relationship Id="rId228" Type="http://schemas.openxmlformats.org/officeDocument/2006/relationships/slide" Target="slides/slide226.xml"/><Relationship Id="rId435" Type="http://schemas.openxmlformats.org/officeDocument/2006/relationships/slide" Target="slides/slide433.xml"/><Relationship Id="rId642" Type="http://schemas.openxmlformats.org/officeDocument/2006/relationships/slide" Target="slides/slide640.xml"/><Relationship Id="rId281" Type="http://schemas.openxmlformats.org/officeDocument/2006/relationships/slide" Target="slides/slide279.xml"/><Relationship Id="rId502" Type="http://schemas.openxmlformats.org/officeDocument/2006/relationships/slide" Target="slides/slide500.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586" Type="http://schemas.openxmlformats.org/officeDocument/2006/relationships/slide" Target="slides/slide584.xml"/><Relationship Id="rId793" Type="http://schemas.openxmlformats.org/officeDocument/2006/relationships/slide" Target="slides/slide791.xml"/><Relationship Id="rId807" Type="http://schemas.openxmlformats.org/officeDocument/2006/relationships/slide" Target="slides/slide805.xml"/><Relationship Id="rId7" Type="http://schemas.openxmlformats.org/officeDocument/2006/relationships/slide" Target="slides/slide5.xml"/><Relationship Id="rId239" Type="http://schemas.openxmlformats.org/officeDocument/2006/relationships/slide" Target="slides/slide237.xml"/><Relationship Id="rId446" Type="http://schemas.openxmlformats.org/officeDocument/2006/relationships/slide" Target="slides/slide444.xml"/><Relationship Id="rId653" Type="http://schemas.openxmlformats.org/officeDocument/2006/relationships/slide" Target="slides/slide651.xml"/><Relationship Id="rId292" Type="http://schemas.openxmlformats.org/officeDocument/2006/relationships/slide" Target="slides/slide290.xml"/><Relationship Id="rId306" Type="http://schemas.openxmlformats.org/officeDocument/2006/relationships/slide" Target="slides/slide304.xml"/><Relationship Id="rId87" Type="http://schemas.openxmlformats.org/officeDocument/2006/relationships/slide" Target="slides/slide85.xml"/><Relationship Id="rId513" Type="http://schemas.openxmlformats.org/officeDocument/2006/relationships/slide" Target="slides/slide511.xml"/><Relationship Id="rId597" Type="http://schemas.openxmlformats.org/officeDocument/2006/relationships/slide" Target="slides/slide595.xml"/><Relationship Id="rId720" Type="http://schemas.openxmlformats.org/officeDocument/2006/relationships/slide" Target="slides/slide718.xml"/><Relationship Id="rId818" Type="http://schemas.openxmlformats.org/officeDocument/2006/relationships/slide" Target="slides/slide816.xml"/><Relationship Id="rId152" Type="http://schemas.openxmlformats.org/officeDocument/2006/relationships/slide" Target="slides/slide150.xml"/><Relationship Id="rId457" Type="http://schemas.openxmlformats.org/officeDocument/2006/relationships/slide" Target="slides/slide455.xml"/><Relationship Id="rId664" Type="http://schemas.openxmlformats.org/officeDocument/2006/relationships/slide" Target="slides/slide662.xml"/><Relationship Id="rId14" Type="http://schemas.openxmlformats.org/officeDocument/2006/relationships/slide" Target="slides/slide12.xml"/><Relationship Id="rId317" Type="http://schemas.openxmlformats.org/officeDocument/2006/relationships/slide" Target="slides/slide315.xml"/><Relationship Id="rId524" Type="http://schemas.openxmlformats.org/officeDocument/2006/relationships/slide" Target="slides/slide522.xml"/><Relationship Id="rId731" Type="http://schemas.openxmlformats.org/officeDocument/2006/relationships/slide" Target="slides/slide729.xml"/><Relationship Id="rId98" Type="http://schemas.openxmlformats.org/officeDocument/2006/relationships/slide" Target="slides/slide96.xml"/><Relationship Id="rId163" Type="http://schemas.openxmlformats.org/officeDocument/2006/relationships/slide" Target="slides/slide161.xml"/><Relationship Id="rId370" Type="http://schemas.openxmlformats.org/officeDocument/2006/relationships/slide" Target="slides/slide368.xml"/><Relationship Id="rId829" Type="http://schemas.openxmlformats.org/officeDocument/2006/relationships/slide" Target="slides/slide827.xml"/><Relationship Id="rId230" Type="http://schemas.openxmlformats.org/officeDocument/2006/relationships/slide" Target="slides/slide228.xml"/><Relationship Id="rId468" Type="http://schemas.openxmlformats.org/officeDocument/2006/relationships/slide" Target="slides/slide466.xml"/><Relationship Id="rId675" Type="http://schemas.openxmlformats.org/officeDocument/2006/relationships/slide" Target="slides/slide673.xml"/><Relationship Id="rId25" Type="http://schemas.openxmlformats.org/officeDocument/2006/relationships/slide" Target="slides/slide23.xml"/><Relationship Id="rId328" Type="http://schemas.openxmlformats.org/officeDocument/2006/relationships/slide" Target="slides/slide326.xml"/><Relationship Id="rId535" Type="http://schemas.openxmlformats.org/officeDocument/2006/relationships/slide" Target="slides/slide533.xml"/><Relationship Id="rId742" Type="http://schemas.openxmlformats.org/officeDocument/2006/relationships/slide" Target="slides/slide740.xml"/><Relationship Id="rId174" Type="http://schemas.openxmlformats.org/officeDocument/2006/relationships/slide" Target="slides/slide172.xml"/><Relationship Id="rId381" Type="http://schemas.openxmlformats.org/officeDocument/2006/relationships/slide" Target="slides/slide379.xml"/><Relationship Id="rId602" Type="http://schemas.openxmlformats.org/officeDocument/2006/relationships/slide" Target="slides/slide600.xml"/><Relationship Id="rId241" Type="http://schemas.openxmlformats.org/officeDocument/2006/relationships/slide" Target="slides/slide239.xml"/><Relationship Id="rId479" Type="http://schemas.openxmlformats.org/officeDocument/2006/relationships/slide" Target="slides/slide477.xml"/><Relationship Id="rId686" Type="http://schemas.openxmlformats.org/officeDocument/2006/relationships/slide" Target="slides/slide684.xml"/><Relationship Id="rId36" Type="http://schemas.openxmlformats.org/officeDocument/2006/relationships/slide" Target="slides/slide34.xml"/><Relationship Id="rId339" Type="http://schemas.openxmlformats.org/officeDocument/2006/relationships/slide" Target="slides/slide337.xml"/><Relationship Id="rId546" Type="http://schemas.openxmlformats.org/officeDocument/2006/relationships/slide" Target="slides/slide544.xml"/><Relationship Id="rId753" Type="http://schemas.openxmlformats.org/officeDocument/2006/relationships/slide" Target="slides/slide751.xml"/><Relationship Id="rId101" Type="http://schemas.openxmlformats.org/officeDocument/2006/relationships/slide" Target="slides/slide99.xml"/><Relationship Id="rId185" Type="http://schemas.openxmlformats.org/officeDocument/2006/relationships/slide" Target="slides/slide183.xml"/><Relationship Id="rId406" Type="http://schemas.openxmlformats.org/officeDocument/2006/relationships/slide" Target="slides/slide404.xml"/><Relationship Id="rId392" Type="http://schemas.openxmlformats.org/officeDocument/2006/relationships/slide" Target="slides/slide390.xml"/><Relationship Id="rId613" Type="http://schemas.openxmlformats.org/officeDocument/2006/relationships/slide" Target="slides/slide611.xml"/><Relationship Id="rId697" Type="http://schemas.openxmlformats.org/officeDocument/2006/relationships/slide" Target="slides/slide695.xml"/><Relationship Id="rId820" Type="http://schemas.openxmlformats.org/officeDocument/2006/relationships/slide" Target="slides/slide818.xml"/><Relationship Id="rId252" Type="http://schemas.openxmlformats.org/officeDocument/2006/relationships/slide" Target="slides/slide250.xml"/><Relationship Id="rId47" Type="http://schemas.openxmlformats.org/officeDocument/2006/relationships/slide" Target="slides/slide45.xml"/><Relationship Id="rId112" Type="http://schemas.openxmlformats.org/officeDocument/2006/relationships/slide" Target="slides/slide110.xml"/><Relationship Id="rId557" Type="http://schemas.openxmlformats.org/officeDocument/2006/relationships/slide" Target="slides/slide555.xml"/><Relationship Id="rId764" Type="http://schemas.openxmlformats.org/officeDocument/2006/relationships/slide" Target="slides/slide762.xml"/><Relationship Id="rId196" Type="http://schemas.openxmlformats.org/officeDocument/2006/relationships/slide" Target="slides/slide194.xml"/><Relationship Id="rId417" Type="http://schemas.openxmlformats.org/officeDocument/2006/relationships/slide" Target="slides/slide415.xml"/><Relationship Id="rId624" Type="http://schemas.openxmlformats.org/officeDocument/2006/relationships/slide" Target="slides/slide622.xml"/><Relationship Id="rId831" Type="http://schemas.openxmlformats.org/officeDocument/2006/relationships/notesMaster" Target="notesMasters/notesMaster1.xml"/><Relationship Id="rId263" Type="http://schemas.openxmlformats.org/officeDocument/2006/relationships/slide" Target="slides/slide261.xml"/><Relationship Id="rId470" Type="http://schemas.openxmlformats.org/officeDocument/2006/relationships/slide" Target="slides/slide468.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568" Type="http://schemas.openxmlformats.org/officeDocument/2006/relationships/slide" Target="slides/slide566.xml"/><Relationship Id="rId775" Type="http://schemas.openxmlformats.org/officeDocument/2006/relationships/slide" Target="slides/slide773.xml"/><Relationship Id="rId428" Type="http://schemas.openxmlformats.org/officeDocument/2006/relationships/slide" Target="slides/slide426.xml"/><Relationship Id="rId635" Type="http://schemas.openxmlformats.org/officeDocument/2006/relationships/slide" Target="slides/slide633.xml"/><Relationship Id="rId274" Type="http://schemas.openxmlformats.org/officeDocument/2006/relationships/slide" Target="slides/slide272.xml"/><Relationship Id="rId481" Type="http://schemas.openxmlformats.org/officeDocument/2006/relationships/slide" Target="slides/slide479.xml"/><Relationship Id="rId702" Type="http://schemas.openxmlformats.org/officeDocument/2006/relationships/slide" Target="slides/slide700.xml"/><Relationship Id="rId69" Type="http://schemas.openxmlformats.org/officeDocument/2006/relationships/slide" Target="slides/slide67.xml"/><Relationship Id="rId134" Type="http://schemas.openxmlformats.org/officeDocument/2006/relationships/slide" Target="slides/slide132.xml"/><Relationship Id="rId579" Type="http://schemas.openxmlformats.org/officeDocument/2006/relationships/slide" Target="slides/slide577.xml"/><Relationship Id="rId786" Type="http://schemas.openxmlformats.org/officeDocument/2006/relationships/slide" Target="slides/slide784.xml"/><Relationship Id="rId341" Type="http://schemas.openxmlformats.org/officeDocument/2006/relationships/slide" Target="slides/slide339.xml"/><Relationship Id="rId439" Type="http://schemas.openxmlformats.org/officeDocument/2006/relationships/slide" Target="slides/slide437.xml"/><Relationship Id="rId646" Type="http://schemas.openxmlformats.org/officeDocument/2006/relationships/slide" Target="slides/slide644.xml"/><Relationship Id="rId201" Type="http://schemas.openxmlformats.org/officeDocument/2006/relationships/slide" Target="slides/slide199.xml"/><Relationship Id="rId285" Type="http://schemas.openxmlformats.org/officeDocument/2006/relationships/slide" Target="slides/slide283.xml"/><Relationship Id="rId506" Type="http://schemas.openxmlformats.org/officeDocument/2006/relationships/slide" Target="slides/slide504.xml"/><Relationship Id="rId492" Type="http://schemas.openxmlformats.org/officeDocument/2006/relationships/slide" Target="slides/slide490.xml"/><Relationship Id="rId713" Type="http://schemas.openxmlformats.org/officeDocument/2006/relationships/slide" Target="slides/slide711.xml"/><Relationship Id="rId797" Type="http://schemas.openxmlformats.org/officeDocument/2006/relationships/slide" Target="slides/slide795.xml"/><Relationship Id="rId145" Type="http://schemas.openxmlformats.org/officeDocument/2006/relationships/slide" Target="slides/slide143.xml"/><Relationship Id="rId352" Type="http://schemas.openxmlformats.org/officeDocument/2006/relationships/slide" Target="slides/slide350.xml"/><Relationship Id="rId212" Type="http://schemas.openxmlformats.org/officeDocument/2006/relationships/slide" Target="slides/slide210.xml"/><Relationship Id="rId657" Type="http://schemas.openxmlformats.org/officeDocument/2006/relationships/slide" Target="slides/slide655.xml"/><Relationship Id="rId296" Type="http://schemas.openxmlformats.org/officeDocument/2006/relationships/slide" Target="slides/slide294.xml"/><Relationship Id="rId517" Type="http://schemas.openxmlformats.org/officeDocument/2006/relationships/slide" Target="slides/slide515.xml"/><Relationship Id="rId724" Type="http://schemas.openxmlformats.org/officeDocument/2006/relationships/slide" Target="slides/slide722.xml"/><Relationship Id="rId60" Type="http://schemas.openxmlformats.org/officeDocument/2006/relationships/slide" Target="slides/slide58.xml"/><Relationship Id="rId156" Type="http://schemas.openxmlformats.org/officeDocument/2006/relationships/slide" Target="slides/slide154.xml"/><Relationship Id="rId363" Type="http://schemas.openxmlformats.org/officeDocument/2006/relationships/slide" Target="slides/slide361.xml"/><Relationship Id="rId570" Type="http://schemas.openxmlformats.org/officeDocument/2006/relationships/slide" Target="slides/slide568.xml"/><Relationship Id="rId223" Type="http://schemas.openxmlformats.org/officeDocument/2006/relationships/slide" Target="slides/slide221.xml"/><Relationship Id="rId430" Type="http://schemas.openxmlformats.org/officeDocument/2006/relationships/slide" Target="slides/slide428.xml"/><Relationship Id="rId668" Type="http://schemas.openxmlformats.org/officeDocument/2006/relationships/slide" Target="slides/slide666.xml"/><Relationship Id="rId18" Type="http://schemas.openxmlformats.org/officeDocument/2006/relationships/slide" Target="slides/slide16.xml"/><Relationship Id="rId528" Type="http://schemas.openxmlformats.org/officeDocument/2006/relationships/slide" Target="slides/slide526.xml"/><Relationship Id="rId735" Type="http://schemas.openxmlformats.org/officeDocument/2006/relationships/slide" Target="slides/slide733.xml"/><Relationship Id="rId167" Type="http://schemas.openxmlformats.org/officeDocument/2006/relationships/slide" Target="slides/slide165.xml"/><Relationship Id="rId374" Type="http://schemas.openxmlformats.org/officeDocument/2006/relationships/slide" Target="slides/slide372.xml"/><Relationship Id="rId581" Type="http://schemas.openxmlformats.org/officeDocument/2006/relationships/slide" Target="slides/slide579.xml"/><Relationship Id="rId71" Type="http://schemas.openxmlformats.org/officeDocument/2006/relationships/slide" Target="slides/slide69.xml"/><Relationship Id="rId234" Type="http://schemas.openxmlformats.org/officeDocument/2006/relationships/slide" Target="slides/slide232.xml"/><Relationship Id="rId679" Type="http://schemas.openxmlformats.org/officeDocument/2006/relationships/slide" Target="slides/slide677.xml"/><Relationship Id="rId802" Type="http://schemas.openxmlformats.org/officeDocument/2006/relationships/slide" Target="slides/slide800.xml"/><Relationship Id="rId2" Type="http://schemas.openxmlformats.org/officeDocument/2006/relationships/slideMaster" Target="slideMasters/slideMaster2.xml"/><Relationship Id="rId29" Type="http://schemas.openxmlformats.org/officeDocument/2006/relationships/slide" Target="slides/slide27.xml"/><Relationship Id="rId441" Type="http://schemas.openxmlformats.org/officeDocument/2006/relationships/slide" Target="slides/slide439.xml"/><Relationship Id="rId539" Type="http://schemas.openxmlformats.org/officeDocument/2006/relationships/slide" Target="slides/slide537.xml"/><Relationship Id="rId746" Type="http://schemas.openxmlformats.org/officeDocument/2006/relationships/slide" Target="slides/slide744.xml"/><Relationship Id="rId178" Type="http://schemas.openxmlformats.org/officeDocument/2006/relationships/slide" Target="slides/slide176.xml"/><Relationship Id="rId301" Type="http://schemas.openxmlformats.org/officeDocument/2006/relationships/slide" Target="slides/slide299.xml"/><Relationship Id="rId82" Type="http://schemas.openxmlformats.org/officeDocument/2006/relationships/slide" Target="slides/slide80.xml"/><Relationship Id="rId385" Type="http://schemas.openxmlformats.org/officeDocument/2006/relationships/slide" Target="slides/slide383.xml"/><Relationship Id="rId592" Type="http://schemas.openxmlformats.org/officeDocument/2006/relationships/slide" Target="slides/slide590.xml"/><Relationship Id="rId606" Type="http://schemas.openxmlformats.org/officeDocument/2006/relationships/slide" Target="slides/slide604.xml"/><Relationship Id="rId813" Type="http://schemas.openxmlformats.org/officeDocument/2006/relationships/slide" Target="slides/slide811.xml"/><Relationship Id="rId245" Type="http://schemas.openxmlformats.org/officeDocument/2006/relationships/slide" Target="slides/slide243.xml"/><Relationship Id="rId452" Type="http://schemas.openxmlformats.org/officeDocument/2006/relationships/slide" Target="slides/slide450.xml"/><Relationship Id="rId105" Type="http://schemas.openxmlformats.org/officeDocument/2006/relationships/slide" Target="slides/slide103.xml"/><Relationship Id="rId312" Type="http://schemas.openxmlformats.org/officeDocument/2006/relationships/slide" Target="slides/slide310.xml"/><Relationship Id="rId757" Type="http://schemas.openxmlformats.org/officeDocument/2006/relationships/slide" Target="slides/slide755.xml"/><Relationship Id="rId93" Type="http://schemas.openxmlformats.org/officeDocument/2006/relationships/slide" Target="slides/slide91.xml"/><Relationship Id="rId189" Type="http://schemas.openxmlformats.org/officeDocument/2006/relationships/slide" Target="slides/slide187.xml"/><Relationship Id="rId396" Type="http://schemas.openxmlformats.org/officeDocument/2006/relationships/slide" Target="slides/slide394.xml"/><Relationship Id="rId617" Type="http://schemas.openxmlformats.org/officeDocument/2006/relationships/slide" Target="slides/slide615.xml"/><Relationship Id="rId824" Type="http://schemas.openxmlformats.org/officeDocument/2006/relationships/slide" Target="slides/slide822.xml"/><Relationship Id="rId256" Type="http://schemas.openxmlformats.org/officeDocument/2006/relationships/slide" Target="slides/slide254.xml"/><Relationship Id="rId463" Type="http://schemas.openxmlformats.org/officeDocument/2006/relationships/slide" Target="slides/slide461.xml"/><Relationship Id="rId670" Type="http://schemas.openxmlformats.org/officeDocument/2006/relationships/slide" Target="slides/slide668.xml"/><Relationship Id="rId116" Type="http://schemas.openxmlformats.org/officeDocument/2006/relationships/slide" Target="slides/slide114.xml"/><Relationship Id="rId323" Type="http://schemas.openxmlformats.org/officeDocument/2006/relationships/slide" Target="slides/slide321.xml"/><Relationship Id="rId530" Type="http://schemas.openxmlformats.org/officeDocument/2006/relationships/slide" Target="slides/slide528.xml"/><Relationship Id="rId768" Type="http://schemas.openxmlformats.org/officeDocument/2006/relationships/slide" Target="slides/slide766.xml"/><Relationship Id="rId20" Type="http://schemas.openxmlformats.org/officeDocument/2006/relationships/slide" Target="slides/slide18.xml"/><Relationship Id="rId628" Type="http://schemas.openxmlformats.org/officeDocument/2006/relationships/slide" Target="slides/slide626.xml"/><Relationship Id="rId835" Type="http://schemas.openxmlformats.org/officeDocument/2006/relationships/tableStyles" Target="tableStyles.xml"/><Relationship Id="rId267" Type="http://schemas.openxmlformats.org/officeDocument/2006/relationships/slide" Target="slides/slide265.xml"/><Relationship Id="rId474" Type="http://schemas.openxmlformats.org/officeDocument/2006/relationships/slide" Target="slides/slide472.xml"/><Relationship Id="rId127" Type="http://schemas.openxmlformats.org/officeDocument/2006/relationships/slide" Target="slides/slide125.xml"/><Relationship Id="rId681" Type="http://schemas.openxmlformats.org/officeDocument/2006/relationships/slide" Target="slides/slide679.xml"/><Relationship Id="rId779" Type="http://schemas.openxmlformats.org/officeDocument/2006/relationships/slide" Target="slides/slide777.xml"/><Relationship Id="rId31" Type="http://schemas.openxmlformats.org/officeDocument/2006/relationships/slide" Target="slides/slide29.xml"/><Relationship Id="rId334" Type="http://schemas.openxmlformats.org/officeDocument/2006/relationships/slide" Target="slides/slide332.xml"/><Relationship Id="rId541" Type="http://schemas.openxmlformats.org/officeDocument/2006/relationships/slide" Target="slides/slide539.xml"/><Relationship Id="rId639" Type="http://schemas.openxmlformats.org/officeDocument/2006/relationships/slide" Target="slides/slide637.xml"/><Relationship Id="rId180" Type="http://schemas.openxmlformats.org/officeDocument/2006/relationships/slide" Target="slides/slide178.xml"/><Relationship Id="rId278" Type="http://schemas.openxmlformats.org/officeDocument/2006/relationships/slide" Target="slides/slide276.xml"/><Relationship Id="rId401" Type="http://schemas.openxmlformats.org/officeDocument/2006/relationships/slide" Target="slides/slide399.xml"/><Relationship Id="rId485" Type="http://schemas.openxmlformats.org/officeDocument/2006/relationships/slide" Target="slides/slide483.xml"/><Relationship Id="rId692" Type="http://schemas.openxmlformats.org/officeDocument/2006/relationships/slide" Target="slides/slide690.xml"/><Relationship Id="rId706" Type="http://schemas.openxmlformats.org/officeDocument/2006/relationships/slide" Target="slides/slide704.xml"/><Relationship Id="rId42" Type="http://schemas.openxmlformats.org/officeDocument/2006/relationships/slide" Target="slides/slide40.xml"/><Relationship Id="rId138" Type="http://schemas.openxmlformats.org/officeDocument/2006/relationships/slide" Target="slides/slide136.xml"/><Relationship Id="rId345" Type="http://schemas.openxmlformats.org/officeDocument/2006/relationships/slide" Target="slides/slide343.xml"/><Relationship Id="rId552" Type="http://schemas.openxmlformats.org/officeDocument/2006/relationships/slide" Target="slides/slide550.xml"/><Relationship Id="rId191" Type="http://schemas.openxmlformats.org/officeDocument/2006/relationships/slide" Target="slides/slide189.xml"/><Relationship Id="rId205" Type="http://schemas.openxmlformats.org/officeDocument/2006/relationships/slide" Target="slides/slide203.xml"/><Relationship Id="rId412" Type="http://schemas.openxmlformats.org/officeDocument/2006/relationships/slide" Target="slides/slide410.xml"/><Relationship Id="rId289" Type="http://schemas.openxmlformats.org/officeDocument/2006/relationships/slide" Target="slides/slide287.xml"/><Relationship Id="rId496" Type="http://schemas.openxmlformats.org/officeDocument/2006/relationships/slide" Target="slides/slide494.xml"/><Relationship Id="rId717" Type="http://schemas.openxmlformats.org/officeDocument/2006/relationships/slide" Target="slides/slide715.xml"/><Relationship Id="rId53" Type="http://schemas.openxmlformats.org/officeDocument/2006/relationships/slide" Target="slides/slide51.xml"/><Relationship Id="rId149" Type="http://schemas.openxmlformats.org/officeDocument/2006/relationships/slide" Target="slides/slide147.xml"/><Relationship Id="rId356" Type="http://schemas.openxmlformats.org/officeDocument/2006/relationships/slide" Target="slides/slide354.xml"/><Relationship Id="rId563" Type="http://schemas.openxmlformats.org/officeDocument/2006/relationships/slide" Target="slides/slide561.xml"/><Relationship Id="rId770" Type="http://schemas.openxmlformats.org/officeDocument/2006/relationships/slide" Target="slides/slide768.xml"/><Relationship Id="rId216" Type="http://schemas.openxmlformats.org/officeDocument/2006/relationships/slide" Target="slides/slide214.xml"/><Relationship Id="rId423" Type="http://schemas.openxmlformats.org/officeDocument/2006/relationships/slide" Target="slides/slide421.xml"/><Relationship Id="rId630" Type="http://schemas.openxmlformats.org/officeDocument/2006/relationships/slide" Target="slides/slide628.xml"/><Relationship Id="rId728" Type="http://schemas.openxmlformats.org/officeDocument/2006/relationships/slide" Target="slides/slide726.xml"/><Relationship Id="rId64" Type="http://schemas.openxmlformats.org/officeDocument/2006/relationships/slide" Target="slides/slide62.xml"/><Relationship Id="rId367" Type="http://schemas.openxmlformats.org/officeDocument/2006/relationships/slide" Target="slides/slide365.xml"/><Relationship Id="rId574" Type="http://schemas.openxmlformats.org/officeDocument/2006/relationships/slide" Target="slides/slide572.xml"/><Relationship Id="rId227" Type="http://schemas.openxmlformats.org/officeDocument/2006/relationships/slide" Target="slides/slide225.xml"/><Relationship Id="rId781" Type="http://schemas.openxmlformats.org/officeDocument/2006/relationships/slide" Target="slides/slide779.xml"/><Relationship Id="rId434" Type="http://schemas.openxmlformats.org/officeDocument/2006/relationships/slide" Target="slides/slide432.xml"/><Relationship Id="rId641" Type="http://schemas.openxmlformats.org/officeDocument/2006/relationships/slide" Target="slides/slide639.xml"/><Relationship Id="rId739" Type="http://schemas.openxmlformats.org/officeDocument/2006/relationships/slide" Target="slides/slide737.xml"/><Relationship Id="rId280" Type="http://schemas.openxmlformats.org/officeDocument/2006/relationships/slide" Target="slides/slide278.xml"/><Relationship Id="rId501" Type="http://schemas.openxmlformats.org/officeDocument/2006/relationships/slide" Target="slides/slide499.xml"/><Relationship Id="rId75" Type="http://schemas.openxmlformats.org/officeDocument/2006/relationships/slide" Target="slides/slide73.xml"/><Relationship Id="rId140" Type="http://schemas.openxmlformats.org/officeDocument/2006/relationships/slide" Target="slides/slide138.xml"/><Relationship Id="rId378" Type="http://schemas.openxmlformats.org/officeDocument/2006/relationships/slide" Target="slides/slide376.xml"/><Relationship Id="rId585" Type="http://schemas.openxmlformats.org/officeDocument/2006/relationships/slide" Target="slides/slide583.xml"/><Relationship Id="rId792" Type="http://schemas.openxmlformats.org/officeDocument/2006/relationships/slide" Target="slides/slide790.xml"/><Relationship Id="rId806" Type="http://schemas.openxmlformats.org/officeDocument/2006/relationships/slide" Target="slides/slide804.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652" Type="http://schemas.openxmlformats.org/officeDocument/2006/relationships/slide" Target="slides/slide650.xml"/><Relationship Id="rId291" Type="http://schemas.openxmlformats.org/officeDocument/2006/relationships/slide" Target="slides/slide289.xml"/><Relationship Id="rId305" Type="http://schemas.openxmlformats.org/officeDocument/2006/relationships/slide" Target="slides/slide303.xml"/><Relationship Id="rId512" Type="http://schemas.openxmlformats.org/officeDocument/2006/relationships/slide" Target="slides/slide510.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596" Type="http://schemas.openxmlformats.org/officeDocument/2006/relationships/slide" Target="slides/slide594.xml"/><Relationship Id="rId817" Type="http://schemas.openxmlformats.org/officeDocument/2006/relationships/slide" Target="slides/slide815.xml"/><Relationship Id="rId249" Type="http://schemas.openxmlformats.org/officeDocument/2006/relationships/slide" Target="slides/slide247.xml"/><Relationship Id="rId456" Type="http://schemas.openxmlformats.org/officeDocument/2006/relationships/slide" Target="slides/slide454.xml"/><Relationship Id="rId663" Type="http://schemas.openxmlformats.org/officeDocument/2006/relationships/slide" Target="slides/slide661.xml"/><Relationship Id="rId13" Type="http://schemas.openxmlformats.org/officeDocument/2006/relationships/slide" Target="slides/slide11.xml"/><Relationship Id="rId109" Type="http://schemas.openxmlformats.org/officeDocument/2006/relationships/slide" Target="slides/slide107.xml"/><Relationship Id="rId316" Type="http://schemas.openxmlformats.org/officeDocument/2006/relationships/slide" Target="slides/slide314.xml"/><Relationship Id="rId523" Type="http://schemas.openxmlformats.org/officeDocument/2006/relationships/slide" Target="slides/slide521.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565" Type="http://schemas.openxmlformats.org/officeDocument/2006/relationships/slide" Target="slides/slide563.xml"/><Relationship Id="rId730" Type="http://schemas.openxmlformats.org/officeDocument/2006/relationships/slide" Target="slides/slide728.xml"/><Relationship Id="rId772" Type="http://schemas.openxmlformats.org/officeDocument/2006/relationships/slide" Target="slides/slide770.xml"/><Relationship Id="rId828" Type="http://schemas.openxmlformats.org/officeDocument/2006/relationships/slide" Target="slides/slide82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467" Type="http://schemas.openxmlformats.org/officeDocument/2006/relationships/slide" Target="slides/slide465.xml"/><Relationship Id="rId632" Type="http://schemas.openxmlformats.org/officeDocument/2006/relationships/slide" Target="slides/slide630.xml"/><Relationship Id="rId271" Type="http://schemas.openxmlformats.org/officeDocument/2006/relationships/slide" Target="slides/slide269.xml"/><Relationship Id="rId674" Type="http://schemas.openxmlformats.org/officeDocument/2006/relationships/slide" Target="slides/slide672.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534" Type="http://schemas.openxmlformats.org/officeDocument/2006/relationships/slide" Target="slides/slide532.xml"/><Relationship Id="rId576" Type="http://schemas.openxmlformats.org/officeDocument/2006/relationships/slide" Target="slides/slide574.xml"/><Relationship Id="rId741" Type="http://schemas.openxmlformats.org/officeDocument/2006/relationships/slide" Target="slides/slide739.xml"/><Relationship Id="rId783" Type="http://schemas.openxmlformats.org/officeDocument/2006/relationships/slide" Target="slides/slide781.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601" Type="http://schemas.openxmlformats.org/officeDocument/2006/relationships/slide" Target="slides/slide599.xml"/><Relationship Id="rId643" Type="http://schemas.openxmlformats.org/officeDocument/2006/relationships/slide" Target="slides/slide641.xml"/><Relationship Id="rId240" Type="http://schemas.openxmlformats.org/officeDocument/2006/relationships/slide" Target="slides/slide238.xml"/><Relationship Id="rId478" Type="http://schemas.openxmlformats.org/officeDocument/2006/relationships/slide" Target="slides/slide476.xml"/><Relationship Id="rId685" Type="http://schemas.openxmlformats.org/officeDocument/2006/relationships/slide" Target="slides/slide683.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503" Type="http://schemas.openxmlformats.org/officeDocument/2006/relationships/slide" Target="slides/slide501.xml"/><Relationship Id="rId545" Type="http://schemas.openxmlformats.org/officeDocument/2006/relationships/slide" Target="slides/slide543.xml"/><Relationship Id="rId587" Type="http://schemas.openxmlformats.org/officeDocument/2006/relationships/slide" Target="slides/slide585.xml"/><Relationship Id="rId710" Type="http://schemas.openxmlformats.org/officeDocument/2006/relationships/slide" Target="slides/slide708.xml"/><Relationship Id="rId752" Type="http://schemas.openxmlformats.org/officeDocument/2006/relationships/slide" Target="slides/slide750.xml"/><Relationship Id="rId808" Type="http://schemas.openxmlformats.org/officeDocument/2006/relationships/slide" Target="slides/slide80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slide" Target="slides/slide445.xml"/><Relationship Id="rId612" Type="http://schemas.openxmlformats.org/officeDocument/2006/relationships/slide" Target="slides/slide610.xml"/><Relationship Id="rId794" Type="http://schemas.openxmlformats.org/officeDocument/2006/relationships/slide" Target="slides/slide792.xml"/><Relationship Id="rId251" Type="http://schemas.openxmlformats.org/officeDocument/2006/relationships/slide" Target="slides/slide249.xml"/><Relationship Id="rId489" Type="http://schemas.openxmlformats.org/officeDocument/2006/relationships/slide" Target="slides/slide487.xml"/><Relationship Id="rId654" Type="http://schemas.openxmlformats.org/officeDocument/2006/relationships/slide" Target="slides/slide652.xml"/><Relationship Id="rId696" Type="http://schemas.openxmlformats.org/officeDocument/2006/relationships/slide" Target="slides/slide694.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514" Type="http://schemas.openxmlformats.org/officeDocument/2006/relationships/slide" Target="slides/slide512.xml"/><Relationship Id="rId556" Type="http://schemas.openxmlformats.org/officeDocument/2006/relationships/slide" Target="slides/slide554.xml"/><Relationship Id="rId721" Type="http://schemas.openxmlformats.org/officeDocument/2006/relationships/slide" Target="slides/slide719.xml"/><Relationship Id="rId763" Type="http://schemas.openxmlformats.org/officeDocument/2006/relationships/slide" Target="slides/slide761.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598" Type="http://schemas.openxmlformats.org/officeDocument/2006/relationships/slide" Target="slides/slide596.xml"/><Relationship Id="rId819" Type="http://schemas.openxmlformats.org/officeDocument/2006/relationships/slide" Target="slides/slide817.xml"/><Relationship Id="rId220" Type="http://schemas.openxmlformats.org/officeDocument/2006/relationships/slide" Target="slides/slide218.xml"/><Relationship Id="rId458" Type="http://schemas.openxmlformats.org/officeDocument/2006/relationships/slide" Target="slides/slide456.xml"/><Relationship Id="rId623" Type="http://schemas.openxmlformats.org/officeDocument/2006/relationships/slide" Target="slides/slide621.xml"/><Relationship Id="rId665" Type="http://schemas.openxmlformats.org/officeDocument/2006/relationships/slide" Target="slides/slide663.xml"/><Relationship Id="rId830" Type="http://schemas.openxmlformats.org/officeDocument/2006/relationships/slide" Target="slides/slide82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525" Type="http://schemas.openxmlformats.org/officeDocument/2006/relationships/slide" Target="slides/slide523.xml"/><Relationship Id="rId567" Type="http://schemas.openxmlformats.org/officeDocument/2006/relationships/slide" Target="slides/slide565.xml"/><Relationship Id="rId732" Type="http://schemas.openxmlformats.org/officeDocument/2006/relationships/slide" Target="slides/slide730.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774" Type="http://schemas.openxmlformats.org/officeDocument/2006/relationships/slide" Target="slides/slide772.xml"/><Relationship Id="rId427" Type="http://schemas.openxmlformats.org/officeDocument/2006/relationships/slide" Target="slides/slide425.xml"/><Relationship Id="rId469" Type="http://schemas.openxmlformats.org/officeDocument/2006/relationships/slide" Target="slides/slide467.xml"/><Relationship Id="rId634" Type="http://schemas.openxmlformats.org/officeDocument/2006/relationships/slide" Target="slides/slide632.xml"/><Relationship Id="rId676" Type="http://schemas.openxmlformats.org/officeDocument/2006/relationships/slide" Target="slides/slide674.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480" Type="http://schemas.openxmlformats.org/officeDocument/2006/relationships/slide" Target="slides/slide478.xml"/><Relationship Id="rId536" Type="http://schemas.openxmlformats.org/officeDocument/2006/relationships/slide" Target="slides/slide534.xml"/><Relationship Id="rId701" Type="http://schemas.openxmlformats.org/officeDocument/2006/relationships/slide" Target="slides/slide699.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578" Type="http://schemas.openxmlformats.org/officeDocument/2006/relationships/slide" Target="slides/slide576.xml"/><Relationship Id="rId743" Type="http://schemas.openxmlformats.org/officeDocument/2006/relationships/slide" Target="slides/slide741.xml"/><Relationship Id="rId785" Type="http://schemas.openxmlformats.org/officeDocument/2006/relationships/slide" Target="slides/slide783.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603" Type="http://schemas.openxmlformats.org/officeDocument/2006/relationships/slide" Target="slides/slide601.xml"/><Relationship Id="rId645" Type="http://schemas.openxmlformats.org/officeDocument/2006/relationships/slide" Target="slides/slide643.xml"/><Relationship Id="rId687" Type="http://schemas.openxmlformats.org/officeDocument/2006/relationships/slide" Target="slides/slide685.xml"/><Relationship Id="rId810" Type="http://schemas.openxmlformats.org/officeDocument/2006/relationships/slide" Target="slides/slide808.xml"/><Relationship Id="rId242" Type="http://schemas.openxmlformats.org/officeDocument/2006/relationships/slide" Target="slides/slide240.xml"/><Relationship Id="rId284" Type="http://schemas.openxmlformats.org/officeDocument/2006/relationships/slide" Target="slides/slide282.xml"/><Relationship Id="rId491" Type="http://schemas.openxmlformats.org/officeDocument/2006/relationships/slide" Target="slides/slide489.xml"/><Relationship Id="rId505" Type="http://schemas.openxmlformats.org/officeDocument/2006/relationships/slide" Target="slides/slide503.xml"/><Relationship Id="rId712" Type="http://schemas.openxmlformats.org/officeDocument/2006/relationships/slide" Target="slides/slide710.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547" Type="http://schemas.openxmlformats.org/officeDocument/2006/relationships/slide" Target="slides/slide545.xml"/><Relationship Id="rId589" Type="http://schemas.openxmlformats.org/officeDocument/2006/relationships/slide" Target="slides/slide587.xml"/><Relationship Id="rId754" Type="http://schemas.openxmlformats.org/officeDocument/2006/relationships/slide" Target="slides/slide752.xml"/><Relationship Id="rId796" Type="http://schemas.openxmlformats.org/officeDocument/2006/relationships/slide" Target="slides/slide794.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slide" Target="slides/slide447.xml"/><Relationship Id="rId614" Type="http://schemas.openxmlformats.org/officeDocument/2006/relationships/slide" Target="slides/slide612.xml"/><Relationship Id="rId656" Type="http://schemas.openxmlformats.org/officeDocument/2006/relationships/slide" Target="slides/slide654.xml"/><Relationship Id="rId821" Type="http://schemas.openxmlformats.org/officeDocument/2006/relationships/slide" Target="slides/slide819.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60" Type="http://schemas.openxmlformats.org/officeDocument/2006/relationships/slide" Target="slides/slide458.xml"/><Relationship Id="rId516" Type="http://schemas.openxmlformats.org/officeDocument/2006/relationships/slide" Target="slides/slide514.xml"/><Relationship Id="rId698" Type="http://schemas.openxmlformats.org/officeDocument/2006/relationships/slide" Target="slides/slide696.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558" Type="http://schemas.openxmlformats.org/officeDocument/2006/relationships/slide" Target="slides/slide556.xml"/><Relationship Id="rId723" Type="http://schemas.openxmlformats.org/officeDocument/2006/relationships/slide" Target="slides/slide721.xml"/><Relationship Id="rId765" Type="http://schemas.openxmlformats.org/officeDocument/2006/relationships/slide" Target="slides/slide763.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625" Type="http://schemas.openxmlformats.org/officeDocument/2006/relationships/slide" Target="slides/slide623.xml"/><Relationship Id="rId832" Type="http://schemas.openxmlformats.org/officeDocument/2006/relationships/presProps" Target="presProps.xml"/><Relationship Id="rId222" Type="http://schemas.openxmlformats.org/officeDocument/2006/relationships/slide" Target="slides/slide220.xml"/><Relationship Id="rId264" Type="http://schemas.openxmlformats.org/officeDocument/2006/relationships/slide" Target="slides/slide262.xml"/><Relationship Id="rId471" Type="http://schemas.openxmlformats.org/officeDocument/2006/relationships/slide" Target="slides/slide469.xml"/><Relationship Id="rId667" Type="http://schemas.openxmlformats.org/officeDocument/2006/relationships/slide" Target="slides/slide665.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527" Type="http://schemas.openxmlformats.org/officeDocument/2006/relationships/slide" Target="slides/slide525.xml"/><Relationship Id="rId569" Type="http://schemas.openxmlformats.org/officeDocument/2006/relationships/slide" Target="slides/slide567.xml"/><Relationship Id="rId734" Type="http://schemas.openxmlformats.org/officeDocument/2006/relationships/slide" Target="slides/slide732.xml"/><Relationship Id="rId776" Type="http://schemas.openxmlformats.org/officeDocument/2006/relationships/slide" Target="slides/slide774.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580" Type="http://schemas.openxmlformats.org/officeDocument/2006/relationships/slide" Target="slides/slide578.xml"/><Relationship Id="rId636" Type="http://schemas.openxmlformats.org/officeDocument/2006/relationships/slide" Target="slides/slide634.xml"/><Relationship Id="rId801" Type="http://schemas.openxmlformats.org/officeDocument/2006/relationships/slide" Target="slides/slide799.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678" Type="http://schemas.openxmlformats.org/officeDocument/2006/relationships/slide" Target="slides/slide676.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482" Type="http://schemas.openxmlformats.org/officeDocument/2006/relationships/slide" Target="slides/slide480.xml"/><Relationship Id="rId538" Type="http://schemas.openxmlformats.org/officeDocument/2006/relationships/slide" Target="slides/slide536.xml"/><Relationship Id="rId703" Type="http://schemas.openxmlformats.org/officeDocument/2006/relationships/slide" Target="slides/slide701.xml"/><Relationship Id="rId745" Type="http://schemas.openxmlformats.org/officeDocument/2006/relationships/slide" Target="slides/slide743.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591" Type="http://schemas.openxmlformats.org/officeDocument/2006/relationships/slide" Target="slides/slide589.xml"/><Relationship Id="rId605" Type="http://schemas.openxmlformats.org/officeDocument/2006/relationships/slide" Target="slides/slide603.xml"/><Relationship Id="rId787" Type="http://schemas.openxmlformats.org/officeDocument/2006/relationships/slide" Target="slides/slide785.xml"/><Relationship Id="rId812" Type="http://schemas.openxmlformats.org/officeDocument/2006/relationships/slide" Target="slides/slide810.xml"/><Relationship Id="rId202" Type="http://schemas.openxmlformats.org/officeDocument/2006/relationships/slide" Target="slides/slide200.xml"/><Relationship Id="rId244" Type="http://schemas.openxmlformats.org/officeDocument/2006/relationships/slide" Target="slides/slide242.xml"/><Relationship Id="rId647" Type="http://schemas.openxmlformats.org/officeDocument/2006/relationships/slide" Target="slides/slide645.xml"/><Relationship Id="rId689" Type="http://schemas.openxmlformats.org/officeDocument/2006/relationships/slide" Target="slides/slide687.xml"/><Relationship Id="rId39" Type="http://schemas.openxmlformats.org/officeDocument/2006/relationships/slide" Target="slides/slide37.xml"/><Relationship Id="rId286" Type="http://schemas.openxmlformats.org/officeDocument/2006/relationships/slide" Target="slides/slide284.xml"/><Relationship Id="rId451" Type="http://schemas.openxmlformats.org/officeDocument/2006/relationships/slide" Target="slides/slide449.xml"/><Relationship Id="rId493" Type="http://schemas.openxmlformats.org/officeDocument/2006/relationships/slide" Target="slides/slide491.xml"/><Relationship Id="rId507" Type="http://schemas.openxmlformats.org/officeDocument/2006/relationships/slide" Target="slides/slide505.xml"/><Relationship Id="rId549" Type="http://schemas.openxmlformats.org/officeDocument/2006/relationships/slide" Target="slides/slide547.xml"/><Relationship Id="rId714" Type="http://schemas.openxmlformats.org/officeDocument/2006/relationships/slide" Target="slides/slide712.xml"/><Relationship Id="rId756" Type="http://schemas.openxmlformats.org/officeDocument/2006/relationships/slide" Target="slides/slide754.xml"/><Relationship Id="rId50" Type="http://schemas.openxmlformats.org/officeDocument/2006/relationships/slide" Target="slides/slide48.xml"/><Relationship Id="rId104" Type="http://schemas.openxmlformats.org/officeDocument/2006/relationships/slide" Target="slides/slide102.xml"/><Relationship Id="rId146" Type="http://schemas.openxmlformats.org/officeDocument/2006/relationships/slide" Target="slides/slide144.xml"/><Relationship Id="rId188" Type="http://schemas.openxmlformats.org/officeDocument/2006/relationships/slide" Target="slides/slide186.xml"/><Relationship Id="rId311" Type="http://schemas.openxmlformats.org/officeDocument/2006/relationships/slide" Target="slides/slide309.xml"/><Relationship Id="rId353" Type="http://schemas.openxmlformats.org/officeDocument/2006/relationships/slide" Target="slides/slide351.xml"/><Relationship Id="rId395" Type="http://schemas.openxmlformats.org/officeDocument/2006/relationships/slide" Target="slides/slide393.xml"/><Relationship Id="rId409" Type="http://schemas.openxmlformats.org/officeDocument/2006/relationships/slide" Target="slides/slide407.xml"/><Relationship Id="rId560" Type="http://schemas.openxmlformats.org/officeDocument/2006/relationships/slide" Target="slides/slide558.xml"/><Relationship Id="rId798" Type="http://schemas.openxmlformats.org/officeDocument/2006/relationships/slide" Target="slides/slide796.xml"/><Relationship Id="rId92" Type="http://schemas.openxmlformats.org/officeDocument/2006/relationships/slide" Target="slides/slide90.xml"/><Relationship Id="rId213" Type="http://schemas.openxmlformats.org/officeDocument/2006/relationships/slide" Target="slides/slide211.xml"/><Relationship Id="rId420" Type="http://schemas.openxmlformats.org/officeDocument/2006/relationships/slide" Target="slides/slide418.xml"/><Relationship Id="rId616" Type="http://schemas.openxmlformats.org/officeDocument/2006/relationships/slide" Target="slides/slide614.xml"/><Relationship Id="rId658" Type="http://schemas.openxmlformats.org/officeDocument/2006/relationships/slide" Target="slides/slide656.xml"/><Relationship Id="rId823" Type="http://schemas.openxmlformats.org/officeDocument/2006/relationships/slide" Target="slides/slide821.xml"/><Relationship Id="rId255" Type="http://schemas.openxmlformats.org/officeDocument/2006/relationships/slide" Target="slides/slide253.xml"/><Relationship Id="rId297" Type="http://schemas.openxmlformats.org/officeDocument/2006/relationships/slide" Target="slides/slide295.xml"/><Relationship Id="rId462" Type="http://schemas.openxmlformats.org/officeDocument/2006/relationships/slide" Target="slides/slide460.xml"/><Relationship Id="rId518" Type="http://schemas.openxmlformats.org/officeDocument/2006/relationships/slide" Target="slides/slide516.xml"/><Relationship Id="rId725" Type="http://schemas.openxmlformats.org/officeDocument/2006/relationships/slide" Target="slides/slide723.xml"/><Relationship Id="rId115" Type="http://schemas.openxmlformats.org/officeDocument/2006/relationships/slide" Target="slides/slide113.xml"/><Relationship Id="rId157" Type="http://schemas.openxmlformats.org/officeDocument/2006/relationships/slide" Target="slides/slide155.xml"/><Relationship Id="rId322" Type="http://schemas.openxmlformats.org/officeDocument/2006/relationships/slide" Target="slides/slide320.xml"/><Relationship Id="rId364" Type="http://schemas.openxmlformats.org/officeDocument/2006/relationships/slide" Target="slides/slide362.xml"/><Relationship Id="rId767" Type="http://schemas.openxmlformats.org/officeDocument/2006/relationships/slide" Target="slides/slide765.xml"/><Relationship Id="rId61" Type="http://schemas.openxmlformats.org/officeDocument/2006/relationships/slide" Target="slides/slide59.xml"/><Relationship Id="rId199" Type="http://schemas.openxmlformats.org/officeDocument/2006/relationships/slide" Target="slides/slide197.xml"/><Relationship Id="rId571" Type="http://schemas.openxmlformats.org/officeDocument/2006/relationships/slide" Target="slides/slide569.xml"/><Relationship Id="rId627" Type="http://schemas.openxmlformats.org/officeDocument/2006/relationships/slide" Target="slides/slide625.xml"/><Relationship Id="rId669" Type="http://schemas.openxmlformats.org/officeDocument/2006/relationships/slide" Target="slides/slide667.xml"/><Relationship Id="rId834" Type="http://schemas.openxmlformats.org/officeDocument/2006/relationships/theme" Target="theme/theme1.xml"/><Relationship Id="rId19" Type="http://schemas.openxmlformats.org/officeDocument/2006/relationships/slide" Target="slides/slide17.xml"/><Relationship Id="rId224" Type="http://schemas.openxmlformats.org/officeDocument/2006/relationships/slide" Target="slides/slide222.xml"/><Relationship Id="rId266" Type="http://schemas.openxmlformats.org/officeDocument/2006/relationships/slide" Target="slides/slide264.xml"/><Relationship Id="rId431" Type="http://schemas.openxmlformats.org/officeDocument/2006/relationships/slide" Target="slides/slide429.xml"/><Relationship Id="rId473" Type="http://schemas.openxmlformats.org/officeDocument/2006/relationships/slide" Target="slides/slide471.xml"/><Relationship Id="rId529" Type="http://schemas.openxmlformats.org/officeDocument/2006/relationships/slide" Target="slides/slide527.xml"/><Relationship Id="rId680" Type="http://schemas.openxmlformats.org/officeDocument/2006/relationships/slide" Target="slides/slide678.xml"/><Relationship Id="rId736" Type="http://schemas.openxmlformats.org/officeDocument/2006/relationships/slide" Target="slides/slide734.xml"/><Relationship Id="rId30" Type="http://schemas.openxmlformats.org/officeDocument/2006/relationships/slide" Target="slides/slide28.xml"/><Relationship Id="rId126" Type="http://schemas.openxmlformats.org/officeDocument/2006/relationships/slide" Target="slides/slide124.xml"/><Relationship Id="rId168" Type="http://schemas.openxmlformats.org/officeDocument/2006/relationships/slide" Target="slides/slide166.xml"/><Relationship Id="rId333" Type="http://schemas.openxmlformats.org/officeDocument/2006/relationships/slide" Target="slides/slide331.xml"/><Relationship Id="rId540" Type="http://schemas.openxmlformats.org/officeDocument/2006/relationships/slide" Target="slides/slide538.xml"/><Relationship Id="rId778" Type="http://schemas.openxmlformats.org/officeDocument/2006/relationships/slide" Target="slides/slide776.xml"/><Relationship Id="rId72" Type="http://schemas.openxmlformats.org/officeDocument/2006/relationships/slide" Target="slides/slide70.xml"/><Relationship Id="rId375" Type="http://schemas.openxmlformats.org/officeDocument/2006/relationships/slide" Target="slides/slide373.xml"/><Relationship Id="rId582" Type="http://schemas.openxmlformats.org/officeDocument/2006/relationships/slide" Target="slides/slide580.xml"/><Relationship Id="rId638" Type="http://schemas.openxmlformats.org/officeDocument/2006/relationships/slide" Target="slides/slide636.xml"/><Relationship Id="rId803" Type="http://schemas.openxmlformats.org/officeDocument/2006/relationships/slide" Target="slides/slide801.xml"/><Relationship Id="rId3" Type="http://schemas.openxmlformats.org/officeDocument/2006/relationships/slide" Target="slides/slide1.xml"/><Relationship Id="rId235" Type="http://schemas.openxmlformats.org/officeDocument/2006/relationships/slide" Target="slides/slide233.xml"/><Relationship Id="rId277" Type="http://schemas.openxmlformats.org/officeDocument/2006/relationships/slide" Target="slides/slide275.xml"/><Relationship Id="rId400" Type="http://schemas.openxmlformats.org/officeDocument/2006/relationships/slide" Target="slides/slide398.xml"/><Relationship Id="rId442" Type="http://schemas.openxmlformats.org/officeDocument/2006/relationships/slide" Target="slides/slide440.xml"/><Relationship Id="rId484" Type="http://schemas.openxmlformats.org/officeDocument/2006/relationships/slide" Target="slides/slide482.xml"/><Relationship Id="rId705" Type="http://schemas.openxmlformats.org/officeDocument/2006/relationships/slide" Target="slides/slide703.xml"/><Relationship Id="rId137" Type="http://schemas.openxmlformats.org/officeDocument/2006/relationships/slide" Target="slides/slide135.xml"/><Relationship Id="rId302" Type="http://schemas.openxmlformats.org/officeDocument/2006/relationships/slide" Target="slides/slide300.xml"/><Relationship Id="rId344" Type="http://schemas.openxmlformats.org/officeDocument/2006/relationships/slide" Target="slides/slide342.xml"/><Relationship Id="rId691" Type="http://schemas.openxmlformats.org/officeDocument/2006/relationships/slide" Target="slides/slide689.xml"/><Relationship Id="rId747" Type="http://schemas.openxmlformats.org/officeDocument/2006/relationships/slide" Target="slides/slide745.xml"/><Relationship Id="rId789" Type="http://schemas.openxmlformats.org/officeDocument/2006/relationships/slide" Target="slides/slide787.xml"/><Relationship Id="rId41" Type="http://schemas.openxmlformats.org/officeDocument/2006/relationships/slide" Target="slides/slide39.xml"/><Relationship Id="rId83" Type="http://schemas.openxmlformats.org/officeDocument/2006/relationships/slide" Target="slides/slide81.xml"/><Relationship Id="rId179" Type="http://schemas.openxmlformats.org/officeDocument/2006/relationships/slide" Target="slides/slide177.xml"/><Relationship Id="rId386" Type="http://schemas.openxmlformats.org/officeDocument/2006/relationships/slide" Target="slides/slide384.xml"/><Relationship Id="rId551" Type="http://schemas.openxmlformats.org/officeDocument/2006/relationships/slide" Target="slides/slide549.xml"/><Relationship Id="rId593" Type="http://schemas.openxmlformats.org/officeDocument/2006/relationships/slide" Target="slides/slide591.xml"/><Relationship Id="rId607" Type="http://schemas.openxmlformats.org/officeDocument/2006/relationships/slide" Target="slides/slide605.xml"/><Relationship Id="rId649" Type="http://schemas.openxmlformats.org/officeDocument/2006/relationships/slide" Target="slides/slide647.xml"/><Relationship Id="rId814" Type="http://schemas.openxmlformats.org/officeDocument/2006/relationships/slide" Target="slides/slide812.xml"/><Relationship Id="rId190" Type="http://schemas.openxmlformats.org/officeDocument/2006/relationships/slide" Target="slides/slide188.xml"/><Relationship Id="rId204" Type="http://schemas.openxmlformats.org/officeDocument/2006/relationships/slide" Target="slides/slide202.xml"/><Relationship Id="rId246" Type="http://schemas.openxmlformats.org/officeDocument/2006/relationships/slide" Target="slides/slide244.xml"/><Relationship Id="rId288" Type="http://schemas.openxmlformats.org/officeDocument/2006/relationships/slide" Target="slides/slide286.xml"/><Relationship Id="rId411" Type="http://schemas.openxmlformats.org/officeDocument/2006/relationships/slide" Target="slides/slide409.xml"/><Relationship Id="rId453" Type="http://schemas.openxmlformats.org/officeDocument/2006/relationships/slide" Target="slides/slide451.xml"/><Relationship Id="rId509" Type="http://schemas.openxmlformats.org/officeDocument/2006/relationships/slide" Target="slides/slide507.xml"/><Relationship Id="rId660" Type="http://schemas.openxmlformats.org/officeDocument/2006/relationships/slide" Target="slides/slide658.xml"/><Relationship Id="rId106" Type="http://schemas.openxmlformats.org/officeDocument/2006/relationships/slide" Target="slides/slide104.xml"/><Relationship Id="rId313" Type="http://schemas.openxmlformats.org/officeDocument/2006/relationships/slide" Target="slides/slide311.xml"/><Relationship Id="rId495" Type="http://schemas.openxmlformats.org/officeDocument/2006/relationships/slide" Target="slides/slide493.xml"/><Relationship Id="rId716" Type="http://schemas.openxmlformats.org/officeDocument/2006/relationships/slide" Target="slides/slide714.xml"/><Relationship Id="rId758" Type="http://schemas.openxmlformats.org/officeDocument/2006/relationships/slide" Target="slides/slide756.xml"/><Relationship Id="rId10" Type="http://schemas.openxmlformats.org/officeDocument/2006/relationships/slide" Target="slides/slide8.xml"/><Relationship Id="rId52" Type="http://schemas.openxmlformats.org/officeDocument/2006/relationships/slide" Target="slides/slide50.xml"/><Relationship Id="rId94" Type="http://schemas.openxmlformats.org/officeDocument/2006/relationships/slide" Target="slides/slide92.xml"/><Relationship Id="rId148" Type="http://schemas.openxmlformats.org/officeDocument/2006/relationships/slide" Target="slides/slide146.xml"/><Relationship Id="rId355" Type="http://schemas.openxmlformats.org/officeDocument/2006/relationships/slide" Target="slides/slide353.xml"/><Relationship Id="rId397" Type="http://schemas.openxmlformats.org/officeDocument/2006/relationships/slide" Target="slides/slide395.xml"/><Relationship Id="rId520" Type="http://schemas.openxmlformats.org/officeDocument/2006/relationships/slide" Target="slides/slide518.xml"/><Relationship Id="rId562" Type="http://schemas.openxmlformats.org/officeDocument/2006/relationships/slide" Target="slides/slide560.xml"/><Relationship Id="rId618" Type="http://schemas.openxmlformats.org/officeDocument/2006/relationships/slide" Target="slides/slide616.xml"/><Relationship Id="rId825" Type="http://schemas.openxmlformats.org/officeDocument/2006/relationships/slide" Target="slides/slide823.xml"/><Relationship Id="rId215" Type="http://schemas.openxmlformats.org/officeDocument/2006/relationships/slide" Target="slides/slide213.xml"/><Relationship Id="rId257" Type="http://schemas.openxmlformats.org/officeDocument/2006/relationships/slide" Target="slides/slide255.xml"/><Relationship Id="rId422" Type="http://schemas.openxmlformats.org/officeDocument/2006/relationships/slide" Target="slides/slide420.xml"/><Relationship Id="rId464" Type="http://schemas.openxmlformats.org/officeDocument/2006/relationships/slide" Target="slides/slide462.xml"/><Relationship Id="rId299" Type="http://schemas.openxmlformats.org/officeDocument/2006/relationships/slide" Target="slides/slide297.xml"/><Relationship Id="rId727" Type="http://schemas.openxmlformats.org/officeDocument/2006/relationships/slide" Target="slides/slide725.xml"/><Relationship Id="rId63" Type="http://schemas.openxmlformats.org/officeDocument/2006/relationships/slide" Target="slides/slide61.xml"/><Relationship Id="rId159" Type="http://schemas.openxmlformats.org/officeDocument/2006/relationships/slide" Target="slides/slide157.xml"/><Relationship Id="rId366" Type="http://schemas.openxmlformats.org/officeDocument/2006/relationships/slide" Target="slides/slide364.xml"/><Relationship Id="rId573" Type="http://schemas.openxmlformats.org/officeDocument/2006/relationships/slide" Target="slides/slide571.xml"/><Relationship Id="rId780" Type="http://schemas.openxmlformats.org/officeDocument/2006/relationships/slide" Target="slides/slide778.xml"/><Relationship Id="rId226" Type="http://schemas.openxmlformats.org/officeDocument/2006/relationships/slide" Target="slides/slide224.xml"/><Relationship Id="rId433" Type="http://schemas.openxmlformats.org/officeDocument/2006/relationships/slide" Target="slides/slide431.xml"/><Relationship Id="rId640" Type="http://schemas.openxmlformats.org/officeDocument/2006/relationships/slide" Target="slides/slide638.xml"/><Relationship Id="rId738" Type="http://schemas.openxmlformats.org/officeDocument/2006/relationships/slide" Target="slides/slide736.xml"/><Relationship Id="rId74" Type="http://schemas.openxmlformats.org/officeDocument/2006/relationships/slide" Target="slides/slide72.xml"/><Relationship Id="rId377" Type="http://schemas.openxmlformats.org/officeDocument/2006/relationships/slide" Target="slides/slide375.xml"/><Relationship Id="rId500" Type="http://schemas.openxmlformats.org/officeDocument/2006/relationships/slide" Target="slides/slide498.xml"/><Relationship Id="rId584" Type="http://schemas.openxmlformats.org/officeDocument/2006/relationships/slide" Target="slides/slide582.xml"/><Relationship Id="rId805" Type="http://schemas.openxmlformats.org/officeDocument/2006/relationships/slide" Target="slides/slide803.xml"/><Relationship Id="rId5" Type="http://schemas.openxmlformats.org/officeDocument/2006/relationships/slide" Target="slides/slide3.xml"/><Relationship Id="rId237" Type="http://schemas.openxmlformats.org/officeDocument/2006/relationships/slide" Target="slides/slide235.xml"/><Relationship Id="rId791" Type="http://schemas.openxmlformats.org/officeDocument/2006/relationships/slide" Target="slides/slide789.xml"/><Relationship Id="rId444" Type="http://schemas.openxmlformats.org/officeDocument/2006/relationships/slide" Target="slides/slide442.xml"/><Relationship Id="rId651" Type="http://schemas.openxmlformats.org/officeDocument/2006/relationships/slide" Target="slides/slide649.xml"/><Relationship Id="rId749" Type="http://schemas.openxmlformats.org/officeDocument/2006/relationships/slide" Target="slides/slide747.xml"/><Relationship Id="rId290" Type="http://schemas.openxmlformats.org/officeDocument/2006/relationships/slide" Target="slides/slide288.xml"/><Relationship Id="rId304" Type="http://schemas.openxmlformats.org/officeDocument/2006/relationships/slide" Target="slides/slide302.xml"/><Relationship Id="rId388" Type="http://schemas.openxmlformats.org/officeDocument/2006/relationships/slide" Target="slides/slide386.xml"/><Relationship Id="rId511" Type="http://schemas.openxmlformats.org/officeDocument/2006/relationships/slide" Target="slides/slide509.xml"/><Relationship Id="rId609" Type="http://schemas.openxmlformats.org/officeDocument/2006/relationships/slide" Target="slides/slide607.xml"/><Relationship Id="rId85" Type="http://schemas.openxmlformats.org/officeDocument/2006/relationships/slide" Target="slides/slide83.xml"/><Relationship Id="rId150" Type="http://schemas.openxmlformats.org/officeDocument/2006/relationships/slide" Target="slides/slide148.xml"/><Relationship Id="rId595" Type="http://schemas.openxmlformats.org/officeDocument/2006/relationships/slide" Target="slides/slide593.xml"/><Relationship Id="rId816" Type="http://schemas.openxmlformats.org/officeDocument/2006/relationships/slide" Target="slides/slide814.xml"/><Relationship Id="rId248" Type="http://schemas.openxmlformats.org/officeDocument/2006/relationships/slide" Target="slides/slide246.xml"/><Relationship Id="rId455" Type="http://schemas.openxmlformats.org/officeDocument/2006/relationships/slide" Target="slides/slide453.xml"/><Relationship Id="rId662" Type="http://schemas.openxmlformats.org/officeDocument/2006/relationships/slide" Target="slides/slide660.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22" Type="http://schemas.openxmlformats.org/officeDocument/2006/relationships/slide" Target="slides/slide520.xml"/><Relationship Id="rId96" Type="http://schemas.openxmlformats.org/officeDocument/2006/relationships/slide" Target="slides/slide94.xml"/><Relationship Id="rId161" Type="http://schemas.openxmlformats.org/officeDocument/2006/relationships/slide" Target="slides/slide159.xml"/><Relationship Id="rId399" Type="http://schemas.openxmlformats.org/officeDocument/2006/relationships/slide" Target="slides/slide397.xml"/><Relationship Id="rId827" Type="http://schemas.openxmlformats.org/officeDocument/2006/relationships/slide" Target="slides/slide825.xml"/><Relationship Id="rId259" Type="http://schemas.openxmlformats.org/officeDocument/2006/relationships/slide" Target="slides/slide257.xml"/><Relationship Id="rId466" Type="http://schemas.openxmlformats.org/officeDocument/2006/relationships/slide" Target="slides/slide464.xml"/><Relationship Id="rId673" Type="http://schemas.openxmlformats.org/officeDocument/2006/relationships/slide" Target="slides/slide671.xml"/><Relationship Id="rId23" Type="http://schemas.openxmlformats.org/officeDocument/2006/relationships/slide" Target="slides/slide21.xml"/><Relationship Id="rId119" Type="http://schemas.openxmlformats.org/officeDocument/2006/relationships/slide" Target="slides/slide117.xml"/><Relationship Id="rId326" Type="http://schemas.openxmlformats.org/officeDocument/2006/relationships/slide" Target="slides/slide324.xml"/><Relationship Id="rId533" Type="http://schemas.openxmlformats.org/officeDocument/2006/relationships/slide" Target="slides/slide531.xml"/><Relationship Id="rId740" Type="http://schemas.openxmlformats.org/officeDocument/2006/relationships/slide" Target="slides/slide738.xml"/><Relationship Id="rId172" Type="http://schemas.openxmlformats.org/officeDocument/2006/relationships/slide" Target="slides/slide170.xml"/><Relationship Id="rId477" Type="http://schemas.openxmlformats.org/officeDocument/2006/relationships/slide" Target="slides/slide475.xml"/><Relationship Id="rId600" Type="http://schemas.openxmlformats.org/officeDocument/2006/relationships/slide" Target="slides/slide598.xml"/><Relationship Id="rId684" Type="http://schemas.openxmlformats.org/officeDocument/2006/relationships/slide" Target="slides/slide682.xml"/><Relationship Id="rId337" Type="http://schemas.openxmlformats.org/officeDocument/2006/relationships/slide" Target="slides/slide335.xml"/><Relationship Id="rId34" Type="http://schemas.openxmlformats.org/officeDocument/2006/relationships/slide" Target="slides/slide32.xml"/><Relationship Id="rId544" Type="http://schemas.openxmlformats.org/officeDocument/2006/relationships/slide" Target="slides/slide542.xml"/><Relationship Id="rId751" Type="http://schemas.openxmlformats.org/officeDocument/2006/relationships/slide" Target="slides/slide749.xml"/><Relationship Id="rId183" Type="http://schemas.openxmlformats.org/officeDocument/2006/relationships/slide" Target="slides/slide181.xml"/><Relationship Id="rId390" Type="http://schemas.openxmlformats.org/officeDocument/2006/relationships/slide" Target="slides/slide388.xml"/><Relationship Id="rId404" Type="http://schemas.openxmlformats.org/officeDocument/2006/relationships/slide" Target="slides/slide402.xml"/><Relationship Id="rId611" Type="http://schemas.openxmlformats.org/officeDocument/2006/relationships/slide" Target="slides/slide609.xml"/><Relationship Id="rId250" Type="http://schemas.openxmlformats.org/officeDocument/2006/relationships/slide" Target="slides/slide248.xml"/><Relationship Id="rId488" Type="http://schemas.openxmlformats.org/officeDocument/2006/relationships/slide" Target="slides/slide486.xml"/><Relationship Id="rId695" Type="http://schemas.openxmlformats.org/officeDocument/2006/relationships/slide" Target="slides/slide693.xml"/><Relationship Id="rId709" Type="http://schemas.openxmlformats.org/officeDocument/2006/relationships/slide" Target="slides/slide707.xml"/><Relationship Id="rId45" Type="http://schemas.openxmlformats.org/officeDocument/2006/relationships/slide" Target="slides/slide43.xml"/><Relationship Id="rId110" Type="http://schemas.openxmlformats.org/officeDocument/2006/relationships/slide" Target="slides/slide108.xml"/><Relationship Id="rId348" Type="http://schemas.openxmlformats.org/officeDocument/2006/relationships/slide" Target="slides/slide346.xml"/><Relationship Id="rId555" Type="http://schemas.openxmlformats.org/officeDocument/2006/relationships/slide" Target="slides/slide553.xml"/><Relationship Id="rId762" Type="http://schemas.openxmlformats.org/officeDocument/2006/relationships/slide" Target="slides/slide76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622" Type="http://schemas.openxmlformats.org/officeDocument/2006/relationships/slide" Target="slides/slide620.xml"/><Relationship Id="rId261" Type="http://schemas.openxmlformats.org/officeDocument/2006/relationships/slide" Target="slides/slide259.xml"/><Relationship Id="rId499" Type="http://schemas.openxmlformats.org/officeDocument/2006/relationships/slide" Target="slides/slide497.xml"/><Relationship Id="rId56" Type="http://schemas.openxmlformats.org/officeDocument/2006/relationships/slide" Target="slides/slide54.xml"/><Relationship Id="rId359" Type="http://schemas.openxmlformats.org/officeDocument/2006/relationships/slide" Target="slides/slide357.xml"/><Relationship Id="rId566" Type="http://schemas.openxmlformats.org/officeDocument/2006/relationships/slide" Target="slides/slide564.xml"/><Relationship Id="rId773" Type="http://schemas.openxmlformats.org/officeDocument/2006/relationships/slide" Target="slides/slide771.xml"/><Relationship Id="rId121" Type="http://schemas.openxmlformats.org/officeDocument/2006/relationships/slide" Target="slides/slide119.xml"/><Relationship Id="rId219" Type="http://schemas.openxmlformats.org/officeDocument/2006/relationships/slide" Target="slides/slide217.xml"/><Relationship Id="rId426" Type="http://schemas.openxmlformats.org/officeDocument/2006/relationships/slide" Target="slides/slide424.xml"/><Relationship Id="rId633" Type="http://schemas.openxmlformats.org/officeDocument/2006/relationships/slide" Target="slides/slide631.xml"/><Relationship Id="rId67" Type="http://schemas.openxmlformats.org/officeDocument/2006/relationships/slide" Target="slides/slide65.xml"/><Relationship Id="rId272" Type="http://schemas.openxmlformats.org/officeDocument/2006/relationships/slide" Target="slides/slide270.xml"/><Relationship Id="rId577" Type="http://schemas.openxmlformats.org/officeDocument/2006/relationships/slide" Target="slides/slide575.xml"/><Relationship Id="rId700" Type="http://schemas.openxmlformats.org/officeDocument/2006/relationships/slide" Target="slides/slide698.xml"/><Relationship Id="rId132" Type="http://schemas.openxmlformats.org/officeDocument/2006/relationships/slide" Target="slides/slide130.xml"/><Relationship Id="rId784" Type="http://schemas.openxmlformats.org/officeDocument/2006/relationships/slide" Target="slides/slide782.xml"/><Relationship Id="rId437" Type="http://schemas.openxmlformats.org/officeDocument/2006/relationships/slide" Target="slides/slide435.xml"/><Relationship Id="rId644" Type="http://schemas.openxmlformats.org/officeDocument/2006/relationships/slide" Target="slides/slide642.xml"/><Relationship Id="rId283" Type="http://schemas.openxmlformats.org/officeDocument/2006/relationships/slide" Target="slides/slide281.xml"/><Relationship Id="rId490" Type="http://schemas.openxmlformats.org/officeDocument/2006/relationships/slide" Target="slides/slide488.xml"/><Relationship Id="rId504" Type="http://schemas.openxmlformats.org/officeDocument/2006/relationships/slide" Target="slides/slide502.xml"/><Relationship Id="rId711" Type="http://schemas.openxmlformats.org/officeDocument/2006/relationships/slide" Target="slides/slide709.xml"/><Relationship Id="rId78" Type="http://schemas.openxmlformats.org/officeDocument/2006/relationships/slide" Target="slides/slide76.xml"/><Relationship Id="rId143" Type="http://schemas.openxmlformats.org/officeDocument/2006/relationships/slide" Target="slides/slide141.xml"/><Relationship Id="rId350" Type="http://schemas.openxmlformats.org/officeDocument/2006/relationships/slide" Target="slides/slide348.xml"/><Relationship Id="rId588" Type="http://schemas.openxmlformats.org/officeDocument/2006/relationships/slide" Target="slides/slide586.xml"/><Relationship Id="rId795" Type="http://schemas.openxmlformats.org/officeDocument/2006/relationships/slide" Target="slides/slide793.xml"/><Relationship Id="rId809" Type="http://schemas.openxmlformats.org/officeDocument/2006/relationships/slide" Target="slides/slide807.xml"/><Relationship Id="rId9" Type="http://schemas.openxmlformats.org/officeDocument/2006/relationships/slide" Target="slides/slide7.xml"/><Relationship Id="rId210" Type="http://schemas.openxmlformats.org/officeDocument/2006/relationships/slide" Target="slides/slide208.xml"/><Relationship Id="rId448" Type="http://schemas.openxmlformats.org/officeDocument/2006/relationships/slide" Target="slides/slide446.xml"/><Relationship Id="rId655" Type="http://schemas.openxmlformats.org/officeDocument/2006/relationships/slide" Target="slides/slide653.xml"/><Relationship Id="rId294" Type="http://schemas.openxmlformats.org/officeDocument/2006/relationships/slide" Target="slides/slide292.xml"/><Relationship Id="rId308" Type="http://schemas.openxmlformats.org/officeDocument/2006/relationships/slide" Target="slides/slide306.xml"/><Relationship Id="rId515" Type="http://schemas.openxmlformats.org/officeDocument/2006/relationships/slide" Target="slides/slide513.xml"/><Relationship Id="rId722" Type="http://schemas.openxmlformats.org/officeDocument/2006/relationships/slide" Target="slides/slide720.xml"/><Relationship Id="rId89" Type="http://schemas.openxmlformats.org/officeDocument/2006/relationships/slide" Target="slides/slide87.xml"/><Relationship Id="rId154" Type="http://schemas.openxmlformats.org/officeDocument/2006/relationships/slide" Target="slides/slide152.xml"/><Relationship Id="rId361" Type="http://schemas.openxmlformats.org/officeDocument/2006/relationships/slide" Target="slides/slide359.xml"/><Relationship Id="rId599" Type="http://schemas.openxmlformats.org/officeDocument/2006/relationships/slide" Target="slides/slide597.xml"/><Relationship Id="rId459" Type="http://schemas.openxmlformats.org/officeDocument/2006/relationships/slide" Target="slides/slide457.xml"/><Relationship Id="rId666" Type="http://schemas.openxmlformats.org/officeDocument/2006/relationships/slide" Target="slides/slide664.xml"/><Relationship Id="rId16" Type="http://schemas.openxmlformats.org/officeDocument/2006/relationships/slide" Target="slides/slide14.xml"/><Relationship Id="rId221" Type="http://schemas.openxmlformats.org/officeDocument/2006/relationships/slide" Target="slides/slide219.xml"/><Relationship Id="rId319" Type="http://schemas.openxmlformats.org/officeDocument/2006/relationships/slide" Target="slides/slide317.xml"/><Relationship Id="rId526" Type="http://schemas.openxmlformats.org/officeDocument/2006/relationships/slide" Target="slides/slide524.xml"/><Relationship Id="rId733" Type="http://schemas.openxmlformats.org/officeDocument/2006/relationships/slide" Target="slides/slide731.xml"/><Relationship Id="rId165" Type="http://schemas.openxmlformats.org/officeDocument/2006/relationships/slide" Target="slides/slide163.xml"/><Relationship Id="rId372" Type="http://schemas.openxmlformats.org/officeDocument/2006/relationships/slide" Target="slides/slide370.xml"/><Relationship Id="rId677" Type="http://schemas.openxmlformats.org/officeDocument/2006/relationships/slide" Target="slides/slide675.xml"/><Relationship Id="rId800" Type="http://schemas.openxmlformats.org/officeDocument/2006/relationships/slide" Target="slides/slide798.xml"/><Relationship Id="rId232" Type="http://schemas.openxmlformats.org/officeDocument/2006/relationships/slide" Target="slides/slide230.xml"/><Relationship Id="rId27" Type="http://schemas.openxmlformats.org/officeDocument/2006/relationships/slide" Target="slides/slide25.xml"/><Relationship Id="rId537" Type="http://schemas.openxmlformats.org/officeDocument/2006/relationships/slide" Target="slides/slide535.xml"/><Relationship Id="rId744" Type="http://schemas.openxmlformats.org/officeDocument/2006/relationships/slide" Target="slides/slide742.xml"/><Relationship Id="rId80" Type="http://schemas.openxmlformats.org/officeDocument/2006/relationships/slide" Target="slides/slide78.xml"/><Relationship Id="rId176" Type="http://schemas.openxmlformats.org/officeDocument/2006/relationships/slide" Target="slides/slide174.xml"/><Relationship Id="rId383" Type="http://schemas.openxmlformats.org/officeDocument/2006/relationships/slide" Target="slides/slide381.xml"/><Relationship Id="rId590" Type="http://schemas.openxmlformats.org/officeDocument/2006/relationships/slide" Target="slides/slide588.xml"/><Relationship Id="rId604" Type="http://schemas.openxmlformats.org/officeDocument/2006/relationships/slide" Target="slides/slide602.xml"/><Relationship Id="rId811" Type="http://schemas.openxmlformats.org/officeDocument/2006/relationships/slide" Target="slides/slide809.xml"/><Relationship Id="rId243" Type="http://schemas.openxmlformats.org/officeDocument/2006/relationships/slide" Target="slides/slide241.xml"/><Relationship Id="rId450" Type="http://schemas.openxmlformats.org/officeDocument/2006/relationships/slide" Target="slides/slide448.xml"/><Relationship Id="rId688" Type="http://schemas.openxmlformats.org/officeDocument/2006/relationships/slide" Target="slides/slide686.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548" Type="http://schemas.openxmlformats.org/officeDocument/2006/relationships/slide" Target="slides/slide546.xml"/><Relationship Id="rId755" Type="http://schemas.openxmlformats.org/officeDocument/2006/relationships/slide" Target="slides/slide753.xml"/><Relationship Id="rId91" Type="http://schemas.openxmlformats.org/officeDocument/2006/relationships/slide" Target="slides/slide89.xml"/><Relationship Id="rId187" Type="http://schemas.openxmlformats.org/officeDocument/2006/relationships/slide" Target="slides/slide185.xml"/><Relationship Id="rId394" Type="http://schemas.openxmlformats.org/officeDocument/2006/relationships/slide" Target="slides/slide392.xml"/><Relationship Id="rId408" Type="http://schemas.openxmlformats.org/officeDocument/2006/relationships/slide" Target="slides/slide406.xml"/><Relationship Id="rId615" Type="http://schemas.openxmlformats.org/officeDocument/2006/relationships/slide" Target="slides/slide613.xml"/><Relationship Id="rId822" Type="http://schemas.openxmlformats.org/officeDocument/2006/relationships/slide" Target="slides/slide820.xml"/><Relationship Id="rId254" Type="http://schemas.openxmlformats.org/officeDocument/2006/relationships/slide" Target="slides/slide252.xml"/><Relationship Id="rId699" Type="http://schemas.openxmlformats.org/officeDocument/2006/relationships/slide" Target="slides/slide697.xml"/><Relationship Id="rId49" Type="http://schemas.openxmlformats.org/officeDocument/2006/relationships/slide" Target="slides/slide47.xml"/><Relationship Id="rId114" Type="http://schemas.openxmlformats.org/officeDocument/2006/relationships/slide" Target="slides/slide112.xml"/><Relationship Id="rId461" Type="http://schemas.openxmlformats.org/officeDocument/2006/relationships/slide" Target="slides/slide459.xml"/><Relationship Id="rId559" Type="http://schemas.openxmlformats.org/officeDocument/2006/relationships/slide" Target="slides/slide557.xml"/><Relationship Id="rId766" Type="http://schemas.openxmlformats.org/officeDocument/2006/relationships/slide" Target="slides/slide764.xml"/><Relationship Id="rId198" Type="http://schemas.openxmlformats.org/officeDocument/2006/relationships/slide" Target="slides/slide196.xml"/><Relationship Id="rId321" Type="http://schemas.openxmlformats.org/officeDocument/2006/relationships/slide" Target="slides/slide319.xml"/><Relationship Id="rId419" Type="http://schemas.openxmlformats.org/officeDocument/2006/relationships/slide" Target="slides/slide417.xml"/><Relationship Id="rId626" Type="http://schemas.openxmlformats.org/officeDocument/2006/relationships/slide" Target="slides/slide624.xml"/><Relationship Id="rId833" Type="http://schemas.openxmlformats.org/officeDocument/2006/relationships/viewProps" Target="viewProps.xml"/><Relationship Id="rId265" Type="http://schemas.openxmlformats.org/officeDocument/2006/relationships/slide" Target="slides/slide263.xml"/><Relationship Id="rId472" Type="http://schemas.openxmlformats.org/officeDocument/2006/relationships/slide" Target="slides/slide470.xml"/><Relationship Id="rId125" Type="http://schemas.openxmlformats.org/officeDocument/2006/relationships/slide" Target="slides/slide123.xml"/><Relationship Id="rId332" Type="http://schemas.openxmlformats.org/officeDocument/2006/relationships/slide" Target="slides/slide330.xml"/><Relationship Id="rId777" Type="http://schemas.openxmlformats.org/officeDocument/2006/relationships/slide" Target="slides/slide775.xml"/><Relationship Id="rId637" Type="http://schemas.openxmlformats.org/officeDocument/2006/relationships/slide" Target="slides/slide635.xml"/><Relationship Id="rId276" Type="http://schemas.openxmlformats.org/officeDocument/2006/relationships/slide" Target="slides/slide274.xml"/><Relationship Id="rId483" Type="http://schemas.openxmlformats.org/officeDocument/2006/relationships/slide" Target="slides/slide481.xml"/><Relationship Id="rId690" Type="http://schemas.openxmlformats.org/officeDocument/2006/relationships/slide" Target="slides/slide688.xml"/><Relationship Id="rId704" Type="http://schemas.openxmlformats.org/officeDocument/2006/relationships/slide" Target="slides/slide702.xml"/><Relationship Id="rId40" Type="http://schemas.openxmlformats.org/officeDocument/2006/relationships/slide" Target="slides/slide38.xml"/><Relationship Id="rId136" Type="http://schemas.openxmlformats.org/officeDocument/2006/relationships/slide" Target="slides/slide134.xml"/><Relationship Id="rId343" Type="http://schemas.openxmlformats.org/officeDocument/2006/relationships/slide" Target="slides/slide341.xml"/><Relationship Id="rId550" Type="http://schemas.openxmlformats.org/officeDocument/2006/relationships/slide" Target="slides/slide548.xml"/><Relationship Id="rId788" Type="http://schemas.openxmlformats.org/officeDocument/2006/relationships/slide" Target="slides/slide786.xml"/><Relationship Id="rId203" Type="http://schemas.openxmlformats.org/officeDocument/2006/relationships/slide" Target="slides/slide201.xml"/><Relationship Id="rId648" Type="http://schemas.openxmlformats.org/officeDocument/2006/relationships/slide" Target="slides/slide646.xml"/><Relationship Id="rId287" Type="http://schemas.openxmlformats.org/officeDocument/2006/relationships/slide" Target="slides/slide285.xml"/><Relationship Id="rId410" Type="http://schemas.openxmlformats.org/officeDocument/2006/relationships/slide" Target="slides/slide408.xml"/><Relationship Id="rId494" Type="http://schemas.openxmlformats.org/officeDocument/2006/relationships/slide" Target="slides/slide492.xml"/><Relationship Id="rId508" Type="http://schemas.openxmlformats.org/officeDocument/2006/relationships/slide" Target="slides/slide506.xml"/><Relationship Id="rId715" Type="http://schemas.openxmlformats.org/officeDocument/2006/relationships/slide" Target="slides/slide713.xml"/><Relationship Id="rId147" Type="http://schemas.openxmlformats.org/officeDocument/2006/relationships/slide" Target="slides/slide145.xml"/><Relationship Id="rId354" Type="http://schemas.openxmlformats.org/officeDocument/2006/relationships/slide" Target="slides/slide352.xml"/><Relationship Id="rId799" Type="http://schemas.openxmlformats.org/officeDocument/2006/relationships/slide" Target="slides/slide797.xml"/><Relationship Id="rId51" Type="http://schemas.openxmlformats.org/officeDocument/2006/relationships/slide" Target="slides/slide49.xml"/><Relationship Id="rId561" Type="http://schemas.openxmlformats.org/officeDocument/2006/relationships/slide" Target="slides/slide559.xml"/><Relationship Id="rId659" Type="http://schemas.openxmlformats.org/officeDocument/2006/relationships/slide" Target="slides/slide657.xml"/><Relationship Id="rId214" Type="http://schemas.openxmlformats.org/officeDocument/2006/relationships/slide" Target="slides/slide212.xml"/><Relationship Id="rId298" Type="http://schemas.openxmlformats.org/officeDocument/2006/relationships/slide" Target="slides/slide296.xml"/><Relationship Id="rId421" Type="http://schemas.openxmlformats.org/officeDocument/2006/relationships/slide" Target="slides/slide419.xml"/><Relationship Id="rId519" Type="http://schemas.openxmlformats.org/officeDocument/2006/relationships/slide" Target="slides/slide517.xml"/><Relationship Id="rId158" Type="http://schemas.openxmlformats.org/officeDocument/2006/relationships/slide" Target="slides/slide156.xml"/><Relationship Id="rId726" Type="http://schemas.openxmlformats.org/officeDocument/2006/relationships/slide" Target="slides/slide724.xml"/><Relationship Id="rId62" Type="http://schemas.openxmlformats.org/officeDocument/2006/relationships/slide" Target="slides/slide60.xml"/><Relationship Id="rId365" Type="http://schemas.openxmlformats.org/officeDocument/2006/relationships/slide" Target="slides/slide363.xml"/><Relationship Id="rId572" Type="http://schemas.openxmlformats.org/officeDocument/2006/relationships/slide" Target="slides/slide570.xml"/><Relationship Id="rId225" Type="http://schemas.openxmlformats.org/officeDocument/2006/relationships/slide" Target="slides/slide223.xml"/><Relationship Id="rId432" Type="http://schemas.openxmlformats.org/officeDocument/2006/relationships/slide" Target="slides/slide430.xml"/><Relationship Id="rId737" Type="http://schemas.openxmlformats.org/officeDocument/2006/relationships/slide" Target="slides/slide735.xml"/><Relationship Id="rId73" Type="http://schemas.openxmlformats.org/officeDocument/2006/relationships/slide" Target="slides/slide71.xml"/><Relationship Id="rId169" Type="http://schemas.openxmlformats.org/officeDocument/2006/relationships/slide" Target="slides/slide167.xml"/><Relationship Id="rId376" Type="http://schemas.openxmlformats.org/officeDocument/2006/relationships/slide" Target="slides/slide374.xml"/><Relationship Id="rId583" Type="http://schemas.openxmlformats.org/officeDocument/2006/relationships/slide" Target="slides/slide581.xml"/><Relationship Id="rId790" Type="http://schemas.openxmlformats.org/officeDocument/2006/relationships/slide" Target="slides/slide788.xml"/><Relationship Id="rId804" Type="http://schemas.openxmlformats.org/officeDocument/2006/relationships/slide" Target="slides/slide802.xml"/><Relationship Id="rId4" Type="http://schemas.openxmlformats.org/officeDocument/2006/relationships/slide" Target="slides/slide2.xml"/><Relationship Id="rId236" Type="http://schemas.openxmlformats.org/officeDocument/2006/relationships/slide" Target="slides/slide234.xml"/><Relationship Id="rId443" Type="http://schemas.openxmlformats.org/officeDocument/2006/relationships/slide" Target="slides/slide441.xml"/><Relationship Id="rId650" Type="http://schemas.openxmlformats.org/officeDocument/2006/relationships/slide" Target="slides/slide648.xml"/><Relationship Id="rId303" Type="http://schemas.openxmlformats.org/officeDocument/2006/relationships/slide" Target="slides/slide301.xml"/><Relationship Id="rId748" Type="http://schemas.openxmlformats.org/officeDocument/2006/relationships/slide" Target="slides/slide746.xml"/><Relationship Id="rId84" Type="http://schemas.openxmlformats.org/officeDocument/2006/relationships/slide" Target="slides/slide82.xml"/><Relationship Id="rId387" Type="http://schemas.openxmlformats.org/officeDocument/2006/relationships/slide" Target="slides/slide385.xml"/><Relationship Id="rId510" Type="http://schemas.openxmlformats.org/officeDocument/2006/relationships/slide" Target="slides/slide508.xml"/><Relationship Id="rId594" Type="http://schemas.openxmlformats.org/officeDocument/2006/relationships/slide" Target="slides/slide592.xml"/><Relationship Id="rId608" Type="http://schemas.openxmlformats.org/officeDocument/2006/relationships/slide" Target="slides/slide606.xml"/><Relationship Id="rId815" Type="http://schemas.openxmlformats.org/officeDocument/2006/relationships/slide" Target="slides/slide813.xml"/><Relationship Id="rId247" Type="http://schemas.openxmlformats.org/officeDocument/2006/relationships/slide" Target="slides/slide245.xml"/><Relationship Id="rId107" Type="http://schemas.openxmlformats.org/officeDocument/2006/relationships/slide" Target="slides/slide105.xml"/><Relationship Id="rId454" Type="http://schemas.openxmlformats.org/officeDocument/2006/relationships/slide" Target="slides/slide452.xml"/><Relationship Id="rId661" Type="http://schemas.openxmlformats.org/officeDocument/2006/relationships/slide" Target="slides/slide659.xml"/><Relationship Id="rId759" Type="http://schemas.openxmlformats.org/officeDocument/2006/relationships/slide" Target="slides/slide757.xml"/><Relationship Id="rId11" Type="http://schemas.openxmlformats.org/officeDocument/2006/relationships/slide" Target="slides/slide9.xml"/><Relationship Id="rId314" Type="http://schemas.openxmlformats.org/officeDocument/2006/relationships/slide" Target="slides/slide312.xml"/><Relationship Id="rId398" Type="http://schemas.openxmlformats.org/officeDocument/2006/relationships/slide" Target="slides/slide396.xml"/><Relationship Id="rId521" Type="http://schemas.openxmlformats.org/officeDocument/2006/relationships/slide" Target="slides/slide519.xml"/><Relationship Id="rId619" Type="http://schemas.openxmlformats.org/officeDocument/2006/relationships/slide" Target="slides/slide617.xml"/><Relationship Id="rId95" Type="http://schemas.openxmlformats.org/officeDocument/2006/relationships/slide" Target="slides/slide93.xml"/><Relationship Id="rId160" Type="http://schemas.openxmlformats.org/officeDocument/2006/relationships/slide" Target="slides/slide158.xml"/><Relationship Id="rId826" Type="http://schemas.openxmlformats.org/officeDocument/2006/relationships/slide" Target="slides/slide824.xml"/><Relationship Id="rId258" Type="http://schemas.openxmlformats.org/officeDocument/2006/relationships/slide" Target="slides/slide256.xml"/><Relationship Id="rId465" Type="http://schemas.openxmlformats.org/officeDocument/2006/relationships/slide" Target="slides/slide463.xml"/><Relationship Id="rId672" Type="http://schemas.openxmlformats.org/officeDocument/2006/relationships/slide" Target="slides/slide670.xml"/><Relationship Id="rId22" Type="http://schemas.openxmlformats.org/officeDocument/2006/relationships/slide" Target="slides/slide20.xml"/><Relationship Id="rId118" Type="http://schemas.openxmlformats.org/officeDocument/2006/relationships/slide" Target="slides/slide116.xml"/><Relationship Id="rId325" Type="http://schemas.openxmlformats.org/officeDocument/2006/relationships/slide" Target="slides/slide323.xml"/><Relationship Id="rId532" Type="http://schemas.openxmlformats.org/officeDocument/2006/relationships/slide" Target="slides/slide530.xml"/><Relationship Id="rId171" Type="http://schemas.openxmlformats.org/officeDocument/2006/relationships/slide" Target="slides/slide169.xml"/><Relationship Id="rId269" Type="http://schemas.openxmlformats.org/officeDocument/2006/relationships/slide" Target="slides/slide267.xml"/><Relationship Id="rId476" Type="http://schemas.openxmlformats.org/officeDocument/2006/relationships/slide" Target="slides/slide474.xml"/><Relationship Id="rId683" Type="http://schemas.openxmlformats.org/officeDocument/2006/relationships/slide" Target="slides/slide681.xml"/><Relationship Id="rId33" Type="http://schemas.openxmlformats.org/officeDocument/2006/relationships/slide" Target="slides/slide31.xml"/><Relationship Id="rId129" Type="http://schemas.openxmlformats.org/officeDocument/2006/relationships/slide" Target="slides/slide127.xml"/><Relationship Id="rId336" Type="http://schemas.openxmlformats.org/officeDocument/2006/relationships/slide" Target="slides/slide334.xml"/><Relationship Id="rId543" Type="http://schemas.openxmlformats.org/officeDocument/2006/relationships/slide" Target="slides/slide541.xml"/><Relationship Id="rId182" Type="http://schemas.openxmlformats.org/officeDocument/2006/relationships/slide" Target="slides/slide180.xml"/><Relationship Id="rId403" Type="http://schemas.openxmlformats.org/officeDocument/2006/relationships/slide" Target="slides/slide401.xml"/><Relationship Id="rId750" Type="http://schemas.openxmlformats.org/officeDocument/2006/relationships/slide" Target="slides/slide748.xml"/><Relationship Id="rId487" Type="http://schemas.openxmlformats.org/officeDocument/2006/relationships/slide" Target="slides/slide485.xml"/><Relationship Id="rId610" Type="http://schemas.openxmlformats.org/officeDocument/2006/relationships/slide" Target="slides/slide608.xml"/><Relationship Id="rId694" Type="http://schemas.openxmlformats.org/officeDocument/2006/relationships/slide" Target="slides/slide692.xml"/><Relationship Id="rId708" Type="http://schemas.openxmlformats.org/officeDocument/2006/relationships/slide" Target="slides/slide706.xml"/><Relationship Id="rId347" Type="http://schemas.openxmlformats.org/officeDocument/2006/relationships/slide" Target="slides/slide345.xml"/><Relationship Id="rId44" Type="http://schemas.openxmlformats.org/officeDocument/2006/relationships/slide" Target="slides/slide42.xml"/><Relationship Id="rId554" Type="http://schemas.openxmlformats.org/officeDocument/2006/relationships/slide" Target="slides/slide552.xml"/><Relationship Id="rId761" Type="http://schemas.openxmlformats.org/officeDocument/2006/relationships/slide" Target="slides/slide759.xml"/><Relationship Id="rId193" Type="http://schemas.openxmlformats.org/officeDocument/2006/relationships/slide" Target="slides/slide191.xml"/><Relationship Id="rId207" Type="http://schemas.openxmlformats.org/officeDocument/2006/relationships/slide" Target="slides/slide205.xml"/><Relationship Id="rId414" Type="http://schemas.openxmlformats.org/officeDocument/2006/relationships/slide" Target="slides/slide412.xml"/><Relationship Id="rId498" Type="http://schemas.openxmlformats.org/officeDocument/2006/relationships/slide" Target="slides/slide496.xml"/><Relationship Id="rId621" Type="http://schemas.openxmlformats.org/officeDocument/2006/relationships/slide" Target="slides/slide619.xml"/><Relationship Id="rId260" Type="http://schemas.openxmlformats.org/officeDocument/2006/relationships/slide" Target="slides/slide258.xml"/><Relationship Id="rId719" Type="http://schemas.openxmlformats.org/officeDocument/2006/relationships/slide" Target="slides/slide7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pita" userId="1a89f5ea-4173-41b8-bbd3-e7bd3860e0db" providerId="ADAL" clId="{2A73D4DD-AB25-4308-A210-97EBA08E1890}"/>
    <pc:docChg chg="addSld delSld modSld sldOrd">
      <pc:chgData name="Arpita" userId="1a89f5ea-4173-41b8-bbd3-e7bd3860e0db" providerId="ADAL" clId="{2A73D4DD-AB25-4308-A210-97EBA08E1890}" dt="2022-09-26T08:08:59.061" v="3"/>
      <pc:docMkLst>
        <pc:docMk/>
      </pc:docMkLst>
      <pc:sldChg chg="ord">
        <pc:chgData name="Arpita" userId="1a89f5ea-4173-41b8-bbd3-e7bd3860e0db" providerId="ADAL" clId="{2A73D4DD-AB25-4308-A210-97EBA08E1890}" dt="2022-09-16T07:42:31.263" v="1"/>
        <pc:sldMkLst>
          <pc:docMk/>
          <pc:sldMk cId="2509079027" sldId="434"/>
        </pc:sldMkLst>
      </pc:sldChg>
      <pc:sldChg chg="del">
        <pc:chgData name="Arpita" userId="1a89f5ea-4173-41b8-bbd3-e7bd3860e0db" providerId="ADAL" clId="{2A73D4DD-AB25-4308-A210-97EBA08E1890}" dt="2022-09-16T07:43:53.811" v="2" actId="47"/>
        <pc:sldMkLst>
          <pc:docMk/>
          <pc:sldMk cId="0" sldId="436"/>
        </pc:sldMkLst>
      </pc:sldChg>
      <pc:sldChg chg="del">
        <pc:chgData name="Arpita" userId="1a89f5ea-4173-41b8-bbd3-e7bd3860e0db" providerId="ADAL" clId="{2A73D4DD-AB25-4308-A210-97EBA08E1890}" dt="2022-09-16T07:43:53.811" v="2" actId="47"/>
        <pc:sldMkLst>
          <pc:docMk/>
          <pc:sldMk cId="0" sldId="437"/>
        </pc:sldMkLst>
      </pc:sldChg>
      <pc:sldChg chg="del">
        <pc:chgData name="Arpita" userId="1a89f5ea-4173-41b8-bbd3-e7bd3860e0db" providerId="ADAL" clId="{2A73D4DD-AB25-4308-A210-97EBA08E1890}" dt="2022-09-16T07:43:53.811" v="2" actId="47"/>
        <pc:sldMkLst>
          <pc:docMk/>
          <pc:sldMk cId="0" sldId="438"/>
        </pc:sldMkLst>
      </pc:sldChg>
      <pc:sldChg chg="del">
        <pc:chgData name="Arpita" userId="1a89f5ea-4173-41b8-bbd3-e7bd3860e0db" providerId="ADAL" clId="{2A73D4DD-AB25-4308-A210-97EBA08E1890}" dt="2022-09-16T07:43:53.811" v="2" actId="47"/>
        <pc:sldMkLst>
          <pc:docMk/>
          <pc:sldMk cId="2723720856" sldId="439"/>
        </pc:sldMkLst>
      </pc:sldChg>
      <pc:sldChg chg="del">
        <pc:chgData name="Arpita" userId="1a89f5ea-4173-41b8-bbd3-e7bd3860e0db" providerId="ADAL" clId="{2A73D4DD-AB25-4308-A210-97EBA08E1890}" dt="2022-09-16T07:43:53.811" v="2" actId="47"/>
        <pc:sldMkLst>
          <pc:docMk/>
          <pc:sldMk cId="0" sldId="440"/>
        </pc:sldMkLst>
      </pc:sldChg>
      <pc:sldChg chg="del">
        <pc:chgData name="Arpita" userId="1a89f5ea-4173-41b8-bbd3-e7bd3860e0db" providerId="ADAL" clId="{2A73D4DD-AB25-4308-A210-97EBA08E1890}" dt="2022-09-16T07:43:53.811" v="2" actId="47"/>
        <pc:sldMkLst>
          <pc:docMk/>
          <pc:sldMk cId="2484600426" sldId="441"/>
        </pc:sldMkLst>
      </pc:sldChg>
      <pc:sldChg chg="del">
        <pc:chgData name="Arpita" userId="1a89f5ea-4173-41b8-bbd3-e7bd3860e0db" providerId="ADAL" clId="{2A73D4DD-AB25-4308-A210-97EBA08E1890}" dt="2022-09-16T07:43:53.811" v="2" actId="47"/>
        <pc:sldMkLst>
          <pc:docMk/>
          <pc:sldMk cId="3886992350" sldId="442"/>
        </pc:sldMkLst>
      </pc:sldChg>
      <pc:sldChg chg="del">
        <pc:chgData name="Arpita" userId="1a89f5ea-4173-41b8-bbd3-e7bd3860e0db" providerId="ADAL" clId="{2A73D4DD-AB25-4308-A210-97EBA08E1890}" dt="2022-09-16T07:43:53.811" v="2" actId="47"/>
        <pc:sldMkLst>
          <pc:docMk/>
          <pc:sldMk cId="1053139918" sldId="443"/>
        </pc:sldMkLst>
      </pc:sldChg>
      <pc:sldChg chg="del">
        <pc:chgData name="Arpita" userId="1a89f5ea-4173-41b8-bbd3-e7bd3860e0db" providerId="ADAL" clId="{2A73D4DD-AB25-4308-A210-97EBA08E1890}" dt="2022-09-16T07:43:53.811" v="2" actId="47"/>
        <pc:sldMkLst>
          <pc:docMk/>
          <pc:sldMk cId="10165047" sldId="444"/>
        </pc:sldMkLst>
      </pc:sldChg>
      <pc:sldChg chg="del">
        <pc:chgData name="Arpita" userId="1a89f5ea-4173-41b8-bbd3-e7bd3860e0db" providerId="ADAL" clId="{2A73D4DD-AB25-4308-A210-97EBA08E1890}" dt="2022-09-16T07:43:53.811" v="2" actId="47"/>
        <pc:sldMkLst>
          <pc:docMk/>
          <pc:sldMk cId="1964400319" sldId="445"/>
        </pc:sldMkLst>
      </pc:sldChg>
      <pc:sldChg chg="del">
        <pc:chgData name="Arpita" userId="1a89f5ea-4173-41b8-bbd3-e7bd3860e0db" providerId="ADAL" clId="{2A73D4DD-AB25-4308-A210-97EBA08E1890}" dt="2022-09-16T07:43:53.811" v="2" actId="47"/>
        <pc:sldMkLst>
          <pc:docMk/>
          <pc:sldMk cId="1927142108" sldId="446"/>
        </pc:sldMkLst>
      </pc:sldChg>
      <pc:sldChg chg="del">
        <pc:chgData name="Arpita" userId="1a89f5ea-4173-41b8-bbd3-e7bd3860e0db" providerId="ADAL" clId="{2A73D4DD-AB25-4308-A210-97EBA08E1890}" dt="2022-09-16T07:43:53.811" v="2" actId="47"/>
        <pc:sldMkLst>
          <pc:docMk/>
          <pc:sldMk cId="4167130819" sldId="447"/>
        </pc:sldMkLst>
      </pc:sldChg>
      <pc:sldChg chg="del">
        <pc:chgData name="Arpita" userId="1a89f5ea-4173-41b8-bbd3-e7bd3860e0db" providerId="ADAL" clId="{2A73D4DD-AB25-4308-A210-97EBA08E1890}" dt="2022-09-16T07:43:53.811" v="2" actId="47"/>
        <pc:sldMkLst>
          <pc:docMk/>
          <pc:sldMk cId="2320568812" sldId="448"/>
        </pc:sldMkLst>
      </pc:sldChg>
      <pc:sldChg chg="del">
        <pc:chgData name="Arpita" userId="1a89f5ea-4173-41b8-bbd3-e7bd3860e0db" providerId="ADAL" clId="{2A73D4DD-AB25-4308-A210-97EBA08E1890}" dt="2022-09-16T07:43:53.811" v="2" actId="47"/>
        <pc:sldMkLst>
          <pc:docMk/>
          <pc:sldMk cId="701099441" sldId="449"/>
        </pc:sldMkLst>
      </pc:sldChg>
      <pc:sldChg chg="del">
        <pc:chgData name="Arpita" userId="1a89f5ea-4173-41b8-bbd3-e7bd3860e0db" providerId="ADAL" clId="{2A73D4DD-AB25-4308-A210-97EBA08E1890}" dt="2022-09-16T07:43:53.811" v="2" actId="47"/>
        <pc:sldMkLst>
          <pc:docMk/>
          <pc:sldMk cId="3416629850" sldId="450"/>
        </pc:sldMkLst>
      </pc:sldChg>
      <pc:sldChg chg="del">
        <pc:chgData name="Arpita" userId="1a89f5ea-4173-41b8-bbd3-e7bd3860e0db" providerId="ADAL" clId="{2A73D4DD-AB25-4308-A210-97EBA08E1890}" dt="2022-09-16T07:43:53.811" v="2" actId="47"/>
        <pc:sldMkLst>
          <pc:docMk/>
          <pc:sldMk cId="3546778021" sldId="451"/>
        </pc:sldMkLst>
      </pc:sldChg>
      <pc:sldChg chg="del">
        <pc:chgData name="Arpita" userId="1a89f5ea-4173-41b8-bbd3-e7bd3860e0db" providerId="ADAL" clId="{2A73D4DD-AB25-4308-A210-97EBA08E1890}" dt="2022-09-16T07:43:53.811" v="2" actId="47"/>
        <pc:sldMkLst>
          <pc:docMk/>
          <pc:sldMk cId="800528741" sldId="452"/>
        </pc:sldMkLst>
      </pc:sldChg>
      <pc:sldChg chg="del">
        <pc:chgData name="Arpita" userId="1a89f5ea-4173-41b8-bbd3-e7bd3860e0db" providerId="ADAL" clId="{2A73D4DD-AB25-4308-A210-97EBA08E1890}" dt="2022-09-16T07:43:53.811" v="2" actId="47"/>
        <pc:sldMkLst>
          <pc:docMk/>
          <pc:sldMk cId="1669254562" sldId="453"/>
        </pc:sldMkLst>
      </pc:sldChg>
      <pc:sldChg chg="del">
        <pc:chgData name="Arpita" userId="1a89f5ea-4173-41b8-bbd3-e7bd3860e0db" providerId="ADAL" clId="{2A73D4DD-AB25-4308-A210-97EBA08E1890}" dt="2022-09-16T07:43:53.811" v="2" actId="47"/>
        <pc:sldMkLst>
          <pc:docMk/>
          <pc:sldMk cId="1608347530" sldId="454"/>
        </pc:sldMkLst>
      </pc:sldChg>
      <pc:sldChg chg="del">
        <pc:chgData name="Arpita" userId="1a89f5ea-4173-41b8-bbd3-e7bd3860e0db" providerId="ADAL" clId="{2A73D4DD-AB25-4308-A210-97EBA08E1890}" dt="2022-09-16T07:43:53.811" v="2" actId="47"/>
        <pc:sldMkLst>
          <pc:docMk/>
          <pc:sldMk cId="2276851643" sldId="455"/>
        </pc:sldMkLst>
      </pc:sldChg>
      <pc:sldChg chg="del">
        <pc:chgData name="Arpita" userId="1a89f5ea-4173-41b8-bbd3-e7bd3860e0db" providerId="ADAL" clId="{2A73D4DD-AB25-4308-A210-97EBA08E1890}" dt="2022-09-16T07:43:53.811" v="2" actId="47"/>
        <pc:sldMkLst>
          <pc:docMk/>
          <pc:sldMk cId="301569837" sldId="456"/>
        </pc:sldMkLst>
      </pc:sldChg>
      <pc:sldChg chg="del">
        <pc:chgData name="Arpita" userId="1a89f5ea-4173-41b8-bbd3-e7bd3860e0db" providerId="ADAL" clId="{2A73D4DD-AB25-4308-A210-97EBA08E1890}" dt="2022-09-16T07:43:53.811" v="2" actId="47"/>
        <pc:sldMkLst>
          <pc:docMk/>
          <pc:sldMk cId="117609227" sldId="457"/>
        </pc:sldMkLst>
      </pc:sldChg>
      <pc:sldChg chg="del">
        <pc:chgData name="Arpita" userId="1a89f5ea-4173-41b8-bbd3-e7bd3860e0db" providerId="ADAL" clId="{2A73D4DD-AB25-4308-A210-97EBA08E1890}" dt="2022-09-16T07:43:53.811" v="2" actId="47"/>
        <pc:sldMkLst>
          <pc:docMk/>
          <pc:sldMk cId="3167979781" sldId="458"/>
        </pc:sldMkLst>
      </pc:sldChg>
      <pc:sldChg chg="del">
        <pc:chgData name="Arpita" userId="1a89f5ea-4173-41b8-bbd3-e7bd3860e0db" providerId="ADAL" clId="{2A73D4DD-AB25-4308-A210-97EBA08E1890}" dt="2022-09-16T07:43:53.811" v="2" actId="47"/>
        <pc:sldMkLst>
          <pc:docMk/>
          <pc:sldMk cId="1535686134" sldId="459"/>
        </pc:sldMkLst>
      </pc:sldChg>
      <pc:sldChg chg="del">
        <pc:chgData name="Arpita" userId="1a89f5ea-4173-41b8-bbd3-e7bd3860e0db" providerId="ADAL" clId="{2A73D4DD-AB25-4308-A210-97EBA08E1890}" dt="2022-09-16T07:43:53.811" v="2" actId="47"/>
        <pc:sldMkLst>
          <pc:docMk/>
          <pc:sldMk cId="1428221573" sldId="460"/>
        </pc:sldMkLst>
      </pc:sldChg>
      <pc:sldChg chg="del">
        <pc:chgData name="Arpita" userId="1a89f5ea-4173-41b8-bbd3-e7bd3860e0db" providerId="ADAL" clId="{2A73D4DD-AB25-4308-A210-97EBA08E1890}" dt="2022-09-16T07:43:53.811" v="2" actId="47"/>
        <pc:sldMkLst>
          <pc:docMk/>
          <pc:sldMk cId="137197877" sldId="461"/>
        </pc:sldMkLst>
      </pc:sldChg>
      <pc:sldChg chg="del">
        <pc:chgData name="Arpita" userId="1a89f5ea-4173-41b8-bbd3-e7bd3860e0db" providerId="ADAL" clId="{2A73D4DD-AB25-4308-A210-97EBA08E1890}" dt="2022-09-16T07:43:53.811" v="2" actId="47"/>
        <pc:sldMkLst>
          <pc:docMk/>
          <pc:sldMk cId="2939859612" sldId="462"/>
        </pc:sldMkLst>
      </pc:sldChg>
      <pc:sldChg chg="del">
        <pc:chgData name="Arpita" userId="1a89f5ea-4173-41b8-bbd3-e7bd3860e0db" providerId="ADAL" clId="{2A73D4DD-AB25-4308-A210-97EBA08E1890}" dt="2022-09-16T07:43:53.811" v="2" actId="47"/>
        <pc:sldMkLst>
          <pc:docMk/>
          <pc:sldMk cId="1291418861" sldId="463"/>
        </pc:sldMkLst>
      </pc:sldChg>
      <pc:sldChg chg="del">
        <pc:chgData name="Arpita" userId="1a89f5ea-4173-41b8-bbd3-e7bd3860e0db" providerId="ADAL" clId="{2A73D4DD-AB25-4308-A210-97EBA08E1890}" dt="2022-09-16T07:43:53.811" v="2" actId="47"/>
        <pc:sldMkLst>
          <pc:docMk/>
          <pc:sldMk cId="3211033965" sldId="464"/>
        </pc:sldMkLst>
      </pc:sldChg>
      <pc:sldChg chg="del">
        <pc:chgData name="Arpita" userId="1a89f5ea-4173-41b8-bbd3-e7bd3860e0db" providerId="ADAL" clId="{2A73D4DD-AB25-4308-A210-97EBA08E1890}" dt="2022-09-16T07:43:53.811" v="2" actId="47"/>
        <pc:sldMkLst>
          <pc:docMk/>
          <pc:sldMk cId="1118734771" sldId="465"/>
        </pc:sldMkLst>
      </pc:sldChg>
      <pc:sldChg chg="del">
        <pc:chgData name="Arpita" userId="1a89f5ea-4173-41b8-bbd3-e7bd3860e0db" providerId="ADAL" clId="{2A73D4DD-AB25-4308-A210-97EBA08E1890}" dt="2022-09-16T07:43:53.811" v="2" actId="47"/>
        <pc:sldMkLst>
          <pc:docMk/>
          <pc:sldMk cId="2209344707" sldId="466"/>
        </pc:sldMkLst>
      </pc:sldChg>
      <pc:sldChg chg="del">
        <pc:chgData name="Arpita" userId="1a89f5ea-4173-41b8-bbd3-e7bd3860e0db" providerId="ADAL" clId="{2A73D4DD-AB25-4308-A210-97EBA08E1890}" dt="2022-09-16T07:43:53.811" v="2" actId="47"/>
        <pc:sldMkLst>
          <pc:docMk/>
          <pc:sldMk cId="4173687213" sldId="467"/>
        </pc:sldMkLst>
      </pc:sldChg>
      <pc:sldChg chg="del">
        <pc:chgData name="Arpita" userId="1a89f5ea-4173-41b8-bbd3-e7bd3860e0db" providerId="ADAL" clId="{2A73D4DD-AB25-4308-A210-97EBA08E1890}" dt="2022-09-16T07:43:53.811" v="2" actId="47"/>
        <pc:sldMkLst>
          <pc:docMk/>
          <pc:sldMk cId="1470277407" sldId="468"/>
        </pc:sldMkLst>
      </pc:sldChg>
      <pc:sldChg chg="del">
        <pc:chgData name="Arpita" userId="1a89f5ea-4173-41b8-bbd3-e7bd3860e0db" providerId="ADAL" clId="{2A73D4DD-AB25-4308-A210-97EBA08E1890}" dt="2022-09-16T07:43:53.811" v="2" actId="47"/>
        <pc:sldMkLst>
          <pc:docMk/>
          <pc:sldMk cId="3310103861" sldId="469"/>
        </pc:sldMkLst>
      </pc:sldChg>
      <pc:sldChg chg="del">
        <pc:chgData name="Arpita" userId="1a89f5ea-4173-41b8-bbd3-e7bd3860e0db" providerId="ADAL" clId="{2A73D4DD-AB25-4308-A210-97EBA08E1890}" dt="2022-09-16T07:43:53.811" v="2" actId="47"/>
        <pc:sldMkLst>
          <pc:docMk/>
          <pc:sldMk cId="1118113286" sldId="470"/>
        </pc:sldMkLst>
      </pc:sldChg>
      <pc:sldChg chg="del">
        <pc:chgData name="Arpita" userId="1a89f5ea-4173-41b8-bbd3-e7bd3860e0db" providerId="ADAL" clId="{2A73D4DD-AB25-4308-A210-97EBA08E1890}" dt="2022-09-16T07:43:53.811" v="2" actId="47"/>
        <pc:sldMkLst>
          <pc:docMk/>
          <pc:sldMk cId="555099673" sldId="471"/>
        </pc:sldMkLst>
      </pc:sldChg>
      <pc:sldChg chg="del">
        <pc:chgData name="Arpita" userId="1a89f5ea-4173-41b8-bbd3-e7bd3860e0db" providerId="ADAL" clId="{2A73D4DD-AB25-4308-A210-97EBA08E1890}" dt="2022-09-16T07:43:53.811" v="2" actId="47"/>
        <pc:sldMkLst>
          <pc:docMk/>
          <pc:sldMk cId="190185251" sldId="472"/>
        </pc:sldMkLst>
      </pc:sldChg>
      <pc:sldChg chg="del">
        <pc:chgData name="Arpita" userId="1a89f5ea-4173-41b8-bbd3-e7bd3860e0db" providerId="ADAL" clId="{2A73D4DD-AB25-4308-A210-97EBA08E1890}" dt="2022-09-16T07:43:53.811" v="2" actId="47"/>
        <pc:sldMkLst>
          <pc:docMk/>
          <pc:sldMk cId="2000552855" sldId="473"/>
        </pc:sldMkLst>
      </pc:sldChg>
      <pc:sldChg chg="del">
        <pc:chgData name="Arpita" userId="1a89f5ea-4173-41b8-bbd3-e7bd3860e0db" providerId="ADAL" clId="{2A73D4DD-AB25-4308-A210-97EBA08E1890}" dt="2022-09-16T07:43:53.811" v="2" actId="47"/>
        <pc:sldMkLst>
          <pc:docMk/>
          <pc:sldMk cId="1761164968" sldId="474"/>
        </pc:sldMkLst>
      </pc:sldChg>
      <pc:sldChg chg="del">
        <pc:chgData name="Arpita" userId="1a89f5ea-4173-41b8-bbd3-e7bd3860e0db" providerId="ADAL" clId="{2A73D4DD-AB25-4308-A210-97EBA08E1890}" dt="2022-09-16T07:43:53.811" v="2" actId="47"/>
        <pc:sldMkLst>
          <pc:docMk/>
          <pc:sldMk cId="3805562152" sldId="475"/>
        </pc:sldMkLst>
      </pc:sldChg>
      <pc:sldChg chg="del">
        <pc:chgData name="Arpita" userId="1a89f5ea-4173-41b8-bbd3-e7bd3860e0db" providerId="ADAL" clId="{2A73D4DD-AB25-4308-A210-97EBA08E1890}" dt="2022-09-16T07:43:53.811" v="2" actId="47"/>
        <pc:sldMkLst>
          <pc:docMk/>
          <pc:sldMk cId="3753247357" sldId="476"/>
        </pc:sldMkLst>
      </pc:sldChg>
      <pc:sldChg chg="del">
        <pc:chgData name="Arpita" userId="1a89f5ea-4173-41b8-bbd3-e7bd3860e0db" providerId="ADAL" clId="{2A73D4DD-AB25-4308-A210-97EBA08E1890}" dt="2022-09-16T07:43:53.811" v="2" actId="47"/>
        <pc:sldMkLst>
          <pc:docMk/>
          <pc:sldMk cId="1306504811" sldId="477"/>
        </pc:sldMkLst>
      </pc:sldChg>
      <pc:sldChg chg="del">
        <pc:chgData name="Arpita" userId="1a89f5ea-4173-41b8-bbd3-e7bd3860e0db" providerId="ADAL" clId="{2A73D4DD-AB25-4308-A210-97EBA08E1890}" dt="2022-09-16T07:43:53.811" v="2" actId="47"/>
        <pc:sldMkLst>
          <pc:docMk/>
          <pc:sldMk cId="3347866964" sldId="478"/>
        </pc:sldMkLst>
      </pc:sldChg>
      <pc:sldChg chg="del">
        <pc:chgData name="Arpita" userId="1a89f5ea-4173-41b8-bbd3-e7bd3860e0db" providerId="ADAL" clId="{2A73D4DD-AB25-4308-A210-97EBA08E1890}" dt="2022-09-16T07:43:53.811" v="2" actId="47"/>
        <pc:sldMkLst>
          <pc:docMk/>
          <pc:sldMk cId="3752745911" sldId="479"/>
        </pc:sldMkLst>
      </pc:sldChg>
      <pc:sldChg chg="del">
        <pc:chgData name="Arpita" userId="1a89f5ea-4173-41b8-bbd3-e7bd3860e0db" providerId="ADAL" clId="{2A73D4DD-AB25-4308-A210-97EBA08E1890}" dt="2022-09-16T07:43:53.811" v="2" actId="47"/>
        <pc:sldMkLst>
          <pc:docMk/>
          <pc:sldMk cId="1736920996" sldId="480"/>
        </pc:sldMkLst>
      </pc:sldChg>
      <pc:sldChg chg="del">
        <pc:chgData name="Arpita" userId="1a89f5ea-4173-41b8-bbd3-e7bd3860e0db" providerId="ADAL" clId="{2A73D4DD-AB25-4308-A210-97EBA08E1890}" dt="2022-09-16T07:43:53.811" v="2" actId="47"/>
        <pc:sldMkLst>
          <pc:docMk/>
          <pc:sldMk cId="3799237279" sldId="481"/>
        </pc:sldMkLst>
      </pc:sldChg>
      <pc:sldChg chg="del">
        <pc:chgData name="Arpita" userId="1a89f5ea-4173-41b8-bbd3-e7bd3860e0db" providerId="ADAL" clId="{2A73D4DD-AB25-4308-A210-97EBA08E1890}" dt="2022-09-16T07:43:53.811" v="2" actId="47"/>
        <pc:sldMkLst>
          <pc:docMk/>
          <pc:sldMk cId="2714130070" sldId="482"/>
        </pc:sldMkLst>
      </pc:sldChg>
      <pc:sldChg chg="del">
        <pc:chgData name="Arpita" userId="1a89f5ea-4173-41b8-bbd3-e7bd3860e0db" providerId="ADAL" clId="{2A73D4DD-AB25-4308-A210-97EBA08E1890}" dt="2022-09-16T07:43:53.811" v="2" actId="47"/>
        <pc:sldMkLst>
          <pc:docMk/>
          <pc:sldMk cId="3549077922" sldId="483"/>
        </pc:sldMkLst>
      </pc:sldChg>
      <pc:sldChg chg="del">
        <pc:chgData name="Arpita" userId="1a89f5ea-4173-41b8-bbd3-e7bd3860e0db" providerId="ADAL" clId="{2A73D4DD-AB25-4308-A210-97EBA08E1890}" dt="2022-09-16T07:43:53.811" v="2" actId="47"/>
        <pc:sldMkLst>
          <pc:docMk/>
          <pc:sldMk cId="2208938785" sldId="484"/>
        </pc:sldMkLst>
      </pc:sldChg>
      <pc:sldChg chg="del">
        <pc:chgData name="Arpita" userId="1a89f5ea-4173-41b8-bbd3-e7bd3860e0db" providerId="ADAL" clId="{2A73D4DD-AB25-4308-A210-97EBA08E1890}" dt="2022-09-16T07:43:53.811" v="2" actId="47"/>
        <pc:sldMkLst>
          <pc:docMk/>
          <pc:sldMk cId="4211412985" sldId="485"/>
        </pc:sldMkLst>
      </pc:sldChg>
      <pc:sldChg chg="del">
        <pc:chgData name="Arpita" userId="1a89f5ea-4173-41b8-bbd3-e7bd3860e0db" providerId="ADAL" clId="{2A73D4DD-AB25-4308-A210-97EBA08E1890}" dt="2022-09-16T07:43:53.811" v="2" actId="47"/>
        <pc:sldMkLst>
          <pc:docMk/>
          <pc:sldMk cId="2659696725" sldId="486"/>
        </pc:sldMkLst>
      </pc:sldChg>
      <pc:sldChg chg="del">
        <pc:chgData name="Arpita" userId="1a89f5ea-4173-41b8-bbd3-e7bd3860e0db" providerId="ADAL" clId="{2A73D4DD-AB25-4308-A210-97EBA08E1890}" dt="2022-09-16T07:43:53.811" v="2" actId="47"/>
        <pc:sldMkLst>
          <pc:docMk/>
          <pc:sldMk cId="4261238684" sldId="487"/>
        </pc:sldMkLst>
      </pc:sldChg>
      <pc:sldChg chg="del">
        <pc:chgData name="Arpita" userId="1a89f5ea-4173-41b8-bbd3-e7bd3860e0db" providerId="ADAL" clId="{2A73D4DD-AB25-4308-A210-97EBA08E1890}" dt="2022-09-16T07:43:53.811" v="2" actId="47"/>
        <pc:sldMkLst>
          <pc:docMk/>
          <pc:sldMk cId="2365169921" sldId="488"/>
        </pc:sldMkLst>
      </pc:sldChg>
      <pc:sldChg chg="del">
        <pc:chgData name="Arpita" userId="1a89f5ea-4173-41b8-bbd3-e7bd3860e0db" providerId="ADAL" clId="{2A73D4DD-AB25-4308-A210-97EBA08E1890}" dt="2022-09-16T07:43:53.811" v="2" actId="47"/>
        <pc:sldMkLst>
          <pc:docMk/>
          <pc:sldMk cId="400615583" sldId="489"/>
        </pc:sldMkLst>
      </pc:sldChg>
      <pc:sldChg chg="del">
        <pc:chgData name="Arpita" userId="1a89f5ea-4173-41b8-bbd3-e7bd3860e0db" providerId="ADAL" clId="{2A73D4DD-AB25-4308-A210-97EBA08E1890}" dt="2022-09-16T07:43:53.811" v="2" actId="47"/>
        <pc:sldMkLst>
          <pc:docMk/>
          <pc:sldMk cId="211501941" sldId="490"/>
        </pc:sldMkLst>
      </pc:sldChg>
      <pc:sldChg chg="del">
        <pc:chgData name="Arpita" userId="1a89f5ea-4173-41b8-bbd3-e7bd3860e0db" providerId="ADAL" clId="{2A73D4DD-AB25-4308-A210-97EBA08E1890}" dt="2022-09-16T07:43:53.811" v="2" actId="47"/>
        <pc:sldMkLst>
          <pc:docMk/>
          <pc:sldMk cId="1473836523" sldId="491"/>
        </pc:sldMkLst>
      </pc:sldChg>
      <pc:sldChg chg="del">
        <pc:chgData name="Arpita" userId="1a89f5ea-4173-41b8-bbd3-e7bd3860e0db" providerId="ADAL" clId="{2A73D4DD-AB25-4308-A210-97EBA08E1890}" dt="2022-09-16T07:43:53.811" v="2" actId="47"/>
        <pc:sldMkLst>
          <pc:docMk/>
          <pc:sldMk cId="3438683737" sldId="492"/>
        </pc:sldMkLst>
      </pc:sldChg>
      <pc:sldChg chg="del">
        <pc:chgData name="Arpita" userId="1a89f5ea-4173-41b8-bbd3-e7bd3860e0db" providerId="ADAL" clId="{2A73D4DD-AB25-4308-A210-97EBA08E1890}" dt="2022-09-16T07:43:53.811" v="2" actId="47"/>
        <pc:sldMkLst>
          <pc:docMk/>
          <pc:sldMk cId="3986679722" sldId="493"/>
        </pc:sldMkLst>
      </pc:sldChg>
      <pc:sldChg chg="del">
        <pc:chgData name="Arpita" userId="1a89f5ea-4173-41b8-bbd3-e7bd3860e0db" providerId="ADAL" clId="{2A73D4DD-AB25-4308-A210-97EBA08E1890}" dt="2022-09-16T07:43:53.811" v="2" actId="47"/>
        <pc:sldMkLst>
          <pc:docMk/>
          <pc:sldMk cId="300183887" sldId="494"/>
        </pc:sldMkLst>
      </pc:sldChg>
      <pc:sldChg chg="del">
        <pc:chgData name="Arpita" userId="1a89f5ea-4173-41b8-bbd3-e7bd3860e0db" providerId="ADAL" clId="{2A73D4DD-AB25-4308-A210-97EBA08E1890}" dt="2022-09-16T07:43:53.811" v="2" actId="47"/>
        <pc:sldMkLst>
          <pc:docMk/>
          <pc:sldMk cId="2134173782" sldId="495"/>
        </pc:sldMkLst>
      </pc:sldChg>
      <pc:sldChg chg="del">
        <pc:chgData name="Arpita" userId="1a89f5ea-4173-41b8-bbd3-e7bd3860e0db" providerId="ADAL" clId="{2A73D4DD-AB25-4308-A210-97EBA08E1890}" dt="2022-09-16T07:43:53.811" v="2" actId="47"/>
        <pc:sldMkLst>
          <pc:docMk/>
          <pc:sldMk cId="2902771146" sldId="496"/>
        </pc:sldMkLst>
      </pc:sldChg>
      <pc:sldChg chg="del">
        <pc:chgData name="Arpita" userId="1a89f5ea-4173-41b8-bbd3-e7bd3860e0db" providerId="ADAL" clId="{2A73D4DD-AB25-4308-A210-97EBA08E1890}" dt="2022-09-16T07:43:53.811" v="2" actId="47"/>
        <pc:sldMkLst>
          <pc:docMk/>
          <pc:sldMk cId="3584259178" sldId="497"/>
        </pc:sldMkLst>
      </pc:sldChg>
      <pc:sldChg chg="del">
        <pc:chgData name="Arpita" userId="1a89f5ea-4173-41b8-bbd3-e7bd3860e0db" providerId="ADAL" clId="{2A73D4DD-AB25-4308-A210-97EBA08E1890}" dt="2022-09-16T07:43:53.811" v="2" actId="47"/>
        <pc:sldMkLst>
          <pc:docMk/>
          <pc:sldMk cId="59697706" sldId="498"/>
        </pc:sldMkLst>
      </pc:sldChg>
      <pc:sldChg chg="del">
        <pc:chgData name="Arpita" userId="1a89f5ea-4173-41b8-bbd3-e7bd3860e0db" providerId="ADAL" clId="{2A73D4DD-AB25-4308-A210-97EBA08E1890}" dt="2022-09-16T07:43:53.811" v="2" actId="47"/>
        <pc:sldMkLst>
          <pc:docMk/>
          <pc:sldMk cId="1575373572" sldId="499"/>
        </pc:sldMkLst>
      </pc:sldChg>
      <pc:sldChg chg="del">
        <pc:chgData name="Arpita" userId="1a89f5ea-4173-41b8-bbd3-e7bd3860e0db" providerId="ADAL" clId="{2A73D4DD-AB25-4308-A210-97EBA08E1890}" dt="2022-09-16T07:43:53.811" v="2" actId="47"/>
        <pc:sldMkLst>
          <pc:docMk/>
          <pc:sldMk cId="434280839" sldId="500"/>
        </pc:sldMkLst>
      </pc:sldChg>
      <pc:sldChg chg="del">
        <pc:chgData name="Arpita" userId="1a89f5ea-4173-41b8-bbd3-e7bd3860e0db" providerId="ADAL" clId="{2A73D4DD-AB25-4308-A210-97EBA08E1890}" dt="2022-09-16T07:43:53.811" v="2" actId="47"/>
        <pc:sldMkLst>
          <pc:docMk/>
          <pc:sldMk cId="4270066493" sldId="501"/>
        </pc:sldMkLst>
      </pc:sldChg>
      <pc:sldChg chg="del">
        <pc:chgData name="Arpita" userId="1a89f5ea-4173-41b8-bbd3-e7bd3860e0db" providerId="ADAL" clId="{2A73D4DD-AB25-4308-A210-97EBA08E1890}" dt="2022-09-16T07:43:53.811" v="2" actId="47"/>
        <pc:sldMkLst>
          <pc:docMk/>
          <pc:sldMk cId="342999145" sldId="502"/>
        </pc:sldMkLst>
      </pc:sldChg>
      <pc:sldChg chg="del">
        <pc:chgData name="Arpita" userId="1a89f5ea-4173-41b8-bbd3-e7bd3860e0db" providerId="ADAL" clId="{2A73D4DD-AB25-4308-A210-97EBA08E1890}" dt="2022-09-16T07:43:53.811" v="2" actId="47"/>
        <pc:sldMkLst>
          <pc:docMk/>
          <pc:sldMk cId="1001254637" sldId="503"/>
        </pc:sldMkLst>
      </pc:sldChg>
      <pc:sldChg chg="del">
        <pc:chgData name="Arpita" userId="1a89f5ea-4173-41b8-bbd3-e7bd3860e0db" providerId="ADAL" clId="{2A73D4DD-AB25-4308-A210-97EBA08E1890}" dt="2022-09-16T07:43:53.811" v="2" actId="47"/>
        <pc:sldMkLst>
          <pc:docMk/>
          <pc:sldMk cId="870070427" sldId="504"/>
        </pc:sldMkLst>
      </pc:sldChg>
      <pc:sldChg chg="del">
        <pc:chgData name="Arpita" userId="1a89f5ea-4173-41b8-bbd3-e7bd3860e0db" providerId="ADAL" clId="{2A73D4DD-AB25-4308-A210-97EBA08E1890}" dt="2022-09-16T07:43:53.811" v="2" actId="47"/>
        <pc:sldMkLst>
          <pc:docMk/>
          <pc:sldMk cId="1502724858" sldId="505"/>
        </pc:sldMkLst>
      </pc:sldChg>
      <pc:sldChg chg="del">
        <pc:chgData name="Arpita" userId="1a89f5ea-4173-41b8-bbd3-e7bd3860e0db" providerId="ADAL" clId="{2A73D4DD-AB25-4308-A210-97EBA08E1890}" dt="2022-09-16T07:43:53.811" v="2" actId="47"/>
        <pc:sldMkLst>
          <pc:docMk/>
          <pc:sldMk cId="3397784409" sldId="506"/>
        </pc:sldMkLst>
      </pc:sldChg>
      <pc:sldChg chg="del">
        <pc:chgData name="Arpita" userId="1a89f5ea-4173-41b8-bbd3-e7bd3860e0db" providerId="ADAL" clId="{2A73D4DD-AB25-4308-A210-97EBA08E1890}" dt="2022-09-16T07:43:53.811" v="2" actId="47"/>
        <pc:sldMkLst>
          <pc:docMk/>
          <pc:sldMk cId="2294141648" sldId="507"/>
        </pc:sldMkLst>
      </pc:sldChg>
      <pc:sldChg chg="del">
        <pc:chgData name="Arpita" userId="1a89f5ea-4173-41b8-bbd3-e7bd3860e0db" providerId="ADAL" clId="{2A73D4DD-AB25-4308-A210-97EBA08E1890}" dt="2022-09-16T07:43:53.811" v="2" actId="47"/>
        <pc:sldMkLst>
          <pc:docMk/>
          <pc:sldMk cId="2498235870" sldId="508"/>
        </pc:sldMkLst>
      </pc:sldChg>
      <pc:sldChg chg="del">
        <pc:chgData name="Arpita" userId="1a89f5ea-4173-41b8-bbd3-e7bd3860e0db" providerId="ADAL" clId="{2A73D4DD-AB25-4308-A210-97EBA08E1890}" dt="2022-09-16T07:43:53.811" v="2" actId="47"/>
        <pc:sldMkLst>
          <pc:docMk/>
          <pc:sldMk cId="928727756" sldId="509"/>
        </pc:sldMkLst>
      </pc:sldChg>
      <pc:sldChg chg="del">
        <pc:chgData name="Arpita" userId="1a89f5ea-4173-41b8-bbd3-e7bd3860e0db" providerId="ADAL" clId="{2A73D4DD-AB25-4308-A210-97EBA08E1890}" dt="2022-09-16T07:43:53.811" v="2" actId="47"/>
        <pc:sldMkLst>
          <pc:docMk/>
          <pc:sldMk cId="139047760" sldId="510"/>
        </pc:sldMkLst>
      </pc:sldChg>
      <pc:sldChg chg="del">
        <pc:chgData name="Arpita" userId="1a89f5ea-4173-41b8-bbd3-e7bd3860e0db" providerId="ADAL" clId="{2A73D4DD-AB25-4308-A210-97EBA08E1890}" dt="2022-09-16T07:43:53.811" v="2" actId="47"/>
        <pc:sldMkLst>
          <pc:docMk/>
          <pc:sldMk cId="3744702195" sldId="511"/>
        </pc:sldMkLst>
      </pc:sldChg>
      <pc:sldChg chg="del">
        <pc:chgData name="Arpita" userId="1a89f5ea-4173-41b8-bbd3-e7bd3860e0db" providerId="ADAL" clId="{2A73D4DD-AB25-4308-A210-97EBA08E1890}" dt="2022-09-16T07:43:53.811" v="2" actId="47"/>
        <pc:sldMkLst>
          <pc:docMk/>
          <pc:sldMk cId="3990194506" sldId="512"/>
        </pc:sldMkLst>
      </pc:sldChg>
      <pc:sldChg chg="del">
        <pc:chgData name="Arpita" userId="1a89f5ea-4173-41b8-bbd3-e7bd3860e0db" providerId="ADAL" clId="{2A73D4DD-AB25-4308-A210-97EBA08E1890}" dt="2022-09-16T07:43:53.811" v="2" actId="47"/>
        <pc:sldMkLst>
          <pc:docMk/>
          <pc:sldMk cId="2599916987" sldId="513"/>
        </pc:sldMkLst>
      </pc:sldChg>
      <pc:sldChg chg="del">
        <pc:chgData name="Arpita" userId="1a89f5ea-4173-41b8-bbd3-e7bd3860e0db" providerId="ADAL" clId="{2A73D4DD-AB25-4308-A210-97EBA08E1890}" dt="2022-09-16T07:43:53.811" v="2" actId="47"/>
        <pc:sldMkLst>
          <pc:docMk/>
          <pc:sldMk cId="2149551036" sldId="514"/>
        </pc:sldMkLst>
      </pc:sldChg>
      <pc:sldChg chg="del">
        <pc:chgData name="Arpita" userId="1a89f5ea-4173-41b8-bbd3-e7bd3860e0db" providerId="ADAL" clId="{2A73D4DD-AB25-4308-A210-97EBA08E1890}" dt="2022-09-16T07:43:53.811" v="2" actId="47"/>
        <pc:sldMkLst>
          <pc:docMk/>
          <pc:sldMk cId="2543179840" sldId="515"/>
        </pc:sldMkLst>
      </pc:sldChg>
      <pc:sldChg chg="del">
        <pc:chgData name="Arpita" userId="1a89f5ea-4173-41b8-bbd3-e7bd3860e0db" providerId="ADAL" clId="{2A73D4DD-AB25-4308-A210-97EBA08E1890}" dt="2022-09-16T07:43:53.811" v="2" actId="47"/>
        <pc:sldMkLst>
          <pc:docMk/>
          <pc:sldMk cId="1303558610" sldId="516"/>
        </pc:sldMkLst>
      </pc:sldChg>
      <pc:sldChg chg="del">
        <pc:chgData name="Arpita" userId="1a89f5ea-4173-41b8-bbd3-e7bd3860e0db" providerId="ADAL" clId="{2A73D4DD-AB25-4308-A210-97EBA08E1890}" dt="2022-09-16T07:43:53.811" v="2" actId="47"/>
        <pc:sldMkLst>
          <pc:docMk/>
          <pc:sldMk cId="1567081984" sldId="517"/>
        </pc:sldMkLst>
      </pc:sldChg>
      <pc:sldChg chg="del">
        <pc:chgData name="Arpita" userId="1a89f5ea-4173-41b8-bbd3-e7bd3860e0db" providerId="ADAL" clId="{2A73D4DD-AB25-4308-A210-97EBA08E1890}" dt="2022-09-16T07:43:53.811" v="2" actId="47"/>
        <pc:sldMkLst>
          <pc:docMk/>
          <pc:sldMk cId="2487209729" sldId="518"/>
        </pc:sldMkLst>
      </pc:sldChg>
      <pc:sldChg chg="del">
        <pc:chgData name="Arpita" userId="1a89f5ea-4173-41b8-bbd3-e7bd3860e0db" providerId="ADAL" clId="{2A73D4DD-AB25-4308-A210-97EBA08E1890}" dt="2022-09-16T07:43:53.811" v="2" actId="47"/>
        <pc:sldMkLst>
          <pc:docMk/>
          <pc:sldMk cId="1006300270" sldId="519"/>
        </pc:sldMkLst>
      </pc:sldChg>
      <pc:sldChg chg="del">
        <pc:chgData name="Arpita" userId="1a89f5ea-4173-41b8-bbd3-e7bd3860e0db" providerId="ADAL" clId="{2A73D4DD-AB25-4308-A210-97EBA08E1890}" dt="2022-09-16T07:43:53.811" v="2" actId="47"/>
        <pc:sldMkLst>
          <pc:docMk/>
          <pc:sldMk cId="1056531565" sldId="520"/>
        </pc:sldMkLst>
      </pc:sldChg>
      <pc:sldChg chg="del">
        <pc:chgData name="Arpita" userId="1a89f5ea-4173-41b8-bbd3-e7bd3860e0db" providerId="ADAL" clId="{2A73D4DD-AB25-4308-A210-97EBA08E1890}" dt="2022-09-16T07:43:53.811" v="2" actId="47"/>
        <pc:sldMkLst>
          <pc:docMk/>
          <pc:sldMk cId="2717972162" sldId="521"/>
        </pc:sldMkLst>
      </pc:sldChg>
      <pc:sldChg chg="del">
        <pc:chgData name="Arpita" userId="1a89f5ea-4173-41b8-bbd3-e7bd3860e0db" providerId="ADAL" clId="{2A73D4DD-AB25-4308-A210-97EBA08E1890}" dt="2022-09-16T07:43:53.811" v="2" actId="47"/>
        <pc:sldMkLst>
          <pc:docMk/>
          <pc:sldMk cId="2251056176" sldId="522"/>
        </pc:sldMkLst>
      </pc:sldChg>
      <pc:sldChg chg="del">
        <pc:chgData name="Arpita" userId="1a89f5ea-4173-41b8-bbd3-e7bd3860e0db" providerId="ADAL" clId="{2A73D4DD-AB25-4308-A210-97EBA08E1890}" dt="2022-09-16T07:43:53.811" v="2" actId="47"/>
        <pc:sldMkLst>
          <pc:docMk/>
          <pc:sldMk cId="3388389806" sldId="523"/>
        </pc:sldMkLst>
      </pc:sldChg>
      <pc:sldChg chg="del">
        <pc:chgData name="Arpita" userId="1a89f5ea-4173-41b8-bbd3-e7bd3860e0db" providerId="ADAL" clId="{2A73D4DD-AB25-4308-A210-97EBA08E1890}" dt="2022-09-16T07:43:53.811" v="2" actId="47"/>
        <pc:sldMkLst>
          <pc:docMk/>
          <pc:sldMk cId="2943405713" sldId="524"/>
        </pc:sldMkLst>
      </pc:sldChg>
      <pc:sldChg chg="del">
        <pc:chgData name="Arpita" userId="1a89f5ea-4173-41b8-bbd3-e7bd3860e0db" providerId="ADAL" clId="{2A73D4DD-AB25-4308-A210-97EBA08E1890}" dt="2022-09-16T07:43:53.811" v="2" actId="47"/>
        <pc:sldMkLst>
          <pc:docMk/>
          <pc:sldMk cId="3121885835" sldId="525"/>
        </pc:sldMkLst>
      </pc:sldChg>
      <pc:sldChg chg="del">
        <pc:chgData name="Arpita" userId="1a89f5ea-4173-41b8-bbd3-e7bd3860e0db" providerId="ADAL" clId="{2A73D4DD-AB25-4308-A210-97EBA08E1890}" dt="2022-09-16T07:43:53.811" v="2" actId="47"/>
        <pc:sldMkLst>
          <pc:docMk/>
          <pc:sldMk cId="3028705296" sldId="526"/>
        </pc:sldMkLst>
      </pc:sldChg>
      <pc:sldChg chg="del">
        <pc:chgData name="Arpita" userId="1a89f5ea-4173-41b8-bbd3-e7bd3860e0db" providerId="ADAL" clId="{2A73D4DD-AB25-4308-A210-97EBA08E1890}" dt="2022-09-16T07:43:53.811" v="2" actId="47"/>
        <pc:sldMkLst>
          <pc:docMk/>
          <pc:sldMk cId="2029969465" sldId="527"/>
        </pc:sldMkLst>
      </pc:sldChg>
      <pc:sldChg chg="del">
        <pc:chgData name="Arpita" userId="1a89f5ea-4173-41b8-bbd3-e7bd3860e0db" providerId="ADAL" clId="{2A73D4DD-AB25-4308-A210-97EBA08E1890}" dt="2022-09-16T07:43:53.811" v="2" actId="47"/>
        <pc:sldMkLst>
          <pc:docMk/>
          <pc:sldMk cId="171840041" sldId="528"/>
        </pc:sldMkLst>
      </pc:sldChg>
      <pc:sldChg chg="del">
        <pc:chgData name="Arpita" userId="1a89f5ea-4173-41b8-bbd3-e7bd3860e0db" providerId="ADAL" clId="{2A73D4DD-AB25-4308-A210-97EBA08E1890}" dt="2022-09-16T07:43:53.811" v="2" actId="47"/>
        <pc:sldMkLst>
          <pc:docMk/>
          <pc:sldMk cId="3429603853" sldId="529"/>
        </pc:sldMkLst>
      </pc:sldChg>
      <pc:sldChg chg="del">
        <pc:chgData name="Arpita" userId="1a89f5ea-4173-41b8-bbd3-e7bd3860e0db" providerId="ADAL" clId="{2A73D4DD-AB25-4308-A210-97EBA08E1890}" dt="2022-09-16T07:43:53.811" v="2" actId="47"/>
        <pc:sldMkLst>
          <pc:docMk/>
          <pc:sldMk cId="789480584" sldId="530"/>
        </pc:sldMkLst>
      </pc:sldChg>
      <pc:sldChg chg="del">
        <pc:chgData name="Arpita" userId="1a89f5ea-4173-41b8-bbd3-e7bd3860e0db" providerId="ADAL" clId="{2A73D4DD-AB25-4308-A210-97EBA08E1890}" dt="2022-09-16T07:43:53.811" v="2" actId="47"/>
        <pc:sldMkLst>
          <pc:docMk/>
          <pc:sldMk cId="1545844645" sldId="531"/>
        </pc:sldMkLst>
      </pc:sldChg>
      <pc:sldChg chg="del">
        <pc:chgData name="Arpita" userId="1a89f5ea-4173-41b8-bbd3-e7bd3860e0db" providerId="ADAL" clId="{2A73D4DD-AB25-4308-A210-97EBA08E1890}" dt="2022-09-16T07:43:53.811" v="2" actId="47"/>
        <pc:sldMkLst>
          <pc:docMk/>
          <pc:sldMk cId="1209567890" sldId="532"/>
        </pc:sldMkLst>
      </pc:sldChg>
      <pc:sldChg chg="del">
        <pc:chgData name="Arpita" userId="1a89f5ea-4173-41b8-bbd3-e7bd3860e0db" providerId="ADAL" clId="{2A73D4DD-AB25-4308-A210-97EBA08E1890}" dt="2022-09-16T07:43:53.811" v="2" actId="47"/>
        <pc:sldMkLst>
          <pc:docMk/>
          <pc:sldMk cId="1373958810" sldId="533"/>
        </pc:sldMkLst>
      </pc:sldChg>
      <pc:sldChg chg="del">
        <pc:chgData name="Arpita" userId="1a89f5ea-4173-41b8-bbd3-e7bd3860e0db" providerId="ADAL" clId="{2A73D4DD-AB25-4308-A210-97EBA08E1890}" dt="2022-09-16T07:43:53.811" v="2" actId="47"/>
        <pc:sldMkLst>
          <pc:docMk/>
          <pc:sldMk cId="1001540781" sldId="534"/>
        </pc:sldMkLst>
      </pc:sldChg>
      <pc:sldChg chg="del">
        <pc:chgData name="Arpita" userId="1a89f5ea-4173-41b8-bbd3-e7bd3860e0db" providerId="ADAL" clId="{2A73D4DD-AB25-4308-A210-97EBA08E1890}" dt="2022-09-16T07:43:53.811" v="2" actId="47"/>
        <pc:sldMkLst>
          <pc:docMk/>
          <pc:sldMk cId="1279029683" sldId="535"/>
        </pc:sldMkLst>
      </pc:sldChg>
      <pc:sldChg chg="del">
        <pc:chgData name="Arpita" userId="1a89f5ea-4173-41b8-bbd3-e7bd3860e0db" providerId="ADAL" clId="{2A73D4DD-AB25-4308-A210-97EBA08E1890}" dt="2022-09-16T07:43:53.811" v="2" actId="47"/>
        <pc:sldMkLst>
          <pc:docMk/>
          <pc:sldMk cId="2492894843" sldId="536"/>
        </pc:sldMkLst>
      </pc:sldChg>
      <pc:sldChg chg="del">
        <pc:chgData name="Arpita" userId="1a89f5ea-4173-41b8-bbd3-e7bd3860e0db" providerId="ADAL" clId="{2A73D4DD-AB25-4308-A210-97EBA08E1890}" dt="2022-09-16T07:43:53.811" v="2" actId="47"/>
        <pc:sldMkLst>
          <pc:docMk/>
          <pc:sldMk cId="3047657135" sldId="537"/>
        </pc:sldMkLst>
      </pc:sldChg>
      <pc:sldChg chg="del">
        <pc:chgData name="Arpita" userId="1a89f5ea-4173-41b8-bbd3-e7bd3860e0db" providerId="ADAL" clId="{2A73D4DD-AB25-4308-A210-97EBA08E1890}" dt="2022-09-16T07:43:53.811" v="2" actId="47"/>
        <pc:sldMkLst>
          <pc:docMk/>
          <pc:sldMk cId="3693157062" sldId="538"/>
        </pc:sldMkLst>
      </pc:sldChg>
      <pc:sldChg chg="del">
        <pc:chgData name="Arpita" userId="1a89f5ea-4173-41b8-bbd3-e7bd3860e0db" providerId="ADAL" clId="{2A73D4DD-AB25-4308-A210-97EBA08E1890}" dt="2022-09-16T07:43:53.811" v="2" actId="47"/>
        <pc:sldMkLst>
          <pc:docMk/>
          <pc:sldMk cId="611629016" sldId="539"/>
        </pc:sldMkLst>
      </pc:sldChg>
      <pc:sldChg chg="add">
        <pc:chgData name="Arpita" userId="1a89f5ea-4173-41b8-bbd3-e7bd3860e0db" providerId="ADAL" clId="{2A73D4DD-AB25-4308-A210-97EBA08E1890}" dt="2022-09-26T08:08:59.061" v="3"/>
        <pc:sldMkLst>
          <pc:docMk/>
          <pc:sldMk cId="0" sldId="1106"/>
        </pc:sldMkLst>
      </pc:sldChg>
      <pc:sldChg chg="add">
        <pc:chgData name="Arpita" userId="1a89f5ea-4173-41b8-bbd3-e7bd3860e0db" providerId="ADAL" clId="{2A73D4DD-AB25-4308-A210-97EBA08E1890}" dt="2022-09-26T08:08:59.061" v="3"/>
        <pc:sldMkLst>
          <pc:docMk/>
          <pc:sldMk cId="0" sldId="1107"/>
        </pc:sldMkLst>
      </pc:sldChg>
      <pc:sldChg chg="add">
        <pc:chgData name="Arpita" userId="1a89f5ea-4173-41b8-bbd3-e7bd3860e0db" providerId="ADAL" clId="{2A73D4DD-AB25-4308-A210-97EBA08E1890}" dt="2022-09-26T08:08:59.061" v="3"/>
        <pc:sldMkLst>
          <pc:docMk/>
          <pc:sldMk cId="0" sldId="1108"/>
        </pc:sldMkLst>
      </pc:sldChg>
      <pc:sldChg chg="add">
        <pc:chgData name="Arpita" userId="1a89f5ea-4173-41b8-bbd3-e7bd3860e0db" providerId="ADAL" clId="{2A73D4DD-AB25-4308-A210-97EBA08E1890}" dt="2022-09-26T08:08:59.061" v="3"/>
        <pc:sldMkLst>
          <pc:docMk/>
          <pc:sldMk cId="0" sldId="1109"/>
        </pc:sldMkLst>
      </pc:sldChg>
      <pc:sldChg chg="add">
        <pc:chgData name="Arpita" userId="1a89f5ea-4173-41b8-bbd3-e7bd3860e0db" providerId="ADAL" clId="{2A73D4DD-AB25-4308-A210-97EBA08E1890}" dt="2022-09-26T08:08:59.061" v="3"/>
        <pc:sldMkLst>
          <pc:docMk/>
          <pc:sldMk cId="0" sldId="1110"/>
        </pc:sldMkLst>
      </pc:sldChg>
      <pc:sldChg chg="add">
        <pc:chgData name="Arpita" userId="1a89f5ea-4173-41b8-bbd3-e7bd3860e0db" providerId="ADAL" clId="{2A73D4DD-AB25-4308-A210-97EBA08E1890}" dt="2022-09-26T08:08:59.061" v="3"/>
        <pc:sldMkLst>
          <pc:docMk/>
          <pc:sldMk cId="2191273770" sldId="1111"/>
        </pc:sldMkLst>
      </pc:sldChg>
      <pc:sldChg chg="add">
        <pc:chgData name="Arpita" userId="1a89f5ea-4173-41b8-bbd3-e7bd3860e0db" providerId="ADAL" clId="{2A73D4DD-AB25-4308-A210-97EBA08E1890}" dt="2022-09-26T08:08:59.061" v="3"/>
        <pc:sldMkLst>
          <pc:docMk/>
          <pc:sldMk cId="2288393840" sldId="1112"/>
        </pc:sldMkLst>
      </pc:sldChg>
      <pc:sldChg chg="add">
        <pc:chgData name="Arpita" userId="1a89f5ea-4173-41b8-bbd3-e7bd3860e0db" providerId="ADAL" clId="{2A73D4DD-AB25-4308-A210-97EBA08E1890}" dt="2022-09-26T08:08:59.061" v="3"/>
        <pc:sldMkLst>
          <pc:docMk/>
          <pc:sldMk cId="906319653" sldId="1113"/>
        </pc:sldMkLst>
      </pc:sldChg>
      <pc:sldChg chg="add">
        <pc:chgData name="Arpita" userId="1a89f5ea-4173-41b8-bbd3-e7bd3860e0db" providerId="ADAL" clId="{2A73D4DD-AB25-4308-A210-97EBA08E1890}" dt="2022-09-26T08:08:59.061" v="3"/>
        <pc:sldMkLst>
          <pc:docMk/>
          <pc:sldMk cId="2573465228" sldId="1114"/>
        </pc:sldMkLst>
      </pc:sldChg>
      <pc:sldChg chg="add">
        <pc:chgData name="Arpita" userId="1a89f5ea-4173-41b8-bbd3-e7bd3860e0db" providerId="ADAL" clId="{2A73D4DD-AB25-4308-A210-97EBA08E1890}" dt="2022-09-26T08:08:59.061" v="3"/>
        <pc:sldMkLst>
          <pc:docMk/>
          <pc:sldMk cId="170110667" sldId="1115"/>
        </pc:sldMkLst>
      </pc:sldChg>
      <pc:sldChg chg="add">
        <pc:chgData name="Arpita" userId="1a89f5ea-4173-41b8-bbd3-e7bd3860e0db" providerId="ADAL" clId="{2A73D4DD-AB25-4308-A210-97EBA08E1890}" dt="2022-09-26T08:08:59.061" v="3"/>
        <pc:sldMkLst>
          <pc:docMk/>
          <pc:sldMk cId="1986749592" sldId="1116"/>
        </pc:sldMkLst>
      </pc:sldChg>
      <pc:sldChg chg="add">
        <pc:chgData name="Arpita" userId="1a89f5ea-4173-41b8-bbd3-e7bd3860e0db" providerId="ADAL" clId="{2A73D4DD-AB25-4308-A210-97EBA08E1890}" dt="2022-09-26T08:08:59.061" v="3"/>
        <pc:sldMkLst>
          <pc:docMk/>
          <pc:sldMk cId="31069464" sldId="1117"/>
        </pc:sldMkLst>
      </pc:sldChg>
      <pc:sldChg chg="add">
        <pc:chgData name="Arpita" userId="1a89f5ea-4173-41b8-bbd3-e7bd3860e0db" providerId="ADAL" clId="{2A73D4DD-AB25-4308-A210-97EBA08E1890}" dt="2022-09-26T08:08:59.061" v="3"/>
        <pc:sldMkLst>
          <pc:docMk/>
          <pc:sldMk cId="3726295404" sldId="1118"/>
        </pc:sldMkLst>
      </pc:sldChg>
      <pc:sldChg chg="add">
        <pc:chgData name="Arpita" userId="1a89f5ea-4173-41b8-bbd3-e7bd3860e0db" providerId="ADAL" clId="{2A73D4DD-AB25-4308-A210-97EBA08E1890}" dt="2022-09-26T08:08:59.061" v="3"/>
        <pc:sldMkLst>
          <pc:docMk/>
          <pc:sldMk cId="3898747680" sldId="1119"/>
        </pc:sldMkLst>
      </pc:sldChg>
      <pc:sldChg chg="add">
        <pc:chgData name="Arpita" userId="1a89f5ea-4173-41b8-bbd3-e7bd3860e0db" providerId="ADAL" clId="{2A73D4DD-AB25-4308-A210-97EBA08E1890}" dt="2022-09-26T08:08:59.061" v="3"/>
        <pc:sldMkLst>
          <pc:docMk/>
          <pc:sldMk cId="2761834565" sldId="1120"/>
        </pc:sldMkLst>
      </pc:sldChg>
      <pc:sldChg chg="add">
        <pc:chgData name="Arpita" userId="1a89f5ea-4173-41b8-bbd3-e7bd3860e0db" providerId="ADAL" clId="{2A73D4DD-AB25-4308-A210-97EBA08E1890}" dt="2022-09-26T08:08:59.061" v="3"/>
        <pc:sldMkLst>
          <pc:docMk/>
          <pc:sldMk cId="3082154987" sldId="1121"/>
        </pc:sldMkLst>
      </pc:sldChg>
      <pc:sldChg chg="add">
        <pc:chgData name="Arpita" userId="1a89f5ea-4173-41b8-bbd3-e7bd3860e0db" providerId="ADAL" clId="{2A73D4DD-AB25-4308-A210-97EBA08E1890}" dt="2022-09-26T08:08:59.061" v="3"/>
        <pc:sldMkLst>
          <pc:docMk/>
          <pc:sldMk cId="1868697777" sldId="1122"/>
        </pc:sldMkLst>
      </pc:sldChg>
      <pc:sldChg chg="add">
        <pc:chgData name="Arpita" userId="1a89f5ea-4173-41b8-bbd3-e7bd3860e0db" providerId="ADAL" clId="{2A73D4DD-AB25-4308-A210-97EBA08E1890}" dt="2022-09-26T08:08:59.061" v="3"/>
        <pc:sldMkLst>
          <pc:docMk/>
          <pc:sldMk cId="3971480173" sldId="1123"/>
        </pc:sldMkLst>
      </pc:sldChg>
      <pc:sldChg chg="add">
        <pc:chgData name="Arpita" userId="1a89f5ea-4173-41b8-bbd3-e7bd3860e0db" providerId="ADAL" clId="{2A73D4DD-AB25-4308-A210-97EBA08E1890}" dt="2022-09-26T08:08:59.061" v="3"/>
        <pc:sldMkLst>
          <pc:docMk/>
          <pc:sldMk cId="3999719364" sldId="1124"/>
        </pc:sldMkLst>
      </pc:sldChg>
      <pc:sldChg chg="add">
        <pc:chgData name="Arpita" userId="1a89f5ea-4173-41b8-bbd3-e7bd3860e0db" providerId="ADAL" clId="{2A73D4DD-AB25-4308-A210-97EBA08E1890}" dt="2022-09-26T08:08:59.061" v="3"/>
        <pc:sldMkLst>
          <pc:docMk/>
          <pc:sldMk cId="1961197656" sldId="1125"/>
        </pc:sldMkLst>
      </pc:sldChg>
      <pc:sldChg chg="add">
        <pc:chgData name="Arpita" userId="1a89f5ea-4173-41b8-bbd3-e7bd3860e0db" providerId="ADAL" clId="{2A73D4DD-AB25-4308-A210-97EBA08E1890}" dt="2022-09-26T08:08:59.061" v="3"/>
        <pc:sldMkLst>
          <pc:docMk/>
          <pc:sldMk cId="412679507" sldId="1126"/>
        </pc:sldMkLst>
      </pc:sldChg>
      <pc:sldChg chg="add">
        <pc:chgData name="Arpita" userId="1a89f5ea-4173-41b8-bbd3-e7bd3860e0db" providerId="ADAL" clId="{2A73D4DD-AB25-4308-A210-97EBA08E1890}" dt="2022-09-26T08:08:59.061" v="3"/>
        <pc:sldMkLst>
          <pc:docMk/>
          <pc:sldMk cId="3299235401" sldId="1127"/>
        </pc:sldMkLst>
      </pc:sldChg>
      <pc:sldChg chg="add">
        <pc:chgData name="Arpita" userId="1a89f5ea-4173-41b8-bbd3-e7bd3860e0db" providerId="ADAL" clId="{2A73D4DD-AB25-4308-A210-97EBA08E1890}" dt="2022-09-26T08:08:59.061" v="3"/>
        <pc:sldMkLst>
          <pc:docMk/>
          <pc:sldMk cId="3774163324" sldId="1128"/>
        </pc:sldMkLst>
      </pc:sldChg>
      <pc:sldChg chg="add">
        <pc:chgData name="Arpita" userId="1a89f5ea-4173-41b8-bbd3-e7bd3860e0db" providerId="ADAL" clId="{2A73D4DD-AB25-4308-A210-97EBA08E1890}" dt="2022-09-26T08:08:59.061" v="3"/>
        <pc:sldMkLst>
          <pc:docMk/>
          <pc:sldMk cId="1087971605" sldId="1129"/>
        </pc:sldMkLst>
      </pc:sldChg>
      <pc:sldChg chg="add">
        <pc:chgData name="Arpita" userId="1a89f5ea-4173-41b8-bbd3-e7bd3860e0db" providerId="ADAL" clId="{2A73D4DD-AB25-4308-A210-97EBA08E1890}" dt="2022-09-26T08:08:59.061" v="3"/>
        <pc:sldMkLst>
          <pc:docMk/>
          <pc:sldMk cId="3288561944" sldId="1130"/>
        </pc:sldMkLst>
      </pc:sldChg>
      <pc:sldChg chg="add">
        <pc:chgData name="Arpita" userId="1a89f5ea-4173-41b8-bbd3-e7bd3860e0db" providerId="ADAL" clId="{2A73D4DD-AB25-4308-A210-97EBA08E1890}" dt="2022-09-26T08:08:59.061" v="3"/>
        <pc:sldMkLst>
          <pc:docMk/>
          <pc:sldMk cId="4191958999" sldId="1131"/>
        </pc:sldMkLst>
      </pc:sldChg>
      <pc:sldChg chg="add">
        <pc:chgData name="Arpita" userId="1a89f5ea-4173-41b8-bbd3-e7bd3860e0db" providerId="ADAL" clId="{2A73D4DD-AB25-4308-A210-97EBA08E1890}" dt="2022-09-26T08:08:59.061" v="3"/>
        <pc:sldMkLst>
          <pc:docMk/>
          <pc:sldMk cId="2350323479" sldId="1132"/>
        </pc:sldMkLst>
      </pc:sldChg>
      <pc:sldChg chg="add">
        <pc:chgData name="Arpita" userId="1a89f5ea-4173-41b8-bbd3-e7bd3860e0db" providerId="ADAL" clId="{2A73D4DD-AB25-4308-A210-97EBA08E1890}" dt="2022-09-26T08:08:59.061" v="3"/>
        <pc:sldMkLst>
          <pc:docMk/>
          <pc:sldMk cId="439433945" sldId="1133"/>
        </pc:sldMkLst>
      </pc:sldChg>
      <pc:sldChg chg="add">
        <pc:chgData name="Arpita" userId="1a89f5ea-4173-41b8-bbd3-e7bd3860e0db" providerId="ADAL" clId="{2A73D4DD-AB25-4308-A210-97EBA08E1890}" dt="2022-09-26T08:08:59.061" v="3"/>
        <pc:sldMkLst>
          <pc:docMk/>
          <pc:sldMk cId="3363685854" sldId="1134"/>
        </pc:sldMkLst>
      </pc:sldChg>
      <pc:sldChg chg="add">
        <pc:chgData name="Arpita" userId="1a89f5ea-4173-41b8-bbd3-e7bd3860e0db" providerId="ADAL" clId="{2A73D4DD-AB25-4308-A210-97EBA08E1890}" dt="2022-09-26T08:08:59.061" v="3"/>
        <pc:sldMkLst>
          <pc:docMk/>
          <pc:sldMk cId="7306509" sldId="1135"/>
        </pc:sldMkLst>
      </pc:sldChg>
      <pc:sldChg chg="add">
        <pc:chgData name="Arpita" userId="1a89f5ea-4173-41b8-bbd3-e7bd3860e0db" providerId="ADAL" clId="{2A73D4DD-AB25-4308-A210-97EBA08E1890}" dt="2022-09-26T08:08:59.061" v="3"/>
        <pc:sldMkLst>
          <pc:docMk/>
          <pc:sldMk cId="1346760211" sldId="1136"/>
        </pc:sldMkLst>
      </pc:sldChg>
      <pc:sldChg chg="add">
        <pc:chgData name="Arpita" userId="1a89f5ea-4173-41b8-bbd3-e7bd3860e0db" providerId="ADAL" clId="{2A73D4DD-AB25-4308-A210-97EBA08E1890}" dt="2022-09-26T08:08:59.061" v="3"/>
        <pc:sldMkLst>
          <pc:docMk/>
          <pc:sldMk cId="294513325" sldId="1137"/>
        </pc:sldMkLst>
      </pc:sldChg>
      <pc:sldChg chg="add">
        <pc:chgData name="Arpita" userId="1a89f5ea-4173-41b8-bbd3-e7bd3860e0db" providerId="ADAL" clId="{2A73D4DD-AB25-4308-A210-97EBA08E1890}" dt="2022-09-26T08:08:59.061" v="3"/>
        <pc:sldMkLst>
          <pc:docMk/>
          <pc:sldMk cId="2558873500" sldId="1138"/>
        </pc:sldMkLst>
      </pc:sldChg>
      <pc:sldChg chg="add">
        <pc:chgData name="Arpita" userId="1a89f5ea-4173-41b8-bbd3-e7bd3860e0db" providerId="ADAL" clId="{2A73D4DD-AB25-4308-A210-97EBA08E1890}" dt="2022-09-26T08:08:59.061" v="3"/>
        <pc:sldMkLst>
          <pc:docMk/>
          <pc:sldMk cId="1281555334" sldId="1139"/>
        </pc:sldMkLst>
      </pc:sldChg>
      <pc:sldChg chg="add">
        <pc:chgData name="Arpita" userId="1a89f5ea-4173-41b8-bbd3-e7bd3860e0db" providerId="ADAL" clId="{2A73D4DD-AB25-4308-A210-97EBA08E1890}" dt="2022-09-26T08:08:59.061" v="3"/>
        <pc:sldMkLst>
          <pc:docMk/>
          <pc:sldMk cId="695716917" sldId="1140"/>
        </pc:sldMkLst>
      </pc:sldChg>
      <pc:sldChg chg="add">
        <pc:chgData name="Arpita" userId="1a89f5ea-4173-41b8-bbd3-e7bd3860e0db" providerId="ADAL" clId="{2A73D4DD-AB25-4308-A210-97EBA08E1890}" dt="2022-09-26T08:08:59.061" v="3"/>
        <pc:sldMkLst>
          <pc:docMk/>
          <pc:sldMk cId="397212516" sldId="1141"/>
        </pc:sldMkLst>
      </pc:sldChg>
      <pc:sldChg chg="add">
        <pc:chgData name="Arpita" userId="1a89f5ea-4173-41b8-bbd3-e7bd3860e0db" providerId="ADAL" clId="{2A73D4DD-AB25-4308-A210-97EBA08E1890}" dt="2022-09-26T08:08:59.061" v="3"/>
        <pc:sldMkLst>
          <pc:docMk/>
          <pc:sldMk cId="532495931" sldId="1142"/>
        </pc:sldMkLst>
      </pc:sldChg>
      <pc:sldChg chg="add">
        <pc:chgData name="Arpita" userId="1a89f5ea-4173-41b8-bbd3-e7bd3860e0db" providerId="ADAL" clId="{2A73D4DD-AB25-4308-A210-97EBA08E1890}" dt="2022-09-26T08:08:59.061" v="3"/>
        <pc:sldMkLst>
          <pc:docMk/>
          <pc:sldMk cId="3887351488" sldId="1143"/>
        </pc:sldMkLst>
      </pc:sldChg>
      <pc:sldChg chg="add">
        <pc:chgData name="Arpita" userId="1a89f5ea-4173-41b8-bbd3-e7bd3860e0db" providerId="ADAL" clId="{2A73D4DD-AB25-4308-A210-97EBA08E1890}" dt="2022-09-26T08:08:59.061" v="3"/>
        <pc:sldMkLst>
          <pc:docMk/>
          <pc:sldMk cId="3508287532" sldId="1144"/>
        </pc:sldMkLst>
      </pc:sldChg>
      <pc:sldChg chg="add">
        <pc:chgData name="Arpita" userId="1a89f5ea-4173-41b8-bbd3-e7bd3860e0db" providerId="ADAL" clId="{2A73D4DD-AB25-4308-A210-97EBA08E1890}" dt="2022-09-26T08:08:59.061" v="3"/>
        <pc:sldMkLst>
          <pc:docMk/>
          <pc:sldMk cId="2911308865" sldId="1145"/>
        </pc:sldMkLst>
      </pc:sldChg>
      <pc:sldChg chg="add">
        <pc:chgData name="Arpita" userId="1a89f5ea-4173-41b8-bbd3-e7bd3860e0db" providerId="ADAL" clId="{2A73D4DD-AB25-4308-A210-97EBA08E1890}" dt="2022-09-26T08:08:59.061" v="3"/>
        <pc:sldMkLst>
          <pc:docMk/>
          <pc:sldMk cId="3861766711" sldId="1146"/>
        </pc:sldMkLst>
      </pc:sldChg>
      <pc:sldChg chg="add">
        <pc:chgData name="Arpita" userId="1a89f5ea-4173-41b8-bbd3-e7bd3860e0db" providerId="ADAL" clId="{2A73D4DD-AB25-4308-A210-97EBA08E1890}" dt="2022-09-26T08:08:59.061" v="3"/>
        <pc:sldMkLst>
          <pc:docMk/>
          <pc:sldMk cId="309616302" sldId="1147"/>
        </pc:sldMkLst>
      </pc:sldChg>
      <pc:sldChg chg="add">
        <pc:chgData name="Arpita" userId="1a89f5ea-4173-41b8-bbd3-e7bd3860e0db" providerId="ADAL" clId="{2A73D4DD-AB25-4308-A210-97EBA08E1890}" dt="2022-09-26T08:08:59.061" v="3"/>
        <pc:sldMkLst>
          <pc:docMk/>
          <pc:sldMk cId="3918042955" sldId="1148"/>
        </pc:sldMkLst>
      </pc:sldChg>
      <pc:sldChg chg="add">
        <pc:chgData name="Arpita" userId="1a89f5ea-4173-41b8-bbd3-e7bd3860e0db" providerId="ADAL" clId="{2A73D4DD-AB25-4308-A210-97EBA08E1890}" dt="2022-09-26T08:08:59.061" v="3"/>
        <pc:sldMkLst>
          <pc:docMk/>
          <pc:sldMk cId="385403474" sldId="1149"/>
        </pc:sldMkLst>
      </pc:sldChg>
      <pc:sldChg chg="add">
        <pc:chgData name="Arpita" userId="1a89f5ea-4173-41b8-bbd3-e7bd3860e0db" providerId="ADAL" clId="{2A73D4DD-AB25-4308-A210-97EBA08E1890}" dt="2022-09-26T08:08:59.061" v="3"/>
        <pc:sldMkLst>
          <pc:docMk/>
          <pc:sldMk cId="471693784" sldId="1150"/>
        </pc:sldMkLst>
      </pc:sldChg>
      <pc:sldChg chg="add">
        <pc:chgData name="Arpita" userId="1a89f5ea-4173-41b8-bbd3-e7bd3860e0db" providerId="ADAL" clId="{2A73D4DD-AB25-4308-A210-97EBA08E1890}" dt="2022-09-26T08:08:59.061" v="3"/>
        <pc:sldMkLst>
          <pc:docMk/>
          <pc:sldMk cId="2297913664" sldId="1151"/>
        </pc:sldMkLst>
      </pc:sldChg>
      <pc:sldChg chg="add">
        <pc:chgData name="Arpita" userId="1a89f5ea-4173-41b8-bbd3-e7bd3860e0db" providerId="ADAL" clId="{2A73D4DD-AB25-4308-A210-97EBA08E1890}" dt="2022-09-26T08:08:59.061" v="3"/>
        <pc:sldMkLst>
          <pc:docMk/>
          <pc:sldMk cId="1078160260" sldId="1152"/>
        </pc:sldMkLst>
      </pc:sldChg>
      <pc:sldChg chg="add">
        <pc:chgData name="Arpita" userId="1a89f5ea-4173-41b8-bbd3-e7bd3860e0db" providerId="ADAL" clId="{2A73D4DD-AB25-4308-A210-97EBA08E1890}" dt="2022-09-26T08:08:59.061" v="3"/>
        <pc:sldMkLst>
          <pc:docMk/>
          <pc:sldMk cId="680915774" sldId="1153"/>
        </pc:sldMkLst>
      </pc:sldChg>
      <pc:sldChg chg="add">
        <pc:chgData name="Arpita" userId="1a89f5ea-4173-41b8-bbd3-e7bd3860e0db" providerId="ADAL" clId="{2A73D4DD-AB25-4308-A210-97EBA08E1890}" dt="2022-09-26T08:08:59.061" v="3"/>
        <pc:sldMkLst>
          <pc:docMk/>
          <pc:sldMk cId="4254378661" sldId="1154"/>
        </pc:sldMkLst>
      </pc:sldChg>
      <pc:sldChg chg="add">
        <pc:chgData name="Arpita" userId="1a89f5ea-4173-41b8-bbd3-e7bd3860e0db" providerId="ADAL" clId="{2A73D4DD-AB25-4308-A210-97EBA08E1890}" dt="2022-09-26T08:08:59.061" v="3"/>
        <pc:sldMkLst>
          <pc:docMk/>
          <pc:sldMk cId="524960073" sldId="1155"/>
        </pc:sldMkLst>
      </pc:sldChg>
      <pc:sldChg chg="add">
        <pc:chgData name="Arpita" userId="1a89f5ea-4173-41b8-bbd3-e7bd3860e0db" providerId="ADAL" clId="{2A73D4DD-AB25-4308-A210-97EBA08E1890}" dt="2022-09-26T08:08:59.061" v="3"/>
        <pc:sldMkLst>
          <pc:docMk/>
          <pc:sldMk cId="3436914049" sldId="1156"/>
        </pc:sldMkLst>
      </pc:sldChg>
      <pc:sldChg chg="add">
        <pc:chgData name="Arpita" userId="1a89f5ea-4173-41b8-bbd3-e7bd3860e0db" providerId="ADAL" clId="{2A73D4DD-AB25-4308-A210-97EBA08E1890}" dt="2022-09-26T08:08:59.061" v="3"/>
        <pc:sldMkLst>
          <pc:docMk/>
          <pc:sldMk cId="3591708945" sldId="1157"/>
        </pc:sldMkLst>
      </pc:sldChg>
      <pc:sldChg chg="add">
        <pc:chgData name="Arpita" userId="1a89f5ea-4173-41b8-bbd3-e7bd3860e0db" providerId="ADAL" clId="{2A73D4DD-AB25-4308-A210-97EBA08E1890}" dt="2022-09-26T08:08:59.061" v="3"/>
        <pc:sldMkLst>
          <pc:docMk/>
          <pc:sldMk cId="634367942" sldId="1158"/>
        </pc:sldMkLst>
      </pc:sldChg>
      <pc:sldChg chg="add">
        <pc:chgData name="Arpita" userId="1a89f5ea-4173-41b8-bbd3-e7bd3860e0db" providerId="ADAL" clId="{2A73D4DD-AB25-4308-A210-97EBA08E1890}" dt="2022-09-26T08:08:59.061" v="3"/>
        <pc:sldMkLst>
          <pc:docMk/>
          <pc:sldMk cId="2306411740" sldId="1159"/>
        </pc:sldMkLst>
      </pc:sldChg>
      <pc:sldChg chg="add">
        <pc:chgData name="Arpita" userId="1a89f5ea-4173-41b8-bbd3-e7bd3860e0db" providerId="ADAL" clId="{2A73D4DD-AB25-4308-A210-97EBA08E1890}" dt="2022-09-26T08:08:59.061" v="3"/>
        <pc:sldMkLst>
          <pc:docMk/>
          <pc:sldMk cId="1685929120" sldId="1160"/>
        </pc:sldMkLst>
      </pc:sldChg>
      <pc:sldChg chg="add">
        <pc:chgData name="Arpita" userId="1a89f5ea-4173-41b8-bbd3-e7bd3860e0db" providerId="ADAL" clId="{2A73D4DD-AB25-4308-A210-97EBA08E1890}" dt="2022-09-26T08:08:59.061" v="3"/>
        <pc:sldMkLst>
          <pc:docMk/>
          <pc:sldMk cId="1393950100" sldId="1161"/>
        </pc:sldMkLst>
      </pc:sldChg>
      <pc:sldChg chg="add">
        <pc:chgData name="Arpita" userId="1a89f5ea-4173-41b8-bbd3-e7bd3860e0db" providerId="ADAL" clId="{2A73D4DD-AB25-4308-A210-97EBA08E1890}" dt="2022-09-26T08:08:59.061" v="3"/>
        <pc:sldMkLst>
          <pc:docMk/>
          <pc:sldMk cId="463443837" sldId="1162"/>
        </pc:sldMkLst>
      </pc:sldChg>
      <pc:sldChg chg="add">
        <pc:chgData name="Arpita" userId="1a89f5ea-4173-41b8-bbd3-e7bd3860e0db" providerId="ADAL" clId="{2A73D4DD-AB25-4308-A210-97EBA08E1890}" dt="2022-09-26T08:08:59.061" v="3"/>
        <pc:sldMkLst>
          <pc:docMk/>
          <pc:sldMk cId="441146164" sldId="1163"/>
        </pc:sldMkLst>
      </pc:sldChg>
      <pc:sldChg chg="add">
        <pc:chgData name="Arpita" userId="1a89f5ea-4173-41b8-bbd3-e7bd3860e0db" providerId="ADAL" clId="{2A73D4DD-AB25-4308-A210-97EBA08E1890}" dt="2022-09-26T08:08:59.061" v="3"/>
        <pc:sldMkLst>
          <pc:docMk/>
          <pc:sldMk cId="1621469289" sldId="1164"/>
        </pc:sldMkLst>
      </pc:sldChg>
      <pc:sldChg chg="add">
        <pc:chgData name="Arpita" userId="1a89f5ea-4173-41b8-bbd3-e7bd3860e0db" providerId="ADAL" clId="{2A73D4DD-AB25-4308-A210-97EBA08E1890}" dt="2022-09-26T08:08:59.061" v="3"/>
        <pc:sldMkLst>
          <pc:docMk/>
          <pc:sldMk cId="3999907542" sldId="1165"/>
        </pc:sldMkLst>
      </pc:sldChg>
      <pc:sldChg chg="add">
        <pc:chgData name="Arpita" userId="1a89f5ea-4173-41b8-bbd3-e7bd3860e0db" providerId="ADAL" clId="{2A73D4DD-AB25-4308-A210-97EBA08E1890}" dt="2022-09-26T08:08:59.061" v="3"/>
        <pc:sldMkLst>
          <pc:docMk/>
          <pc:sldMk cId="3853060878" sldId="1166"/>
        </pc:sldMkLst>
      </pc:sldChg>
      <pc:sldChg chg="add">
        <pc:chgData name="Arpita" userId="1a89f5ea-4173-41b8-bbd3-e7bd3860e0db" providerId="ADAL" clId="{2A73D4DD-AB25-4308-A210-97EBA08E1890}" dt="2022-09-26T08:08:59.061" v="3"/>
        <pc:sldMkLst>
          <pc:docMk/>
          <pc:sldMk cId="1664421891" sldId="1167"/>
        </pc:sldMkLst>
      </pc:sldChg>
      <pc:sldChg chg="add">
        <pc:chgData name="Arpita" userId="1a89f5ea-4173-41b8-bbd3-e7bd3860e0db" providerId="ADAL" clId="{2A73D4DD-AB25-4308-A210-97EBA08E1890}" dt="2022-09-26T08:08:59.061" v="3"/>
        <pc:sldMkLst>
          <pc:docMk/>
          <pc:sldMk cId="2422182747" sldId="1168"/>
        </pc:sldMkLst>
      </pc:sldChg>
      <pc:sldChg chg="add">
        <pc:chgData name="Arpita" userId="1a89f5ea-4173-41b8-bbd3-e7bd3860e0db" providerId="ADAL" clId="{2A73D4DD-AB25-4308-A210-97EBA08E1890}" dt="2022-09-26T08:08:59.061" v="3"/>
        <pc:sldMkLst>
          <pc:docMk/>
          <pc:sldMk cId="243737098" sldId="1169"/>
        </pc:sldMkLst>
      </pc:sldChg>
      <pc:sldChg chg="add">
        <pc:chgData name="Arpita" userId="1a89f5ea-4173-41b8-bbd3-e7bd3860e0db" providerId="ADAL" clId="{2A73D4DD-AB25-4308-A210-97EBA08E1890}" dt="2022-09-26T08:08:59.061" v="3"/>
        <pc:sldMkLst>
          <pc:docMk/>
          <pc:sldMk cId="489912524" sldId="1170"/>
        </pc:sldMkLst>
      </pc:sldChg>
      <pc:sldChg chg="add">
        <pc:chgData name="Arpita" userId="1a89f5ea-4173-41b8-bbd3-e7bd3860e0db" providerId="ADAL" clId="{2A73D4DD-AB25-4308-A210-97EBA08E1890}" dt="2022-09-26T08:08:59.061" v="3"/>
        <pc:sldMkLst>
          <pc:docMk/>
          <pc:sldMk cId="316044064" sldId="1171"/>
        </pc:sldMkLst>
      </pc:sldChg>
      <pc:sldChg chg="add">
        <pc:chgData name="Arpita" userId="1a89f5ea-4173-41b8-bbd3-e7bd3860e0db" providerId="ADAL" clId="{2A73D4DD-AB25-4308-A210-97EBA08E1890}" dt="2022-09-26T08:08:59.061" v="3"/>
        <pc:sldMkLst>
          <pc:docMk/>
          <pc:sldMk cId="97005083" sldId="1172"/>
        </pc:sldMkLst>
      </pc:sldChg>
      <pc:sldChg chg="add">
        <pc:chgData name="Arpita" userId="1a89f5ea-4173-41b8-bbd3-e7bd3860e0db" providerId="ADAL" clId="{2A73D4DD-AB25-4308-A210-97EBA08E1890}" dt="2022-09-26T08:08:59.061" v="3"/>
        <pc:sldMkLst>
          <pc:docMk/>
          <pc:sldMk cId="3676182882" sldId="1173"/>
        </pc:sldMkLst>
      </pc:sldChg>
      <pc:sldChg chg="add">
        <pc:chgData name="Arpita" userId="1a89f5ea-4173-41b8-bbd3-e7bd3860e0db" providerId="ADAL" clId="{2A73D4DD-AB25-4308-A210-97EBA08E1890}" dt="2022-09-26T08:08:59.061" v="3"/>
        <pc:sldMkLst>
          <pc:docMk/>
          <pc:sldMk cId="831274335" sldId="1174"/>
        </pc:sldMkLst>
      </pc:sldChg>
      <pc:sldChg chg="add">
        <pc:chgData name="Arpita" userId="1a89f5ea-4173-41b8-bbd3-e7bd3860e0db" providerId="ADAL" clId="{2A73D4DD-AB25-4308-A210-97EBA08E1890}" dt="2022-09-26T08:08:59.061" v="3"/>
        <pc:sldMkLst>
          <pc:docMk/>
          <pc:sldMk cId="1835698469" sldId="1175"/>
        </pc:sldMkLst>
      </pc:sldChg>
      <pc:sldChg chg="add">
        <pc:chgData name="Arpita" userId="1a89f5ea-4173-41b8-bbd3-e7bd3860e0db" providerId="ADAL" clId="{2A73D4DD-AB25-4308-A210-97EBA08E1890}" dt="2022-09-26T08:08:59.061" v="3"/>
        <pc:sldMkLst>
          <pc:docMk/>
          <pc:sldMk cId="2835662858" sldId="1176"/>
        </pc:sldMkLst>
      </pc:sldChg>
      <pc:sldChg chg="add">
        <pc:chgData name="Arpita" userId="1a89f5ea-4173-41b8-bbd3-e7bd3860e0db" providerId="ADAL" clId="{2A73D4DD-AB25-4308-A210-97EBA08E1890}" dt="2022-09-26T08:08:59.061" v="3"/>
        <pc:sldMkLst>
          <pc:docMk/>
          <pc:sldMk cId="865829481" sldId="1177"/>
        </pc:sldMkLst>
      </pc:sldChg>
      <pc:sldChg chg="add">
        <pc:chgData name="Arpita" userId="1a89f5ea-4173-41b8-bbd3-e7bd3860e0db" providerId="ADAL" clId="{2A73D4DD-AB25-4308-A210-97EBA08E1890}" dt="2022-09-26T08:08:59.061" v="3"/>
        <pc:sldMkLst>
          <pc:docMk/>
          <pc:sldMk cId="2644704506" sldId="1178"/>
        </pc:sldMkLst>
      </pc:sldChg>
      <pc:sldChg chg="add">
        <pc:chgData name="Arpita" userId="1a89f5ea-4173-41b8-bbd3-e7bd3860e0db" providerId="ADAL" clId="{2A73D4DD-AB25-4308-A210-97EBA08E1890}" dt="2022-09-26T08:08:59.061" v="3"/>
        <pc:sldMkLst>
          <pc:docMk/>
          <pc:sldMk cId="2841945797" sldId="1179"/>
        </pc:sldMkLst>
      </pc:sldChg>
      <pc:sldChg chg="add">
        <pc:chgData name="Arpita" userId="1a89f5ea-4173-41b8-bbd3-e7bd3860e0db" providerId="ADAL" clId="{2A73D4DD-AB25-4308-A210-97EBA08E1890}" dt="2022-09-26T08:08:59.061" v="3"/>
        <pc:sldMkLst>
          <pc:docMk/>
          <pc:sldMk cId="2690700669" sldId="1180"/>
        </pc:sldMkLst>
      </pc:sldChg>
      <pc:sldChg chg="add">
        <pc:chgData name="Arpita" userId="1a89f5ea-4173-41b8-bbd3-e7bd3860e0db" providerId="ADAL" clId="{2A73D4DD-AB25-4308-A210-97EBA08E1890}" dt="2022-09-26T08:08:59.061" v="3"/>
        <pc:sldMkLst>
          <pc:docMk/>
          <pc:sldMk cId="3587384395" sldId="1181"/>
        </pc:sldMkLst>
      </pc:sldChg>
      <pc:sldChg chg="add">
        <pc:chgData name="Arpita" userId="1a89f5ea-4173-41b8-bbd3-e7bd3860e0db" providerId="ADAL" clId="{2A73D4DD-AB25-4308-A210-97EBA08E1890}" dt="2022-09-26T08:08:59.061" v="3"/>
        <pc:sldMkLst>
          <pc:docMk/>
          <pc:sldMk cId="4227049966" sldId="1182"/>
        </pc:sldMkLst>
      </pc:sldChg>
      <pc:sldChg chg="add">
        <pc:chgData name="Arpita" userId="1a89f5ea-4173-41b8-bbd3-e7bd3860e0db" providerId="ADAL" clId="{2A73D4DD-AB25-4308-A210-97EBA08E1890}" dt="2022-09-26T08:08:59.061" v="3"/>
        <pc:sldMkLst>
          <pc:docMk/>
          <pc:sldMk cId="3840889088" sldId="1183"/>
        </pc:sldMkLst>
      </pc:sldChg>
      <pc:sldChg chg="add">
        <pc:chgData name="Arpita" userId="1a89f5ea-4173-41b8-bbd3-e7bd3860e0db" providerId="ADAL" clId="{2A73D4DD-AB25-4308-A210-97EBA08E1890}" dt="2022-09-26T08:08:59.061" v="3"/>
        <pc:sldMkLst>
          <pc:docMk/>
          <pc:sldMk cId="3677313560" sldId="1184"/>
        </pc:sldMkLst>
      </pc:sldChg>
      <pc:sldChg chg="add">
        <pc:chgData name="Arpita" userId="1a89f5ea-4173-41b8-bbd3-e7bd3860e0db" providerId="ADAL" clId="{2A73D4DD-AB25-4308-A210-97EBA08E1890}" dt="2022-09-26T08:08:59.061" v="3"/>
        <pc:sldMkLst>
          <pc:docMk/>
          <pc:sldMk cId="1231356907" sldId="1185"/>
        </pc:sldMkLst>
      </pc:sldChg>
      <pc:sldChg chg="add">
        <pc:chgData name="Arpita" userId="1a89f5ea-4173-41b8-bbd3-e7bd3860e0db" providerId="ADAL" clId="{2A73D4DD-AB25-4308-A210-97EBA08E1890}" dt="2022-09-26T08:08:59.061" v="3"/>
        <pc:sldMkLst>
          <pc:docMk/>
          <pc:sldMk cId="2573322297" sldId="1186"/>
        </pc:sldMkLst>
      </pc:sldChg>
      <pc:sldChg chg="add">
        <pc:chgData name="Arpita" userId="1a89f5ea-4173-41b8-bbd3-e7bd3860e0db" providerId="ADAL" clId="{2A73D4DD-AB25-4308-A210-97EBA08E1890}" dt="2022-09-26T08:08:59.061" v="3"/>
        <pc:sldMkLst>
          <pc:docMk/>
          <pc:sldMk cId="4293023747" sldId="1187"/>
        </pc:sldMkLst>
      </pc:sldChg>
      <pc:sldChg chg="add">
        <pc:chgData name="Arpita" userId="1a89f5ea-4173-41b8-bbd3-e7bd3860e0db" providerId="ADAL" clId="{2A73D4DD-AB25-4308-A210-97EBA08E1890}" dt="2022-09-26T08:08:59.061" v="3"/>
        <pc:sldMkLst>
          <pc:docMk/>
          <pc:sldMk cId="2215456961" sldId="1188"/>
        </pc:sldMkLst>
      </pc:sldChg>
      <pc:sldChg chg="add">
        <pc:chgData name="Arpita" userId="1a89f5ea-4173-41b8-bbd3-e7bd3860e0db" providerId="ADAL" clId="{2A73D4DD-AB25-4308-A210-97EBA08E1890}" dt="2022-09-26T08:08:59.061" v="3"/>
        <pc:sldMkLst>
          <pc:docMk/>
          <pc:sldMk cId="728769927" sldId="1189"/>
        </pc:sldMkLst>
      </pc:sldChg>
      <pc:sldChg chg="add">
        <pc:chgData name="Arpita" userId="1a89f5ea-4173-41b8-bbd3-e7bd3860e0db" providerId="ADAL" clId="{2A73D4DD-AB25-4308-A210-97EBA08E1890}" dt="2022-09-26T08:08:59.061" v="3"/>
        <pc:sldMkLst>
          <pc:docMk/>
          <pc:sldMk cId="4181656015" sldId="119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327EF1-F786-4341-B813-6B8039383FB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IN"/>
        </a:p>
      </dgm:t>
    </dgm:pt>
    <dgm:pt modelId="{82444198-DA35-43D8-A18E-A35EC4B24981}">
      <dgm:prSet/>
      <dgm:spPr/>
      <dgm:t>
        <a:bodyPr/>
        <a:lstStyle/>
        <a:p>
          <a:pPr algn="ctr"/>
          <a:r>
            <a:rPr lang="en-US" b="0" i="0" dirty="0"/>
            <a:t>Core Module-1</a:t>
          </a:r>
          <a:endParaRPr lang="en-IN" dirty="0"/>
        </a:p>
      </dgm:t>
    </dgm:pt>
    <dgm:pt modelId="{BE5FD5A1-A476-429F-9CF6-AEFE4AB775B7}" type="parTrans" cxnId="{90D38472-4648-4F16-BD29-6493E89AF4F6}">
      <dgm:prSet/>
      <dgm:spPr/>
      <dgm:t>
        <a:bodyPr/>
        <a:lstStyle/>
        <a:p>
          <a:endParaRPr lang="en-IN"/>
        </a:p>
      </dgm:t>
    </dgm:pt>
    <dgm:pt modelId="{90C8CB80-1D40-4005-90DD-C54DAB4467D1}" type="sibTrans" cxnId="{90D38472-4648-4F16-BD29-6493E89AF4F6}">
      <dgm:prSet/>
      <dgm:spPr/>
      <dgm:t>
        <a:bodyPr/>
        <a:lstStyle/>
        <a:p>
          <a:endParaRPr lang="en-IN"/>
        </a:p>
      </dgm:t>
    </dgm:pt>
    <dgm:pt modelId="{B71EC8E0-F507-479A-AAEC-9A6EB00B57E4}" type="pres">
      <dgm:prSet presAssocID="{F0327EF1-F786-4341-B813-6B8039383FB6}" presName="linear" presStyleCnt="0">
        <dgm:presLayoutVars>
          <dgm:animLvl val="lvl"/>
          <dgm:resizeHandles val="exact"/>
        </dgm:presLayoutVars>
      </dgm:prSet>
      <dgm:spPr/>
    </dgm:pt>
    <dgm:pt modelId="{EB973F70-0F88-4D78-B9F5-AB964EF15632}" type="pres">
      <dgm:prSet presAssocID="{82444198-DA35-43D8-A18E-A35EC4B24981}" presName="parentText" presStyleLbl="node1" presStyleIdx="0" presStyleCnt="1">
        <dgm:presLayoutVars>
          <dgm:chMax val="0"/>
          <dgm:bulletEnabled val="1"/>
        </dgm:presLayoutVars>
      </dgm:prSet>
      <dgm:spPr/>
    </dgm:pt>
  </dgm:ptLst>
  <dgm:cxnLst>
    <dgm:cxn modelId="{F1F4AD45-D011-4023-A027-AF5771700BEE}" type="presOf" srcId="{82444198-DA35-43D8-A18E-A35EC4B24981}" destId="{EB973F70-0F88-4D78-B9F5-AB964EF15632}" srcOrd="0" destOrd="0" presId="urn:microsoft.com/office/officeart/2005/8/layout/vList2"/>
    <dgm:cxn modelId="{90D38472-4648-4F16-BD29-6493E89AF4F6}" srcId="{F0327EF1-F786-4341-B813-6B8039383FB6}" destId="{82444198-DA35-43D8-A18E-A35EC4B24981}" srcOrd="0" destOrd="0" parTransId="{BE5FD5A1-A476-429F-9CF6-AEFE4AB775B7}" sibTransId="{90C8CB80-1D40-4005-90DD-C54DAB4467D1}"/>
    <dgm:cxn modelId="{DFFB36C9-6658-47B1-9F9E-DB93A9A59EC4}" type="presOf" srcId="{F0327EF1-F786-4341-B813-6B8039383FB6}" destId="{B71EC8E0-F507-479A-AAEC-9A6EB00B57E4}" srcOrd="0" destOrd="0" presId="urn:microsoft.com/office/officeart/2005/8/layout/vList2"/>
    <dgm:cxn modelId="{CAA25482-4B2A-4F89-8EA9-020DB77493C3}" type="presParOf" srcId="{B71EC8E0-F507-479A-AAEC-9A6EB00B57E4}" destId="{EB973F70-0F88-4D78-B9F5-AB964EF1563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E3C08BC-D5FA-48CE-A053-4A479E6FB23C}"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N"/>
        </a:p>
      </dgm:t>
    </dgm:pt>
    <dgm:pt modelId="{A095CACC-C4FE-4E9A-8C87-1A8A00DCBE55}">
      <dgm:prSet phldrT="[Text]"/>
      <dgm:spPr/>
      <dgm:t>
        <a:bodyPr/>
        <a:lstStyle/>
        <a:p>
          <a:r>
            <a:rPr lang="en-IN" dirty="0"/>
            <a:t>Tools</a:t>
          </a:r>
        </a:p>
      </dgm:t>
    </dgm:pt>
    <dgm:pt modelId="{A94D8610-A6C7-4BFD-8947-9C4F2A71A1F3}" type="parTrans" cxnId="{5706E46D-1A56-4CAF-8123-70F08F47152D}">
      <dgm:prSet/>
      <dgm:spPr/>
      <dgm:t>
        <a:bodyPr/>
        <a:lstStyle/>
        <a:p>
          <a:endParaRPr lang="en-IN"/>
        </a:p>
      </dgm:t>
    </dgm:pt>
    <dgm:pt modelId="{D6A9D8D7-3816-4BAF-8FA6-D7F98E0D251D}" type="sibTrans" cxnId="{5706E46D-1A56-4CAF-8123-70F08F47152D}">
      <dgm:prSet/>
      <dgm:spPr/>
      <dgm:t>
        <a:bodyPr/>
        <a:lstStyle/>
        <a:p>
          <a:endParaRPr lang="en-IN"/>
        </a:p>
      </dgm:t>
    </dgm:pt>
    <dgm:pt modelId="{9690AC1F-0B87-4BCB-97E1-4C5FB2D0092D}">
      <dgm:prSet phldrT="[Text]"/>
      <dgm:spPr/>
      <dgm:t>
        <a:bodyPr/>
        <a:lstStyle/>
        <a:p>
          <a:r>
            <a:rPr lang="en-IN" dirty="0"/>
            <a:t>Mechanical Tools</a:t>
          </a:r>
        </a:p>
      </dgm:t>
    </dgm:pt>
    <dgm:pt modelId="{06374037-1155-4211-9AA0-66F3759FD654}" type="parTrans" cxnId="{2D510E58-6AF5-4245-A82F-3769AC1C62DF}">
      <dgm:prSet/>
      <dgm:spPr/>
      <dgm:t>
        <a:bodyPr/>
        <a:lstStyle/>
        <a:p>
          <a:endParaRPr lang="en-IN"/>
        </a:p>
      </dgm:t>
    </dgm:pt>
    <dgm:pt modelId="{5E111520-325B-419A-8116-8AFD47531C32}" type="sibTrans" cxnId="{2D510E58-6AF5-4245-A82F-3769AC1C62DF}">
      <dgm:prSet/>
      <dgm:spPr/>
      <dgm:t>
        <a:bodyPr/>
        <a:lstStyle/>
        <a:p>
          <a:endParaRPr lang="en-IN"/>
        </a:p>
      </dgm:t>
    </dgm:pt>
    <dgm:pt modelId="{F2998F22-D891-4EE5-83AF-EAA986B6CC96}">
      <dgm:prSet phldrT="[Text]"/>
      <dgm:spPr/>
      <dgm:t>
        <a:bodyPr/>
        <a:lstStyle/>
        <a:p>
          <a:r>
            <a:rPr lang="en-IN"/>
            <a:t>Measurement Tools</a:t>
          </a:r>
        </a:p>
      </dgm:t>
    </dgm:pt>
    <dgm:pt modelId="{8D575F52-8527-4D96-A914-215226887EDE}" type="parTrans" cxnId="{458AF7EA-FA83-4DDC-BB95-222FBD611081}">
      <dgm:prSet/>
      <dgm:spPr/>
      <dgm:t>
        <a:bodyPr/>
        <a:lstStyle/>
        <a:p>
          <a:endParaRPr lang="en-IN"/>
        </a:p>
      </dgm:t>
    </dgm:pt>
    <dgm:pt modelId="{70952F96-D5F4-4B69-82B4-10409AE4DB42}" type="sibTrans" cxnId="{458AF7EA-FA83-4DDC-BB95-222FBD611081}">
      <dgm:prSet/>
      <dgm:spPr/>
      <dgm:t>
        <a:bodyPr/>
        <a:lstStyle/>
        <a:p>
          <a:endParaRPr lang="en-IN"/>
        </a:p>
      </dgm:t>
    </dgm:pt>
    <dgm:pt modelId="{E61310EA-D006-4311-9F34-E0D4DB856BDC}">
      <dgm:prSet phldrT="[Text]"/>
      <dgm:spPr/>
      <dgm:t>
        <a:bodyPr/>
        <a:lstStyle/>
        <a:p>
          <a:r>
            <a:rPr lang="en-IN"/>
            <a:t>Power Tools</a:t>
          </a:r>
        </a:p>
      </dgm:t>
    </dgm:pt>
    <dgm:pt modelId="{39095E03-F5A3-4778-AFE6-B0BEE58E3101}" type="parTrans" cxnId="{E5E42247-8727-4429-9B8F-84FE5A13E695}">
      <dgm:prSet/>
      <dgm:spPr/>
      <dgm:t>
        <a:bodyPr/>
        <a:lstStyle/>
        <a:p>
          <a:endParaRPr lang="en-IN"/>
        </a:p>
      </dgm:t>
    </dgm:pt>
    <dgm:pt modelId="{C9631CB4-099C-460C-9E93-768069536662}" type="sibTrans" cxnId="{E5E42247-8727-4429-9B8F-84FE5A13E695}">
      <dgm:prSet/>
      <dgm:spPr/>
      <dgm:t>
        <a:bodyPr/>
        <a:lstStyle/>
        <a:p>
          <a:endParaRPr lang="en-IN"/>
        </a:p>
      </dgm:t>
    </dgm:pt>
    <dgm:pt modelId="{7527F02A-3190-49F0-9B13-AAD7EC5CEAE8}" type="pres">
      <dgm:prSet presAssocID="{EE3C08BC-D5FA-48CE-A053-4A479E6FB23C}" presName="hierChild1" presStyleCnt="0">
        <dgm:presLayoutVars>
          <dgm:orgChart val="1"/>
          <dgm:chPref val="1"/>
          <dgm:dir/>
          <dgm:animOne val="branch"/>
          <dgm:animLvl val="lvl"/>
          <dgm:resizeHandles/>
        </dgm:presLayoutVars>
      </dgm:prSet>
      <dgm:spPr/>
    </dgm:pt>
    <dgm:pt modelId="{107E9667-08D2-47D2-ADA1-15D7290E4E22}" type="pres">
      <dgm:prSet presAssocID="{A095CACC-C4FE-4E9A-8C87-1A8A00DCBE55}" presName="hierRoot1" presStyleCnt="0">
        <dgm:presLayoutVars>
          <dgm:hierBranch val="init"/>
        </dgm:presLayoutVars>
      </dgm:prSet>
      <dgm:spPr/>
    </dgm:pt>
    <dgm:pt modelId="{F4170C66-8C76-4548-945C-E817922CB036}" type="pres">
      <dgm:prSet presAssocID="{A095CACC-C4FE-4E9A-8C87-1A8A00DCBE55}" presName="rootComposite1" presStyleCnt="0"/>
      <dgm:spPr/>
    </dgm:pt>
    <dgm:pt modelId="{87D84976-CDEB-4E8D-A90E-F71841660202}" type="pres">
      <dgm:prSet presAssocID="{A095CACC-C4FE-4E9A-8C87-1A8A00DCBE55}" presName="rootText1" presStyleLbl="node0" presStyleIdx="0" presStyleCnt="1">
        <dgm:presLayoutVars>
          <dgm:chPref val="3"/>
        </dgm:presLayoutVars>
      </dgm:prSet>
      <dgm:spPr/>
    </dgm:pt>
    <dgm:pt modelId="{CAFF0616-3B70-4182-AC40-502460C958F1}" type="pres">
      <dgm:prSet presAssocID="{A095CACC-C4FE-4E9A-8C87-1A8A00DCBE55}" presName="rootConnector1" presStyleLbl="node1" presStyleIdx="0" presStyleCnt="0"/>
      <dgm:spPr/>
    </dgm:pt>
    <dgm:pt modelId="{D29D7DE3-3503-4033-952A-A55F4D7D7F85}" type="pres">
      <dgm:prSet presAssocID="{A095CACC-C4FE-4E9A-8C87-1A8A00DCBE55}" presName="hierChild2" presStyleCnt="0"/>
      <dgm:spPr/>
    </dgm:pt>
    <dgm:pt modelId="{560B8EE8-E4B4-408D-8B9F-A177D4E1CD68}" type="pres">
      <dgm:prSet presAssocID="{06374037-1155-4211-9AA0-66F3759FD654}" presName="Name37" presStyleLbl="parChTrans1D2" presStyleIdx="0" presStyleCnt="3"/>
      <dgm:spPr/>
    </dgm:pt>
    <dgm:pt modelId="{F0C5AD5D-071B-4844-AD2B-12D24B69E6F9}" type="pres">
      <dgm:prSet presAssocID="{9690AC1F-0B87-4BCB-97E1-4C5FB2D0092D}" presName="hierRoot2" presStyleCnt="0">
        <dgm:presLayoutVars>
          <dgm:hierBranch val="init"/>
        </dgm:presLayoutVars>
      </dgm:prSet>
      <dgm:spPr/>
    </dgm:pt>
    <dgm:pt modelId="{042663E0-45B5-489D-8804-0D909AEF6F41}" type="pres">
      <dgm:prSet presAssocID="{9690AC1F-0B87-4BCB-97E1-4C5FB2D0092D}" presName="rootComposite" presStyleCnt="0"/>
      <dgm:spPr/>
    </dgm:pt>
    <dgm:pt modelId="{5AE79C55-BC37-4ECB-B76C-566E067BFD0F}" type="pres">
      <dgm:prSet presAssocID="{9690AC1F-0B87-4BCB-97E1-4C5FB2D0092D}" presName="rootText" presStyleLbl="node2" presStyleIdx="0" presStyleCnt="3">
        <dgm:presLayoutVars>
          <dgm:chPref val="3"/>
        </dgm:presLayoutVars>
      </dgm:prSet>
      <dgm:spPr/>
    </dgm:pt>
    <dgm:pt modelId="{382D7E04-7359-4E6E-93AE-D4B2E99B449A}" type="pres">
      <dgm:prSet presAssocID="{9690AC1F-0B87-4BCB-97E1-4C5FB2D0092D}" presName="rootConnector" presStyleLbl="node2" presStyleIdx="0" presStyleCnt="3"/>
      <dgm:spPr/>
    </dgm:pt>
    <dgm:pt modelId="{BF18B92E-6E68-4D6C-A8A8-D446E88A7069}" type="pres">
      <dgm:prSet presAssocID="{9690AC1F-0B87-4BCB-97E1-4C5FB2D0092D}" presName="hierChild4" presStyleCnt="0"/>
      <dgm:spPr/>
    </dgm:pt>
    <dgm:pt modelId="{EF284762-6DD5-4CB3-8783-260EF755F3FA}" type="pres">
      <dgm:prSet presAssocID="{9690AC1F-0B87-4BCB-97E1-4C5FB2D0092D}" presName="hierChild5" presStyleCnt="0"/>
      <dgm:spPr/>
    </dgm:pt>
    <dgm:pt modelId="{67D3F1BA-C0D0-42CB-B1FC-B0402B9CE960}" type="pres">
      <dgm:prSet presAssocID="{8D575F52-8527-4D96-A914-215226887EDE}" presName="Name37" presStyleLbl="parChTrans1D2" presStyleIdx="1" presStyleCnt="3"/>
      <dgm:spPr/>
    </dgm:pt>
    <dgm:pt modelId="{8F12784A-5736-4E6C-A259-8D464DE4A6D0}" type="pres">
      <dgm:prSet presAssocID="{F2998F22-D891-4EE5-83AF-EAA986B6CC96}" presName="hierRoot2" presStyleCnt="0">
        <dgm:presLayoutVars>
          <dgm:hierBranch val="init"/>
        </dgm:presLayoutVars>
      </dgm:prSet>
      <dgm:spPr/>
    </dgm:pt>
    <dgm:pt modelId="{49E0E8A2-8B2F-4A73-959E-2FF0DDC05856}" type="pres">
      <dgm:prSet presAssocID="{F2998F22-D891-4EE5-83AF-EAA986B6CC96}" presName="rootComposite" presStyleCnt="0"/>
      <dgm:spPr/>
    </dgm:pt>
    <dgm:pt modelId="{A2675392-81BA-4780-855D-D8FC0184D104}" type="pres">
      <dgm:prSet presAssocID="{F2998F22-D891-4EE5-83AF-EAA986B6CC96}" presName="rootText" presStyleLbl="node2" presStyleIdx="1" presStyleCnt="3">
        <dgm:presLayoutVars>
          <dgm:chPref val="3"/>
        </dgm:presLayoutVars>
      </dgm:prSet>
      <dgm:spPr/>
    </dgm:pt>
    <dgm:pt modelId="{5F5F32A1-DEE6-451C-9C46-AB085516D863}" type="pres">
      <dgm:prSet presAssocID="{F2998F22-D891-4EE5-83AF-EAA986B6CC96}" presName="rootConnector" presStyleLbl="node2" presStyleIdx="1" presStyleCnt="3"/>
      <dgm:spPr/>
    </dgm:pt>
    <dgm:pt modelId="{426EE249-26F4-4542-9CC6-900118F30548}" type="pres">
      <dgm:prSet presAssocID="{F2998F22-D891-4EE5-83AF-EAA986B6CC96}" presName="hierChild4" presStyleCnt="0"/>
      <dgm:spPr/>
    </dgm:pt>
    <dgm:pt modelId="{163A1E2D-8B10-49BB-9091-2A86C280AB78}" type="pres">
      <dgm:prSet presAssocID="{F2998F22-D891-4EE5-83AF-EAA986B6CC96}" presName="hierChild5" presStyleCnt="0"/>
      <dgm:spPr/>
    </dgm:pt>
    <dgm:pt modelId="{B59CEDF4-05B8-4BB7-8A41-1184798B44F7}" type="pres">
      <dgm:prSet presAssocID="{39095E03-F5A3-4778-AFE6-B0BEE58E3101}" presName="Name37" presStyleLbl="parChTrans1D2" presStyleIdx="2" presStyleCnt="3"/>
      <dgm:spPr/>
    </dgm:pt>
    <dgm:pt modelId="{96BCE8A1-2F1F-47EE-8003-F4BBB8B3498F}" type="pres">
      <dgm:prSet presAssocID="{E61310EA-D006-4311-9F34-E0D4DB856BDC}" presName="hierRoot2" presStyleCnt="0">
        <dgm:presLayoutVars>
          <dgm:hierBranch val="init"/>
        </dgm:presLayoutVars>
      </dgm:prSet>
      <dgm:spPr/>
    </dgm:pt>
    <dgm:pt modelId="{87C3D7BB-1AE7-43EA-98A2-7C94E89133C1}" type="pres">
      <dgm:prSet presAssocID="{E61310EA-D006-4311-9F34-E0D4DB856BDC}" presName="rootComposite" presStyleCnt="0"/>
      <dgm:spPr/>
    </dgm:pt>
    <dgm:pt modelId="{9BAB4B79-E302-4C21-A346-23BFFD7AB636}" type="pres">
      <dgm:prSet presAssocID="{E61310EA-D006-4311-9F34-E0D4DB856BDC}" presName="rootText" presStyleLbl="node2" presStyleIdx="2" presStyleCnt="3">
        <dgm:presLayoutVars>
          <dgm:chPref val="3"/>
        </dgm:presLayoutVars>
      </dgm:prSet>
      <dgm:spPr/>
    </dgm:pt>
    <dgm:pt modelId="{71478224-C8F4-4479-913E-998A267FB635}" type="pres">
      <dgm:prSet presAssocID="{E61310EA-D006-4311-9F34-E0D4DB856BDC}" presName="rootConnector" presStyleLbl="node2" presStyleIdx="2" presStyleCnt="3"/>
      <dgm:spPr/>
    </dgm:pt>
    <dgm:pt modelId="{EF970091-2A91-4C36-A470-88C3762E2061}" type="pres">
      <dgm:prSet presAssocID="{E61310EA-D006-4311-9F34-E0D4DB856BDC}" presName="hierChild4" presStyleCnt="0"/>
      <dgm:spPr/>
    </dgm:pt>
    <dgm:pt modelId="{F91F14B8-0760-4A44-BF50-9CE91AFB8DAE}" type="pres">
      <dgm:prSet presAssocID="{E61310EA-D006-4311-9F34-E0D4DB856BDC}" presName="hierChild5" presStyleCnt="0"/>
      <dgm:spPr/>
    </dgm:pt>
    <dgm:pt modelId="{16321D85-96E0-4EA1-A261-129827BCA5DE}" type="pres">
      <dgm:prSet presAssocID="{A095CACC-C4FE-4E9A-8C87-1A8A00DCBE55}" presName="hierChild3" presStyleCnt="0"/>
      <dgm:spPr/>
    </dgm:pt>
  </dgm:ptLst>
  <dgm:cxnLst>
    <dgm:cxn modelId="{0837BE3C-DB43-428C-8337-894397F935BD}" type="presOf" srcId="{06374037-1155-4211-9AA0-66F3759FD654}" destId="{560B8EE8-E4B4-408D-8B9F-A177D4E1CD68}" srcOrd="0" destOrd="0" presId="urn:microsoft.com/office/officeart/2005/8/layout/orgChart1"/>
    <dgm:cxn modelId="{986A223D-6ADA-401C-B211-3BC789CEC621}" type="presOf" srcId="{EE3C08BC-D5FA-48CE-A053-4A479E6FB23C}" destId="{7527F02A-3190-49F0-9B13-AAD7EC5CEAE8}" srcOrd="0" destOrd="0" presId="urn:microsoft.com/office/officeart/2005/8/layout/orgChart1"/>
    <dgm:cxn modelId="{A68C4243-D1B1-4929-8A59-4AAF22905820}" type="presOf" srcId="{F2998F22-D891-4EE5-83AF-EAA986B6CC96}" destId="{5F5F32A1-DEE6-451C-9C46-AB085516D863}" srcOrd="1" destOrd="0" presId="urn:microsoft.com/office/officeart/2005/8/layout/orgChart1"/>
    <dgm:cxn modelId="{E5E42247-8727-4429-9B8F-84FE5A13E695}" srcId="{A095CACC-C4FE-4E9A-8C87-1A8A00DCBE55}" destId="{E61310EA-D006-4311-9F34-E0D4DB856BDC}" srcOrd="2" destOrd="0" parTransId="{39095E03-F5A3-4778-AFE6-B0BEE58E3101}" sibTransId="{C9631CB4-099C-460C-9E93-768069536662}"/>
    <dgm:cxn modelId="{5706E46D-1A56-4CAF-8123-70F08F47152D}" srcId="{EE3C08BC-D5FA-48CE-A053-4A479E6FB23C}" destId="{A095CACC-C4FE-4E9A-8C87-1A8A00DCBE55}" srcOrd="0" destOrd="0" parTransId="{A94D8610-A6C7-4BFD-8947-9C4F2A71A1F3}" sibTransId="{D6A9D8D7-3816-4BAF-8FA6-D7F98E0D251D}"/>
    <dgm:cxn modelId="{89BB896E-3144-4B8B-BD51-741D202A32BA}" type="presOf" srcId="{39095E03-F5A3-4778-AFE6-B0BEE58E3101}" destId="{B59CEDF4-05B8-4BB7-8A41-1184798B44F7}" srcOrd="0" destOrd="0" presId="urn:microsoft.com/office/officeart/2005/8/layout/orgChart1"/>
    <dgm:cxn modelId="{E9BCEF53-9689-4F0D-8D9A-AA0F383E2252}" type="presOf" srcId="{E61310EA-D006-4311-9F34-E0D4DB856BDC}" destId="{71478224-C8F4-4479-913E-998A267FB635}" srcOrd="1" destOrd="0" presId="urn:microsoft.com/office/officeart/2005/8/layout/orgChart1"/>
    <dgm:cxn modelId="{2D510E58-6AF5-4245-A82F-3769AC1C62DF}" srcId="{A095CACC-C4FE-4E9A-8C87-1A8A00DCBE55}" destId="{9690AC1F-0B87-4BCB-97E1-4C5FB2D0092D}" srcOrd="0" destOrd="0" parTransId="{06374037-1155-4211-9AA0-66F3759FD654}" sibTransId="{5E111520-325B-419A-8116-8AFD47531C32}"/>
    <dgm:cxn modelId="{17961978-5E98-4791-8B10-397C8977427F}" type="presOf" srcId="{8D575F52-8527-4D96-A914-215226887EDE}" destId="{67D3F1BA-C0D0-42CB-B1FC-B0402B9CE960}" srcOrd="0" destOrd="0" presId="urn:microsoft.com/office/officeart/2005/8/layout/orgChart1"/>
    <dgm:cxn modelId="{B3C2F480-BDB0-4AC9-8E37-5EB999015754}" type="presOf" srcId="{F2998F22-D891-4EE5-83AF-EAA986B6CC96}" destId="{A2675392-81BA-4780-855D-D8FC0184D104}" srcOrd="0" destOrd="0" presId="urn:microsoft.com/office/officeart/2005/8/layout/orgChart1"/>
    <dgm:cxn modelId="{0E5D4A86-2AFD-4333-8916-FBF7A617B9C5}" type="presOf" srcId="{E61310EA-D006-4311-9F34-E0D4DB856BDC}" destId="{9BAB4B79-E302-4C21-A346-23BFFD7AB636}" srcOrd="0" destOrd="0" presId="urn:microsoft.com/office/officeart/2005/8/layout/orgChart1"/>
    <dgm:cxn modelId="{FA106A8F-9632-488A-9468-390C215A3F5D}" type="presOf" srcId="{A095CACC-C4FE-4E9A-8C87-1A8A00DCBE55}" destId="{87D84976-CDEB-4E8D-A90E-F71841660202}" srcOrd="0" destOrd="0" presId="urn:microsoft.com/office/officeart/2005/8/layout/orgChart1"/>
    <dgm:cxn modelId="{2D719C9C-A915-4619-916A-C18E0CC00B5C}" type="presOf" srcId="{A095CACC-C4FE-4E9A-8C87-1A8A00DCBE55}" destId="{CAFF0616-3B70-4182-AC40-502460C958F1}" srcOrd="1" destOrd="0" presId="urn:microsoft.com/office/officeart/2005/8/layout/orgChart1"/>
    <dgm:cxn modelId="{9926DDAF-10B2-47C5-AAC6-476AE3C3CDF8}" type="presOf" srcId="{9690AC1F-0B87-4BCB-97E1-4C5FB2D0092D}" destId="{382D7E04-7359-4E6E-93AE-D4B2E99B449A}" srcOrd="1" destOrd="0" presId="urn:microsoft.com/office/officeart/2005/8/layout/orgChart1"/>
    <dgm:cxn modelId="{428B44B0-FEED-46BE-9109-6DA44EABA2DF}" type="presOf" srcId="{9690AC1F-0B87-4BCB-97E1-4C5FB2D0092D}" destId="{5AE79C55-BC37-4ECB-B76C-566E067BFD0F}" srcOrd="0" destOrd="0" presId="urn:microsoft.com/office/officeart/2005/8/layout/orgChart1"/>
    <dgm:cxn modelId="{458AF7EA-FA83-4DDC-BB95-222FBD611081}" srcId="{A095CACC-C4FE-4E9A-8C87-1A8A00DCBE55}" destId="{F2998F22-D891-4EE5-83AF-EAA986B6CC96}" srcOrd="1" destOrd="0" parTransId="{8D575F52-8527-4D96-A914-215226887EDE}" sibTransId="{70952F96-D5F4-4B69-82B4-10409AE4DB42}"/>
    <dgm:cxn modelId="{9E9193BC-1FFA-469F-ACA8-A087E4FBE551}" type="presParOf" srcId="{7527F02A-3190-49F0-9B13-AAD7EC5CEAE8}" destId="{107E9667-08D2-47D2-ADA1-15D7290E4E22}" srcOrd="0" destOrd="0" presId="urn:microsoft.com/office/officeart/2005/8/layout/orgChart1"/>
    <dgm:cxn modelId="{E567AE75-20CC-43B2-908B-3B58B26BA54B}" type="presParOf" srcId="{107E9667-08D2-47D2-ADA1-15D7290E4E22}" destId="{F4170C66-8C76-4548-945C-E817922CB036}" srcOrd="0" destOrd="0" presId="urn:microsoft.com/office/officeart/2005/8/layout/orgChart1"/>
    <dgm:cxn modelId="{1FAA8BD3-2F7F-40EF-B713-0035C4D97DAB}" type="presParOf" srcId="{F4170C66-8C76-4548-945C-E817922CB036}" destId="{87D84976-CDEB-4E8D-A90E-F71841660202}" srcOrd="0" destOrd="0" presId="urn:microsoft.com/office/officeart/2005/8/layout/orgChart1"/>
    <dgm:cxn modelId="{CD4E8A8E-20C2-477B-AD8F-5D21CF67EA1A}" type="presParOf" srcId="{F4170C66-8C76-4548-945C-E817922CB036}" destId="{CAFF0616-3B70-4182-AC40-502460C958F1}" srcOrd="1" destOrd="0" presId="urn:microsoft.com/office/officeart/2005/8/layout/orgChart1"/>
    <dgm:cxn modelId="{0841346E-4DCD-4F73-B82D-CE01812ABE22}" type="presParOf" srcId="{107E9667-08D2-47D2-ADA1-15D7290E4E22}" destId="{D29D7DE3-3503-4033-952A-A55F4D7D7F85}" srcOrd="1" destOrd="0" presId="urn:microsoft.com/office/officeart/2005/8/layout/orgChart1"/>
    <dgm:cxn modelId="{F0AC7743-440C-4B96-A040-09CBD8743D71}" type="presParOf" srcId="{D29D7DE3-3503-4033-952A-A55F4D7D7F85}" destId="{560B8EE8-E4B4-408D-8B9F-A177D4E1CD68}" srcOrd="0" destOrd="0" presId="urn:microsoft.com/office/officeart/2005/8/layout/orgChart1"/>
    <dgm:cxn modelId="{5DA6E5BD-44D0-4BAC-91C1-9A32D334FD47}" type="presParOf" srcId="{D29D7DE3-3503-4033-952A-A55F4D7D7F85}" destId="{F0C5AD5D-071B-4844-AD2B-12D24B69E6F9}" srcOrd="1" destOrd="0" presId="urn:microsoft.com/office/officeart/2005/8/layout/orgChart1"/>
    <dgm:cxn modelId="{02CC2233-FDB3-412C-B1EB-BFDDE528ABEE}" type="presParOf" srcId="{F0C5AD5D-071B-4844-AD2B-12D24B69E6F9}" destId="{042663E0-45B5-489D-8804-0D909AEF6F41}" srcOrd="0" destOrd="0" presId="urn:microsoft.com/office/officeart/2005/8/layout/orgChart1"/>
    <dgm:cxn modelId="{A674125E-D691-4E35-A124-78BF169442AA}" type="presParOf" srcId="{042663E0-45B5-489D-8804-0D909AEF6F41}" destId="{5AE79C55-BC37-4ECB-B76C-566E067BFD0F}" srcOrd="0" destOrd="0" presId="urn:microsoft.com/office/officeart/2005/8/layout/orgChart1"/>
    <dgm:cxn modelId="{4CC80974-CFC3-4D19-9939-DAA4156EDA3C}" type="presParOf" srcId="{042663E0-45B5-489D-8804-0D909AEF6F41}" destId="{382D7E04-7359-4E6E-93AE-D4B2E99B449A}" srcOrd="1" destOrd="0" presId="urn:microsoft.com/office/officeart/2005/8/layout/orgChart1"/>
    <dgm:cxn modelId="{B8113F3E-40BE-4B58-B655-27CE8A284A79}" type="presParOf" srcId="{F0C5AD5D-071B-4844-AD2B-12D24B69E6F9}" destId="{BF18B92E-6E68-4D6C-A8A8-D446E88A7069}" srcOrd="1" destOrd="0" presId="urn:microsoft.com/office/officeart/2005/8/layout/orgChart1"/>
    <dgm:cxn modelId="{E8DA33AB-5E4A-40FF-BF8C-6B57D71B22E9}" type="presParOf" srcId="{F0C5AD5D-071B-4844-AD2B-12D24B69E6F9}" destId="{EF284762-6DD5-4CB3-8783-260EF755F3FA}" srcOrd="2" destOrd="0" presId="urn:microsoft.com/office/officeart/2005/8/layout/orgChart1"/>
    <dgm:cxn modelId="{C85EFF45-3466-48E9-AA69-BDEC44193A9C}" type="presParOf" srcId="{D29D7DE3-3503-4033-952A-A55F4D7D7F85}" destId="{67D3F1BA-C0D0-42CB-B1FC-B0402B9CE960}" srcOrd="2" destOrd="0" presId="urn:microsoft.com/office/officeart/2005/8/layout/orgChart1"/>
    <dgm:cxn modelId="{6728AD9B-FA8D-4A57-A0A8-5F1323043AA1}" type="presParOf" srcId="{D29D7DE3-3503-4033-952A-A55F4D7D7F85}" destId="{8F12784A-5736-4E6C-A259-8D464DE4A6D0}" srcOrd="3" destOrd="0" presId="urn:microsoft.com/office/officeart/2005/8/layout/orgChart1"/>
    <dgm:cxn modelId="{64E08700-3AB5-4AE0-895B-7FBA6FD1DC9A}" type="presParOf" srcId="{8F12784A-5736-4E6C-A259-8D464DE4A6D0}" destId="{49E0E8A2-8B2F-4A73-959E-2FF0DDC05856}" srcOrd="0" destOrd="0" presId="urn:microsoft.com/office/officeart/2005/8/layout/orgChart1"/>
    <dgm:cxn modelId="{E0B8BCB4-BD98-467A-9BC4-93067F2A5AEB}" type="presParOf" srcId="{49E0E8A2-8B2F-4A73-959E-2FF0DDC05856}" destId="{A2675392-81BA-4780-855D-D8FC0184D104}" srcOrd="0" destOrd="0" presId="urn:microsoft.com/office/officeart/2005/8/layout/orgChart1"/>
    <dgm:cxn modelId="{865EA1E1-75EF-4C75-BBE7-5554A75E69FD}" type="presParOf" srcId="{49E0E8A2-8B2F-4A73-959E-2FF0DDC05856}" destId="{5F5F32A1-DEE6-451C-9C46-AB085516D863}" srcOrd="1" destOrd="0" presId="urn:microsoft.com/office/officeart/2005/8/layout/orgChart1"/>
    <dgm:cxn modelId="{C2D9283C-6525-4A40-B135-53916074223C}" type="presParOf" srcId="{8F12784A-5736-4E6C-A259-8D464DE4A6D0}" destId="{426EE249-26F4-4542-9CC6-900118F30548}" srcOrd="1" destOrd="0" presId="urn:microsoft.com/office/officeart/2005/8/layout/orgChart1"/>
    <dgm:cxn modelId="{B1D0E110-5CE3-4086-AE5E-ECEA807CC020}" type="presParOf" srcId="{8F12784A-5736-4E6C-A259-8D464DE4A6D0}" destId="{163A1E2D-8B10-49BB-9091-2A86C280AB78}" srcOrd="2" destOrd="0" presId="urn:microsoft.com/office/officeart/2005/8/layout/orgChart1"/>
    <dgm:cxn modelId="{F2F3FE07-DEC7-4BB8-87A0-2DF141A14E74}" type="presParOf" srcId="{D29D7DE3-3503-4033-952A-A55F4D7D7F85}" destId="{B59CEDF4-05B8-4BB7-8A41-1184798B44F7}" srcOrd="4" destOrd="0" presId="urn:microsoft.com/office/officeart/2005/8/layout/orgChart1"/>
    <dgm:cxn modelId="{AA6E7F66-524C-4676-A06C-D8F3C5759497}" type="presParOf" srcId="{D29D7DE3-3503-4033-952A-A55F4D7D7F85}" destId="{96BCE8A1-2F1F-47EE-8003-F4BBB8B3498F}" srcOrd="5" destOrd="0" presId="urn:microsoft.com/office/officeart/2005/8/layout/orgChart1"/>
    <dgm:cxn modelId="{131A1BF8-9C34-4393-9956-A8E18E2BD64A}" type="presParOf" srcId="{96BCE8A1-2F1F-47EE-8003-F4BBB8B3498F}" destId="{87C3D7BB-1AE7-43EA-98A2-7C94E89133C1}" srcOrd="0" destOrd="0" presId="urn:microsoft.com/office/officeart/2005/8/layout/orgChart1"/>
    <dgm:cxn modelId="{7BA0740B-86A0-4D77-81B0-6230E2B3A868}" type="presParOf" srcId="{87C3D7BB-1AE7-43EA-98A2-7C94E89133C1}" destId="{9BAB4B79-E302-4C21-A346-23BFFD7AB636}" srcOrd="0" destOrd="0" presId="urn:microsoft.com/office/officeart/2005/8/layout/orgChart1"/>
    <dgm:cxn modelId="{9F980396-E35A-4792-88F2-DD0EA8EDBEC8}" type="presParOf" srcId="{87C3D7BB-1AE7-43EA-98A2-7C94E89133C1}" destId="{71478224-C8F4-4479-913E-998A267FB635}" srcOrd="1" destOrd="0" presId="urn:microsoft.com/office/officeart/2005/8/layout/orgChart1"/>
    <dgm:cxn modelId="{40CAD90D-850F-4541-807D-2663D6A13619}" type="presParOf" srcId="{96BCE8A1-2F1F-47EE-8003-F4BBB8B3498F}" destId="{EF970091-2A91-4C36-A470-88C3762E2061}" srcOrd="1" destOrd="0" presId="urn:microsoft.com/office/officeart/2005/8/layout/orgChart1"/>
    <dgm:cxn modelId="{D5945016-E1CE-4476-851D-0BBE8FF8BE9E}" type="presParOf" srcId="{96BCE8A1-2F1F-47EE-8003-F4BBB8B3498F}" destId="{F91F14B8-0760-4A44-BF50-9CE91AFB8DAE}" srcOrd="2" destOrd="0" presId="urn:microsoft.com/office/officeart/2005/8/layout/orgChart1"/>
    <dgm:cxn modelId="{FEABCEB8-6EB1-4A3D-8B41-92326A0C9CC7}" type="presParOf" srcId="{107E9667-08D2-47D2-ADA1-15D7290E4E22}" destId="{16321D85-96E0-4EA1-A261-129827BCA5DE}"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A3BE54-1319-4060-9A48-255DE40F2BB4}" type="doc">
      <dgm:prSet loTypeId="urn:microsoft.com/office/officeart/2005/8/layout/orgChart1" loCatId="hierarchy" qsTypeId="urn:microsoft.com/office/officeart/2005/8/quickstyle/simple3" qsCatId="simple" csTypeId="urn:microsoft.com/office/officeart/2005/8/colors/accent5_2" csCatId="accent5" phldr="1"/>
      <dgm:spPr/>
      <dgm:t>
        <a:bodyPr/>
        <a:lstStyle/>
        <a:p>
          <a:endParaRPr lang="en-IN"/>
        </a:p>
      </dgm:t>
    </dgm:pt>
    <dgm:pt modelId="{20D94945-BA8C-4B07-86F6-22AB7359A874}">
      <dgm:prSet phldrT="[Text]" custT="1"/>
      <dgm:spPr/>
      <dgm:t>
        <a:bodyPr/>
        <a:lstStyle/>
        <a:p>
          <a:r>
            <a:rPr lang="en-IN" sz="1800" dirty="0"/>
            <a:t>System Software</a:t>
          </a:r>
        </a:p>
      </dgm:t>
    </dgm:pt>
    <dgm:pt modelId="{4CDB44EC-91F9-4A08-8D48-7BE350B22614}" type="parTrans" cxnId="{649BB492-4499-4E8C-9AD8-99DF8C702054}">
      <dgm:prSet/>
      <dgm:spPr/>
      <dgm:t>
        <a:bodyPr/>
        <a:lstStyle/>
        <a:p>
          <a:endParaRPr lang="en-IN"/>
        </a:p>
      </dgm:t>
    </dgm:pt>
    <dgm:pt modelId="{6A96A888-40E5-46BD-BD93-CCDF42CD7B86}" type="sibTrans" cxnId="{649BB492-4499-4E8C-9AD8-99DF8C702054}">
      <dgm:prSet/>
      <dgm:spPr/>
      <dgm:t>
        <a:bodyPr/>
        <a:lstStyle/>
        <a:p>
          <a:endParaRPr lang="en-IN"/>
        </a:p>
      </dgm:t>
    </dgm:pt>
    <dgm:pt modelId="{D3637C28-844B-42C7-B9C3-5022A560E6AA}">
      <dgm:prSet phldrT="[Text]" custT="1"/>
      <dgm:spPr/>
      <dgm: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Operating System</a:t>
          </a:r>
        </a:p>
      </dgm:t>
    </dgm:pt>
    <dgm:pt modelId="{38F34132-2D25-471A-9581-23099FFF5622}" type="parTrans" cxnId="{3CD9D93D-2A80-4014-A88E-84E265179091}">
      <dgm:prSet/>
      <dgm:spPr/>
      <dgm:t>
        <a:bodyPr/>
        <a:lstStyle/>
        <a:p>
          <a:endParaRPr lang="en-IN"/>
        </a:p>
      </dgm:t>
    </dgm:pt>
    <dgm:pt modelId="{B91B7565-2CBF-4359-ACA9-F47DA60DAA98}" type="sibTrans" cxnId="{3CD9D93D-2A80-4014-A88E-84E265179091}">
      <dgm:prSet/>
      <dgm:spPr/>
      <dgm:t>
        <a:bodyPr/>
        <a:lstStyle/>
        <a:p>
          <a:endParaRPr lang="en-IN"/>
        </a:p>
      </dgm:t>
    </dgm:pt>
    <dgm:pt modelId="{6F277C7A-DA39-4D84-BF06-E19023D18C82}">
      <dgm:prSet phldrT="[Text]" custT="1"/>
      <dgm:spPr/>
      <dgm: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Device Driver</a:t>
          </a:r>
        </a:p>
      </dgm:t>
    </dgm:pt>
    <dgm:pt modelId="{32ABCD9F-48EE-42C6-84D6-80C9A86540D1}" type="parTrans" cxnId="{0C1ABBC0-B5B3-4A37-ADA9-CF2B499879CD}">
      <dgm:prSet/>
      <dgm:spPr/>
      <dgm:t>
        <a:bodyPr/>
        <a:lstStyle/>
        <a:p>
          <a:endParaRPr lang="en-IN"/>
        </a:p>
      </dgm:t>
    </dgm:pt>
    <dgm:pt modelId="{85023952-A10B-43B6-ACAC-A6224655D6E8}" type="sibTrans" cxnId="{0C1ABBC0-B5B3-4A37-ADA9-CF2B499879CD}">
      <dgm:prSet/>
      <dgm:spPr/>
      <dgm:t>
        <a:bodyPr/>
        <a:lstStyle/>
        <a:p>
          <a:endParaRPr lang="en-IN"/>
        </a:p>
      </dgm:t>
    </dgm:pt>
    <dgm:pt modelId="{363CC861-7EA0-487F-BC01-819B0A669D32}">
      <dgm:prSet phldrT="[Text]" custT="1"/>
      <dgm:spPr/>
      <dgm: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Language Processors</a:t>
          </a:r>
        </a:p>
      </dgm:t>
    </dgm:pt>
    <dgm:pt modelId="{C51A51D7-0763-41D1-89F6-D9C643ECDA90}" type="parTrans" cxnId="{5D264DA1-F883-4E92-BDC4-576F6563A756}">
      <dgm:prSet/>
      <dgm:spPr/>
      <dgm:t>
        <a:bodyPr/>
        <a:lstStyle/>
        <a:p>
          <a:endParaRPr lang="en-IN"/>
        </a:p>
      </dgm:t>
    </dgm:pt>
    <dgm:pt modelId="{71DD04D9-C90C-4A74-94A7-D78B74A39D6D}" type="sibTrans" cxnId="{5D264DA1-F883-4E92-BDC4-576F6563A756}">
      <dgm:prSet/>
      <dgm:spPr/>
      <dgm:t>
        <a:bodyPr/>
        <a:lstStyle/>
        <a:p>
          <a:endParaRPr lang="en-IN"/>
        </a:p>
      </dgm:t>
    </dgm:pt>
    <dgm:pt modelId="{F85A7CD6-2F23-4245-AB0D-CE2D104AD103}" type="pres">
      <dgm:prSet presAssocID="{59A3BE54-1319-4060-9A48-255DE40F2BB4}" presName="hierChild1" presStyleCnt="0">
        <dgm:presLayoutVars>
          <dgm:orgChart val="1"/>
          <dgm:chPref val="1"/>
          <dgm:dir/>
          <dgm:animOne val="branch"/>
          <dgm:animLvl val="lvl"/>
          <dgm:resizeHandles/>
        </dgm:presLayoutVars>
      </dgm:prSet>
      <dgm:spPr/>
    </dgm:pt>
    <dgm:pt modelId="{11B8B3FE-7E97-4F30-8241-96C71CCCAE27}" type="pres">
      <dgm:prSet presAssocID="{20D94945-BA8C-4B07-86F6-22AB7359A874}" presName="hierRoot1" presStyleCnt="0">
        <dgm:presLayoutVars>
          <dgm:hierBranch val="init"/>
        </dgm:presLayoutVars>
      </dgm:prSet>
      <dgm:spPr/>
    </dgm:pt>
    <dgm:pt modelId="{863A444A-6552-40F8-B239-8C28BC683D0C}" type="pres">
      <dgm:prSet presAssocID="{20D94945-BA8C-4B07-86F6-22AB7359A874}" presName="rootComposite1" presStyleCnt="0"/>
      <dgm:spPr/>
    </dgm:pt>
    <dgm:pt modelId="{79021842-2A3B-4496-988D-FEB38F0350EE}" type="pres">
      <dgm:prSet presAssocID="{20D94945-BA8C-4B07-86F6-22AB7359A874}" presName="rootText1" presStyleLbl="node0" presStyleIdx="0" presStyleCnt="1">
        <dgm:presLayoutVars>
          <dgm:chPref val="3"/>
        </dgm:presLayoutVars>
      </dgm:prSet>
      <dgm:spPr/>
    </dgm:pt>
    <dgm:pt modelId="{7DB0B062-C6AE-4D5E-969D-D5F73D6322C6}" type="pres">
      <dgm:prSet presAssocID="{20D94945-BA8C-4B07-86F6-22AB7359A874}" presName="rootConnector1" presStyleLbl="node1" presStyleIdx="0" presStyleCnt="0"/>
      <dgm:spPr/>
    </dgm:pt>
    <dgm:pt modelId="{6BD8AA4B-16AD-4F63-A3B4-A80494D9E4FE}" type="pres">
      <dgm:prSet presAssocID="{20D94945-BA8C-4B07-86F6-22AB7359A874}" presName="hierChild2" presStyleCnt="0"/>
      <dgm:spPr/>
    </dgm:pt>
    <dgm:pt modelId="{C95D5F34-2194-4168-817E-6B0845623158}" type="pres">
      <dgm:prSet presAssocID="{38F34132-2D25-471A-9581-23099FFF5622}" presName="Name37" presStyleLbl="parChTrans1D2" presStyleIdx="0" presStyleCnt="3"/>
      <dgm:spPr/>
    </dgm:pt>
    <dgm:pt modelId="{0290D9B5-C78C-47FA-B7EC-8FDD02C236EB}" type="pres">
      <dgm:prSet presAssocID="{D3637C28-844B-42C7-B9C3-5022A560E6AA}" presName="hierRoot2" presStyleCnt="0">
        <dgm:presLayoutVars>
          <dgm:hierBranch val="init"/>
        </dgm:presLayoutVars>
      </dgm:prSet>
      <dgm:spPr/>
    </dgm:pt>
    <dgm:pt modelId="{08FBB069-63E7-4B5F-BA38-CEA399E35083}" type="pres">
      <dgm:prSet presAssocID="{D3637C28-844B-42C7-B9C3-5022A560E6AA}" presName="rootComposite" presStyleCnt="0"/>
      <dgm:spPr/>
    </dgm:pt>
    <dgm:pt modelId="{FE51A3A8-61A4-4204-B61A-55F0BDA8E216}" type="pres">
      <dgm:prSet presAssocID="{D3637C28-844B-42C7-B9C3-5022A560E6AA}" presName="rootText" presStyleLbl="node2" presStyleIdx="0" presStyleCnt="3">
        <dgm:presLayoutVars>
          <dgm:chPref val="3"/>
        </dgm:presLayoutVars>
      </dgm:prSet>
      <dgm:spPr/>
    </dgm:pt>
    <dgm:pt modelId="{302C0AFA-F483-4995-88B5-9B4EFC57B695}" type="pres">
      <dgm:prSet presAssocID="{D3637C28-844B-42C7-B9C3-5022A560E6AA}" presName="rootConnector" presStyleLbl="node2" presStyleIdx="0" presStyleCnt="3"/>
      <dgm:spPr/>
    </dgm:pt>
    <dgm:pt modelId="{F66859FA-488C-4790-8D04-09C17CFE067C}" type="pres">
      <dgm:prSet presAssocID="{D3637C28-844B-42C7-B9C3-5022A560E6AA}" presName="hierChild4" presStyleCnt="0"/>
      <dgm:spPr/>
    </dgm:pt>
    <dgm:pt modelId="{20A8916E-EF40-4546-BA23-20AC664409EA}" type="pres">
      <dgm:prSet presAssocID="{D3637C28-844B-42C7-B9C3-5022A560E6AA}" presName="hierChild5" presStyleCnt="0"/>
      <dgm:spPr/>
    </dgm:pt>
    <dgm:pt modelId="{6A4032DB-A51A-44EE-AE04-62D04F178628}" type="pres">
      <dgm:prSet presAssocID="{32ABCD9F-48EE-42C6-84D6-80C9A86540D1}" presName="Name37" presStyleLbl="parChTrans1D2" presStyleIdx="1" presStyleCnt="3"/>
      <dgm:spPr/>
    </dgm:pt>
    <dgm:pt modelId="{E53E43B4-CD0A-4599-B985-EF3C4A1C5827}" type="pres">
      <dgm:prSet presAssocID="{6F277C7A-DA39-4D84-BF06-E19023D18C82}" presName="hierRoot2" presStyleCnt="0">
        <dgm:presLayoutVars>
          <dgm:hierBranch val="init"/>
        </dgm:presLayoutVars>
      </dgm:prSet>
      <dgm:spPr/>
    </dgm:pt>
    <dgm:pt modelId="{F162CED6-ECBE-47A8-B8EE-20CDAA06835C}" type="pres">
      <dgm:prSet presAssocID="{6F277C7A-DA39-4D84-BF06-E19023D18C82}" presName="rootComposite" presStyleCnt="0"/>
      <dgm:spPr/>
    </dgm:pt>
    <dgm:pt modelId="{7B5DCE67-7419-4F32-8475-4ACDA7D48EB3}" type="pres">
      <dgm:prSet presAssocID="{6F277C7A-DA39-4D84-BF06-E19023D18C82}" presName="rootText" presStyleLbl="node2" presStyleIdx="1" presStyleCnt="3">
        <dgm:presLayoutVars>
          <dgm:chPref val="3"/>
        </dgm:presLayoutVars>
      </dgm:prSet>
      <dgm:spPr/>
    </dgm:pt>
    <dgm:pt modelId="{71657E90-D4B0-476A-AE4A-2D11F81C5F4E}" type="pres">
      <dgm:prSet presAssocID="{6F277C7A-DA39-4D84-BF06-E19023D18C82}" presName="rootConnector" presStyleLbl="node2" presStyleIdx="1" presStyleCnt="3"/>
      <dgm:spPr/>
    </dgm:pt>
    <dgm:pt modelId="{8D150CFB-76D7-410D-BF07-2D4E9594E672}" type="pres">
      <dgm:prSet presAssocID="{6F277C7A-DA39-4D84-BF06-E19023D18C82}" presName="hierChild4" presStyleCnt="0"/>
      <dgm:spPr/>
    </dgm:pt>
    <dgm:pt modelId="{4393F595-63AD-45E7-90AF-7935440DB906}" type="pres">
      <dgm:prSet presAssocID="{6F277C7A-DA39-4D84-BF06-E19023D18C82}" presName="hierChild5" presStyleCnt="0"/>
      <dgm:spPr/>
    </dgm:pt>
    <dgm:pt modelId="{F104CC1A-8D62-447F-AEC8-C0008BC73778}" type="pres">
      <dgm:prSet presAssocID="{C51A51D7-0763-41D1-89F6-D9C643ECDA90}" presName="Name37" presStyleLbl="parChTrans1D2" presStyleIdx="2" presStyleCnt="3"/>
      <dgm:spPr/>
    </dgm:pt>
    <dgm:pt modelId="{A66FF517-61F5-4E58-908B-E42F26A8438B}" type="pres">
      <dgm:prSet presAssocID="{363CC861-7EA0-487F-BC01-819B0A669D32}" presName="hierRoot2" presStyleCnt="0">
        <dgm:presLayoutVars>
          <dgm:hierBranch val="init"/>
        </dgm:presLayoutVars>
      </dgm:prSet>
      <dgm:spPr/>
    </dgm:pt>
    <dgm:pt modelId="{851D2E5A-08AD-440E-BDD0-9689BB3DB468}" type="pres">
      <dgm:prSet presAssocID="{363CC861-7EA0-487F-BC01-819B0A669D32}" presName="rootComposite" presStyleCnt="0"/>
      <dgm:spPr/>
    </dgm:pt>
    <dgm:pt modelId="{73F12212-73F9-4FEC-9183-9A97D556D655}" type="pres">
      <dgm:prSet presAssocID="{363CC861-7EA0-487F-BC01-819B0A669D32}" presName="rootText" presStyleLbl="node2" presStyleIdx="2" presStyleCnt="3">
        <dgm:presLayoutVars>
          <dgm:chPref val="3"/>
        </dgm:presLayoutVars>
      </dgm:prSet>
      <dgm:spPr/>
    </dgm:pt>
    <dgm:pt modelId="{4AD4DB87-DE8D-4D12-9C82-D1CE7995886B}" type="pres">
      <dgm:prSet presAssocID="{363CC861-7EA0-487F-BC01-819B0A669D32}" presName="rootConnector" presStyleLbl="node2" presStyleIdx="2" presStyleCnt="3"/>
      <dgm:spPr/>
    </dgm:pt>
    <dgm:pt modelId="{BCAD8714-8FCF-4BF8-A815-AB23609872FB}" type="pres">
      <dgm:prSet presAssocID="{363CC861-7EA0-487F-BC01-819B0A669D32}" presName="hierChild4" presStyleCnt="0"/>
      <dgm:spPr/>
    </dgm:pt>
    <dgm:pt modelId="{169EC5C7-5850-4154-9866-BB4DE09D7055}" type="pres">
      <dgm:prSet presAssocID="{363CC861-7EA0-487F-BC01-819B0A669D32}" presName="hierChild5" presStyleCnt="0"/>
      <dgm:spPr/>
    </dgm:pt>
    <dgm:pt modelId="{CEAAAE22-664F-4B59-8F66-7766A816FD57}" type="pres">
      <dgm:prSet presAssocID="{20D94945-BA8C-4B07-86F6-22AB7359A874}" presName="hierChild3" presStyleCnt="0"/>
      <dgm:spPr/>
    </dgm:pt>
  </dgm:ptLst>
  <dgm:cxnLst>
    <dgm:cxn modelId="{62219A0E-D0CC-4285-BDE7-A46821C8F00A}" type="presOf" srcId="{20D94945-BA8C-4B07-86F6-22AB7359A874}" destId="{7DB0B062-C6AE-4D5E-969D-D5F73D6322C6}" srcOrd="1" destOrd="0" presId="urn:microsoft.com/office/officeart/2005/8/layout/orgChart1"/>
    <dgm:cxn modelId="{49528625-03C3-4228-AB36-5003DD012B75}" type="presOf" srcId="{38F34132-2D25-471A-9581-23099FFF5622}" destId="{C95D5F34-2194-4168-817E-6B0845623158}" srcOrd="0" destOrd="0" presId="urn:microsoft.com/office/officeart/2005/8/layout/orgChart1"/>
    <dgm:cxn modelId="{3CD9D93D-2A80-4014-A88E-84E265179091}" srcId="{20D94945-BA8C-4B07-86F6-22AB7359A874}" destId="{D3637C28-844B-42C7-B9C3-5022A560E6AA}" srcOrd="0" destOrd="0" parTransId="{38F34132-2D25-471A-9581-23099FFF5622}" sibTransId="{B91B7565-2CBF-4359-ACA9-F47DA60DAA98}"/>
    <dgm:cxn modelId="{4158B661-A456-4EE2-8DD3-763C15F95B0D}" type="presOf" srcId="{32ABCD9F-48EE-42C6-84D6-80C9A86540D1}" destId="{6A4032DB-A51A-44EE-AE04-62D04F178628}" srcOrd="0" destOrd="0" presId="urn:microsoft.com/office/officeart/2005/8/layout/orgChart1"/>
    <dgm:cxn modelId="{44F61564-8271-4620-A8EF-F1FEC89EA636}" type="presOf" srcId="{363CC861-7EA0-487F-BC01-819B0A669D32}" destId="{73F12212-73F9-4FEC-9183-9A97D556D655}" srcOrd="0" destOrd="0" presId="urn:microsoft.com/office/officeart/2005/8/layout/orgChart1"/>
    <dgm:cxn modelId="{18D55F66-27EE-4827-828A-F0FF68FCBC07}" type="presOf" srcId="{6F277C7A-DA39-4D84-BF06-E19023D18C82}" destId="{71657E90-D4B0-476A-AE4A-2D11F81C5F4E}" srcOrd="1" destOrd="0" presId="urn:microsoft.com/office/officeart/2005/8/layout/orgChart1"/>
    <dgm:cxn modelId="{A1A1BC6A-6B62-4782-AA29-14F40B7AD40C}" type="presOf" srcId="{363CC861-7EA0-487F-BC01-819B0A669D32}" destId="{4AD4DB87-DE8D-4D12-9C82-D1CE7995886B}" srcOrd="1" destOrd="0" presId="urn:microsoft.com/office/officeart/2005/8/layout/orgChart1"/>
    <dgm:cxn modelId="{EFC65F6C-4223-4CA4-AED4-3FA9F205D0FC}" type="presOf" srcId="{59A3BE54-1319-4060-9A48-255DE40F2BB4}" destId="{F85A7CD6-2F23-4245-AB0D-CE2D104AD103}" srcOrd="0" destOrd="0" presId="urn:microsoft.com/office/officeart/2005/8/layout/orgChart1"/>
    <dgm:cxn modelId="{AC0A3C53-C0F4-43E2-9806-70D6125DFF16}" type="presOf" srcId="{20D94945-BA8C-4B07-86F6-22AB7359A874}" destId="{79021842-2A3B-4496-988D-FEB38F0350EE}" srcOrd="0" destOrd="0" presId="urn:microsoft.com/office/officeart/2005/8/layout/orgChart1"/>
    <dgm:cxn modelId="{AE174486-AC5D-40BD-A631-9D526C132F32}" type="presOf" srcId="{C51A51D7-0763-41D1-89F6-D9C643ECDA90}" destId="{F104CC1A-8D62-447F-AEC8-C0008BC73778}" srcOrd="0" destOrd="0" presId="urn:microsoft.com/office/officeart/2005/8/layout/orgChart1"/>
    <dgm:cxn modelId="{649BB492-4499-4E8C-9AD8-99DF8C702054}" srcId="{59A3BE54-1319-4060-9A48-255DE40F2BB4}" destId="{20D94945-BA8C-4B07-86F6-22AB7359A874}" srcOrd="0" destOrd="0" parTransId="{4CDB44EC-91F9-4A08-8D48-7BE350B22614}" sibTransId="{6A96A888-40E5-46BD-BD93-CCDF42CD7B86}"/>
    <dgm:cxn modelId="{560F029A-C6B4-4B7B-8262-B180909D2B91}" type="presOf" srcId="{6F277C7A-DA39-4D84-BF06-E19023D18C82}" destId="{7B5DCE67-7419-4F32-8475-4ACDA7D48EB3}" srcOrd="0" destOrd="0" presId="urn:microsoft.com/office/officeart/2005/8/layout/orgChart1"/>
    <dgm:cxn modelId="{AA17D49A-18CD-498E-A8C0-5B1DD5211FC5}" type="presOf" srcId="{D3637C28-844B-42C7-B9C3-5022A560E6AA}" destId="{FE51A3A8-61A4-4204-B61A-55F0BDA8E216}" srcOrd="0" destOrd="0" presId="urn:microsoft.com/office/officeart/2005/8/layout/orgChart1"/>
    <dgm:cxn modelId="{5D264DA1-F883-4E92-BDC4-576F6563A756}" srcId="{20D94945-BA8C-4B07-86F6-22AB7359A874}" destId="{363CC861-7EA0-487F-BC01-819B0A669D32}" srcOrd="2" destOrd="0" parTransId="{C51A51D7-0763-41D1-89F6-D9C643ECDA90}" sibTransId="{71DD04D9-C90C-4A74-94A7-D78B74A39D6D}"/>
    <dgm:cxn modelId="{0C1ABBC0-B5B3-4A37-ADA9-CF2B499879CD}" srcId="{20D94945-BA8C-4B07-86F6-22AB7359A874}" destId="{6F277C7A-DA39-4D84-BF06-E19023D18C82}" srcOrd="1" destOrd="0" parTransId="{32ABCD9F-48EE-42C6-84D6-80C9A86540D1}" sibTransId="{85023952-A10B-43B6-ACAC-A6224655D6E8}"/>
    <dgm:cxn modelId="{D771E6D9-CDBA-4F1C-AC4C-6FFC923035B3}" type="presOf" srcId="{D3637C28-844B-42C7-B9C3-5022A560E6AA}" destId="{302C0AFA-F483-4995-88B5-9B4EFC57B695}" srcOrd="1" destOrd="0" presId="urn:microsoft.com/office/officeart/2005/8/layout/orgChart1"/>
    <dgm:cxn modelId="{8A28FE44-C6B6-4CDE-95D0-B52F59CE6A09}" type="presParOf" srcId="{F85A7CD6-2F23-4245-AB0D-CE2D104AD103}" destId="{11B8B3FE-7E97-4F30-8241-96C71CCCAE27}" srcOrd="0" destOrd="0" presId="urn:microsoft.com/office/officeart/2005/8/layout/orgChart1"/>
    <dgm:cxn modelId="{B80BD4BF-F97C-435E-B955-2B599ACA8AB6}" type="presParOf" srcId="{11B8B3FE-7E97-4F30-8241-96C71CCCAE27}" destId="{863A444A-6552-40F8-B239-8C28BC683D0C}" srcOrd="0" destOrd="0" presId="urn:microsoft.com/office/officeart/2005/8/layout/orgChart1"/>
    <dgm:cxn modelId="{CE3597EB-CBD3-45C2-B1EE-185141AE524A}" type="presParOf" srcId="{863A444A-6552-40F8-B239-8C28BC683D0C}" destId="{79021842-2A3B-4496-988D-FEB38F0350EE}" srcOrd="0" destOrd="0" presId="urn:microsoft.com/office/officeart/2005/8/layout/orgChart1"/>
    <dgm:cxn modelId="{62BFEF37-CA3E-435E-A282-5AC579DB9608}" type="presParOf" srcId="{863A444A-6552-40F8-B239-8C28BC683D0C}" destId="{7DB0B062-C6AE-4D5E-969D-D5F73D6322C6}" srcOrd="1" destOrd="0" presId="urn:microsoft.com/office/officeart/2005/8/layout/orgChart1"/>
    <dgm:cxn modelId="{9378A6E2-6461-488F-B7C4-9C28ADF75515}" type="presParOf" srcId="{11B8B3FE-7E97-4F30-8241-96C71CCCAE27}" destId="{6BD8AA4B-16AD-4F63-A3B4-A80494D9E4FE}" srcOrd="1" destOrd="0" presId="urn:microsoft.com/office/officeart/2005/8/layout/orgChart1"/>
    <dgm:cxn modelId="{C6BBA128-9D8E-4841-8B62-D38432924050}" type="presParOf" srcId="{6BD8AA4B-16AD-4F63-A3B4-A80494D9E4FE}" destId="{C95D5F34-2194-4168-817E-6B0845623158}" srcOrd="0" destOrd="0" presId="urn:microsoft.com/office/officeart/2005/8/layout/orgChart1"/>
    <dgm:cxn modelId="{AD4B8584-D379-461A-8DBD-2D2832D187B2}" type="presParOf" srcId="{6BD8AA4B-16AD-4F63-A3B4-A80494D9E4FE}" destId="{0290D9B5-C78C-47FA-B7EC-8FDD02C236EB}" srcOrd="1" destOrd="0" presId="urn:microsoft.com/office/officeart/2005/8/layout/orgChart1"/>
    <dgm:cxn modelId="{B3449803-4CA3-4B28-84AC-E0E1B4538CB3}" type="presParOf" srcId="{0290D9B5-C78C-47FA-B7EC-8FDD02C236EB}" destId="{08FBB069-63E7-4B5F-BA38-CEA399E35083}" srcOrd="0" destOrd="0" presId="urn:microsoft.com/office/officeart/2005/8/layout/orgChart1"/>
    <dgm:cxn modelId="{2A5F1757-0C07-4727-BB17-D1E09A49BFC9}" type="presParOf" srcId="{08FBB069-63E7-4B5F-BA38-CEA399E35083}" destId="{FE51A3A8-61A4-4204-B61A-55F0BDA8E216}" srcOrd="0" destOrd="0" presId="urn:microsoft.com/office/officeart/2005/8/layout/orgChart1"/>
    <dgm:cxn modelId="{2176AC37-8847-4BE1-BC79-A339D173F5D9}" type="presParOf" srcId="{08FBB069-63E7-4B5F-BA38-CEA399E35083}" destId="{302C0AFA-F483-4995-88B5-9B4EFC57B695}" srcOrd="1" destOrd="0" presId="urn:microsoft.com/office/officeart/2005/8/layout/orgChart1"/>
    <dgm:cxn modelId="{BC36DB8A-7646-4BA9-BF32-C0A9D86F337A}" type="presParOf" srcId="{0290D9B5-C78C-47FA-B7EC-8FDD02C236EB}" destId="{F66859FA-488C-4790-8D04-09C17CFE067C}" srcOrd="1" destOrd="0" presId="urn:microsoft.com/office/officeart/2005/8/layout/orgChart1"/>
    <dgm:cxn modelId="{EDDE8956-5CFC-4AF9-B95E-C1AB1077E6F2}" type="presParOf" srcId="{0290D9B5-C78C-47FA-B7EC-8FDD02C236EB}" destId="{20A8916E-EF40-4546-BA23-20AC664409EA}" srcOrd="2" destOrd="0" presId="urn:microsoft.com/office/officeart/2005/8/layout/orgChart1"/>
    <dgm:cxn modelId="{F0797548-58A9-4838-A021-11630F49C482}" type="presParOf" srcId="{6BD8AA4B-16AD-4F63-A3B4-A80494D9E4FE}" destId="{6A4032DB-A51A-44EE-AE04-62D04F178628}" srcOrd="2" destOrd="0" presId="urn:microsoft.com/office/officeart/2005/8/layout/orgChart1"/>
    <dgm:cxn modelId="{AF58ABDA-D57A-4AED-AE2E-8FD6FB8FF6F6}" type="presParOf" srcId="{6BD8AA4B-16AD-4F63-A3B4-A80494D9E4FE}" destId="{E53E43B4-CD0A-4599-B985-EF3C4A1C5827}" srcOrd="3" destOrd="0" presId="urn:microsoft.com/office/officeart/2005/8/layout/orgChart1"/>
    <dgm:cxn modelId="{7601019C-1F57-4A3B-A0D3-FA10F4F1CA7C}" type="presParOf" srcId="{E53E43B4-CD0A-4599-B985-EF3C4A1C5827}" destId="{F162CED6-ECBE-47A8-B8EE-20CDAA06835C}" srcOrd="0" destOrd="0" presId="urn:microsoft.com/office/officeart/2005/8/layout/orgChart1"/>
    <dgm:cxn modelId="{FBE0629D-0E39-4362-8E0D-73EB146688D8}" type="presParOf" srcId="{F162CED6-ECBE-47A8-B8EE-20CDAA06835C}" destId="{7B5DCE67-7419-4F32-8475-4ACDA7D48EB3}" srcOrd="0" destOrd="0" presId="urn:microsoft.com/office/officeart/2005/8/layout/orgChart1"/>
    <dgm:cxn modelId="{804E16A5-9932-4AA5-BDE3-2B254A77C7B4}" type="presParOf" srcId="{F162CED6-ECBE-47A8-B8EE-20CDAA06835C}" destId="{71657E90-D4B0-476A-AE4A-2D11F81C5F4E}" srcOrd="1" destOrd="0" presId="urn:microsoft.com/office/officeart/2005/8/layout/orgChart1"/>
    <dgm:cxn modelId="{9A124CA3-11CD-4162-91A0-1BB08B91E19D}" type="presParOf" srcId="{E53E43B4-CD0A-4599-B985-EF3C4A1C5827}" destId="{8D150CFB-76D7-410D-BF07-2D4E9594E672}" srcOrd="1" destOrd="0" presId="urn:microsoft.com/office/officeart/2005/8/layout/orgChart1"/>
    <dgm:cxn modelId="{989CD1DB-4165-45F6-8303-2B6DC5F12397}" type="presParOf" srcId="{E53E43B4-CD0A-4599-B985-EF3C4A1C5827}" destId="{4393F595-63AD-45E7-90AF-7935440DB906}" srcOrd="2" destOrd="0" presId="urn:microsoft.com/office/officeart/2005/8/layout/orgChart1"/>
    <dgm:cxn modelId="{99E65905-E59F-47E4-B8CD-9A2D69284FB5}" type="presParOf" srcId="{6BD8AA4B-16AD-4F63-A3B4-A80494D9E4FE}" destId="{F104CC1A-8D62-447F-AEC8-C0008BC73778}" srcOrd="4" destOrd="0" presId="urn:microsoft.com/office/officeart/2005/8/layout/orgChart1"/>
    <dgm:cxn modelId="{36DECA2B-3D05-4041-8FD9-DAB84711210D}" type="presParOf" srcId="{6BD8AA4B-16AD-4F63-A3B4-A80494D9E4FE}" destId="{A66FF517-61F5-4E58-908B-E42F26A8438B}" srcOrd="5" destOrd="0" presId="urn:microsoft.com/office/officeart/2005/8/layout/orgChart1"/>
    <dgm:cxn modelId="{9C6423B8-2908-45DD-A00D-785BC977AD86}" type="presParOf" srcId="{A66FF517-61F5-4E58-908B-E42F26A8438B}" destId="{851D2E5A-08AD-440E-BDD0-9689BB3DB468}" srcOrd="0" destOrd="0" presId="urn:microsoft.com/office/officeart/2005/8/layout/orgChart1"/>
    <dgm:cxn modelId="{EBC20F47-0EFC-4693-9C7B-4D54CE3E7396}" type="presParOf" srcId="{851D2E5A-08AD-440E-BDD0-9689BB3DB468}" destId="{73F12212-73F9-4FEC-9183-9A97D556D655}" srcOrd="0" destOrd="0" presId="urn:microsoft.com/office/officeart/2005/8/layout/orgChart1"/>
    <dgm:cxn modelId="{EA586149-9AEA-4611-89D2-D7DB48E9C415}" type="presParOf" srcId="{851D2E5A-08AD-440E-BDD0-9689BB3DB468}" destId="{4AD4DB87-DE8D-4D12-9C82-D1CE7995886B}" srcOrd="1" destOrd="0" presId="urn:microsoft.com/office/officeart/2005/8/layout/orgChart1"/>
    <dgm:cxn modelId="{67B1C71D-FD2B-43F8-A948-6790D9AC0362}" type="presParOf" srcId="{A66FF517-61F5-4E58-908B-E42F26A8438B}" destId="{BCAD8714-8FCF-4BF8-A815-AB23609872FB}" srcOrd="1" destOrd="0" presId="urn:microsoft.com/office/officeart/2005/8/layout/orgChart1"/>
    <dgm:cxn modelId="{14420F7D-9C5C-4CA0-A6B2-83564AF429E2}" type="presParOf" srcId="{A66FF517-61F5-4E58-908B-E42F26A8438B}" destId="{169EC5C7-5850-4154-9866-BB4DE09D7055}" srcOrd="2" destOrd="0" presId="urn:microsoft.com/office/officeart/2005/8/layout/orgChart1"/>
    <dgm:cxn modelId="{B088C2E1-0AE6-49B5-BEFF-E69A07426E3B}" type="presParOf" srcId="{11B8B3FE-7E97-4F30-8241-96C71CCCAE27}" destId="{CEAAAE22-664F-4B59-8F66-7766A816FD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A3BE54-1319-4060-9A48-255DE40F2BB4}" type="doc">
      <dgm:prSet loTypeId="urn:microsoft.com/office/officeart/2005/8/layout/orgChart1" loCatId="hierarchy" qsTypeId="urn:microsoft.com/office/officeart/2005/8/quickstyle/simple3" qsCatId="simple" csTypeId="urn:microsoft.com/office/officeart/2005/8/colors/accent5_2" csCatId="accent5" phldr="1"/>
      <dgm:spPr/>
      <dgm:t>
        <a:bodyPr/>
        <a:lstStyle/>
        <a:p>
          <a:endParaRPr lang="en-IN"/>
        </a:p>
      </dgm:t>
    </dgm:pt>
    <dgm:pt modelId="{20D94945-BA8C-4B07-86F6-22AB7359A874}">
      <dgm:prSet phldrT="[Text]" custT="1"/>
      <dgm:spPr/>
      <dgm:t>
        <a:bodyPr/>
        <a:lstStyle/>
        <a:p>
          <a:r>
            <a:rPr lang="en-IN" sz="1800" dirty="0"/>
            <a:t>Application Software</a:t>
          </a:r>
        </a:p>
      </dgm:t>
    </dgm:pt>
    <dgm:pt modelId="{4CDB44EC-91F9-4A08-8D48-7BE350B22614}" type="parTrans" cxnId="{649BB492-4499-4E8C-9AD8-99DF8C702054}">
      <dgm:prSet/>
      <dgm:spPr/>
      <dgm:t>
        <a:bodyPr/>
        <a:lstStyle/>
        <a:p>
          <a:endParaRPr lang="en-IN"/>
        </a:p>
      </dgm:t>
    </dgm:pt>
    <dgm:pt modelId="{6A96A888-40E5-46BD-BD93-CCDF42CD7B86}" type="sibTrans" cxnId="{649BB492-4499-4E8C-9AD8-99DF8C702054}">
      <dgm:prSet/>
      <dgm:spPr/>
      <dgm:t>
        <a:bodyPr/>
        <a:lstStyle/>
        <a:p>
          <a:endParaRPr lang="en-IN"/>
        </a:p>
      </dgm:t>
    </dgm:pt>
    <dgm:pt modelId="{D3637C28-844B-42C7-B9C3-5022A560E6AA}">
      <dgm:prSet phldrT="[Text]" custT="1"/>
      <dgm:spPr/>
      <dgm: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General purpose software</a:t>
          </a:r>
        </a:p>
      </dgm:t>
    </dgm:pt>
    <dgm:pt modelId="{38F34132-2D25-471A-9581-23099FFF5622}" type="parTrans" cxnId="{3CD9D93D-2A80-4014-A88E-84E265179091}">
      <dgm:prSet/>
      <dgm:spPr/>
      <dgm:t>
        <a:bodyPr/>
        <a:lstStyle/>
        <a:p>
          <a:endParaRPr lang="en-IN"/>
        </a:p>
      </dgm:t>
    </dgm:pt>
    <dgm:pt modelId="{B91B7565-2CBF-4359-ACA9-F47DA60DAA98}" type="sibTrans" cxnId="{3CD9D93D-2A80-4014-A88E-84E265179091}">
      <dgm:prSet/>
      <dgm:spPr/>
      <dgm:t>
        <a:bodyPr/>
        <a:lstStyle/>
        <a:p>
          <a:endParaRPr lang="en-IN"/>
        </a:p>
      </dgm:t>
    </dgm:pt>
    <dgm:pt modelId="{6F277C7A-DA39-4D84-BF06-E19023D18C82}">
      <dgm:prSet phldrT="[Text]" custT="1"/>
      <dgm:spPr/>
      <dgm: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Customized software</a:t>
          </a:r>
        </a:p>
      </dgm:t>
    </dgm:pt>
    <dgm:pt modelId="{32ABCD9F-48EE-42C6-84D6-80C9A86540D1}" type="parTrans" cxnId="{0C1ABBC0-B5B3-4A37-ADA9-CF2B499879CD}">
      <dgm:prSet/>
      <dgm:spPr/>
      <dgm:t>
        <a:bodyPr/>
        <a:lstStyle/>
        <a:p>
          <a:endParaRPr lang="en-IN"/>
        </a:p>
      </dgm:t>
    </dgm:pt>
    <dgm:pt modelId="{85023952-A10B-43B6-ACAC-A6224655D6E8}" type="sibTrans" cxnId="{0C1ABBC0-B5B3-4A37-ADA9-CF2B499879CD}">
      <dgm:prSet/>
      <dgm:spPr/>
      <dgm:t>
        <a:bodyPr/>
        <a:lstStyle/>
        <a:p>
          <a:endParaRPr lang="en-IN"/>
        </a:p>
      </dgm:t>
    </dgm:pt>
    <dgm:pt modelId="{363CC861-7EA0-487F-BC01-819B0A669D32}">
      <dgm:prSet phldrT="[Text]" custT="1"/>
      <dgm:spPr/>
      <dgm: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Utilities software</a:t>
          </a:r>
        </a:p>
      </dgm:t>
    </dgm:pt>
    <dgm:pt modelId="{C51A51D7-0763-41D1-89F6-D9C643ECDA90}" type="parTrans" cxnId="{5D264DA1-F883-4E92-BDC4-576F6563A756}">
      <dgm:prSet/>
      <dgm:spPr/>
      <dgm:t>
        <a:bodyPr/>
        <a:lstStyle/>
        <a:p>
          <a:endParaRPr lang="en-IN"/>
        </a:p>
      </dgm:t>
    </dgm:pt>
    <dgm:pt modelId="{71DD04D9-C90C-4A74-94A7-D78B74A39D6D}" type="sibTrans" cxnId="{5D264DA1-F883-4E92-BDC4-576F6563A756}">
      <dgm:prSet/>
      <dgm:spPr/>
      <dgm:t>
        <a:bodyPr/>
        <a:lstStyle/>
        <a:p>
          <a:endParaRPr lang="en-IN"/>
        </a:p>
      </dgm:t>
    </dgm:pt>
    <dgm:pt modelId="{F85A7CD6-2F23-4245-AB0D-CE2D104AD103}" type="pres">
      <dgm:prSet presAssocID="{59A3BE54-1319-4060-9A48-255DE40F2BB4}" presName="hierChild1" presStyleCnt="0">
        <dgm:presLayoutVars>
          <dgm:orgChart val="1"/>
          <dgm:chPref val="1"/>
          <dgm:dir/>
          <dgm:animOne val="branch"/>
          <dgm:animLvl val="lvl"/>
          <dgm:resizeHandles/>
        </dgm:presLayoutVars>
      </dgm:prSet>
      <dgm:spPr/>
    </dgm:pt>
    <dgm:pt modelId="{11B8B3FE-7E97-4F30-8241-96C71CCCAE27}" type="pres">
      <dgm:prSet presAssocID="{20D94945-BA8C-4B07-86F6-22AB7359A874}" presName="hierRoot1" presStyleCnt="0">
        <dgm:presLayoutVars>
          <dgm:hierBranch val="init"/>
        </dgm:presLayoutVars>
      </dgm:prSet>
      <dgm:spPr/>
    </dgm:pt>
    <dgm:pt modelId="{863A444A-6552-40F8-B239-8C28BC683D0C}" type="pres">
      <dgm:prSet presAssocID="{20D94945-BA8C-4B07-86F6-22AB7359A874}" presName="rootComposite1" presStyleCnt="0"/>
      <dgm:spPr/>
    </dgm:pt>
    <dgm:pt modelId="{79021842-2A3B-4496-988D-FEB38F0350EE}" type="pres">
      <dgm:prSet presAssocID="{20D94945-BA8C-4B07-86F6-22AB7359A874}" presName="rootText1" presStyleLbl="node0" presStyleIdx="0" presStyleCnt="1">
        <dgm:presLayoutVars>
          <dgm:chPref val="3"/>
        </dgm:presLayoutVars>
      </dgm:prSet>
      <dgm:spPr/>
    </dgm:pt>
    <dgm:pt modelId="{7DB0B062-C6AE-4D5E-969D-D5F73D6322C6}" type="pres">
      <dgm:prSet presAssocID="{20D94945-BA8C-4B07-86F6-22AB7359A874}" presName="rootConnector1" presStyleLbl="node1" presStyleIdx="0" presStyleCnt="0"/>
      <dgm:spPr/>
    </dgm:pt>
    <dgm:pt modelId="{6BD8AA4B-16AD-4F63-A3B4-A80494D9E4FE}" type="pres">
      <dgm:prSet presAssocID="{20D94945-BA8C-4B07-86F6-22AB7359A874}" presName="hierChild2" presStyleCnt="0"/>
      <dgm:spPr/>
    </dgm:pt>
    <dgm:pt modelId="{C95D5F34-2194-4168-817E-6B0845623158}" type="pres">
      <dgm:prSet presAssocID="{38F34132-2D25-471A-9581-23099FFF5622}" presName="Name37" presStyleLbl="parChTrans1D2" presStyleIdx="0" presStyleCnt="3"/>
      <dgm:spPr/>
    </dgm:pt>
    <dgm:pt modelId="{0290D9B5-C78C-47FA-B7EC-8FDD02C236EB}" type="pres">
      <dgm:prSet presAssocID="{D3637C28-844B-42C7-B9C3-5022A560E6AA}" presName="hierRoot2" presStyleCnt="0">
        <dgm:presLayoutVars>
          <dgm:hierBranch val="init"/>
        </dgm:presLayoutVars>
      </dgm:prSet>
      <dgm:spPr/>
    </dgm:pt>
    <dgm:pt modelId="{08FBB069-63E7-4B5F-BA38-CEA399E35083}" type="pres">
      <dgm:prSet presAssocID="{D3637C28-844B-42C7-B9C3-5022A560E6AA}" presName="rootComposite" presStyleCnt="0"/>
      <dgm:spPr/>
    </dgm:pt>
    <dgm:pt modelId="{FE51A3A8-61A4-4204-B61A-55F0BDA8E216}" type="pres">
      <dgm:prSet presAssocID="{D3637C28-844B-42C7-B9C3-5022A560E6AA}" presName="rootText" presStyleLbl="node2" presStyleIdx="0" presStyleCnt="3">
        <dgm:presLayoutVars>
          <dgm:chPref val="3"/>
        </dgm:presLayoutVars>
      </dgm:prSet>
      <dgm:spPr/>
    </dgm:pt>
    <dgm:pt modelId="{302C0AFA-F483-4995-88B5-9B4EFC57B695}" type="pres">
      <dgm:prSet presAssocID="{D3637C28-844B-42C7-B9C3-5022A560E6AA}" presName="rootConnector" presStyleLbl="node2" presStyleIdx="0" presStyleCnt="3"/>
      <dgm:spPr/>
    </dgm:pt>
    <dgm:pt modelId="{F66859FA-488C-4790-8D04-09C17CFE067C}" type="pres">
      <dgm:prSet presAssocID="{D3637C28-844B-42C7-B9C3-5022A560E6AA}" presName="hierChild4" presStyleCnt="0"/>
      <dgm:spPr/>
    </dgm:pt>
    <dgm:pt modelId="{20A8916E-EF40-4546-BA23-20AC664409EA}" type="pres">
      <dgm:prSet presAssocID="{D3637C28-844B-42C7-B9C3-5022A560E6AA}" presName="hierChild5" presStyleCnt="0"/>
      <dgm:spPr/>
    </dgm:pt>
    <dgm:pt modelId="{6A4032DB-A51A-44EE-AE04-62D04F178628}" type="pres">
      <dgm:prSet presAssocID="{32ABCD9F-48EE-42C6-84D6-80C9A86540D1}" presName="Name37" presStyleLbl="parChTrans1D2" presStyleIdx="1" presStyleCnt="3"/>
      <dgm:spPr/>
    </dgm:pt>
    <dgm:pt modelId="{E53E43B4-CD0A-4599-B985-EF3C4A1C5827}" type="pres">
      <dgm:prSet presAssocID="{6F277C7A-DA39-4D84-BF06-E19023D18C82}" presName="hierRoot2" presStyleCnt="0">
        <dgm:presLayoutVars>
          <dgm:hierBranch val="init"/>
        </dgm:presLayoutVars>
      </dgm:prSet>
      <dgm:spPr/>
    </dgm:pt>
    <dgm:pt modelId="{F162CED6-ECBE-47A8-B8EE-20CDAA06835C}" type="pres">
      <dgm:prSet presAssocID="{6F277C7A-DA39-4D84-BF06-E19023D18C82}" presName="rootComposite" presStyleCnt="0"/>
      <dgm:spPr/>
    </dgm:pt>
    <dgm:pt modelId="{7B5DCE67-7419-4F32-8475-4ACDA7D48EB3}" type="pres">
      <dgm:prSet presAssocID="{6F277C7A-DA39-4D84-BF06-E19023D18C82}" presName="rootText" presStyleLbl="node2" presStyleIdx="1" presStyleCnt="3">
        <dgm:presLayoutVars>
          <dgm:chPref val="3"/>
        </dgm:presLayoutVars>
      </dgm:prSet>
      <dgm:spPr/>
    </dgm:pt>
    <dgm:pt modelId="{71657E90-D4B0-476A-AE4A-2D11F81C5F4E}" type="pres">
      <dgm:prSet presAssocID="{6F277C7A-DA39-4D84-BF06-E19023D18C82}" presName="rootConnector" presStyleLbl="node2" presStyleIdx="1" presStyleCnt="3"/>
      <dgm:spPr/>
    </dgm:pt>
    <dgm:pt modelId="{8D150CFB-76D7-410D-BF07-2D4E9594E672}" type="pres">
      <dgm:prSet presAssocID="{6F277C7A-DA39-4D84-BF06-E19023D18C82}" presName="hierChild4" presStyleCnt="0"/>
      <dgm:spPr/>
    </dgm:pt>
    <dgm:pt modelId="{4393F595-63AD-45E7-90AF-7935440DB906}" type="pres">
      <dgm:prSet presAssocID="{6F277C7A-DA39-4D84-BF06-E19023D18C82}" presName="hierChild5" presStyleCnt="0"/>
      <dgm:spPr/>
    </dgm:pt>
    <dgm:pt modelId="{F104CC1A-8D62-447F-AEC8-C0008BC73778}" type="pres">
      <dgm:prSet presAssocID="{C51A51D7-0763-41D1-89F6-D9C643ECDA90}" presName="Name37" presStyleLbl="parChTrans1D2" presStyleIdx="2" presStyleCnt="3"/>
      <dgm:spPr/>
    </dgm:pt>
    <dgm:pt modelId="{A66FF517-61F5-4E58-908B-E42F26A8438B}" type="pres">
      <dgm:prSet presAssocID="{363CC861-7EA0-487F-BC01-819B0A669D32}" presName="hierRoot2" presStyleCnt="0">
        <dgm:presLayoutVars>
          <dgm:hierBranch val="init"/>
        </dgm:presLayoutVars>
      </dgm:prSet>
      <dgm:spPr/>
    </dgm:pt>
    <dgm:pt modelId="{851D2E5A-08AD-440E-BDD0-9689BB3DB468}" type="pres">
      <dgm:prSet presAssocID="{363CC861-7EA0-487F-BC01-819B0A669D32}" presName="rootComposite" presStyleCnt="0"/>
      <dgm:spPr/>
    </dgm:pt>
    <dgm:pt modelId="{73F12212-73F9-4FEC-9183-9A97D556D655}" type="pres">
      <dgm:prSet presAssocID="{363CC861-7EA0-487F-BC01-819B0A669D32}" presName="rootText" presStyleLbl="node2" presStyleIdx="2" presStyleCnt="3">
        <dgm:presLayoutVars>
          <dgm:chPref val="3"/>
        </dgm:presLayoutVars>
      </dgm:prSet>
      <dgm:spPr/>
    </dgm:pt>
    <dgm:pt modelId="{4AD4DB87-DE8D-4D12-9C82-D1CE7995886B}" type="pres">
      <dgm:prSet presAssocID="{363CC861-7EA0-487F-BC01-819B0A669D32}" presName="rootConnector" presStyleLbl="node2" presStyleIdx="2" presStyleCnt="3"/>
      <dgm:spPr/>
    </dgm:pt>
    <dgm:pt modelId="{BCAD8714-8FCF-4BF8-A815-AB23609872FB}" type="pres">
      <dgm:prSet presAssocID="{363CC861-7EA0-487F-BC01-819B0A669D32}" presName="hierChild4" presStyleCnt="0"/>
      <dgm:spPr/>
    </dgm:pt>
    <dgm:pt modelId="{169EC5C7-5850-4154-9866-BB4DE09D7055}" type="pres">
      <dgm:prSet presAssocID="{363CC861-7EA0-487F-BC01-819B0A669D32}" presName="hierChild5" presStyleCnt="0"/>
      <dgm:spPr/>
    </dgm:pt>
    <dgm:pt modelId="{CEAAAE22-664F-4B59-8F66-7766A816FD57}" type="pres">
      <dgm:prSet presAssocID="{20D94945-BA8C-4B07-86F6-22AB7359A874}" presName="hierChild3" presStyleCnt="0"/>
      <dgm:spPr/>
    </dgm:pt>
  </dgm:ptLst>
  <dgm:cxnLst>
    <dgm:cxn modelId="{62219A0E-D0CC-4285-BDE7-A46821C8F00A}" type="presOf" srcId="{20D94945-BA8C-4B07-86F6-22AB7359A874}" destId="{7DB0B062-C6AE-4D5E-969D-D5F73D6322C6}" srcOrd="1" destOrd="0" presId="urn:microsoft.com/office/officeart/2005/8/layout/orgChart1"/>
    <dgm:cxn modelId="{49528625-03C3-4228-AB36-5003DD012B75}" type="presOf" srcId="{38F34132-2D25-471A-9581-23099FFF5622}" destId="{C95D5F34-2194-4168-817E-6B0845623158}" srcOrd="0" destOrd="0" presId="urn:microsoft.com/office/officeart/2005/8/layout/orgChart1"/>
    <dgm:cxn modelId="{3CD9D93D-2A80-4014-A88E-84E265179091}" srcId="{20D94945-BA8C-4B07-86F6-22AB7359A874}" destId="{D3637C28-844B-42C7-B9C3-5022A560E6AA}" srcOrd="0" destOrd="0" parTransId="{38F34132-2D25-471A-9581-23099FFF5622}" sibTransId="{B91B7565-2CBF-4359-ACA9-F47DA60DAA98}"/>
    <dgm:cxn modelId="{4158B661-A456-4EE2-8DD3-763C15F95B0D}" type="presOf" srcId="{32ABCD9F-48EE-42C6-84D6-80C9A86540D1}" destId="{6A4032DB-A51A-44EE-AE04-62D04F178628}" srcOrd="0" destOrd="0" presId="urn:microsoft.com/office/officeart/2005/8/layout/orgChart1"/>
    <dgm:cxn modelId="{44F61564-8271-4620-A8EF-F1FEC89EA636}" type="presOf" srcId="{363CC861-7EA0-487F-BC01-819B0A669D32}" destId="{73F12212-73F9-4FEC-9183-9A97D556D655}" srcOrd="0" destOrd="0" presId="urn:microsoft.com/office/officeart/2005/8/layout/orgChart1"/>
    <dgm:cxn modelId="{18D55F66-27EE-4827-828A-F0FF68FCBC07}" type="presOf" srcId="{6F277C7A-DA39-4D84-BF06-E19023D18C82}" destId="{71657E90-D4B0-476A-AE4A-2D11F81C5F4E}" srcOrd="1" destOrd="0" presId="urn:microsoft.com/office/officeart/2005/8/layout/orgChart1"/>
    <dgm:cxn modelId="{A1A1BC6A-6B62-4782-AA29-14F40B7AD40C}" type="presOf" srcId="{363CC861-7EA0-487F-BC01-819B0A669D32}" destId="{4AD4DB87-DE8D-4D12-9C82-D1CE7995886B}" srcOrd="1" destOrd="0" presId="urn:microsoft.com/office/officeart/2005/8/layout/orgChart1"/>
    <dgm:cxn modelId="{EFC65F6C-4223-4CA4-AED4-3FA9F205D0FC}" type="presOf" srcId="{59A3BE54-1319-4060-9A48-255DE40F2BB4}" destId="{F85A7CD6-2F23-4245-AB0D-CE2D104AD103}" srcOrd="0" destOrd="0" presId="urn:microsoft.com/office/officeart/2005/8/layout/orgChart1"/>
    <dgm:cxn modelId="{AC0A3C53-C0F4-43E2-9806-70D6125DFF16}" type="presOf" srcId="{20D94945-BA8C-4B07-86F6-22AB7359A874}" destId="{79021842-2A3B-4496-988D-FEB38F0350EE}" srcOrd="0" destOrd="0" presId="urn:microsoft.com/office/officeart/2005/8/layout/orgChart1"/>
    <dgm:cxn modelId="{AE174486-AC5D-40BD-A631-9D526C132F32}" type="presOf" srcId="{C51A51D7-0763-41D1-89F6-D9C643ECDA90}" destId="{F104CC1A-8D62-447F-AEC8-C0008BC73778}" srcOrd="0" destOrd="0" presId="urn:microsoft.com/office/officeart/2005/8/layout/orgChart1"/>
    <dgm:cxn modelId="{649BB492-4499-4E8C-9AD8-99DF8C702054}" srcId="{59A3BE54-1319-4060-9A48-255DE40F2BB4}" destId="{20D94945-BA8C-4B07-86F6-22AB7359A874}" srcOrd="0" destOrd="0" parTransId="{4CDB44EC-91F9-4A08-8D48-7BE350B22614}" sibTransId="{6A96A888-40E5-46BD-BD93-CCDF42CD7B86}"/>
    <dgm:cxn modelId="{560F029A-C6B4-4B7B-8262-B180909D2B91}" type="presOf" srcId="{6F277C7A-DA39-4D84-BF06-E19023D18C82}" destId="{7B5DCE67-7419-4F32-8475-4ACDA7D48EB3}" srcOrd="0" destOrd="0" presId="urn:microsoft.com/office/officeart/2005/8/layout/orgChart1"/>
    <dgm:cxn modelId="{AA17D49A-18CD-498E-A8C0-5B1DD5211FC5}" type="presOf" srcId="{D3637C28-844B-42C7-B9C3-5022A560E6AA}" destId="{FE51A3A8-61A4-4204-B61A-55F0BDA8E216}" srcOrd="0" destOrd="0" presId="urn:microsoft.com/office/officeart/2005/8/layout/orgChart1"/>
    <dgm:cxn modelId="{5D264DA1-F883-4E92-BDC4-576F6563A756}" srcId="{20D94945-BA8C-4B07-86F6-22AB7359A874}" destId="{363CC861-7EA0-487F-BC01-819B0A669D32}" srcOrd="2" destOrd="0" parTransId="{C51A51D7-0763-41D1-89F6-D9C643ECDA90}" sibTransId="{71DD04D9-C90C-4A74-94A7-D78B74A39D6D}"/>
    <dgm:cxn modelId="{0C1ABBC0-B5B3-4A37-ADA9-CF2B499879CD}" srcId="{20D94945-BA8C-4B07-86F6-22AB7359A874}" destId="{6F277C7A-DA39-4D84-BF06-E19023D18C82}" srcOrd="1" destOrd="0" parTransId="{32ABCD9F-48EE-42C6-84D6-80C9A86540D1}" sibTransId="{85023952-A10B-43B6-ACAC-A6224655D6E8}"/>
    <dgm:cxn modelId="{D771E6D9-CDBA-4F1C-AC4C-6FFC923035B3}" type="presOf" srcId="{D3637C28-844B-42C7-B9C3-5022A560E6AA}" destId="{302C0AFA-F483-4995-88B5-9B4EFC57B695}" srcOrd="1" destOrd="0" presId="urn:microsoft.com/office/officeart/2005/8/layout/orgChart1"/>
    <dgm:cxn modelId="{8A28FE44-C6B6-4CDE-95D0-B52F59CE6A09}" type="presParOf" srcId="{F85A7CD6-2F23-4245-AB0D-CE2D104AD103}" destId="{11B8B3FE-7E97-4F30-8241-96C71CCCAE27}" srcOrd="0" destOrd="0" presId="urn:microsoft.com/office/officeart/2005/8/layout/orgChart1"/>
    <dgm:cxn modelId="{B80BD4BF-F97C-435E-B955-2B599ACA8AB6}" type="presParOf" srcId="{11B8B3FE-7E97-4F30-8241-96C71CCCAE27}" destId="{863A444A-6552-40F8-B239-8C28BC683D0C}" srcOrd="0" destOrd="0" presId="urn:microsoft.com/office/officeart/2005/8/layout/orgChart1"/>
    <dgm:cxn modelId="{CE3597EB-CBD3-45C2-B1EE-185141AE524A}" type="presParOf" srcId="{863A444A-6552-40F8-B239-8C28BC683D0C}" destId="{79021842-2A3B-4496-988D-FEB38F0350EE}" srcOrd="0" destOrd="0" presId="urn:microsoft.com/office/officeart/2005/8/layout/orgChart1"/>
    <dgm:cxn modelId="{62BFEF37-CA3E-435E-A282-5AC579DB9608}" type="presParOf" srcId="{863A444A-6552-40F8-B239-8C28BC683D0C}" destId="{7DB0B062-C6AE-4D5E-969D-D5F73D6322C6}" srcOrd="1" destOrd="0" presId="urn:microsoft.com/office/officeart/2005/8/layout/orgChart1"/>
    <dgm:cxn modelId="{9378A6E2-6461-488F-B7C4-9C28ADF75515}" type="presParOf" srcId="{11B8B3FE-7E97-4F30-8241-96C71CCCAE27}" destId="{6BD8AA4B-16AD-4F63-A3B4-A80494D9E4FE}" srcOrd="1" destOrd="0" presId="urn:microsoft.com/office/officeart/2005/8/layout/orgChart1"/>
    <dgm:cxn modelId="{C6BBA128-9D8E-4841-8B62-D38432924050}" type="presParOf" srcId="{6BD8AA4B-16AD-4F63-A3B4-A80494D9E4FE}" destId="{C95D5F34-2194-4168-817E-6B0845623158}" srcOrd="0" destOrd="0" presId="urn:microsoft.com/office/officeart/2005/8/layout/orgChart1"/>
    <dgm:cxn modelId="{AD4B8584-D379-461A-8DBD-2D2832D187B2}" type="presParOf" srcId="{6BD8AA4B-16AD-4F63-A3B4-A80494D9E4FE}" destId="{0290D9B5-C78C-47FA-B7EC-8FDD02C236EB}" srcOrd="1" destOrd="0" presId="urn:microsoft.com/office/officeart/2005/8/layout/orgChart1"/>
    <dgm:cxn modelId="{B3449803-4CA3-4B28-84AC-E0E1B4538CB3}" type="presParOf" srcId="{0290D9B5-C78C-47FA-B7EC-8FDD02C236EB}" destId="{08FBB069-63E7-4B5F-BA38-CEA399E35083}" srcOrd="0" destOrd="0" presId="urn:microsoft.com/office/officeart/2005/8/layout/orgChart1"/>
    <dgm:cxn modelId="{2A5F1757-0C07-4727-BB17-D1E09A49BFC9}" type="presParOf" srcId="{08FBB069-63E7-4B5F-BA38-CEA399E35083}" destId="{FE51A3A8-61A4-4204-B61A-55F0BDA8E216}" srcOrd="0" destOrd="0" presId="urn:microsoft.com/office/officeart/2005/8/layout/orgChart1"/>
    <dgm:cxn modelId="{2176AC37-8847-4BE1-BC79-A339D173F5D9}" type="presParOf" srcId="{08FBB069-63E7-4B5F-BA38-CEA399E35083}" destId="{302C0AFA-F483-4995-88B5-9B4EFC57B695}" srcOrd="1" destOrd="0" presId="urn:microsoft.com/office/officeart/2005/8/layout/orgChart1"/>
    <dgm:cxn modelId="{BC36DB8A-7646-4BA9-BF32-C0A9D86F337A}" type="presParOf" srcId="{0290D9B5-C78C-47FA-B7EC-8FDD02C236EB}" destId="{F66859FA-488C-4790-8D04-09C17CFE067C}" srcOrd="1" destOrd="0" presId="urn:microsoft.com/office/officeart/2005/8/layout/orgChart1"/>
    <dgm:cxn modelId="{EDDE8956-5CFC-4AF9-B95E-C1AB1077E6F2}" type="presParOf" srcId="{0290D9B5-C78C-47FA-B7EC-8FDD02C236EB}" destId="{20A8916E-EF40-4546-BA23-20AC664409EA}" srcOrd="2" destOrd="0" presId="urn:microsoft.com/office/officeart/2005/8/layout/orgChart1"/>
    <dgm:cxn modelId="{F0797548-58A9-4838-A021-11630F49C482}" type="presParOf" srcId="{6BD8AA4B-16AD-4F63-A3B4-A80494D9E4FE}" destId="{6A4032DB-A51A-44EE-AE04-62D04F178628}" srcOrd="2" destOrd="0" presId="urn:microsoft.com/office/officeart/2005/8/layout/orgChart1"/>
    <dgm:cxn modelId="{AF58ABDA-D57A-4AED-AE2E-8FD6FB8FF6F6}" type="presParOf" srcId="{6BD8AA4B-16AD-4F63-A3B4-A80494D9E4FE}" destId="{E53E43B4-CD0A-4599-B985-EF3C4A1C5827}" srcOrd="3" destOrd="0" presId="urn:microsoft.com/office/officeart/2005/8/layout/orgChart1"/>
    <dgm:cxn modelId="{7601019C-1F57-4A3B-A0D3-FA10F4F1CA7C}" type="presParOf" srcId="{E53E43B4-CD0A-4599-B985-EF3C4A1C5827}" destId="{F162CED6-ECBE-47A8-B8EE-20CDAA06835C}" srcOrd="0" destOrd="0" presId="urn:microsoft.com/office/officeart/2005/8/layout/orgChart1"/>
    <dgm:cxn modelId="{FBE0629D-0E39-4362-8E0D-73EB146688D8}" type="presParOf" srcId="{F162CED6-ECBE-47A8-B8EE-20CDAA06835C}" destId="{7B5DCE67-7419-4F32-8475-4ACDA7D48EB3}" srcOrd="0" destOrd="0" presId="urn:microsoft.com/office/officeart/2005/8/layout/orgChart1"/>
    <dgm:cxn modelId="{804E16A5-9932-4AA5-BDE3-2B254A77C7B4}" type="presParOf" srcId="{F162CED6-ECBE-47A8-B8EE-20CDAA06835C}" destId="{71657E90-D4B0-476A-AE4A-2D11F81C5F4E}" srcOrd="1" destOrd="0" presId="urn:microsoft.com/office/officeart/2005/8/layout/orgChart1"/>
    <dgm:cxn modelId="{9A124CA3-11CD-4162-91A0-1BB08B91E19D}" type="presParOf" srcId="{E53E43B4-CD0A-4599-B985-EF3C4A1C5827}" destId="{8D150CFB-76D7-410D-BF07-2D4E9594E672}" srcOrd="1" destOrd="0" presId="urn:microsoft.com/office/officeart/2005/8/layout/orgChart1"/>
    <dgm:cxn modelId="{989CD1DB-4165-45F6-8303-2B6DC5F12397}" type="presParOf" srcId="{E53E43B4-CD0A-4599-B985-EF3C4A1C5827}" destId="{4393F595-63AD-45E7-90AF-7935440DB906}" srcOrd="2" destOrd="0" presId="urn:microsoft.com/office/officeart/2005/8/layout/orgChart1"/>
    <dgm:cxn modelId="{99E65905-E59F-47E4-B8CD-9A2D69284FB5}" type="presParOf" srcId="{6BD8AA4B-16AD-4F63-A3B4-A80494D9E4FE}" destId="{F104CC1A-8D62-447F-AEC8-C0008BC73778}" srcOrd="4" destOrd="0" presId="urn:microsoft.com/office/officeart/2005/8/layout/orgChart1"/>
    <dgm:cxn modelId="{36DECA2B-3D05-4041-8FD9-DAB84711210D}" type="presParOf" srcId="{6BD8AA4B-16AD-4F63-A3B4-A80494D9E4FE}" destId="{A66FF517-61F5-4E58-908B-E42F26A8438B}" srcOrd="5" destOrd="0" presId="urn:microsoft.com/office/officeart/2005/8/layout/orgChart1"/>
    <dgm:cxn modelId="{9C6423B8-2908-45DD-A00D-785BC977AD86}" type="presParOf" srcId="{A66FF517-61F5-4E58-908B-E42F26A8438B}" destId="{851D2E5A-08AD-440E-BDD0-9689BB3DB468}" srcOrd="0" destOrd="0" presId="urn:microsoft.com/office/officeart/2005/8/layout/orgChart1"/>
    <dgm:cxn modelId="{EBC20F47-0EFC-4693-9C7B-4D54CE3E7396}" type="presParOf" srcId="{851D2E5A-08AD-440E-BDD0-9689BB3DB468}" destId="{73F12212-73F9-4FEC-9183-9A97D556D655}" srcOrd="0" destOrd="0" presId="urn:microsoft.com/office/officeart/2005/8/layout/orgChart1"/>
    <dgm:cxn modelId="{EA586149-9AEA-4611-89D2-D7DB48E9C415}" type="presParOf" srcId="{851D2E5A-08AD-440E-BDD0-9689BB3DB468}" destId="{4AD4DB87-DE8D-4D12-9C82-D1CE7995886B}" srcOrd="1" destOrd="0" presId="urn:microsoft.com/office/officeart/2005/8/layout/orgChart1"/>
    <dgm:cxn modelId="{67B1C71D-FD2B-43F8-A948-6790D9AC0362}" type="presParOf" srcId="{A66FF517-61F5-4E58-908B-E42F26A8438B}" destId="{BCAD8714-8FCF-4BF8-A815-AB23609872FB}" srcOrd="1" destOrd="0" presId="urn:microsoft.com/office/officeart/2005/8/layout/orgChart1"/>
    <dgm:cxn modelId="{14420F7D-9C5C-4CA0-A6B2-83564AF429E2}" type="presParOf" srcId="{A66FF517-61F5-4E58-908B-E42F26A8438B}" destId="{169EC5C7-5850-4154-9866-BB4DE09D7055}" srcOrd="2" destOrd="0" presId="urn:microsoft.com/office/officeart/2005/8/layout/orgChart1"/>
    <dgm:cxn modelId="{B088C2E1-0AE6-49B5-BEFF-E69A07426E3B}" type="presParOf" srcId="{11B8B3FE-7E97-4F30-8241-96C71CCCAE27}" destId="{CEAAAE22-664F-4B59-8F66-7766A816FD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A3BE54-1319-4060-9A48-255DE40F2BB4}" type="doc">
      <dgm:prSet loTypeId="urn:microsoft.com/office/officeart/2005/8/layout/orgChart1" loCatId="hierarchy" qsTypeId="urn:microsoft.com/office/officeart/2005/8/quickstyle/simple3" qsCatId="simple" csTypeId="urn:microsoft.com/office/officeart/2005/8/colors/accent5_2" csCatId="accent5" phldr="1"/>
      <dgm:spPr/>
      <dgm:t>
        <a:bodyPr/>
        <a:lstStyle/>
        <a:p>
          <a:endParaRPr lang="en-IN"/>
        </a:p>
      </dgm:t>
    </dgm:pt>
    <dgm:pt modelId="{20D94945-BA8C-4B07-86F6-22AB7359A874}">
      <dgm:prSet phldrT="[Text]" custT="1"/>
      <dgm:spPr/>
      <dgm:t>
        <a:bodyPr/>
        <a:lstStyle/>
        <a:p>
          <a:r>
            <a:rPr lang="en-IN" sz="1800" dirty="0"/>
            <a:t>Operating system</a:t>
          </a:r>
        </a:p>
      </dgm:t>
    </dgm:pt>
    <dgm:pt modelId="{4CDB44EC-91F9-4A08-8D48-7BE350B22614}" type="parTrans" cxnId="{649BB492-4499-4E8C-9AD8-99DF8C702054}">
      <dgm:prSet/>
      <dgm:spPr/>
      <dgm:t>
        <a:bodyPr/>
        <a:lstStyle/>
        <a:p>
          <a:endParaRPr lang="en-IN"/>
        </a:p>
      </dgm:t>
    </dgm:pt>
    <dgm:pt modelId="{6A96A888-40E5-46BD-BD93-CCDF42CD7B86}" type="sibTrans" cxnId="{649BB492-4499-4E8C-9AD8-99DF8C702054}">
      <dgm:prSet/>
      <dgm:spPr/>
      <dgm:t>
        <a:bodyPr/>
        <a:lstStyle/>
        <a:p>
          <a:endParaRPr lang="en-IN"/>
        </a:p>
      </dgm:t>
    </dgm:pt>
    <dgm:pt modelId="{D3637C28-844B-42C7-B9C3-5022A560E6AA}">
      <dgm:prSet phldrT="[Text]" custT="1"/>
      <dgm:spPr/>
      <dgm: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Batch operating system</a:t>
          </a:r>
        </a:p>
      </dgm:t>
    </dgm:pt>
    <dgm:pt modelId="{38F34132-2D25-471A-9581-23099FFF5622}" type="parTrans" cxnId="{3CD9D93D-2A80-4014-A88E-84E265179091}">
      <dgm:prSet/>
      <dgm:spPr/>
      <dgm:t>
        <a:bodyPr/>
        <a:lstStyle/>
        <a:p>
          <a:endParaRPr lang="en-IN"/>
        </a:p>
      </dgm:t>
    </dgm:pt>
    <dgm:pt modelId="{B91B7565-2CBF-4359-ACA9-F47DA60DAA98}" type="sibTrans" cxnId="{3CD9D93D-2A80-4014-A88E-84E265179091}">
      <dgm:prSet/>
      <dgm:spPr/>
      <dgm:t>
        <a:bodyPr/>
        <a:lstStyle/>
        <a:p>
          <a:endParaRPr lang="en-IN"/>
        </a:p>
      </dgm:t>
    </dgm:pt>
    <dgm:pt modelId="{6F277C7A-DA39-4D84-BF06-E19023D18C82}">
      <dgm:prSet phldrT="[Text]" custT="1"/>
      <dgm:spPr/>
      <dgm: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Time Sharing OS</a:t>
          </a:r>
        </a:p>
      </dgm:t>
    </dgm:pt>
    <dgm:pt modelId="{32ABCD9F-48EE-42C6-84D6-80C9A86540D1}" type="parTrans" cxnId="{0C1ABBC0-B5B3-4A37-ADA9-CF2B499879CD}">
      <dgm:prSet/>
      <dgm:spPr/>
      <dgm:t>
        <a:bodyPr/>
        <a:lstStyle/>
        <a:p>
          <a:endParaRPr lang="en-IN"/>
        </a:p>
      </dgm:t>
    </dgm:pt>
    <dgm:pt modelId="{85023952-A10B-43B6-ACAC-A6224655D6E8}" type="sibTrans" cxnId="{0C1ABBC0-B5B3-4A37-ADA9-CF2B499879CD}">
      <dgm:prSet/>
      <dgm:spPr/>
      <dgm:t>
        <a:bodyPr/>
        <a:lstStyle/>
        <a:p>
          <a:endParaRPr lang="en-IN"/>
        </a:p>
      </dgm:t>
    </dgm:pt>
    <dgm:pt modelId="{363CC861-7EA0-487F-BC01-819B0A669D32}">
      <dgm:prSet phldrT="[Text]" custT="1"/>
      <dgm:spPr/>
      <dgm: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Network OS</a:t>
          </a:r>
        </a:p>
      </dgm:t>
    </dgm:pt>
    <dgm:pt modelId="{C51A51D7-0763-41D1-89F6-D9C643ECDA90}" type="parTrans" cxnId="{5D264DA1-F883-4E92-BDC4-576F6563A756}">
      <dgm:prSet/>
      <dgm:spPr/>
      <dgm:t>
        <a:bodyPr/>
        <a:lstStyle/>
        <a:p>
          <a:endParaRPr lang="en-IN"/>
        </a:p>
      </dgm:t>
    </dgm:pt>
    <dgm:pt modelId="{71DD04D9-C90C-4A74-94A7-D78B74A39D6D}" type="sibTrans" cxnId="{5D264DA1-F883-4E92-BDC4-576F6563A756}">
      <dgm:prSet/>
      <dgm:spPr/>
      <dgm:t>
        <a:bodyPr/>
        <a:lstStyle/>
        <a:p>
          <a:endParaRPr lang="en-IN"/>
        </a:p>
      </dgm:t>
    </dgm:pt>
    <dgm:pt modelId="{D0E0B745-6251-416E-9CF7-7AE3C96918D2}">
      <dgm:prSet custT="1"/>
      <dgm:spPr/>
      <dgm:t>
        <a:bodyPr/>
        <a:lstStyle/>
        <a:p>
          <a:r>
            <a:rPr lang="en-IN" sz="1800" kern="1200" dirty="0">
              <a:solidFill>
                <a:srgbClr val="000000"/>
              </a:solidFill>
              <a:latin typeface="Arial"/>
              <a:ea typeface="+mn-ea"/>
              <a:cs typeface="+mn-cs"/>
            </a:rPr>
            <a:t>RTOS</a:t>
          </a:r>
        </a:p>
      </dgm:t>
    </dgm:pt>
    <dgm:pt modelId="{DCA34DF5-AF54-4D74-807C-ED1FD36DABC5}" type="parTrans" cxnId="{8D36959D-8733-44FF-91E9-5A57B0CCF661}">
      <dgm:prSet/>
      <dgm:spPr/>
      <dgm:t>
        <a:bodyPr/>
        <a:lstStyle/>
        <a:p>
          <a:endParaRPr lang="en-IN"/>
        </a:p>
      </dgm:t>
    </dgm:pt>
    <dgm:pt modelId="{5EC4D9AB-E34C-4CDC-8A56-8FBC76D3ABDF}" type="sibTrans" cxnId="{8D36959D-8733-44FF-91E9-5A57B0CCF661}">
      <dgm:prSet/>
      <dgm:spPr/>
      <dgm:t>
        <a:bodyPr/>
        <a:lstStyle/>
        <a:p>
          <a:endParaRPr lang="en-IN"/>
        </a:p>
      </dgm:t>
    </dgm:pt>
    <dgm:pt modelId="{F85A7CD6-2F23-4245-AB0D-CE2D104AD103}" type="pres">
      <dgm:prSet presAssocID="{59A3BE54-1319-4060-9A48-255DE40F2BB4}" presName="hierChild1" presStyleCnt="0">
        <dgm:presLayoutVars>
          <dgm:orgChart val="1"/>
          <dgm:chPref val="1"/>
          <dgm:dir/>
          <dgm:animOne val="branch"/>
          <dgm:animLvl val="lvl"/>
          <dgm:resizeHandles/>
        </dgm:presLayoutVars>
      </dgm:prSet>
      <dgm:spPr/>
    </dgm:pt>
    <dgm:pt modelId="{11B8B3FE-7E97-4F30-8241-96C71CCCAE27}" type="pres">
      <dgm:prSet presAssocID="{20D94945-BA8C-4B07-86F6-22AB7359A874}" presName="hierRoot1" presStyleCnt="0">
        <dgm:presLayoutVars>
          <dgm:hierBranch val="init"/>
        </dgm:presLayoutVars>
      </dgm:prSet>
      <dgm:spPr/>
    </dgm:pt>
    <dgm:pt modelId="{863A444A-6552-40F8-B239-8C28BC683D0C}" type="pres">
      <dgm:prSet presAssocID="{20D94945-BA8C-4B07-86F6-22AB7359A874}" presName="rootComposite1" presStyleCnt="0"/>
      <dgm:spPr/>
    </dgm:pt>
    <dgm:pt modelId="{79021842-2A3B-4496-988D-FEB38F0350EE}" type="pres">
      <dgm:prSet presAssocID="{20D94945-BA8C-4B07-86F6-22AB7359A874}" presName="rootText1" presStyleLbl="node0" presStyleIdx="0" presStyleCnt="1">
        <dgm:presLayoutVars>
          <dgm:chPref val="3"/>
        </dgm:presLayoutVars>
      </dgm:prSet>
      <dgm:spPr/>
    </dgm:pt>
    <dgm:pt modelId="{7DB0B062-C6AE-4D5E-969D-D5F73D6322C6}" type="pres">
      <dgm:prSet presAssocID="{20D94945-BA8C-4B07-86F6-22AB7359A874}" presName="rootConnector1" presStyleLbl="node1" presStyleIdx="0" presStyleCnt="0"/>
      <dgm:spPr/>
    </dgm:pt>
    <dgm:pt modelId="{6BD8AA4B-16AD-4F63-A3B4-A80494D9E4FE}" type="pres">
      <dgm:prSet presAssocID="{20D94945-BA8C-4B07-86F6-22AB7359A874}" presName="hierChild2" presStyleCnt="0"/>
      <dgm:spPr/>
    </dgm:pt>
    <dgm:pt modelId="{C95D5F34-2194-4168-817E-6B0845623158}" type="pres">
      <dgm:prSet presAssocID="{38F34132-2D25-471A-9581-23099FFF5622}" presName="Name37" presStyleLbl="parChTrans1D2" presStyleIdx="0" presStyleCnt="4"/>
      <dgm:spPr/>
    </dgm:pt>
    <dgm:pt modelId="{0290D9B5-C78C-47FA-B7EC-8FDD02C236EB}" type="pres">
      <dgm:prSet presAssocID="{D3637C28-844B-42C7-B9C3-5022A560E6AA}" presName="hierRoot2" presStyleCnt="0">
        <dgm:presLayoutVars>
          <dgm:hierBranch val="init"/>
        </dgm:presLayoutVars>
      </dgm:prSet>
      <dgm:spPr/>
    </dgm:pt>
    <dgm:pt modelId="{08FBB069-63E7-4B5F-BA38-CEA399E35083}" type="pres">
      <dgm:prSet presAssocID="{D3637C28-844B-42C7-B9C3-5022A560E6AA}" presName="rootComposite" presStyleCnt="0"/>
      <dgm:spPr/>
    </dgm:pt>
    <dgm:pt modelId="{FE51A3A8-61A4-4204-B61A-55F0BDA8E216}" type="pres">
      <dgm:prSet presAssocID="{D3637C28-844B-42C7-B9C3-5022A560E6AA}" presName="rootText" presStyleLbl="node2" presStyleIdx="0" presStyleCnt="4">
        <dgm:presLayoutVars>
          <dgm:chPref val="3"/>
        </dgm:presLayoutVars>
      </dgm:prSet>
      <dgm:spPr/>
    </dgm:pt>
    <dgm:pt modelId="{302C0AFA-F483-4995-88B5-9B4EFC57B695}" type="pres">
      <dgm:prSet presAssocID="{D3637C28-844B-42C7-B9C3-5022A560E6AA}" presName="rootConnector" presStyleLbl="node2" presStyleIdx="0" presStyleCnt="4"/>
      <dgm:spPr/>
    </dgm:pt>
    <dgm:pt modelId="{F66859FA-488C-4790-8D04-09C17CFE067C}" type="pres">
      <dgm:prSet presAssocID="{D3637C28-844B-42C7-B9C3-5022A560E6AA}" presName="hierChild4" presStyleCnt="0"/>
      <dgm:spPr/>
    </dgm:pt>
    <dgm:pt modelId="{20A8916E-EF40-4546-BA23-20AC664409EA}" type="pres">
      <dgm:prSet presAssocID="{D3637C28-844B-42C7-B9C3-5022A560E6AA}" presName="hierChild5" presStyleCnt="0"/>
      <dgm:spPr/>
    </dgm:pt>
    <dgm:pt modelId="{6A4032DB-A51A-44EE-AE04-62D04F178628}" type="pres">
      <dgm:prSet presAssocID="{32ABCD9F-48EE-42C6-84D6-80C9A86540D1}" presName="Name37" presStyleLbl="parChTrans1D2" presStyleIdx="1" presStyleCnt="4"/>
      <dgm:spPr/>
    </dgm:pt>
    <dgm:pt modelId="{E53E43B4-CD0A-4599-B985-EF3C4A1C5827}" type="pres">
      <dgm:prSet presAssocID="{6F277C7A-DA39-4D84-BF06-E19023D18C82}" presName="hierRoot2" presStyleCnt="0">
        <dgm:presLayoutVars>
          <dgm:hierBranch val="init"/>
        </dgm:presLayoutVars>
      </dgm:prSet>
      <dgm:spPr/>
    </dgm:pt>
    <dgm:pt modelId="{F162CED6-ECBE-47A8-B8EE-20CDAA06835C}" type="pres">
      <dgm:prSet presAssocID="{6F277C7A-DA39-4D84-BF06-E19023D18C82}" presName="rootComposite" presStyleCnt="0"/>
      <dgm:spPr/>
    </dgm:pt>
    <dgm:pt modelId="{7B5DCE67-7419-4F32-8475-4ACDA7D48EB3}" type="pres">
      <dgm:prSet presAssocID="{6F277C7A-DA39-4D84-BF06-E19023D18C82}" presName="rootText" presStyleLbl="node2" presStyleIdx="1" presStyleCnt="4">
        <dgm:presLayoutVars>
          <dgm:chPref val="3"/>
        </dgm:presLayoutVars>
      </dgm:prSet>
      <dgm:spPr/>
    </dgm:pt>
    <dgm:pt modelId="{71657E90-D4B0-476A-AE4A-2D11F81C5F4E}" type="pres">
      <dgm:prSet presAssocID="{6F277C7A-DA39-4D84-BF06-E19023D18C82}" presName="rootConnector" presStyleLbl="node2" presStyleIdx="1" presStyleCnt="4"/>
      <dgm:spPr/>
    </dgm:pt>
    <dgm:pt modelId="{8D150CFB-76D7-410D-BF07-2D4E9594E672}" type="pres">
      <dgm:prSet presAssocID="{6F277C7A-DA39-4D84-BF06-E19023D18C82}" presName="hierChild4" presStyleCnt="0"/>
      <dgm:spPr/>
    </dgm:pt>
    <dgm:pt modelId="{4393F595-63AD-45E7-90AF-7935440DB906}" type="pres">
      <dgm:prSet presAssocID="{6F277C7A-DA39-4D84-BF06-E19023D18C82}" presName="hierChild5" presStyleCnt="0"/>
      <dgm:spPr/>
    </dgm:pt>
    <dgm:pt modelId="{F104CC1A-8D62-447F-AEC8-C0008BC73778}" type="pres">
      <dgm:prSet presAssocID="{C51A51D7-0763-41D1-89F6-D9C643ECDA90}" presName="Name37" presStyleLbl="parChTrans1D2" presStyleIdx="2" presStyleCnt="4"/>
      <dgm:spPr/>
    </dgm:pt>
    <dgm:pt modelId="{A66FF517-61F5-4E58-908B-E42F26A8438B}" type="pres">
      <dgm:prSet presAssocID="{363CC861-7EA0-487F-BC01-819B0A669D32}" presName="hierRoot2" presStyleCnt="0">
        <dgm:presLayoutVars>
          <dgm:hierBranch val="init"/>
        </dgm:presLayoutVars>
      </dgm:prSet>
      <dgm:spPr/>
    </dgm:pt>
    <dgm:pt modelId="{851D2E5A-08AD-440E-BDD0-9689BB3DB468}" type="pres">
      <dgm:prSet presAssocID="{363CC861-7EA0-487F-BC01-819B0A669D32}" presName="rootComposite" presStyleCnt="0"/>
      <dgm:spPr/>
    </dgm:pt>
    <dgm:pt modelId="{73F12212-73F9-4FEC-9183-9A97D556D655}" type="pres">
      <dgm:prSet presAssocID="{363CC861-7EA0-487F-BC01-819B0A669D32}" presName="rootText" presStyleLbl="node2" presStyleIdx="2" presStyleCnt="4">
        <dgm:presLayoutVars>
          <dgm:chPref val="3"/>
        </dgm:presLayoutVars>
      </dgm:prSet>
      <dgm:spPr/>
    </dgm:pt>
    <dgm:pt modelId="{4AD4DB87-DE8D-4D12-9C82-D1CE7995886B}" type="pres">
      <dgm:prSet presAssocID="{363CC861-7EA0-487F-BC01-819B0A669D32}" presName="rootConnector" presStyleLbl="node2" presStyleIdx="2" presStyleCnt="4"/>
      <dgm:spPr/>
    </dgm:pt>
    <dgm:pt modelId="{BCAD8714-8FCF-4BF8-A815-AB23609872FB}" type="pres">
      <dgm:prSet presAssocID="{363CC861-7EA0-487F-BC01-819B0A669D32}" presName="hierChild4" presStyleCnt="0"/>
      <dgm:spPr/>
    </dgm:pt>
    <dgm:pt modelId="{169EC5C7-5850-4154-9866-BB4DE09D7055}" type="pres">
      <dgm:prSet presAssocID="{363CC861-7EA0-487F-BC01-819B0A669D32}" presName="hierChild5" presStyleCnt="0"/>
      <dgm:spPr/>
    </dgm:pt>
    <dgm:pt modelId="{868B2B2B-A239-47B2-9316-167BBC7EF15C}" type="pres">
      <dgm:prSet presAssocID="{DCA34DF5-AF54-4D74-807C-ED1FD36DABC5}" presName="Name37" presStyleLbl="parChTrans1D2" presStyleIdx="3" presStyleCnt="4"/>
      <dgm:spPr/>
    </dgm:pt>
    <dgm:pt modelId="{E9C89D2B-1A8E-4097-A10B-1C86B8619142}" type="pres">
      <dgm:prSet presAssocID="{D0E0B745-6251-416E-9CF7-7AE3C96918D2}" presName="hierRoot2" presStyleCnt="0">
        <dgm:presLayoutVars>
          <dgm:hierBranch val="init"/>
        </dgm:presLayoutVars>
      </dgm:prSet>
      <dgm:spPr/>
    </dgm:pt>
    <dgm:pt modelId="{F0E9C2CC-124E-40A0-9A15-B028A7E03043}" type="pres">
      <dgm:prSet presAssocID="{D0E0B745-6251-416E-9CF7-7AE3C96918D2}" presName="rootComposite" presStyleCnt="0"/>
      <dgm:spPr/>
    </dgm:pt>
    <dgm:pt modelId="{5E1F85F5-BB7D-4CE9-9058-77FFD1EAC8F4}" type="pres">
      <dgm:prSet presAssocID="{D0E0B745-6251-416E-9CF7-7AE3C96918D2}" presName="rootText" presStyleLbl="node2" presStyleIdx="3" presStyleCnt="4">
        <dgm:presLayoutVars>
          <dgm:chPref val="3"/>
        </dgm:presLayoutVars>
      </dgm:prSet>
      <dgm:spPr/>
    </dgm:pt>
    <dgm:pt modelId="{96AD1334-29E5-435A-879C-A9D456E44B49}" type="pres">
      <dgm:prSet presAssocID="{D0E0B745-6251-416E-9CF7-7AE3C96918D2}" presName="rootConnector" presStyleLbl="node2" presStyleIdx="3" presStyleCnt="4"/>
      <dgm:spPr/>
    </dgm:pt>
    <dgm:pt modelId="{4ACEA035-59C9-42E7-9661-A43F690EB213}" type="pres">
      <dgm:prSet presAssocID="{D0E0B745-6251-416E-9CF7-7AE3C96918D2}" presName="hierChild4" presStyleCnt="0"/>
      <dgm:spPr/>
    </dgm:pt>
    <dgm:pt modelId="{82F1F8FF-66DD-469E-A303-6789B96AD56C}" type="pres">
      <dgm:prSet presAssocID="{D0E0B745-6251-416E-9CF7-7AE3C96918D2}" presName="hierChild5" presStyleCnt="0"/>
      <dgm:spPr/>
    </dgm:pt>
    <dgm:pt modelId="{CEAAAE22-664F-4B59-8F66-7766A816FD57}" type="pres">
      <dgm:prSet presAssocID="{20D94945-BA8C-4B07-86F6-22AB7359A874}" presName="hierChild3" presStyleCnt="0"/>
      <dgm:spPr/>
    </dgm:pt>
  </dgm:ptLst>
  <dgm:cxnLst>
    <dgm:cxn modelId="{62219A0E-D0CC-4285-BDE7-A46821C8F00A}" type="presOf" srcId="{20D94945-BA8C-4B07-86F6-22AB7359A874}" destId="{7DB0B062-C6AE-4D5E-969D-D5F73D6322C6}" srcOrd="1" destOrd="0" presId="urn:microsoft.com/office/officeart/2005/8/layout/orgChart1"/>
    <dgm:cxn modelId="{49528625-03C3-4228-AB36-5003DD012B75}" type="presOf" srcId="{38F34132-2D25-471A-9581-23099FFF5622}" destId="{C95D5F34-2194-4168-817E-6B0845623158}" srcOrd="0" destOrd="0" presId="urn:microsoft.com/office/officeart/2005/8/layout/orgChart1"/>
    <dgm:cxn modelId="{3CD9D93D-2A80-4014-A88E-84E265179091}" srcId="{20D94945-BA8C-4B07-86F6-22AB7359A874}" destId="{D3637C28-844B-42C7-B9C3-5022A560E6AA}" srcOrd="0" destOrd="0" parTransId="{38F34132-2D25-471A-9581-23099FFF5622}" sibTransId="{B91B7565-2CBF-4359-ACA9-F47DA60DAA98}"/>
    <dgm:cxn modelId="{4158B661-A456-4EE2-8DD3-763C15F95B0D}" type="presOf" srcId="{32ABCD9F-48EE-42C6-84D6-80C9A86540D1}" destId="{6A4032DB-A51A-44EE-AE04-62D04F178628}" srcOrd="0" destOrd="0" presId="urn:microsoft.com/office/officeart/2005/8/layout/orgChart1"/>
    <dgm:cxn modelId="{44F61564-8271-4620-A8EF-F1FEC89EA636}" type="presOf" srcId="{363CC861-7EA0-487F-BC01-819B0A669D32}" destId="{73F12212-73F9-4FEC-9183-9A97D556D655}" srcOrd="0" destOrd="0" presId="urn:microsoft.com/office/officeart/2005/8/layout/orgChart1"/>
    <dgm:cxn modelId="{18D55F66-27EE-4827-828A-F0FF68FCBC07}" type="presOf" srcId="{6F277C7A-DA39-4D84-BF06-E19023D18C82}" destId="{71657E90-D4B0-476A-AE4A-2D11F81C5F4E}" srcOrd="1" destOrd="0" presId="urn:microsoft.com/office/officeart/2005/8/layout/orgChart1"/>
    <dgm:cxn modelId="{A1A1BC6A-6B62-4782-AA29-14F40B7AD40C}" type="presOf" srcId="{363CC861-7EA0-487F-BC01-819B0A669D32}" destId="{4AD4DB87-DE8D-4D12-9C82-D1CE7995886B}" srcOrd="1" destOrd="0" presId="urn:microsoft.com/office/officeart/2005/8/layout/orgChart1"/>
    <dgm:cxn modelId="{40C4D36A-BBDA-4BBE-8D2C-19D575036A70}" type="presOf" srcId="{D0E0B745-6251-416E-9CF7-7AE3C96918D2}" destId="{5E1F85F5-BB7D-4CE9-9058-77FFD1EAC8F4}" srcOrd="0" destOrd="0" presId="urn:microsoft.com/office/officeart/2005/8/layout/orgChart1"/>
    <dgm:cxn modelId="{EFC65F6C-4223-4CA4-AED4-3FA9F205D0FC}" type="presOf" srcId="{59A3BE54-1319-4060-9A48-255DE40F2BB4}" destId="{F85A7CD6-2F23-4245-AB0D-CE2D104AD103}" srcOrd="0" destOrd="0" presId="urn:microsoft.com/office/officeart/2005/8/layout/orgChart1"/>
    <dgm:cxn modelId="{AC0A3C53-C0F4-43E2-9806-70D6125DFF16}" type="presOf" srcId="{20D94945-BA8C-4B07-86F6-22AB7359A874}" destId="{79021842-2A3B-4496-988D-FEB38F0350EE}" srcOrd="0" destOrd="0" presId="urn:microsoft.com/office/officeart/2005/8/layout/orgChart1"/>
    <dgm:cxn modelId="{75A83683-C313-46FC-B748-1DD3CBE9489A}" type="presOf" srcId="{D0E0B745-6251-416E-9CF7-7AE3C96918D2}" destId="{96AD1334-29E5-435A-879C-A9D456E44B49}" srcOrd="1" destOrd="0" presId="urn:microsoft.com/office/officeart/2005/8/layout/orgChart1"/>
    <dgm:cxn modelId="{AE174486-AC5D-40BD-A631-9D526C132F32}" type="presOf" srcId="{C51A51D7-0763-41D1-89F6-D9C643ECDA90}" destId="{F104CC1A-8D62-447F-AEC8-C0008BC73778}" srcOrd="0" destOrd="0" presId="urn:microsoft.com/office/officeart/2005/8/layout/orgChart1"/>
    <dgm:cxn modelId="{649BB492-4499-4E8C-9AD8-99DF8C702054}" srcId="{59A3BE54-1319-4060-9A48-255DE40F2BB4}" destId="{20D94945-BA8C-4B07-86F6-22AB7359A874}" srcOrd="0" destOrd="0" parTransId="{4CDB44EC-91F9-4A08-8D48-7BE350B22614}" sibTransId="{6A96A888-40E5-46BD-BD93-CCDF42CD7B86}"/>
    <dgm:cxn modelId="{560F029A-C6B4-4B7B-8262-B180909D2B91}" type="presOf" srcId="{6F277C7A-DA39-4D84-BF06-E19023D18C82}" destId="{7B5DCE67-7419-4F32-8475-4ACDA7D48EB3}" srcOrd="0" destOrd="0" presId="urn:microsoft.com/office/officeart/2005/8/layout/orgChart1"/>
    <dgm:cxn modelId="{AA17D49A-18CD-498E-A8C0-5B1DD5211FC5}" type="presOf" srcId="{D3637C28-844B-42C7-B9C3-5022A560E6AA}" destId="{FE51A3A8-61A4-4204-B61A-55F0BDA8E216}" srcOrd="0" destOrd="0" presId="urn:microsoft.com/office/officeart/2005/8/layout/orgChart1"/>
    <dgm:cxn modelId="{8D36959D-8733-44FF-91E9-5A57B0CCF661}" srcId="{20D94945-BA8C-4B07-86F6-22AB7359A874}" destId="{D0E0B745-6251-416E-9CF7-7AE3C96918D2}" srcOrd="3" destOrd="0" parTransId="{DCA34DF5-AF54-4D74-807C-ED1FD36DABC5}" sibTransId="{5EC4D9AB-E34C-4CDC-8A56-8FBC76D3ABDF}"/>
    <dgm:cxn modelId="{5D264DA1-F883-4E92-BDC4-576F6563A756}" srcId="{20D94945-BA8C-4B07-86F6-22AB7359A874}" destId="{363CC861-7EA0-487F-BC01-819B0A669D32}" srcOrd="2" destOrd="0" parTransId="{C51A51D7-0763-41D1-89F6-D9C643ECDA90}" sibTransId="{71DD04D9-C90C-4A74-94A7-D78B74A39D6D}"/>
    <dgm:cxn modelId="{8ACAC7AA-B9D9-4C66-ADCE-8F5C3895059E}" type="presOf" srcId="{DCA34DF5-AF54-4D74-807C-ED1FD36DABC5}" destId="{868B2B2B-A239-47B2-9316-167BBC7EF15C}" srcOrd="0" destOrd="0" presId="urn:microsoft.com/office/officeart/2005/8/layout/orgChart1"/>
    <dgm:cxn modelId="{0C1ABBC0-B5B3-4A37-ADA9-CF2B499879CD}" srcId="{20D94945-BA8C-4B07-86F6-22AB7359A874}" destId="{6F277C7A-DA39-4D84-BF06-E19023D18C82}" srcOrd="1" destOrd="0" parTransId="{32ABCD9F-48EE-42C6-84D6-80C9A86540D1}" sibTransId="{85023952-A10B-43B6-ACAC-A6224655D6E8}"/>
    <dgm:cxn modelId="{D771E6D9-CDBA-4F1C-AC4C-6FFC923035B3}" type="presOf" srcId="{D3637C28-844B-42C7-B9C3-5022A560E6AA}" destId="{302C0AFA-F483-4995-88B5-9B4EFC57B695}" srcOrd="1" destOrd="0" presId="urn:microsoft.com/office/officeart/2005/8/layout/orgChart1"/>
    <dgm:cxn modelId="{8A28FE44-C6B6-4CDE-95D0-B52F59CE6A09}" type="presParOf" srcId="{F85A7CD6-2F23-4245-AB0D-CE2D104AD103}" destId="{11B8B3FE-7E97-4F30-8241-96C71CCCAE27}" srcOrd="0" destOrd="0" presId="urn:microsoft.com/office/officeart/2005/8/layout/orgChart1"/>
    <dgm:cxn modelId="{B80BD4BF-F97C-435E-B955-2B599ACA8AB6}" type="presParOf" srcId="{11B8B3FE-7E97-4F30-8241-96C71CCCAE27}" destId="{863A444A-6552-40F8-B239-8C28BC683D0C}" srcOrd="0" destOrd="0" presId="urn:microsoft.com/office/officeart/2005/8/layout/orgChart1"/>
    <dgm:cxn modelId="{CE3597EB-CBD3-45C2-B1EE-185141AE524A}" type="presParOf" srcId="{863A444A-6552-40F8-B239-8C28BC683D0C}" destId="{79021842-2A3B-4496-988D-FEB38F0350EE}" srcOrd="0" destOrd="0" presId="urn:microsoft.com/office/officeart/2005/8/layout/orgChart1"/>
    <dgm:cxn modelId="{62BFEF37-CA3E-435E-A282-5AC579DB9608}" type="presParOf" srcId="{863A444A-6552-40F8-B239-8C28BC683D0C}" destId="{7DB0B062-C6AE-4D5E-969D-D5F73D6322C6}" srcOrd="1" destOrd="0" presId="urn:microsoft.com/office/officeart/2005/8/layout/orgChart1"/>
    <dgm:cxn modelId="{9378A6E2-6461-488F-B7C4-9C28ADF75515}" type="presParOf" srcId="{11B8B3FE-7E97-4F30-8241-96C71CCCAE27}" destId="{6BD8AA4B-16AD-4F63-A3B4-A80494D9E4FE}" srcOrd="1" destOrd="0" presId="urn:microsoft.com/office/officeart/2005/8/layout/orgChart1"/>
    <dgm:cxn modelId="{C6BBA128-9D8E-4841-8B62-D38432924050}" type="presParOf" srcId="{6BD8AA4B-16AD-4F63-A3B4-A80494D9E4FE}" destId="{C95D5F34-2194-4168-817E-6B0845623158}" srcOrd="0" destOrd="0" presId="urn:microsoft.com/office/officeart/2005/8/layout/orgChart1"/>
    <dgm:cxn modelId="{AD4B8584-D379-461A-8DBD-2D2832D187B2}" type="presParOf" srcId="{6BD8AA4B-16AD-4F63-A3B4-A80494D9E4FE}" destId="{0290D9B5-C78C-47FA-B7EC-8FDD02C236EB}" srcOrd="1" destOrd="0" presId="urn:microsoft.com/office/officeart/2005/8/layout/orgChart1"/>
    <dgm:cxn modelId="{B3449803-4CA3-4B28-84AC-E0E1B4538CB3}" type="presParOf" srcId="{0290D9B5-C78C-47FA-B7EC-8FDD02C236EB}" destId="{08FBB069-63E7-4B5F-BA38-CEA399E35083}" srcOrd="0" destOrd="0" presId="urn:microsoft.com/office/officeart/2005/8/layout/orgChart1"/>
    <dgm:cxn modelId="{2A5F1757-0C07-4727-BB17-D1E09A49BFC9}" type="presParOf" srcId="{08FBB069-63E7-4B5F-BA38-CEA399E35083}" destId="{FE51A3A8-61A4-4204-B61A-55F0BDA8E216}" srcOrd="0" destOrd="0" presId="urn:microsoft.com/office/officeart/2005/8/layout/orgChart1"/>
    <dgm:cxn modelId="{2176AC37-8847-4BE1-BC79-A339D173F5D9}" type="presParOf" srcId="{08FBB069-63E7-4B5F-BA38-CEA399E35083}" destId="{302C0AFA-F483-4995-88B5-9B4EFC57B695}" srcOrd="1" destOrd="0" presId="urn:microsoft.com/office/officeart/2005/8/layout/orgChart1"/>
    <dgm:cxn modelId="{BC36DB8A-7646-4BA9-BF32-C0A9D86F337A}" type="presParOf" srcId="{0290D9B5-C78C-47FA-B7EC-8FDD02C236EB}" destId="{F66859FA-488C-4790-8D04-09C17CFE067C}" srcOrd="1" destOrd="0" presId="urn:microsoft.com/office/officeart/2005/8/layout/orgChart1"/>
    <dgm:cxn modelId="{EDDE8956-5CFC-4AF9-B95E-C1AB1077E6F2}" type="presParOf" srcId="{0290D9B5-C78C-47FA-B7EC-8FDD02C236EB}" destId="{20A8916E-EF40-4546-BA23-20AC664409EA}" srcOrd="2" destOrd="0" presId="urn:microsoft.com/office/officeart/2005/8/layout/orgChart1"/>
    <dgm:cxn modelId="{F0797548-58A9-4838-A021-11630F49C482}" type="presParOf" srcId="{6BD8AA4B-16AD-4F63-A3B4-A80494D9E4FE}" destId="{6A4032DB-A51A-44EE-AE04-62D04F178628}" srcOrd="2" destOrd="0" presId="urn:microsoft.com/office/officeart/2005/8/layout/orgChart1"/>
    <dgm:cxn modelId="{AF58ABDA-D57A-4AED-AE2E-8FD6FB8FF6F6}" type="presParOf" srcId="{6BD8AA4B-16AD-4F63-A3B4-A80494D9E4FE}" destId="{E53E43B4-CD0A-4599-B985-EF3C4A1C5827}" srcOrd="3" destOrd="0" presId="urn:microsoft.com/office/officeart/2005/8/layout/orgChart1"/>
    <dgm:cxn modelId="{7601019C-1F57-4A3B-A0D3-FA10F4F1CA7C}" type="presParOf" srcId="{E53E43B4-CD0A-4599-B985-EF3C4A1C5827}" destId="{F162CED6-ECBE-47A8-B8EE-20CDAA06835C}" srcOrd="0" destOrd="0" presId="urn:microsoft.com/office/officeart/2005/8/layout/orgChart1"/>
    <dgm:cxn modelId="{FBE0629D-0E39-4362-8E0D-73EB146688D8}" type="presParOf" srcId="{F162CED6-ECBE-47A8-B8EE-20CDAA06835C}" destId="{7B5DCE67-7419-4F32-8475-4ACDA7D48EB3}" srcOrd="0" destOrd="0" presId="urn:microsoft.com/office/officeart/2005/8/layout/orgChart1"/>
    <dgm:cxn modelId="{804E16A5-9932-4AA5-BDE3-2B254A77C7B4}" type="presParOf" srcId="{F162CED6-ECBE-47A8-B8EE-20CDAA06835C}" destId="{71657E90-D4B0-476A-AE4A-2D11F81C5F4E}" srcOrd="1" destOrd="0" presId="urn:microsoft.com/office/officeart/2005/8/layout/orgChart1"/>
    <dgm:cxn modelId="{9A124CA3-11CD-4162-91A0-1BB08B91E19D}" type="presParOf" srcId="{E53E43B4-CD0A-4599-B985-EF3C4A1C5827}" destId="{8D150CFB-76D7-410D-BF07-2D4E9594E672}" srcOrd="1" destOrd="0" presId="urn:microsoft.com/office/officeart/2005/8/layout/orgChart1"/>
    <dgm:cxn modelId="{989CD1DB-4165-45F6-8303-2B6DC5F12397}" type="presParOf" srcId="{E53E43B4-CD0A-4599-B985-EF3C4A1C5827}" destId="{4393F595-63AD-45E7-90AF-7935440DB906}" srcOrd="2" destOrd="0" presId="urn:microsoft.com/office/officeart/2005/8/layout/orgChart1"/>
    <dgm:cxn modelId="{99E65905-E59F-47E4-B8CD-9A2D69284FB5}" type="presParOf" srcId="{6BD8AA4B-16AD-4F63-A3B4-A80494D9E4FE}" destId="{F104CC1A-8D62-447F-AEC8-C0008BC73778}" srcOrd="4" destOrd="0" presId="urn:microsoft.com/office/officeart/2005/8/layout/orgChart1"/>
    <dgm:cxn modelId="{36DECA2B-3D05-4041-8FD9-DAB84711210D}" type="presParOf" srcId="{6BD8AA4B-16AD-4F63-A3B4-A80494D9E4FE}" destId="{A66FF517-61F5-4E58-908B-E42F26A8438B}" srcOrd="5" destOrd="0" presId="urn:microsoft.com/office/officeart/2005/8/layout/orgChart1"/>
    <dgm:cxn modelId="{9C6423B8-2908-45DD-A00D-785BC977AD86}" type="presParOf" srcId="{A66FF517-61F5-4E58-908B-E42F26A8438B}" destId="{851D2E5A-08AD-440E-BDD0-9689BB3DB468}" srcOrd="0" destOrd="0" presId="urn:microsoft.com/office/officeart/2005/8/layout/orgChart1"/>
    <dgm:cxn modelId="{EBC20F47-0EFC-4693-9C7B-4D54CE3E7396}" type="presParOf" srcId="{851D2E5A-08AD-440E-BDD0-9689BB3DB468}" destId="{73F12212-73F9-4FEC-9183-9A97D556D655}" srcOrd="0" destOrd="0" presId="urn:microsoft.com/office/officeart/2005/8/layout/orgChart1"/>
    <dgm:cxn modelId="{EA586149-9AEA-4611-89D2-D7DB48E9C415}" type="presParOf" srcId="{851D2E5A-08AD-440E-BDD0-9689BB3DB468}" destId="{4AD4DB87-DE8D-4D12-9C82-D1CE7995886B}" srcOrd="1" destOrd="0" presId="urn:microsoft.com/office/officeart/2005/8/layout/orgChart1"/>
    <dgm:cxn modelId="{67B1C71D-FD2B-43F8-A948-6790D9AC0362}" type="presParOf" srcId="{A66FF517-61F5-4E58-908B-E42F26A8438B}" destId="{BCAD8714-8FCF-4BF8-A815-AB23609872FB}" srcOrd="1" destOrd="0" presId="urn:microsoft.com/office/officeart/2005/8/layout/orgChart1"/>
    <dgm:cxn modelId="{14420F7D-9C5C-4CA0-A6B2-83564AF429E2}" type="presParOf" srcId="{A66FF517-61F5-4E58-908B-E42F26A8438B}" destId="{169EC5C7-5850-4154-9866-BB4DE09D7055}" srcOrd="2" destOrd="0" presId="urn:microsoft.com/office/officeart/2005/8/layout/orgChart1"/>
    <dgm:cxn modelId="{219645EE-0E88-4BFB-AEB6-8461AEBC6402}" type="presParOf" srcId="{6BD8AA4B-16AD-4F63-A3B4-A80494D9E4FE}" destId="{868B2B2B-A239-47B2-9316-167BBC7EF15C}" srcOrd="6" destOrd="0" presId="urn:microsoft.com/office/officeart/2005/8/layout/orgChart1"/>
    <dgm:cxn modelId="{36A5A2D4-2C72-4A9B-AE38-08623E482BCE}" type="presParOf" srcId="{6BD8AA4B-16AD-4F63-A3B4-A80494D9E4FE}" destId="{E9C89D2B-1A8E-4097-A10B-1C86B8619142}" srcOrd="7" destOrd="0" presId="urn:microsoft.com/office/officeart/2005/8/layout/orgChart1"/>
    <dgm:cxn modelId="{182E2116-1DCA-4E29-AD73-27D59427C533}" type="presParOf" srcId="{E9C89D2B-1A8E-4097-A10B-1C86B8619142}" destId="{F0E9C2CC-124E-40A0-9A15-B028A7E03043}" srcOrd="0" destOrd="0" presId="urn:microsoft.com/office/officeart/2005/8/layout/orgChart1"/>
    <dgm:cxn modelId="{FB2727AC-D2E7-4B16-9DEF-6050B2C6385B}" type="presParOf" srcId="{F0E9C2CC-124E-40A0-9A15-B028A7E03043}" destId="{5E1F85F5-BB7D-4CE9-9058-77FFD1EAC8F4}" srcOrd="0" destOrd="0" presId="urn:microsoft.com/office/officeart/2005/8/layout/orgChart1"/>
    <dgm:cxn modelId="{B30873C0-ADEA-4DC4-A65F-874B2572E1A5}" type="presParOf" srcId="{F0E9C2CC-124E-40A0-9A15-B028A7E03043}" destId="{96AD1334-29E5-435A-879C-A9D456E44B49}" srcOrd="1" destOrd="0" presId="urn:microsoft.com/office/officeart/2005/8/layout/orgChart1"/>
    <dgm:cxn modelId="{96DA6AF2-6396-4E3F-8998-7F4852F1B880}" type="presParOf" srcId="{E9C89D2B-1A8E-4097-A10B-1C86B8619142}" destId="{4ACEA035-59C9-42E7-9661-A43F690EB213}" srcOrd="1" destOrd="0" presId="urn:microsoft.com/office/officeart/2005/8/layout/orgChart1"/>
    <dgm:cxn modelId="{2632D893-F50F-47C5-913C-12961CDB2EFF}" type="presParOf" srcId="{E9C89D2B-1A8E-4097-A10B-1C86B8619142}" destId="{82F1F8FF-66DD-469E-A303-6789B96AD56C}" srcOrd="2" destOrd="0" presId="urn:microsoft.com/office/officeart/2005/8/layout/orgChart1"/>
    <dgm:cxn modelId="{B088C2E1-0AE6-49B5-BEFF-E69A07426E3B}" type="presParOf" srcId="{11B8B3FE-7E97-4F30-8241-96C71CCCAE27}" destId="{CEAAAE22-664F-4B59-8F66-7766A816FD5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973F70-0F88-4D78-B9F5-AB964EF15632}">
      <dsp:nvSpPr>
        <dsp:cNvPr id="0" name=""/>
        <dsp:cNvSpPr/>
      </dsp:nvSpPr>
      <dsp:spPr>
        <a:xfrm>
          <a:off x="0" y="265800"/>
          <a:ext cx="8520600" cy="15210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b="0" i="0" kern="1200" dirty="0"/>
            <a:t>Core Module-1</a:t>
          </a:r>
          <a:endParaRPr lang="en-IN" sz="6500" kern="1200" dirty="0"/>
        </a:p>
      </dsp:txBody>
      <dsp:txXfrm>
        <a:off x="74249" y="340049"/>
        <a:ext cx="8372102" cy="1372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CEDF4-05B8-4BB7-8A41-1184798B44F7}">
      <dsp:nvSpPr>
        <dsp:cNvPr id="0" name=""/>
        <dsp:cNvSpPr/>
      </dsp:nvSpPr>
      <dsp:spPr>
        <a:xfrm>
          <a:off x="2022600" y="1178109"/>
          <a:ext cx="1431004" cy="248356"/>
        </a:xfrm>
        <a:custGeom>
          <a:avLst/>
          <a:gdLst/>
          <a:ahLst/>
          <a:cxnLst/>
          <a:rect l="0" t="0" r="0" b="0"/>
          <a:pathLst>
            <a:path>
              <a:moveTo>
                <a:pt x="0" y="0"/>
              </a:moveTo>
              <a:lnTo>
                <a:pt x="0" y="124178"/>
              </a:lnTo>
              <a:lnTo>
                <a:pt x="1431004" y="124178"/>
              </a:lnTo>
              <a:lnTo>
                <a:pt x="1431004" y="2483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D3F1BA-C0D0-42CB-B1FC-B0402B9CE960}">
      <dsp:nvSpPr>
        <dsp:cNvPr id="0" name=""/>
        <dsp:cNvSpPr/>
      </dsp:nvSpPr>
      <dsp:spPr>
        <a:xfrm>
          <a:off x="1976880" y="1178109"/>
          <a:ext cx="91440" cy="248356"/>
        </a:xfrm>
        <a:custGeom>
          <a:avLst/>
          <a:gdLst/>
          <a:ahLst/>
          <a:cxnLst/>
          <a:rect l="0" t="0" r="0" b="0"/>
          <a:pathLst>
            <a:path>
              <a:moveTo>
                <a:pt x="45720" y="0"/>
              </a:moveTo>
              <a:lnTo>
                <a:pt x="45720" y="2483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0B8EE8-E4B4-408D-8B9F-A177D4E1CD68}">
      <dsp:nvSpPr>
        <dsp:cNvPr id="0" name=""/>
        <dsp:cNvSpPr/>
      </dsp:nvSpPr>
      <dsp:spPr>
        <a:xfrm>
          <a:off x="591595" y="1178109"/>
          <a:ext cx="1431004" cy="248356"/>
        </a:xfrm>
        <a:custGeom>
          <a:avLst/>
          <a:gdLst/>
          <a:ahLst/>
          <a:cxnLst/>
          <a:rect l="0" t="0" r="0" b="0"/>
          <a:pathLst>
            <a:path>
              <a:moveTo>
                <a:pt x="1431004" y="0"/>
              </a:moveTo>
              <a:lnTo>
                <a:pt x="1431004" y="124178"/>
              </a:lnTo>
              <a:lnTo>
                <a:pt x="0" y="124178"/>
              </a:lnTo>
              <a:lnTo>
                <a:pt x="0" y="24835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D84976-CDEB-4E8D-A90E-F71841660202}">
      <dsp:nvSpPr>
        <dsp:cNvPr id="0" name=""/>
        <dsp:cNvSpPr/>
      </dsp:nvSpPr>
      <dsp:spPr>
        <a:xfrm>
          <a:off x="1431275" y="586785"/>
          <a:ext cx="1182648" cy="5913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Tools</a:t>
          </a:r>
        </a:p>
      </dsp:txBody>
      <dsp:txXfrm>
        <a:off x="1431275" y="586785"/>
        <a:ext cx="1182648" cy="591324"/>
      </dsp:txXfrm>
    </dsp:sp>
    <dsp:sp modelId="{5AE79C55-BC37-4ECB-B76C-566E067BFD0F}">
      <dsp:nvSpPr>
        <dsp:cNvPr id="0" name=""/>
        <dsp:cNvSpPr/>
      </dsp:nvSpPr>
      <dsp:spPr>
        <a:xfrm>
          <a:off x="271" y="1426465"/>
          <a:ext cx="1182648" cy="5913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dirty="0"/>
            <a:t>Mechanical Tools</a:t>
          </a:r>
        </a:p>
      </dsp:txBody>
      <dsp:txXfrm>
        <a:off x="271" y="1426465"/>
        <a:ext cx="1182648" cy="591324"/>
      </dsp:txXfrm>
    </dsp:sp>
    <dsp:sp modelId="{A2675392-81BA-4780-855D-D8FC0184D104}">
      <dsp:nvSpPr>
        <dsp:cNvPr id="0" name=""/>
        <dsp:cNvSpPr/>
      </dsp:nvSpPr>
      <dsp:spPr>
        <a:xfrm>
          <a:off x="1431275" y="1426465"/>
          <a:ext cx="1182648" cy="5913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Measurement Tools</a:t>
          </a:r>
        </a:p>
      </dsp:txBody>
      <dsp:txXfrm>
        <a:off x="1431275" y="1426465"/>
        <a:ext cx="1182648" cy="591324"/>
      </dsp:txXfrm>
    </dsp:sp>
    <dsp:sp modelId="{9BAB4B79-E302-4C21-A346-23BFFD7AB636}">
      <dsp:nvSpPr>
        <dsp:cNvPr id="0" name=""/>
        <dsp:cNvSpPr/>
      </dsp:nvSpPr>
      <dsp:spPr>
        <a:xfrm>
          <a:off x="2862280" y="1426465"/>
          <a:ext cx="1182648" cy="59132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IN" sz="1400" kern="1200"/>
            <a:t>Power Tools</a:t>
          </a:r>
        </a:p>
      </dsp:txBody>
      <dsp:txXfrm>
        <a:off x="2862280" y="1426465"/>
        <a:ext cx="1182648" cy="5913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4CC1A-8D62-447F-AEC8-C0008BC73778}">
      <dsp:nvSpPr>
        <dsp:cNvPr id="0" name=""/>
        <dsp:cNvSpPr/>
      </dsp:nvSpPr>
      <dsp:spPr>
        <a:xfrm>
          <a:off x="2212156" y="1341213"/>
          <a:ext cx="1565116" cy="271631"/>
        </a:xfrm>
        <a:custGeom>
          <a:avLst/>
          <a:gdLst/>
          <a:ahLst/>
          <a:cxnLst/>
          <a:rect l="0" t="0" r="0" b="0"/>
          <a:pathLst>
            <a:path>
              <a:moveTo>
                <a:pt x="0" y="0"/>
              </a:moveTo>
              <a:lnTo>
                <a:pt x="0" y="135815"/>
              </a:lnTo>
              <a:lnTo>
                <a:pt x="1565116" y="135815"/>
              </a:lnTo>
              <a:lnTo>
                <a:pt x="1565116" y="27163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4032DB-A51A-44EE-AE04-62D04F178628}">
      <dsp:nvSpPr>
        <dsp:cNvPr id="0" name=""/>
        <dsp:cNvSpPr/>
      </dsp:nvSpPr>
      <dsp:spPr>
        <a:xfrm>
          <a:off x="2166436" y="1341213"/>
          <a:ext cx="91440" cy="271631"/>
        </a:xfrm>
        <a:custGeom>
          <a:avLst/>
          <a:gdLst/>
          <a:ahLst/>
          <a:cxnLst/>
          <a:rect l="0" t="0" r="0" b="0"/>
          <a:pathLst>
            <a:path>
              <a:moveTo>
                <a:pt x="45720" y="0"/>
              </a:moveTo>
              <a:lnTo>
                <a:pt x="45720" y="27163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5D5F34-2194-4168-817E-6B0845623158}">
      <dsp:nvSpPr>
        <dsp:cNvPr id="0" name=""/>
        <dsp:cNvSpPr/>
      </dsp:nvSpPr>
      <dsp:spPr>
        <a:xfrm>
          <a:off x="647039" y="1341213"/>
          <a:ext cx="1565116" cy="271631"/>
        </a:xfrm>
        <a:custGeom>
          <a:avLst/>
          <a:gdLst/>
          <a:ahLst/>
          <a:cxnLst/>
          <a:rect l="0" t="0" r="0" b="0"/>
          <a:pathLst>
            <a:path>
              <a:moveTo>
                <a:pt x="1565116" y="0"/>
              </a:moveTo>
              <a:lnTo>
                <a:pt x="1565116" y="135815"/>
              </a:lnTo>
              <a:lnTo>
                <a:pt x="0" y="135815"/>
              </a:lnTo>
              <a:lnTo>
                <a:pt x="0" y="27163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021842-2A3B-4496-988D-FEB38F0350EE}">
      <dsp:nvSpPr>
        <dsp:cNvPr id="0" name=""/>
        <dsp:cNvSpPr/>
      </dsp:nvSpPr>
      <dsp:spPr>
        <a:xfrm>
          <a:off x="1565413" y="694471"/>
          <a:ext cx="1293485" cy="64674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System Software</a:t>
          </a:r>
        </a:p>
      </dsp:txBody>
      <dsp:txXfrm>
        <a:off x="1565413" y="694471"/>
        <a:ext cx="1293485" cy="646742"/>
      </dsp:txXfrm>
    </dsp:sp>
    <dsp:sp modelId="{FE51A3A8-61A4-4204-B61A-55F0BDA8E216}">
      <dsp:nvSpPr>
        <dsp:cNvPr id="0" name=""/>
        <dsp:cNvSpPr/>
      </dsp:nvSpPr>
      <dsp:spPr>
        <a:xfrm>
          <a:off x="297" y="1612845"/>
          <a:ext cx="1293485" cy="64674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Operating System</a:t>
          </a:r>
        </a:p>
      </dsp:txBody>
      <dsp:txXfrm>
        <a:off x="297" y="1612845"/>
        <a:ext cx="1293485" cy="646742"/>
      </dsp:txXfrm>
    </dsp:sp>
    <dsp:sp modelId="{7B5DCE67-7419-4F32-8475-4ACDA7D48EB3}">
      <dsp:nvSpPr>
        <dsp:cNvPr id="0" name=""/>
        <dsp:cNvSpPr/>
      </dsp:nvSpPr>
      <dsp:spPr>
        <a:xfrm>
          <a:off x="1565413" y="1612845"/>
          <a:ext cx="1293485" cy="64674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Device Driver</a:t>
          </a:r>
        </a:p>
      </dsp:txBody>
      <dsp:txXfrm>
        <a:off x="1565413" y="1612845"/>
        <a:ext cx="1293485" cy="646742"/>
      </dsp:txXfrm>
    </dsp:sp>
    <dsp:sp modelId="{73F12212-73F9-4FEC-9183-9A97D556D655}">
      <dsp:nvSpPr>
        <dsp:cNvPr id="0" name=""/>
        <dsp:cNvSpPr/>
      </dsp:nvSpPr>
      <dsp:spPr>
        <a:xfrm>
          <a:off x="3130530" y="1612845"/>
          <a:ext cx="1293485" cy="64674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Language Processors</a:t>
          </a:r>
        </a:p>
      </dsp:txBody>
      <dsp:txXfrm>
        <a:off x="3130530" y="1612845"/>
        <a:ext cx="1293485" cy="6467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4CC1A-8D62-447F-AEC8-C0008BC73778}">
      <dsp:nvSpPr>
        <dsp:cNvPr id="0" name=""/>
        <dsp:cNvSpPr/>
      </dsp:nvSpPr>
      <dsp:spPr>
        <a:xfrm>
          <a:off x="2212156" y="1341213"/>
          <a:ext cx="1565116" cy="271631"/>
        </a:xfrm>
        <a:custGeom>
          <a:avLst/>
          <a:gdLst/>
          <a:ahLst/>
          <a:cxnLst/>
          <a:rect l="0" t="0" r="0" b="0"/>
          <a:pathLst>
            <a:path>
              <a:moveTo>
                <a:pt x="0" y="0"/>
              </a:moveTo>
              <a:lnTo>
                <a:pt x="0" y="135815"/>
              </a:lnTo>
              <a:lnTo>
                <a:pt x="1565116" y="135815"/>
              </a:lnTo>
              <a:lnTo>
                <a:pt x="1565116" y="27163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4032DB-A51A-44EE-AE04-62D04F178628}">
      <dsp:nvSpPr>
        <dsp:cNvPr id="0" name=""/>
        <dsp:cNvSpPr/>
      </dsp:nvSpPr>
      <dsp:spPr>
        <a:xfrm>
          <a:off x="2166436" y="1341213"/>
          <a:ext cx="91440" cy="271631"/>
        </a:xfrm>
        <a:custGeom>
          <a:avLst/>
          <a:gdLst/>
          <a:ahLst/>
          <a:cxnLst/>
          <a:rect l="0" t="0" r="0" b="0"/>
          <a:pathLst>
            <a:path>
              <a:moveTo>
                <a:pt x="45720" y="0"/>
              </a:moveTo>
              <a:lnTo>
                <a:pt x="45720" y="27163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5D5F34-2194-4168-817E-6B0845623158}">
      <dsp:nvSpPr>
        <dsp:cNvPr id="0" name=""/>
        <dsp:cNvSpPr/>
      </dsp:nvSpPr>
      <dsp:spPr>
        <a:xfrm>
          <a:off x="647039" y="1341213"/>
          <a:ext cx="1565116" cy="271631"/>
        </a:xfrm>
        <a:custGeom>
          <a:avLst/>
          <a:gdLst/>
          <a:ahLst/>
          <a:cxnLst/>
          <a:rect l="0" t="0" r="0" b="0"/>
          <a:pathLst>
            <a:path>
              <a:moveTo>
                <a:pt x="1565116" y="0"/>
              </a:moveTo>
              <a:lnTo>
                <a:pt x="1565116" y="135815"/>
              </a:lnTo>
              <a:lnTo>
                <a:pt x="0" y="135815"/>
              </a:lnTo>
              <a:lnTo>
                <a:pt x="0" y="27163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021842-2A3B-4496-988D-FEB38F0350EE}">
      <dsp:nvSpPr>
        <dsp:cNvPr id="0" name=""/>
        <dsp:cNvSpPr/>
      </dsp:nvSpPr>
      <dsp:spPr>
        <a:xfrm>
          <a:off x="1565413" y="694471"/>
          <a:ext cx="1293485" cy="64674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Application Software</a:t>
          </a:r>
        </a:p>
      </dsp:txBody>
      <dsp:txXfrm>
        <a:off x="1565413" y="694471"/>
        <a:ext cx="1293485" cy="646742"/>
      </dsp:txXfrm>
    </dsp:sp>
    <dsp:sp modelId="{FE51A3A8-61A4-4204-B61A-55F0BDA8E216}">
      <dsp:nvSpPr>
        <dsp:cNvPr id="0" name=""/>
        <dsp:cNvSpPr/>
      </dsp:nvSpPr>
      <dsp:spPr>
        <a:xfrm>
          <a:off x="297" y="1612845"/>
          <a:ext cx="1293485" cy="64674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General purpose software</a:t>
          </a:r>
        </a:p>
      </dsp:txBody>
      <dsp:txXfrm>
        <a:off x="297" y="1612845"/>
        <a:ext cx="1293485" cy="646742"/>
      </dsp:txXfrm>
    </dsp:sp>
    <dsp:sp modelId="{7B5DCE67-7419-4F32-8475-4ACDA7D48EB3}">
      <dsp:nvSpPr>
        <dsp:cNvPr id="0" name=""/>
        <dsp:cNvSpPr/>
      </dsp:nvSpPr>
      <dsp:spPr>
        <a:xfrm>
          <a:off x="1565413" y="1612845"/>
          <a:ext cx="1293485" cy="64674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Customized software</a:t>
          </a:r>
        </a:p>
      </dsp:txBody>
      <dsp:txXfrm>
        <a:off x="1565413" y="1612845"/>
        <a:ext cx="1293485" cy="646742"/>
      </dsp:txXfrm>
    </dsp:sp>
    <dsp:sp modelId="{73F12212-73F9-4FEC-9183-9A97D556D655}">
      <dsp:nvSpPr>
        <dsp:cNvPr id="0" name=""/>
        <dsp:cNvSpPr/>
      </dsp:nvSpPr>
      <dsp:spPr>
        <a:xfrm>
          <a:off x="3130530" y="1612845"/>
          <a:ext cx="1293485" cy="646742"/>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Utilities software</a:t>
          </a:r>
        </a:p>
      </dsp:txBody>
      <dsp:txXfrm>
        <a:off x="3130530" y="1612845"/>
        <a:ext cx="1293485" cy="6467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B2B2B-A239-47B2-9316-167BBC7EF15C}">
      <dsp:nvSpPr>
        <dsp:cNvPr id="0" name=""/>
        <dsp:cNvSpPr/>
      </dsp:nvSpPr>
      <dsp:spPr>
        <a:xfrm>
          <a:off x="3870542" y="1618861"/>
          <a:ext cx="3031432" cy="350744"/>
        </a:xfrm>
        <a:custGeom>
          <a:avLst/>
          <a:gdLst/>
          <a:ahLst/>
          <a:cxnLst/>
          <a:rect l="0" t="0" r="0" b="0"/>
          <a:pathLst>
            <a:path>
              <a:moveTo>
                <a:pt x="0" y="0"/>
              </a:moveTo>
              <a:lnTo>
                <a:pt x="0" y="175372"/>
              </a:lnTo>
              <a:lnTo>
                <a:pt x="3031432" y="175372"/>
              </a:lnTo>
              <a:lnTo>
                <a:pt x="3031432" y="3507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04CC1A-8D62-447F-AEC8-C0008BC73778}">
      <dsp:nvSpPr>
        <dsp:cNvPr id="0" name=""/>
        <dsp:cNvSpPr/>
      </dsp:nvSpPr>
      <dsp:spPr>
        <a:xfrm>
          <a:off x="3870542" y="1618861"/>
          <a:ext cx="1010477" cy="350744"/>
        </a:xfrm>
        <a:custGeom>
          <a:avLst/>
          <a:gdLst/>
          <a:ahLst/>
          <a:cxnLst/>
          <a:rect l="0" t="0" r="0" b="0"/>
          <a:pathLst>
            <a:path>
              <a:moveTo>
                <a:pt x="0" y="0"/>
              </a:moveTo>
              <a:lnTo>
                <a:pt x="0" y="175372"/>
              </a:lnTo>
              <a:lnTo>
                <a:pt x="1010477" y="175372"/>
              </a:lnTo>
              <a:lnTo>
                <a:pt x="1010477" y="3507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4032DB-A51A-44EE-AE04-62D04F178628}">
      <dsp:nvSpPr>
        <dsp:cNvPr id="0" name=""/>
        <dsp:cNvSpPr/>
      </dsp:nvSpPr>
      <dsp:spPr>
        <a:xfrm>
          <a:off x="2860064" y="1618861"/>
          <a:ext cx="1010477" cy="350744"/>
        </a:xfrm>
        <a:custGeom>
          <a:avLst/>
          <a:gdLst/>
          <a:ahLst/>
          <a:cxnLst/>
          <a:rect l="0" t="0" r="0" b="0"/>
          <a:pathLst>
            <a:path>
              <a:moveTo>
                <a:pt x="1010477" y="0"/>
              </a:moveTo>
              <a:lnTo>
                <a:pt x="1010477" y="175372"/>
              </a:lnTo>
              <a:lnTo>
                <a:pt x="0" y="175372"/>
              </a:lnTo>
              <a:lnTo>
                <a:pt x="0" y="3507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5D5F34-2194-4168-817E-6B0845623158}">
      <dsp:nvSpPr>
        <dsp:cNvPr id="0" name=""/>
        <dsp:cNvSpPr/>
      </dsp:nvSpPr>
      <dsp:spPr>
        <a:xfrm>
          <a:off x="839109" y="1618861"/>
          <a:ext cx="3031432" cy="350744"/>
        </a:xfrm>
        <a:custGeom>
          <a:avLst/>
          <a:gdLst/>
          <a:ahLst/>
          <a:cxnLst/>
          <a:rect l="0" t="0" r="0" b="0"/>
          <a:pathLst>
            <a:path>
              <a:moveTo>
                <a:pt x="3031432" y="0"/>
              </a:moveTo>
              <a:lnTo>
                <a:pt x="3031432" y="175372"/>
              </a:lnTo>
              <a:lnTo>
                <a:pt x="0" y="175372"/>
              </a:lnTo>
              <a:lnTo>
                <a:pt x="0" y="35074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021842-2A3B-4496-988D-FEB38F0350EE}">
      <dsp:nvSpPr>
        <dsp:cNvPr id="0" name=""/>
        <dsp:cNvSpPr/>
      </dsp:nvSpPr>
      <dsp:spPr>
        <a:xfrm>
          <a:off x="3035437" y="783755"/>
          <a:ext cx="1670210" cy="835105"/>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t>Operating system</a:t>
          </a:r>
        </a:p>
      </dsp:txBody>
      <dsp:txXfrm>
        <a:off x="3035437" y="783755"/>
        <a:ext cx="1670210" cy="835105"/>
      </dsp:txXfrm>
    </dsp:sp>
    <dsp:sp modelId="{FE51A3A8-61A4-4204-B61A-55F0BDA8E216}">
      <dsp:nvSpPr>
        <dsp:cNvPr id="0" name=""/>
        <dsp:cNvSpPr/>
      </dsp:nvSpPr>
      <dsp:spPr>
        <a:xfrm>
          <a:off x="4004" y="1969605"/>
          <a:ext cx="1670210" cy="835105"/>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Batch operating system</a:t>
          </a:r>
        </a:p>
      </dsp:txBody>
      <dsp:txXfrm>
        <a:off x="4004" y="1969605"/>
        <a:ext cx="1670210" cy="835105"/>
      </dsp:txXfrm>
    </dsp:sp>
    <dsp:sp modelId="{7B5DCE67-7419-4F32-8475-4ACDA7D48EB3}">
      <dsp:nvSpPr>
        <dsp:cNvPr id="0" name=""/>
        <dsp:cNvSpPr/>
      </dsp:nvSpPr>
      <dsp:spPr>
        <a:xfrm>
          <a:off x="2024959" y="1969605"/>
          <a:ext cx="1670210" cy="835105"/>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Time Sharing OS</a:t>
          </a:r>
        </a:p>
      </dsp:txBody>
      <dsp:txXfrm>
        <a:off x="2024959" y="1969605"/>
        <a:ext cx="1670210" cy="835105"/>
      </dsp:txXfrm>
    </dsp:sp>
    <dsp:sp modelId="{73F12212-73F9-4FEC-9183-9A97D556D655}">
      <dsp:nvSpPr>
        <dsp:cNvPr id="0" name=""/>
        <dsp:cNvSpPr/>
      </dsp:nvSpPr>
      <dsp:spPr>
        <a:xfrm>
          <a:off x="4045914" y="1969605"/>
          <a:ext cx="1670210" cy="835105"/>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Network OS</a:t>
          </a:r>
        </a:p>
      </dsp:txBody>
      <dsp:txXfrm>
        <a:off x="4045914" y="1969605"/>
        <a:ext cx="1670210" cy="835105"/>
      </dsp:txXfrm>
    </dsp:sp>
    <dsp:sp modelId="{5E1F85F5-BB7D-4CE9-9058-77FFD1EAC8F4}">
      <dsp:nvSpPr>
        <dsp:cNvPr id="0" name=""/>
        <dsp:cNvSpPr/>
      </dsp:nvSpPr>
      <dsp:spPr>
        <a:xfrm>
          <a:off x="6066869" y="1969605"/>
          <a:ext cx="1670210" cy="835105"/>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IN" sz="1800" kern="1200" dirty="0">
              <a:solidFill>
                <a:srgbClr val="000000"/>
              </a:solidFill>
              <a:latin typeface="Arial"/>
              <a:ea typeface="+mn-ea"/>
              <a:cs typeface="+mn-cs"/>
            </a:rPr>
            <a:t>RTOS</a:t>
          </a:r>
        </a:p>
      </dsp:txBody>
      <dsp:txXfrm>
        <a:off x="6066869" y="1969605"/>
        <a:ext cx="1670210" cy="83510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16:08:35.170"/>
    </inkml:context>
    <inkml:brush xml:id="br0">
      <inkml:brushProperty name="width" value="0.05" units="cm"/>
      <inkml:brushProperty name="height" value="0.05" units="cm"/>
      <inkml:brushProperty name="color" value="#CC0066"/>
    </inkml:brush>
  </inkml:definitions>
  <inkml:trace contextRef="#ctx0" brushRef="#br0">2282 1718 24575,'6'0'0,"0"-1"0,0 0 0,-1-1 0,1 1 0,0-1 0,-1 0 0,1 0 0,-1-1 0,0 0 0,0 0 0,0 0 0,0-1 0,-1 1 0,1-1 0,-1 0 0,0 0 0,0-1 0,6-8 0,5-9 0,-1 1 0,20-44 0,-33 64 0,16-39 0,-2-2 0,15-60 0,-13 42 0,41-160 0,-50 176 0,-2-1 0,-2 0 0,-2 0 0,-5-72 0,0 14 0,5 32 0,-1 34 0,-1 0 0,-7-59 0,4 85 0,0 0 0,-1 1 0,0-1 0,0 1 0,-1 0 0,-1 0 0,1 1 0,-2 0 0,1 0 0,-10-9 0,-6-7 0,-1 2 0,-31-23 0,25 27 0,0 1 0,-1 1 0,-1 1 0,-1 2 0,-35-10 0,43 14 0,-36-9 0,0 3 0,-64-10 0,2 1 0,72 15 0,0 2 0,-77-3 0,-102 13 0,89 0 0,49-3 0,36-1 0,-1 2 0,0 3 0,1 2 0,-64 14 0,5 21 0,19-6 0,47-19 0,1 3 0,-53 27 0,75-34 0,0-1 0,-51 13 0,43-14 0,-33 14 0,42-14-273,1 1 0,0 2 0,1 0 0,-28 21 0,24-12-6553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16:08:37.869"/>
    </inkml:context>
    <inkml:brush xml:id="br0">
      <inkml:brushProperty name="width" value="0.05" units="cm"/>
      <inkml:brushProperty name="height" value="0.05" units="cm"/>
      <inkml:brushProperty name="color" value="#CC0066"/>
    </inkml:brush>
  </inkml:definitions>
  <inkml:trace contextRef="#ctx0" brushRef="#br0">19 0 24575,'0'7'0,"0"7"0,-3 3 0,-2 7 0,0 3 0,2 3 0,0 1 0,9-5 0,6-6 0,5-8 0,7-5 0,3-4 0,4-2 0,0-2 0,2-1 0,-4 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16:16:06.228"/>
    </inkml:context>
    <inkml:brush xml:id="br0">
      <inkml:brushProperty name="width" value="0.05" units="cm"/>
      <inkml:brushProperty name="height" value="0.05" units="cm"/>
      <inkml:brushProperty name="color" value="#CC0066"/>
    </inkml:brush>
  </inkml:definitions>
  <inkml:trace contextRef="#ctx0" brushRef="#br0">1817 1867 24575,'31'-31'0,"-5"6"0,0-1 0,-2-1 0,-1-1 0,34-54 0,-42 57 0,-2 3 0,-1 0 0,0 0 0,-2-1 0,-1-1 0,12-42 0,-10-22 0,-3 0 0,-7-161 0,-3 111 0,2 120 0,1-9 0,-1 0 0,-1 0 0,-2 0 0,0 1 0,-2-1 0,-12-38 0,8 39 0,-1-1 0,-2 1 0,0 1 0,-2 0 0,-1 1 0,-29-37 0,10 19 0,23 28 0,0 0 0,-1 0 0,0 1 0,-1 1 0,0 0 0,-1 0 0,0 2 0,-25-15 0,-78-41 0,67 35 0,-69-30 0,95 53 0,0 1 0,0 2 0,-1 0 0,0 1 0,0 1 0,-46 2 0,-29-4 0,67 0 0,0-1 0,-32-11 0,36 8 0,1 2 0,-1 1 0,-42-3 0,-111 9 0,82 1 0,73 1 0,0 2 0,0 0 0,-47 14 0,30-6 0,17-4 0,1 2 0,0 0 0,-38 23 0,32-17 0,-23 16 0,34-19 0,-44 19 0,45-23-455,0 1 0,-24 15 0,20-9-6371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5T16:16:09.109"/>
    </inkml:context>
    <inkml:brush xml:id="br0">
      <inkml:brushProperty name="width" value="0.05" units="cm"/>
      <inkml:brushProperty name="height" value="0.05" units="cm"/>
      <inkml:brushProperty name="color" value="#CC0066"/>
    </inkml:brush>
  </inkml:definitions>
  <inkml:trace contextRef="#ctx0" brushRef="#br0">63 0 24575,'0'19'0,"0"0"0,-2 0 0,0 0 0,0-1 0,-2 1 0,-1-1 0,-8 25 0,5-24 0,-14 38 0,21-54 0,0-1 0,0 1 0,0 0 0,1 0 0,0 0 0,-1 0 0,1 0 0,0 1 0,0-1 0,1 0 0,-1 0 0,0 0 0,1 0 0,0 0 0,1 3 0,-1-4 0,1-1 0,0 1 0,-1 0 0,1 0 0,0-1 0,0 1 0,0-1 0,0 0 0,0 0 0,1 1 0,-1-1 0,0-1 0,0 1 0,1 0 0,-1 0 0,1-1 0,-1 0 0,5 1 0,49 0 0,-44-2 0,76-2-1365,-63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howtogeek.com/258545/how-to-use-notepad-to-create-a-dated-log-or-journal-file/"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bleepingcomputer.com/news/microsoft/windows-10-notepad-is-getting-better-utf-8-encoding-support/"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filesconverter.com/text-formats"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lpng.com/png/6589946"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99designs.com/blog/tips/image-file-types/"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www.firevista.com/list-of-all-image-formats/"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www.howtogeek.com/178146/htg-explains-everything-you-need-to-know-about-zipped-files/"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www.khanacademy.org/computing/computers-and-internet/"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eveloper.apple.com/documentation/compression"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maketecheasier.com/7-zip-vs-winrar-vs-winzip/"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rfwireless-world.com/Terminology/Advantages-and-Disadvantages-of-Data-Compression.html"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image.slidesharecdn.com/final-302-181124182547/95/file-compression-zip-file-15-638.jpg?cb=1543084052"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tech-blogs.com/the-little-known-difference-between-rar-and-zip/"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us.norton.com/content/norton-msm/us/en-us/home/internetsecurity/how-to/the-importance-of-data-back-up.html/?lg=en&amp;ct=US&amp;cs=true"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www.g2.com/articles/what-is-backup"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spanning.com/blog/types-of-backup-understanding-full-differential-incremental-backup/"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www.techtarget.com/searchdatabackup/feature/Full-incremental-or-differential-How-to-choose-the-correct-backup-type"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webwerks.in/blogs/advantages-and-disadvantages-cloud-backup-services"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www.ubackup.com/clone/clone-old-computer-to-a-new-one-4348.html"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www.ubackup.com/windows-10/clone-hard-drive-windows-10-0528.html"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www.ubackup.com/features/disk-clone.html"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www.slideshare.net/jagjitsingh2010/cloning-4"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recoverit.wondershare.com/harddrive-backup/backup-vs-clone.html"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guru99.com/introduction-linux.html"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www.tutorialandexample.com/types-of-operating-syste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3" Type="http://schemas.openxmlformats.org/officeDocument/2006/relationships/hyperlink" Target="https://www.tutorialandexample.com/functions-of-the-operating-system/"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kullabs.com/class-miscellaneous/teacher-training/digital-literacy/introduction-and-function-of-operating-system"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hitechwhizz.com/2021/02/5-advantages-and-disadvantages-limitations-benefits-of-operating-system.html"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hitechwhizz.com/2021/02/5-advantages-and-disadvantages-limitations-benefits-of-operating-system.html"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www.guru99.com/introduction-linux.html"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souclou.com/linus-torvalds-creator-of-linux-kernel-explained-why-linux-desktop-was-not-a-thing/"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www.elprocus.com/linux-operating-system/"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tutorialspoint.com/operating_system/os_linux.htm"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steemit.com/features/@arshi731/features-of-linux"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www.javatpoint.com/architecture-of-linux"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www.javatpoint.com/architecture-of-linux"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ubuntu.com/blog/whats-new-in-ubuntu-desktop-20-04-lts"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oracle-patches.com/en/os/choosing-the-right-linux-distribution-step-by-step-instruction"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www.javatpoint.com/linux-nano-editor"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linoxide.com/list-users-linux-command-line/"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pediaa.com/difference-between-linux-and-ubuntu/"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www.techradar.com/how-to/how-to-speed-up-ubuntu-2004"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www.techrepublic.com/article/evaluating-linux-reality-vs-hype/"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etipsguruji.com/gui/"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technastic.com/5-best-linux-desktop-environments/"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commons.wikimedia.org/wiki/File:Desktop_Ubuntu_20.04.png"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uk.rs-online.com/web/c/connectors/network-telecom-connectors/ethernet-connectors/?applied-dimensions=4294518919,4291877699,4291847198,4293277729,4294430614" TargetMode="External"/><Relationship Id="rId3" Type="http://schemas.openxmlformats.org/officeDocument/2006/relationships/hyperlink" Target="https://uk.rs-online.com/web/c/hand-tools/cable-connector-crimping-tools/crimp-tools/?applied-dimensions=4292052487" TargetMode="External"/><Relationship Id="rId7" Type="http://schemas.openxmlformats.org/officeDocument/2006/relationships/hyperlink" Target="https://uk.rs-online.com/web/c/connectors/network-telecom-connectors/ethernet-connectors/?applied-dimensions=4294518919,4291877699,4291847198,4293277729,4294431995"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uk.rs-online.com/web/c/connectors/network-telecom-connectors/ethernet-connectors/?applied-dimensions=4294518919,4291877699,4291847198,4293277729,4294431788" TargetMode="External"/><Relationship Id="rId11" Type="http://schemas.openxmlformats.org/officeDocument/2006/relationships/hyperlink" Target="https://uk.rs-online.com/web/c/connectors/network-telecom-connectors/ethernet-connectors/?applied-dimensions=4294388123" TargetMode="External"/><Relationship Id="rId5" Type="http://schemas.openxmlformats.org/officeDocument/2006/relationships/hyperlink" Target="https://uk.rs-online.com/web/c/hand-tools/cable-connector-crimping-tools/crimp-tools/?applied-dimensions=4292052105,4292052496,4292052072" TargetMode="External"/><Relationship Id="rId10" Type="http://schemas.openxmlformats.org/officeDocument/2006/relationships/hyperlink" Target="https://uk.rs-online.com/web/c/connectors/network-telecom-connectors/ethernet-connectors/?applied-dimensions=4294430322" TargetMode="External"/><Relationship Id="rId4" Type="http://schemas.openxmlformats.org/officeDocument/2006/relationships/hyperlink" Target="https://uk.rs-online.com/web/c/connectors/wire-terminals-splices/bootlace-ferrules/" TargetMode="External"/><Relationship Id="rId9" Type="http://schemas.openxmlformats.org/officeDocument/2006/relationships/hyperlink" Target="https://uk.rs-online.com/web/c/connectors/network-telecom-connectors/ethernet-connectors/?applied-dimensions=4294518919" TargetMode="Externa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pediaa.com/difference-between-gui-and-cli/"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www.geeksforgeeks.org/linux-directory-structure/"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www.geeksforgeeks.org/linux-directory-structure/"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www.2daygeek.com/find-identify-file-types-in-linux/"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www.geeksforgeeks.org/basic-linux-commands-day-day-life/"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www.educba.com/bash-shell-in-linux/"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www.tutorialandexample.com/linux-bash/"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docs.gigaspaces.com/latest/admin/tools-cli.html"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www.journaldev.com/34067/linux-commands"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study.com/academy/lesson/linux-commands-for-managing-files-directories.html"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fetynotes.ne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www.computernetworkingnotes.com/linux-tutorials/how-to-use-the-sort-command-in-linux.html"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study.com/academy/lesson/linux-commands-for-managing-files-directories.html"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study.com/academy/lesson/modifying-file-permissions-access-control-in-linux.html"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www.poweradmin.com/blog/essential-shell-commands-for-linux/"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mindmajix.com/shell-scripting-tutorial"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www.slideshare.net/sschaturvedi2015/shell-and-its-types-in-linux-248788008"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www.maketecheasier.com/linux-nano-text-editor-beginner-guide/"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www.smashingmagazine.com/2010/05/vi-editor-linux-terminal-cheat-sheet-pdf/"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3" Type="http://schemas.openxmlformats.org/officeDocument/2006/relationships/hyperlink" Target="https://www.maketecheasier.com/linux-nano-text-editor-beginner-guide/"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s://www.educba.com/uses-of-shell-scripting/"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devopslearning.medium.com/100-days-of-devops-day-51-introduction-to-bash-scripting-9501ce7a32a4"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s://linuxaria.com/howto/7-hidden-features-of-bash"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3" Type="http://schemas.openxmlformats.org/officeDocument/2006/relationships/hyperlink" Target="https://www.geeksforgeeks.org/linux-directory-structure/"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www.javatpoint.com/bash-variables"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www.javatpoint.com/bash-read-user-input"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3" Type="http://schemas.openxmlformats.org/officeDocument/2006/relationships/hyperlink" Target="https://www.javatpoint.com/if-then-else-shell-scripting" TargetMode="External"/><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3" Type="http://schemas.openxmlformats.org/officeDocument/2006/relationships/hyperlink" Target="https://linuxhint.com/nested-loop-bash-script-examples/"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ro.linuxteaching.com/article/bash_call_function"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protostack.com/index.php?main_page=product_info&amp;anolcPath=1_2&amp;products_id=3"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www.avantlink.com/click.php?tt=cl&amp;mi=10609&amp;pw=182414&amp;ctc=how-to-solder&amp;url=http%3a%2f%2fwww.jameco.com%2fwebapp%2fwcs%2fstores%2fservlet%2fStoreCatalogDrillDownView%3flangId%3d-1%26storeId%3d10001%26catalogId%3d10001%26freeText%3dPROTOBOARD%26search_type%3djamecoall" TargetMode="Externa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Category_3_cable" TargetMode="External"/><Relationship Id="rId3" Type="http://schemas.openxmlformats.org/officeDocument/2006/relationships/hyperlink" Target="https://en.wikipedia.org/wiki/Twisted_pair" TargetMode="External"/><Relationship Id="rId7" Type="http://schemas.openxmlformats.org/officeDocument/2006/relationships/hyperlink" Target="https://en.wikipedia.org/wiki/Category_5_cabl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en.wikipedia.org/wiki/Backward_compatible" TargetMode="External"/><Relationship Id="rId5" Type="http://schemas.openxmlformats.org/officeDocument/2006/relationships/hyperlink" Target="https://en.wikipedia.org/wiki/Physical_layer" TargetMode="External"/><Relationship Id="rId4" Type="http://schemas.openxmlformats.org/officeDocument/2006/relationships/hyperlink" Target="https://en.wikipedia.org/wiki/Ethernet" TargetMode="External"/><Relationship Id="rId9" Type="http://schemas.openxmlformats.org/officeDocument/2006/relationships/hyperlink" Target="https://en.wikipedia.org/wiki/Crosstalk" TargetMode="External"/></Relationships>
</file>

<file path=ppt/notesSlides/_rels/notesSlide20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50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50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slide" Target="../slides/slide50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slide" Target="../slides/slide50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slide" Target="../slides/slide51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slide" Target="../slides/slide51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slide" Target="../slides/slide51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slide" Target="../slides/slide51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3" Type="http://schemas.openxmlformats.org/officeDocument/2006/relationships/hyperlink" Target="https://www.techtarget.com/searchnetworking/definition/node#:~:text=A%20network%20node%20sits%20at,as%20modems%2C%20PCs%20and%20printers" TargetMode="External"/><Relationship Id="rId2" Type="http://schemas.openxmlformats.org/officeDocument/2006/relationships/slide" Target="../slides/slide51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en.wikipedia.org/wiki/Coaxial_cable" TargetMode="External"/><Relationship Id="rId3" Type="http://schemas.openxmlformats.org/officeDocument/2006/relationships/hyperlink" Target="https://www.computerhope.com/jargon/e/expacard.htm" TargetMode="External"/><Relationship Id="rId7" Type="http://schemas.openxmlformats.org/officeDocument/2006/relationships/hyperlink" Target="https://en.wikipedia.org/wiki/Radio_frequency"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Electrical_connector" TargetMode="External"/><Relationship Id="rId5" Type="http://schemas.openxmlformats.org/officeDocument/2006/relationships/hyperlink" Target="https://www.computerhope.com/jargon/u/usb.htm" TargetMode="External"/><Relationship Id="rId10" Type="http://schemas.openxmlformats.org/officeDocument/2006/relationships/hyperlink" Target="https://en.wikipedia.org/wiki/Signal_reflection" TargetMode="External"/><Relationship Id="rId4" Type="http://schemas.openxmlformats.org/officeDocument/2006/relationships/hyperlink" Target="https://www.computerhope.com/jargon/m/mothboar.htm" TargetMode="External"/><Relationship Id="rId9" Type="http://schemas.openxmlformats.org/officeDocument/2006/relationships/hyperlink" Target="https://en.wikipedia.org/wiki/Characteristic_impedance" TargetMode="External"/></Relationships>
</file>

<file path=ppt/notesSlides/_rels/notesSlide210.xml.rels><?xml version="1.0" encoding="UTF-8" standalone="yes"?>
<Relationships xmlns="http://schemas.openxmlformats.org/package/2006/relationships"><Relationship Id="rId3" Type="http://schemas.openxmlformats.org/officeDocument/2006/relationships/hyperlink" Target="https://www.techtarget.com/searchnetworking/definition/node#:~:text=A%20network%20node%20sits%20at,as%20modems%2C%20PCs%20and%20printers" TargetMode="External"/><Relationship Id="rId2" Type="http://schemas.openxmlformats.org/officeDocument/2006/relationships/slide" Target="../slides/slide515.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www.techtarget.com/searchnetworking/definition/node#:~:text=A%20network%20node%20sits%20at,as%20modems%2C%20PCs%20and%20printers" TargetMode="External"/><Relationship Id="rId2" Type="http://schemas.openxmlformats.org/officeDocument/2006/relationships/slide" Target="../slides/slide516.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3" Type="http://schemas.openxmlformats.org/officeDocument/2006/relationships/hyperlink" Target="https://www.techtarget.com/searchnetworking/definition/node#:~:text=A%20network%20node%20sits%20at,as%20modems%2C%20PCs%20and%20printers" TargetMode="External"/><Relationship Id="rId2" Type="http://schemas.openxmlformats.org/officeDocument/2006/relationships/slide" Target="../slides/slide517.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3" Type="http://schemas.openxmlformats.org/officeDocument/2006/relationships/hyperlink" Target="https://en.wikipedia.org/wiki/Network_segment#:~:text=A%20network%20segment%20is%20a,used%20to%20interconnect%20end%20stations" TargetMode="External"/><Relationship Id="rId2" Type="http://schemas.openxmlformats.org/officeDocument/2006/relationships/slide" Target="../slides/slide518.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3" Type="http://schemas.openxmlformats.org/officeDocument/2006/relationships/hyperlink" Target="https://www.geeksforgeeks.org/types-and-uses-of-backbone-networks/#:~:text=The%20backbone%20itself%20is%20a,%3A%20Bus%20backbone%2C%20Star%20backbone" TargetMode="External"/><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520.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521.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522.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523.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5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525.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526.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527.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528.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529.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530.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531.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532.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5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545.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546.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547.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548.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549.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550.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551.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553.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55.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56.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57.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58.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59.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0.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1.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2.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3.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5.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6.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7.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8.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9.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0.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1.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2.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3.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5.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6.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7.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8.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9.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0.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1.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2.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3.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5.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6.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7.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8.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9.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0.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2.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3.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5.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6.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7.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8.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9.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0.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1.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2.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3.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5.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6.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7.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8.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9.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0.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1.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2.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3.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9.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0.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1.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2.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3.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5.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6.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7.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8.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9.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0.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1.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2.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3.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5.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6.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7.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8.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9.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50.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52.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53.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6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655.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656.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657.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658.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659.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3" Type="http://schemas.openxmlformats.org/officeDocument/2006/relationships/hyperlink" Target="https://www.cisco.com/c/en_in/solutions/small-business/resource-center/networking/network-switch-how.html" TargetMode="External"/><Relationship Id="rId2" Type="http://schemas.openxmlformats.org/officeDocument/2006/relationships/slide" Target="../slides/slide660.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3" Type="http://schemas.openxmlformats.org/officeDocument/2006/relationships/hyperlink" Target="https://www.javatpoint.com/computer-network-switching" TargetMode="External"/><Relationship Id="rId2" Type="http://schemas.openxmlformats.org/officeDocument/2006/relationships/slide" Target="../slides/slide661.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3" Type="http://schemas.openxmlformats.org/officeDocument/2006/relationships/hyperlink" Target="https://www.geeksforgeeks.org/types-of-switches-in-computer-network/" TargetMode="External"/><Relationship Id="rId2" Type="http://schemas.openxmlformats.org/officeDocument/2006/relationships/slide" Target="../slides/slide662.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3" Type="http://schemas.openxmlformats.org/officeDocument/2006/relationships/hyperlink" Target="https://www.geeksforgeeks.org/types-of-switches-in-computer-network/" TargetMode="External"/><Relationship Id="rId2" Type="http://schemas.openxmlformats.org/officeDocument/2006/relationships/slide" Target="../slides/slide663.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3" Type="http://schemas.openxmlformats.org/officeDocument/2006/relationships/hyperlink" Target="https://www.geeksforgeeks.org/types-of-switches-in-computer-network/" TargetMode="External"/><Relationship Id="rId2" Type="http://schemas.openxmlformats.org/officeDocument/2006/relationships/slide" Target="../slides/slide6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3" Type="http://schemas.openxmlformats.org/officeDocument/2006/relationships/hyperlink" Target="https://www.geeksforgeeks.org/types-of-switches-in-computer-network/" TargetMode="External"/><Relationship Id="rId2" Type="http://schemas.openxmlformats.org/officeDocument/2006/relationships/slide" Target="../slides/slide665.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3" Type="http://schemas.openxmlformats.org/officeDocument/2006/relationships/hyperlink" Target="https://www.javatpoint.com/computer-network-switching" TargetMode="External"/><Relationship Id="rId2" Type="http://schemas.openxmlformats.org/officeDocument/2006/relationships/slide" Target="../slides/slide666.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3" Type="http://schemas.openxmlformats.org/officeDocument/2006/relationships/hyperlink" Target="https://www.javatpoint.com/computer-network-switching" TargetMode="External"/><Relationship Id="rId2" Type="http://schemas.openxmlformats.org/officeDocument/2006/relationships/slide" Target="../slides/slide667.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68.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69.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70.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71.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72.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73.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75.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76.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3" Type="http://schemas.openxmlformats.org/officeDocument/2006/relationships/hyperlink" Target="https://www.javatpoint.com/router" TargetMode="External"/><Relationship Id="rId2" Type="http://schemas.openxmlformats.org/officeDocument/2006/relationships/slide" Target="../slides/slide677.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3" Type="http://schemas.openxmlformats.org/officeDocument/2006/relationships/hyperlink" Target="https://geek-university.com/ccna/what-is-a-network-bridge/" TargetMode="External"/><Relationship Id="rId2" Type="http://schemas.openxmlformats.org/officeDocument/2006/relationships/slide" Target="../slides/slide678.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3" Type="http://schemas.openxmlformats.org/officeDocument/2006/relationships/hyperlink" Target="https://www.elprocus.com/what-is-a-bridge-in-computer-network-working-types-its-functions/" TargetMode="External"/><Relationship Id="rId2" Type="http://schemas.openxmlformats.org/officeDocument/2006/relationships/slide" Target="../slides/slide679.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3" Type="http://schemas.openxmlformats.org/officeDocument/2006/relationships/hyperlink" Target="https://www.elprocus.com/what-is-a-bridge-in-computer-network-working-types-its-functions/" TargetMode="External"/><Relationship Id="rId2" Type="http://schemas.openxmlformats.org/officeDocument/2006/relationships/slide" Target="../slides/slide680.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3" Type="http://schemas.openxmlformats.org/officeDocument/2006/relationships/hyperlink" Target="https://www.elprocus.com/what-is-a-bridge-in-computer-network-working-types-its-functions/" TargetMode="External"/><Relationship Id="rId2" Type="http://schemas.openxmlformats.org/officeDocument/2006/relationships/slide" Target="../slides/slide681.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3" Type="http://schemas.openxmlformats.org/officeDocument/2006/relationships/hyperlink" Target="https://www.elprocus.com/what-is-a-bridge-in-computer-network-working-types-its-functions/" TargetMode="External"/><Relationship Id="rId2" Type="http://schemas.openxmlformats.org/officeDocument/2006/relationships/slide" Target="../slides/slide682.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3" Type="http://schemas.openxmlformats.org/officeDocument/2006/relationships/hyperlink" Target="https://www.elprocus.com/what-is-a-bridge-in-computer-network-working-types-its-functions/" TargetMode="External"/><Relationship Id="rId2" Type="http://schemas.openxmlformats.org/officeDocument/2006/relationships/slide" Target="../slides/slide683.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3" Type="http://schemas.openxmlformats.org/officeDocument/2006/relationships/hyperlink" Target="https://www.elprocus.com/what-is-a-bridge-in-computer-network-working-types-its-functions/" TargetMode="External"/><Relationship Id="rId2" Type="http://schemas.openxmlformats.org/officeDocument/2006/relationships/slide" Target="../slides/slide6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3" Type="http://schemas.openxmlformats.org/officeDocument/2006/relationships/hyperlink" Target="https://www.techopedia.com/definition/2510/internet-service-provider-isp" TargetMode="External"/><Relationship Id="rId2" Type="http://schemas.openxmlformats.org/officeDocument/2006/relationships/slide" Target="../slides/slide685.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686.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687.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688.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689.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690.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691.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74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74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6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6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76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76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76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76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76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767.xml"/><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2" Type="http://schemas.openxmlformats.org/officeDocument/2006/relationships/slide" Target="../slides/slide768.xml"/><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0.xml"/><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1.xml"/><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2.xml"/><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3.xml"/><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4.xml"/><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5.xml"/><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6.xml"/><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7.xml"/><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8.xml"/><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0.xml"/><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1.xml"/><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2.xml"/><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2" Type="http://schemas.openxmlformats.org/officeDocument/2006/relationships/slide" Target="../slides/slide783.xml"/><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2" Type="http://schemas.openxmlformats.org/officeDocument/2006/relationships/slide" Target="../slides/slide784.xml"/><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2" Type="http://schemas.openxmlformats.org/officeDocument/2006/relationships/slide" Target="../slides/slide785.xml"/><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2" Type="http://schemas.openxmlformats.org/officeDocument/2006/relationships/slide" Target="../slides/slide786.xml"/><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7.xml"/><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8.xml"/><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0.xml"/><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1.xml"/><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2.xml"/><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3.xml"/><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4.xml"/><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5.xml"/><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6.xml"/><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7.xml"/><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8.xml"/><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0.xml"/><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1.xml"/><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2.xml"/><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3.xml"/><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4.xml"/><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5.xml"/><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7.xml"/><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8.xml"/><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0.xml"/><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1.xml"/><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2.xml"/><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3.xml"/><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4.xml"/><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5.xml"/><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6.xml"/><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7.xml"/><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8.xml"/><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0.xml"/><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1.xml"/><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2.xml"/><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3.xml"/><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4.xml"/><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5.xml"/><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6.xml"/><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7.xml"/><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2" Type="http://schemas.openxmlformats.org/officeDocument/2006/relationships/slide" Target="../slides/slide8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en.wikipedia.org/wiki/Video_card"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computerhope.com/jargon/p/partition.htm"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www.computerhope.com/jargon/h/harddriv.htm"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computerhope.com/jargon/d/disk.ht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8" Type="http://schemas.openxmlformats.org/officeDocument/2006/relationships/hyperlink" Target="https://www.computerhope.com/jargon/t/treestru.htm" TargetMode="External"/><Relationship Id="rId3" Type="http://schemas.openxmlformats.org/officeDocument/2006/relationships/hyperlink" Target="https://www.computerhope.com/jargon/h/hierfile.htm" TargetMode="External"/><Relationship Id="rId7" Type="http://schemas.openxmlformats.org/officeDocument/2006/relationships/hyperlink" Target="https://www.computerhope.com/unix.htm" TargetMode="External"/><Relationship Id="rId12" Type="http://schemas.openxmlformats.org/officeDocument/2006/relationships/hyperlink" Target="https://www.computerhope.com/jargon/h/homedir.htm"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www.computerhope.com/jargon/o/os2.htm" TargetMode="External"/><Relationship Id="rId11" Type="http://schemas.openxmlformats.org/officeDocument/2006/relationships/hyperlink" Target="https://www.computerhope.com/jargon/r/root.htm" TargetMode="External"/><Relationship Id="rId5" Type="http://schemas.openxmlformats.org/officeDocument/2006/relationships/hyperlink" Target="https://www.computerhope.com/msdos.htm" TargetMode="External"/><Relationship Id="rId10" Type="http://schemas.openxmlformats.org/officeDocument/2006/relationships/hyperlink" Target="https://www.computerhope.com/jargon/c/currentd.htm" TargetMode="External"/><Relationship Id="rId4" Type="http://schemas.openxmlformats.org/officeDocument/2006/relationships/hyperlink" Target="https://www.computerhope.com/jargon/l/linux.htm" TargetMode="External"/><Relationship Id="rId9" Type="http://schemas.openxmlformats.org/officeDocument/2006/relationships/hyperlink" Target="https://www.computerhope.com/jargon/s/subdirec.htm"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ign.com/articles/best-keyboard"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javatpoint.com/keyboar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computerhope.com/issues/ch001689.htm"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computerhope.com/jargon/k/keyboard.htm"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computerhope.com/jargon/k/keyboard.htm"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advance-africa.com/images/xwindows1.png.pagespeed.ic.bg4V5WeD6K.jpg"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digitalcitizen.life/7-ways-change-volume-windows-both-pcs-tablets/"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engineersgarage.com/insight-how-computer-keyboard-works/"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esis.com.au/computer-products/keyboards-pointing-devices/keyboards-mice-etc-industrial/waterproof-keyboards-plastic/"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slidetodoc.com/lis-508-lecture-4-looking-at-a-computer/"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uow.edu.au/student/learning-co-op/technology-and-software/mouse-buttons/"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barhamprimary.co.uk/page/?title=Computer+Mouse+and+Keyboard+Skills&amp;pid=135"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lazplanet.blogspot.com/2017/05/make-simple-image-zoomer-in-5-minutes.html"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nidirect.gov.uk/articles/keyboard-and-mouse-basics"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scoopten.com/what-is-computer-mouse-type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scoopten.com/what-is-computer-mouse-types/"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quora.com/What-are-the-different-types-of-mouse"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slideplayer.com/slide/7606416/25/images/9/Mouse+Advantages+Disadvantages.jpg"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shutterstock.com/image-photo/inside-laptop-mouse-damaged-1905599818"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electronicsandcommunications.com/2020/08/microsoft-paint-tutorial-for-beginners.html"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electronicsandcommunications.com/2020/08/microsoft-paint-tutorial-for-beginners.html"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this section we will able to use basic hand tools which usually use in computer hardware and networking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103811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Notepad is a generic text editor included with all versions of Microsoft Windows that allows you to create, open, and read plaintext files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6463360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Ways to Open Notepad on Your Windows 10 </a:t>
            </a:r>
          </a:p>
          <a:p>
            <a:pPr marL="0" lvl="0" indent="0" algn="l" rtl="0">
              <a:spcBef>
                <a:spcPts val="0"/>
              </a:spcBef>
              <a:spcAft>
                <a:spcPts val="0"/>
              </a:spcAft>
              <a:buNone/>
            </a:pPr>
            <a:endParaRPr lang="en-IN" dirty="0"/>
          </a:p>
          <a:p>
            <a:pPr marL="171450" lvl="0" indent="-171450" algn="l" rtl="0">
              <a:spcBef>
                <a:spcPts val="0"/>
              </a:spcBef>
              <a:spcAft>
                <a:spcPts val="0"/>
              </a:spcAft>
            </a:pPr>
            <a:r>
              <a:rPr lang="en-IN" dirty="0"/>
              <a:t>Turn Notepad on in the Start menu. Select the Start button on the taskbar and then choose Notepad.</a:t>
            </a:r>
          </a:p>
          <a:p>
            <a:pPr marL="171450" lvl="0" indent="-171450" algn="l" rtl="0">
              <a:spcBef>
                <a:spcPts val="0"/>
              </a:spcBef>
              <a:spcAft>
                <a:spcPts val="0"/>
              </a:spcAft>
            </a:pPr>
            <a:r>
              <a:rPr lang="en-IN" dirty="0"/>
              <a:t>Find it by searching. </a:t>
            </a:r>
          </a:p>
          <a:p>
            <a:pPr marL="171450" lvl="0" indent="-171450" algn="l" rtl="0">
              <a:spcBef>
                <a:spcPts val="0"/>
              </a:spcBef>
              <a:spcAft>
                <a:spcPts val="0"/>
              </a:spcAft>
            </a:pPr>
            <a:r>
              <a:rPr lang="en-IN" dirty="0"/>
              <a:t>Open Notepad by right-clicking a blank area. </a:t>
            </a:r>
          </a:p>
          <a:p>
            <a:pPr marL="171450" lvl="0" indent="-171450" algn="l" rtl="0">
              <a:spcBef>
                <a:spcPts val="0"/>
              </a:spcBef>
              <a:spcAft>
                <a:spcPts val="0"/>
              </a:spcAft>
            </a:pPr>
            <a:r>
              <a:rPr lang="en-IN" dirty="0"/>
              <a:t>Press Windows(logo)+R, type notepad and then select OK.</a:t>
            </a:r>
          </a:p>
          <a:p>
            <a:pPr marL="171450" lvl="0" indent="-171450" algn="l" rtl="0">
              <a:spcBef>
                <a:spcPts val="0"/>
              </a:spcBef>
              <a:spcAft>
                <a:spcPts val="0"/>
              </a:spcAft>
            </a:pPr>
            <a:r>
              <a:rPr lang="en-IN" dirty="0"/>
              <a:t>Select Start.</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https://www.howtogeek.com/258545/how-to-use-notepad-to-create-a-dated-log-or-journal-file/</a:t>
            </a:r>
            <a:endParaRPr lang="en-IN" dirty="0"/>
          </a:p>
        </p:txBody>
      </p:sp>
    </p:spTree>
    <p:extLst>
      <p:ext uri="{BB962C8B-B14F-4D97-AF65-F5344CB8AC3E}">
        <p14:creationId xmlns:p14="http://schemas.microsoft.com/office/powerpoint/2010/main" val="112753394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3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Text based </a:t>
            </a:r>
            <a:r>
              <a:rPr lang="en-IN" dirty="0"/>
              <a:t>also refers to documents that contain only text, such as program source code, batch and shell scripts as well as HTML and XML files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https://www.bleepingcomputer.com/news/microsoft/windows-10-notepad-is-getting-better-utf-8-encoding-support/</a:t>
            </a:r>
            <a:endParaRPr lang="en-IN" dirty="0"/>
          </a:p>
        </p:txBody>
      </p:sp>
    </p:spTree>
    <p:extLst>
      <p:ext uri="{BB962C8B-B14F-4D97-AF65-F5344CB8AC3E}">
        <p14:creationId xmlns:p14="http://schemas.microsoft.com/office/powerpoint/2010/main" val="403593538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File format extensions for text files</a:t>
            </a:r>
            <a:endParaRPr b="1" dirty="0"/>
          </a:p>
          <a:p>
            <a:pPr marL="0" lvl="0" indent="0" algn="l" rtl="0">
              <a:spcBef>
                <a:spcPts val="0"/>
              </a:spcBef>
              <a:spcAft>
                <a:spcPts val="0"/>
              </a:spcAft>
              <a:buNone/>
            </a:pPr>
            <a:endParaRPr dirty="0"/>
          </a:p>
          <a:p>
            <a:pPr marL="0" lvl="0" indent="0" algn="just" rtl="0">
              <a:spcBef>
                <a:spcPts val="0"/>
              </a:spcBef>
              <a:spcAft>
                <a:spcPts val="0"/>
              </a:spcAft>
              <a:buNone/>
            </a:pPr>
            <a:r>
              <a:rPr lang="en-IN" dirty="0"/>
              <a:t>TXT is a typical plain text file.</a:t>
            </a:r>
          </a:p>
          <a:p>
            <a:pPr marL="0" lvl="0" indent="0" algn="just" rtl="0">
              <a:spcBef>
                <a:spcPts val="0"/>
              </a:spcBef>
              <a:spcAft>
                <a:spcPts val="0"/>
              </a:spcAft>
              <a:buNone/>
            </a:pPr>
            <a:r>
              <a:rPr lang="en-IN" dirty="0"/>
              <a:t>RTF is a common, convertible rich text format, with selection of captions, font types and sizes, page layout etc.</a:t>
            </a:r>
          </a:p>
          <a:p>
            <a:pPr marL="0" lvl="0" indent="0" algn="just" rtl="0">
              <a:spcBef>
                <a:spcPts val="0"/>
              </a:spcBef>
              <a:spcAft>
                <a:spcPts val="0"/>
              </a:spcAft>
              <a:buNone/>
            </a:pPr>
            <a:r>
              <a:rPr lang="en-IN" dirty="0"/>
              <a:t>DOC/DOCX are binary rich formats for office text files supported primarily by Microsoft Office Word and other Word-compatible text editors.</a:t>
            </a:r>
          </a:p>
          <a:p>
            <a:pPr marL="0" lvl="0" indent="0" algn="just" rtl="0">
              <a:spcBef>
                <a:spcPts val="0"/>
              </a:spcBef>
              <a:spcAft>
                <a:spcPts val="0"/>
              </a:spcAft>
              <a:buNone/>
            </a:pPr>
            <a:r>
              <a:rPr lang="en-IN" dirty="0"/>
              <a:t>ODT is a freeware alternative for DOC, provided by OpenOffice.org software and its clones such as LibreOffice. It is also a binary formatted rich text document.</a:t>
            </a:r>
          </a:p>
          <a:p>
            <a:pPr marL="0" lvl="0" indent="0" algn="just" rtl="0">
              <a:spcBef>
                <a:spcPts val="0"/>
              </a:spcBef>
              <a:spcAft>
                <a:spcPts val="0"/>
              </a:spcAft>
              <a:buNone/>
            </a:pPr>
            <a:r>
              <a:rPr lang="en-IN" dirty="0"/>
              <a:t>PDF is a “physical” layout format for electronic documents, with a standard for its tags and properties. You can either view PDF files as documents or print these files as physical pages.</a:t>
            </a:r>
          </a:p>
          <a:p>
            <a:pPr marL="0" lvl="0" indent="0" algn="just" rtl="0">
              <a:spcBef>
                <a:spcPts val="0"/>
              </a:spcBef>
              <a:spcAft>
                <a:spcPts val="0"/>
              </a:spcAft>
              <a:buNone/>
            </a:pPr>
            <a:r>
              <a:rPr lang="en-IN" dirty="0"/>
              <a:t>XML is a tag-based format that is like HTML. Its primary purpose is to create configuration files and text documentation for different software.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https://filesconverter.com/text-formats</a:t>
            </a:r>
            <a:endParaRPr lang="en-IN" dirty="0"/>
          </a:p>
        </p:txBody>
      </p:sp>
    </p:spTree>
    <p:extLst>
      <p:ext uri="{BB962C8B-B14F-4D97-AF65-F5344CB8AC3E}">
        <p14:creationId xmlns:p14="http://schemas.microsoft.com/office/powerpoint/2010/main" val="9630020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Left (White Color space):</a:t>
            </a:r>
          </a:p>
          <a:p>
            <a:pPr marL="0" lvl="0" indent="0" algn="l" rtl="0">
              <a:spcBef>
                <a:spcPts val="0"/>
              </a:spcBef>
              <a:spcAft>
                <a:spcPts val="0"/>
              </a:spcAft>
              <a:buNone/>
            </a:pPr>
            <a:r>
              <a:rPr lang="en-IN" dirty="0"/>
              <a:t>Title - Parent Topic</a:t>
            </a:r>
          </a:p>
          <a:p>
            <a:pPr marL="0" lvl="0" indent="0" algn="l" rtl="0">
              <a:spcBef>
                <a:spcPts val="0"/>
              </a:spcBef>
              <a:spcAft>
                <a:spcPts val="0"/>
              </a:spcAft>
              <a:buNone/>
            </a:pPr>
            <a:r>
              <a:rPr lang="en-IN" dirty="0"/>
              <a:t>Subtitle - Subtopic 4 </a:t>
            </a:r>
          </a:p>
          <a:p>
            <a:pPr marL="0" lvl="0" indent="0" algn="l" rtl="0">
              <a:spcBef>
                <a:spcPts val="0"/>
              </a:spcBef>
              <a:spcAft>
                <a:spcPts val="0"/>
              </a:spcAft>
              <a:buNone/>
            </a:pPr>
            <a:r>
              <a:rPr lang="en-IN" dirty="0"/>
              <a:t>Body Text - Description in bullets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sz="1800" b="1" dirty="0">
                <a:effectLst/>
                <a:latin typeface="Times New Roman" panose="02020603050405020304" pitchFamily="18" charset="0"/>
                <a:ea typeface="Times New Roman" panose="02020603050405020304" pitchFamily="18" charset="0"/>
              </a:rPr>
              <a:t>Image Format </a:t>
            </a:r>
            <a:r>
              <a:rPr lang="en-IN" sz="1800" dirty="0">
                <a:effectLst/>
                <a:latin typeface="Times New Roman" panose="02020603050405020304" pitchFamily="18" charset="0"/>
                <a:ea typeface="Times New Roman" panose="02020603050405020304" pitchFamily="18" charset="0"/>
              </a:rPr>
              <a:t>describes how data related to the image will be stored. Data can be stored in compressed, Uncompressed or vector format</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https://dlpng.com/png/6589946</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933792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1" dirty="0"/>
              <a:t>File format extensions for image files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JPEG (.jpg, .jpeg)</a:t>
            </a:r>
          </a:p>
          <a:p>
            <a:pPr marL="0" lvl="0" indent="0" algn="l" rtl="0">
              <a:spcBef>
                <a:spcPts val="0"/>
              </a:spcBef>
              <a:spcAft>
                <a:spcPts val="0"/>
              </a:spcAft>
              <a:buNone/>
            </a:pPr>
            <a:r>
              <a:rPr lang="en-IN" dirty="0"/>
              <a:t>Joint Photographic Experts Group is a loss-prone (lossy) format in which data is lost to reduce size of image. Due to compression, some data is lost but that loss is very less. It is a very common format and are good for digital cameras, nonprofessional prints, E-Mail, PowerPoint etc., making it ideal for web use.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GIF (.gif)</a:t>
            </a:r>
          </a:p>
          <a:p>
            <a:pPr marL="0" lvl="0" indent="0" algn="l" rtl="0">
              <a:spcBef>
                <a:spcPts val="0"/>
              </a:spcBef>
              <a:spcAft>
                <a:spcPts val="0"/>
              </a:spcAft>
              <a:buNone/>
            </a:pPr>
            <a:r>
              <a:rPr lang="en-IN" dirty="0"/>
              <a:t>GIF or Graphics Interchange Format files are used for web graphics. They can be animated and are limited to only 256 </a:t>
            </a:r>
            <a:r>
              <a:rPr lang="en-IN" dirty="0" err="1"/>
              <a:t>colors</a:t>
            </a:r>
            <a:r>
              <a:rPr lang="en-IN" dirty="0"/>
              <a:t>, can allow for transparency. GIF files are typically small is size and are portable.</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Bitmap (.bmp)</a:t>
            </a:r>
          </a:p>
          <a:p>
            <a:pPr marL="0" lvl="0" indent="0" algn="l" rtl="0">
              <a:spcBef>
                <a:spcPts val="0"/>
              </a:spcBef>
              <a:spcAft>
                <a:spcPts val="0"/>
              </a:spcAft>
              <a:buNone/>
            </a:pPr>
            <a:r>
              <a:rPr lang="en-IN" dirty="0"/>
              <a:t>Bit Map Image file is developed by Microsoft for windows. It is same as TIFF due lossless, no compression property. Due to BMP being a proprietary format, it is generally recommended to use TIFF files.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EPS (.eps)</a:t>
            </a:r>
          </a:p>
          <a:p>
            <a:pPr marL="0" lvl="0" indent="0" algn="l" rtl="0">
              <a:spcBef>
                <a:spcPts val="0"/>
              </a:spcBef>
              <a:spcAft>
                <a:spcPts val="0"/>
              </a:spcAft>
              <a:buNone/>
            </a:pPr>
            <a:r>
              <a:rPr lang="en-IN" dirty="0"/>
              <a:t>Encapsulated PostScript file is a common vector file type. EPS files can be opened in applications such as Adobe Illustrator or CorelDRAW.</a:t>
            </a:r>
          </a:p>
          <a:p>
            <a:pPr marL="0" lvl="0" indent="0" algn="l" rtl="0">
              <a:spcBef>
                <a:spcPts val="0"/>
              </a:spcBef>
              <a:spcAft>
                <a:spcPts val="0"/>
              </a:spcAft>
              <a:buNone/>
            </a:pPr>
            <a:r>
              <a:rPr lang="en-IN" dirty="0"/>
              <a:t>RAW Image Files (. raw, .cr2, .nef, .orf, .sr2)</a:t>
            </a:r>
          </a:p>
          <a:p>
            <a:pPr marL="0" lvl="0" indent="0" algn="l" rtl="0">
              <a:spcBef>
                <a:spcPts val="0"/>
              </a:spcBef>
              <a:spcAft>
                <a:spcPts val="0"/>
              </a:spcAft>
              <a:buNone/>
            </a:pPr>
            <a:r>
              <a:rPr lang="en-IN" dirty="0"/>
              <a:t>These Files are unprocessed created by a camera or scanner.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https://99designs.com/blog/tips/image-file-types/</a:t>
            </a:r>
            <a:endParaRPr lang="en-IN" dirty="0"/>
          </a:p>
        </p:txBody>
      </p:sp>
    </p:spTree>
    <p:extLst>
      <p:ext uri="{BB962C8B-B14F-4D97-AF65-F5344CB8AC3E}">
        <p14:creationId xmlns:p14="http://schemas.microsoft.com/office/powerpoint/2010/main" val="19193569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TIFF(.tif, .tiff)</a:t>
            </a:r>
          </a:p>
          <a:p>
            <a:pPr marL="0" lvl="0" indent="0" algn="l" rtl="0">
              <a:spcBef>
                <a:spcPts val="0"/>
              </a:spcBef>
              <a:spcAft>
                <a:spcPts val="0"/>
              </a:spcAft>
              <a:buNone/>
            </a:pPr>
            <a:r>
              <a:rPr lang="en-IN" dirty="0"/>
              <a:t>Tagged Image File Format this format store image data without losing any data. It do not perform any compression on images have a high-quality image is obtained but size of image is also large, which is good for printing, professional printing.</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PNG (.png)</a:t>
            </a:r>
          </a:p>
          <a:p>
            <a:pPr marL="0" lvl="0" indent="0" algn="l" rtl="0">
              <a:spcBef>
                <a:spcPts val="0"/>
              </a:spcBef>
              <a:spcAft>
                <a:spcPts val="0"/>
              </a:spcAft>
              <a:buNone/>
            </a:pPr>
            <a:r>
              <a:rPr lang="en-IN" dirty="0"/>
              <a:t>PNG or Portable Network Graphics files are a lossless image format. It was designed to replace gif format as gif supported 256 </a:t>
            </a:r>
            <a:r>
              <a:rPr lang="en-IN" dirty="0" err="1"/>
              <a:t>colors</a:t>
            </a:r>
            <a:r>
              <a:rPr lang="en-IN" dirty="0"/>
              <a:t> unlike PNG which support 16 million </a:t>
            </a:r>
            <a:r>
              <a:rPr lang="en-IN" dirty="0" err="1"/>
              <a:t>colors</a:t>
            </a:r>
            <a:r>
              <a:rPr lang="en-IN" dirty="0"/>
              <a: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SVG:</a:t>
            </a:r>
          </a:p>
          <a:p>
            <a:pPr marL="0" lvl="0" indent="0" algn="l" rtl="0">
              <a:spcBef>
                <a:spcPts val="0"/>
              </a:spcBef>
              <a:spcAft>
                <a:spcPts val="0"/>
              </a:spcAft>
              <a:buNone/>
            </a:pPr>
            <a:r>
              <a:rPr lang="en-IN" dirty="0"/>
              <a:t>Scalable Vector Graphics is an XML-based vector image format for two-dimensional graphics with support for interactivity and animation.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https://www.firevista.com/list-of-all-image-formats/</a:t>
            </a:r>
            <a:endParaRPr lang="en-IN" dirty="0"/>
          </a:p>
        </p:txBody>
      </p:sp>
    </p:spTree>
    <p:extLst>
      <p:ext uri="{BB962C8B-B14F-4D97-AF65-F5344CB8AC3E}">
        <p14:creationId xmlns:p14="http://schemas.microsoft.com/office/powerpoint/2010/main" val="141470586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5</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compressed file is any file which is smaller than its original size and could contain one or more files, or even a directory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https://www.howtogeek.com/178146/htg-explains-everything-you-need-to-know-about-zipped-files/</a:t>
            </a:r>
            <a:endParaRPr lang="en-IN" dirty="0"/>
          </a:p>
        </p:txBody>
      </p:sp>
    </p:spTree>
    <p:extLst>
      <p:ext uri="{BB962C8B-B14F-4D97-AF65-F5344CB8AC3E}">
        <p14:creationId xmlns:p14="http://schemas.microsoft.com/office/powerpoint/2010/main" val="86251794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Compressing is mainly used for the following purposes:</a:t>
            </a:r>
          </a:p>
          <a:p>
            <a:pPr marL="171450" lvl="0" indent="-171450" algn="l" rtl="0">
              <a:spcBef>
                <a:spcPts val="0"/>
              </a:spcBef>
              <a:spcAft>
                <a:spcPts val="0"/>
              </a:spcAft>
            </a:pPr>
            <a:r>
              <a:rPr lang="en-IN" dirty="0"/>
              <a:t>A compressed file takes up less storage space. A smaller file can be transferred faster between locations e.g., on the Internet.</a:t>
            </a:r>
          </a:p>
          <a:p>
            <a:pPr marL="171450" lvl="0" indent="-171450" algn="l" rtl="0">
              <a:spcBef>
                <a:spcPts val="0"/>
              </a:spcBef>
              <a:spcAft>
                <a:spcPts val="0"/>
              </a:spcAft>
            </a:pPr>
            <a:r>
              <a:rPr lang="en-IN" dirty="0"/>
              <a:t>Several files and folders are combined into one package that is easy to manage; it is usually easier to handle one file than a set of, say, 10,000 files.</a:t>
            </a:r>
          </a:p>
          <a:p>
            <a:pPr marL="171450" lvl="0" indent="-171450" algn="l" rtl="0">
              <a:spcBef>
                <a:spcPts val="0"/>
              </a:spcBef>
              <a:spcAft>
                <a:spcPts val="0"/>
              </a:spcAft>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https://www.khanacademy.org/computing/computers-and-internet/</a:t>
            </a:r>
            <a:endParaRPr lang="en-IN" dirty="0"/>
          </a:p>
          <a:p>
            <a:pPr marL="0" indent="0">
              <a:buNone/>
            </a:pPr>
            <a:endParaRPr lang="en-IN" dirty="0"/>
          </a:p>
        </p:txBody>
      </p:sp>
    </p:spTree>
    <p:extLst>
      <p:ext uri="{BB962C8B-B14F-4D97-AF65-F5344CB8AC3E}">
        <p14:creationId xmlns:p14="http://schemas.microsoft.com/office/powerpoint/2010/main" val="94761921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Data compression is a means of altering or encoding structured data to take up less disk space when stored on a computer-based system.</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Lossless compression is a class of data compression that allows the original data to be perfectly reconstructed from the compressed data.</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Lossy compression is a method of data compression in which the size of the file is reduced by eliminating data in the file.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https://developer.apple.com/documentation/compression</a:t>
            </a:r>
            <a:endParaRPr lang="en-IN" dirty="0"/>
          </a:p>
        </p:txBody>
      </p:sp>
    </p:spTree>
    <p:extLst>
      <p:ext uri="{BB962C8B-B14F-4D97-AF65-F5344CB8AC3E}">
        <p14:creationId xmlns:p14="http://schemas.microsoft.com/office/powerpoint/2010/main" val="100675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225818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ZIP is an archive file format that supports lossless data compression. A ZIP file may contain one or more files or directories that may have been compressed.</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RAR file (short for a </a:t>
            </a:r>
            <a:r>
              <a:rPr lang="en-IN" dirty="0" err="1"/>
              <a:t>Roshal</a:t>
            </a:r>
            <a:r>
              <a:rPr lang="en-IN" dirty="0"/>
              <a:t> Archive Compressed file) is a compressed file, or data container, that holds one or more other files and folders inside of it.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err="1"/>
              <a:t>gzip</a:t>
            </a:r>
            <a:r>
              <a:rPr lang="en-IN" dirty="0"/>
              <a:t> is a file format and a software application used for file compression and decompression.</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7z is a compressed archive file format that supports several different data compression, encryption and pre-processing algorithms..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https://www.maketecheasier.com/7-zip-vs-winrar-vs-winzip</a:t>
            </a:r>
            <a:endParaRPr dirty="0"/>
          </a:p>
        </p:txBody>
      </p:sp>
    </p:spTree>
    <p:extLst>
      <p:ext uri="{BB962C8B-B14F-4D97-AF65-F5344CB8AC3E}">
        <p14:creationId xmlns:p14="http://schemas.microsoft.com/office/powerpoint/2010/main" val="286847682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Advantages of File Compression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Increased computing efficiency</a:t>
            </a:r>
          </a:p>
          <a:p>
            <a:pPr marL="0" lvl="0" indent="0" algn="l" rtl="0">
              <a:spcBef>
                <a:spcPts val="0"/>
              </a:spcBef>
              <a:spcAft>
                <a:spcPts val="0"/>
              </a:spcAft>
              <a:buNone/>
            </a:pPr>
            <a:r>
              <a:rPr lang="en-IN" dirty="0"/>
              <a:t>Compressed data permits users to back-up and store data faster, especially when dealing with larger files. Note: The advantage of compressing digital video is becoming more useful as video sales letters (VSLs) and personalized videos become more prevalent.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Quicker transfers</a:t>
            </a:r>
          </a:p>
          <a:p>
            <a:pPr marL="0" lvl="0" indent="0" algn="l" rtl="0">
              <a:spcBef>
                <a:spcPts val="0"/>
              </a:spcBef>
              <a:spcAft>
                <a:spcPts val="0"/>
              </a:spcAft>
              <a:buNone/>
            </a:pPr>
            <a:r>
              <a:rPr lang="en-IN" dirty="0"/>
              <a:t>Not only does file compression enable you to move files around on a local device more efficiently, it also enables you to send large documents and data faster over the internet.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Improved file integrity</a:t>
            </a:r>
          </a:p>
          <a:p>
            <a:pPr marL="0" lvl="0" indent="0" algn="l" rtl="0">
              <a:spcBef>
                <a:spcPts val="0"/>
              </a:spcBef>
              <a:spcAft>
                <a:spcPts val="0"/>
              </a:spcAft>
              <a:buNone/>
            </a:pPr>
            <a:r>
              <a:rPr lang="en-IN" dirty="0"/>
              <a:t>Uncompressed files can often become corrupt when sent over the web. Zipped files serve to preserve the integrity of your files and make sure your data goes uncorrupted.</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Email/webpage accessibility</a:t>
            </a:r>
          </a:p>
          <a:p>
            <a:pPr marL="0" lvl="0" indent="0" algn="l" rtl="0">
              <a:spcBef>
                <a:spcPts val="0"/>
              </a:spcBef>
              <a:spcAft>
                <a:spcPts val="0"/>
              </a:spcAft>
              <a:buNone/>
            </a:pPr>
            <a:r>
              <a:rPr lang="en-IN" dirty="0"/>
              <a:t>It’s easier to compress larger files when uploading them to a webpage or sending them via email. Also, as previously mentioned, the most common email systems restrict the size of attachments. So, compression offers a way to send multiple files collectively, instead of one by one.</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https://www.rfwireless-world.com/Terminology/Advantages-and-Disadvantages-of-Data-Compression.html</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6656100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Disadvantage of File Compression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Memory Issue</a:t>
            </a:r>
          </a:p>
          <a:p>
            <a:pPr marL="0" lvl="0" indent="0" algn="l" rtl="0">
              <a:spcBef>
                <a:spcPts val="0"/>
              </a:spcBef>
              <a:spcAft>
                <a:spcPts val="0"/>
              </a:spcAft>
              <a:buNone/>
            </a:pPr>
            <a:r>
              <a:rPr lang="en-IN" dirty="0"/>
              <a:t>When uncompressing a file for reading, your computer uses more memory to complete the task. During the uncompressing process, your computer will pause and allocate any free memory to complete the task. You may encounter one or more "Low Resources" or "Out of Memory" errors if your computer doesn't have enough memory. The errors also occur if you have multiple applications running at the same time while your computer is processing the compressed file.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Speed</a:t>
            </a:r>
          </a:p>
          <a:p>
            <a:pPr marL="0" lvl="0" indent="0" algn="l" rtl="0">
              <a:spcBef>
                <a:spcPts val="0"/>
              </a:spcBef>
              <a:spcAft>
                <a:spcPts val="0"/>
              </a:spcAft>
              <a:buNone/>
            </a:pPr>
            <a:r>
              <a:rPr lang="en-IN" dirty="0"/>
              <a:t>The uncompressing process not only uses memory but also processor time. The process is slow and is a disadvantage when you are trying to access a file quickly. The processing time varies due to file size and the method used to compress the file. Also, running multiple applications on your system during the uncompressing process makes the task run longer.</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File Size</a:t>
            </a:r>
          </a:p>
          <a:p>
            <a:pPr marL="0" lvl="0" indent="0" algn="l" rtl="0">
              <a:spcBef>
                <a:spcPts val="0"/>
              </a:spcBef>
              <a:spcAft>
                <a:spcPts val="0"/>
              </a:spcAft>
              <a:buNone/>
            </a:pPr>
            <a:r>
              <a:rPr lang="en-IN" dirty="0"/>
              <a:t>An increase in file size is another disadvantage of compressing files. In some situations including compressing video and audio files, the file you are compressing cannot be made smaller, resulting in a compressed file that is larger in size than the original file.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Viruses and Malware</a:t>
            </a:r>
          </a:p>
          <a:p>
            <a:pPr marL="0" lvl="0" indent="0" algn="l" rtl="0">
              <a:spcBef>
                <a:spcPts val="0"/>
              </a:spcBef>
              <a:spcAft>
                <a:spcPts val="0"/>
              </a:spcAft>
              <a:buNone/>
            </a:pPr>
            <a:r>
              <a:rPr lang="en-IN" dirty="0"/>
              <a:t>Your computer's anti-virus program may not be able to scan a compressed file for viruses and other malware, resulting in your computer being exposed to files that may contain viruses, Trojans, spyware and other harmful programs. These types of programs can destroy your computer. Compressed files from unknown sources should be uncompressed only after a complete scan with an anti-virus program that is capable of scanning the compact files.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File Transfer</a:t>
            </a:r>
          </a:p>
          <a:p>
            <a:pPr marL="0" lvl="0" indent="0" algn="l" rtl="0">
              <a:spcBef>
                <a:spcPts val="0"/>
              </a:spcBef>
              <a:spcAft>
                <a:spcPts val="0"/>
              </a:spcAft>
              <a:buNone/>
            </a:pPr>
            <a:r>
              <a:rPr lang="en-IN" dirty="0"/>
              <a:t>If you send a compressed file to someone else via the Internet, email or on a computer network, that person may not be able to open the file if they don't have a program to uncompress it. This disadvantage is easily resolved by including a link to download a free or shareware program to uncompressed the file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https://image.slidesharecdn.com/final-302-181124182547/95/file-compression-zip-file-15-638.jpg?cb=1543084052</a:t>
            </a:r>
            <a:endParaRPr lang="en-IN" dirty="0"/>
          </a:p>
        </p:txBody>
      </p:sp>
    </p:spTree>
    <p:extLst>
      <p:ext uri="{BB962C8B-B14F-4D97-AF65-F5344CB8AC3E}">
        <p14:creationId xmlns:p14="http://schemas.microsoft.com/office/powerpoint/2010/main" val="17730954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ZIP is the most widely used file format used for lossless data compression and has been around longer than RAR, and it still accounts for a significant number of archive files on the internet. However, RAR has better compression speed, better encryption, and lower rate of data loss.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https://tech-blogs.com/the-little-known-difference-between-rar-and-zip/</a:t>
            </a:r>
            <a:endParaRPr lang="en-IN" dirty="0"/>
          </a:p>
        </p:txBody>
      </p:sp>
    </p:spTree>
    <p:extLst>
      <p:ext uri="{BB962C8B-B14F-4D97-AF65-F5344CB8AC3E}">
        <p14:creationId xmlns:p14="http://schemas.microsoft.com/office/powerpoint/2010/main" val="14587138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6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Backup is the process of creating a copy of the data on your system that you use for recovery in case your original data is lost or corrupted.</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https://us.norton.com/content/norton-msm/us/en-us/home/internetsecurity/how-to/the-importance-of-data-back-up.html/?lg=en&amp;ct=US&amp;cs=true</a:t>
            </a:r>
            <a:endParaRPr lang="en-IN" dirty="0"/>
          </a:p>
        </p:txBody>
      </p:sp>
    </p:spTree>
    <p:extLst>
      <p:ext uri="{BB962C8B-B14F-4D97-AF65-F5344CB8AC3E}">
        <p14:creationId xmlns:p14="http://schemas.microsoft.com/office/powerpoint/2010/main" val="249843928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A computer could stop working at any time, and data on a hard drive could become corrupted or lost if the hard drive fails. When hardware or the computer stops working, data on the computer could be lost.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https://www.g2.com/articles/what-is-backup</a:t>
            </a:r>
            <a:endParaRPr lang="en-IN" dirty="0"/>
          </a:p>
        </p:txBody>
      </p:sp>
    </p:spTree>
    <p:extLst>
      <p:ext uri="{BB962C8B-B14F-4D97-AF65-F5344CB8AC3E}">
        <p14:creationId xmlns:p14="http://schemas.microsoft.com/office/powerpoint/2010/main" val="115842374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Types of Backups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Full Backup</a:t>
            </a:r>
          </a:p>
          <a:p>
            <a:pPr marL="0" lvl="0" indent="0" algn="l" rtl="0">
              <a:spcBef>
                <a:spcPts val="0"/>
              </a:spcBef>
              <a:spcAft>
                <a:spcPts val="0"/>
              </a:spcAft>
              <a:buNone/>
            </a:pPr>
            <a:r>
              <a:rPr lang="en-IN" dirty="0"/>
              <a:t>A full backup is the most complete type of backup where you clone all the selected data. This includes files, folders, SaaS applications, hard drives and more. The highlight of a full backup is the minimal time it requires to restore data.</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Differential Backup</a:t>
            </a:r>
          </a:p>
          <a:p>
            <a:pPr marL="0" lvl="0" indent="0" algn="l" rtl="0">
              <a:spcBef>
                <a:spcPts val="0"/>
              </a:spcBef>
              <a:spcAft>
                <a:spcPts val="0"/>
              </a:spcAft>
              <a:buNone/>
            </a:pPr>
            <a:r>
              <a:rPr lang="en-IN" dirty="0"/>
              <a:t>A differential backup straddles the line between a full and an incremental backup. This type of backup involves backing up data that was created or changed since the last full backup.</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Incremental Backup</a:t>
            </a:r>
          </a:p>
          <a:p>
            <a:pPr marL="0" lvl="0" indent="0" algn="l" rtl="0">
              <a:spcBef>
                <a:spcPts val="0"/>
              </a:spcBef>
              <a:spcAft>
                <a:spcPts val="0"/>
              </a:spcAft>
              <a:buNone/>
            </a:pPr>
            <a:r>
              <a:rPr lang="en-IN" dirty="0"/>
              <a:t>An Incremental Backup is a backup of all changed files since the last Full or Incremental backup.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https://spanning.com/blog/types-of-backup-understanding-full-differential-incremental-backup</a:t>
            </a:r>
            <a:endParaRPr dirty="0"/>
          </a:p>
        </p:txBody>
      </p:sp>
    </p:spTree>
    <p:extLst>
      <p:ext uri="{BB962C8B-B14F-4D97-AF65-F5344CB8AC3E}">
        <p14:creationId xmlns:p14="http://schemas.microsoft.com/office/powerpoint/2010/main" val="37374725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lvl="0" indent="0" algn="l" rtl="0">
              <a:spcBef>
                <a:spcPts val="0"/>
              </a:spcBef>
              <a:spcAft>
                <a:spcPts val="0"/>
              </a:spcAft>
              <a:buNone/>
            </a:pPr>
            <a:r>
              <a:rPr lang="en-IN" b="1" dirty="0"/>
              <a:t>Advantages of Backup:</a:t>
            </a:r>
          </a:p>
          <a:p>
            <a:pPr marL="0" lvl="0" indent="0" algn="l" rtl="0">
              <a:spcBef>
                <a:spcPts val="0"/>
              </a:spcBef>
              <a:spcAft>
                <a:spcPts val="0"/>
              </a:spcAft>
              <a:buNone/>
            </a:pPr>
            <a:endParaRPr dirty="0"/>
          </a:p>
          <a:p>
            <a:pPr marL="0" lvl="0" indent="0" algn="l" rtl="0">
              <a:spcBef>
                <a:spcPts val="0"/>
              </a:spcBef>
              <a:spcAft>
                <a:spcPts val="0"/>
              </a:spcAft>
              <a:buNone/>
            </a:pPr>
            <a:r>
              <a:rPr lang="en-IN" b="1" dirty="0"/>
              <a:t>Full Backup</a:t>
            </a:r>
          </a:p>
          <a:p>
            <a:pPr marL="0" lvl="0" indent="0" algn="l" rtl="0">
              <a:spcBef>
                <a:spcPts val="0"/>
              </a:spcBef>
              <a:spcAft>
                <a:spcPts val="0"/>
              </a:spcAft>
              <a:buNone/>
            </a:pPr>
            <a:r>
              <a:rPr lang="en-IN" dirty="0"/>
              <a:t>This backup provides the best protection for your data. No matter what happens to your hardware, you know you’ll have a complete copy of all the company information you need.</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Differential Backup</a:t>
            </a:r>
          </a:p>
          <a:p>
            <a:pPr marL="0" lvl="0" indent="0" algn="l" rtl="0">
              <a:spcBef>
                <a:spcPts val="0"/>
              </a:spcBef>
              <a:spcAft>
                <a:spcPts val="0"/>
              </a:spcAft>
              <a:buNone/>
            </a:pPr>
            <a:r>
              <a:rPr lang="en-IN" dirty="0"/>
              <a:t>When compared to incremental backups, this form requires less time to restore and can offer you different versions of the same files.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Incremental Backup</a:t>
            </a:r>
          </a:p>
          <a:p>
            <a:pPr marL="0" lvl="0" indent="0" algn="l" rtl="0">
              <a:spcBef>
                <a:spcPts val="0"/>
              </a:spcBef>
              <a:spcAft>
                <a:spcPts val="0"/>
              </a:spcAft>
              <a:buNone/>
            </a:pPr>
            <a:r>
              <a:rPr lang="en-IN" dirty="0"/>
              <a:t>These backups require far less time and storage to create more compact copies of data.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https://www.techtarget.com/searchdatabackup/feature/Full-incremental-or-differential-How-to-choose-the-correct-backup-type</a:t>
            </a:r>
            <a:endParaRPr lang="en-IN" dirty="0"/>
          </a:p>
        </p:txBody>
      </p:sp>
    </p:spTree>
    <p:extLst>
      <p:ext uri="{BB962C8B-B14F-4D97-AF65-F5344CB8AC3E}">
        <p14:creationId xmlns:p14="http://schemas.microsoft.com/office/powerpoint/2010/main" val="296640602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Disadvantages of Backup</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Full Backup</a:t>
            </a:r>
          </a:p>
          <a:p>
            <a:pPr marL="0" lvl="0" indent="0" algn="l" rtl="0">
              <a:spcBef>
                <a:spcPts val="0"/>
              </a:spcBef>
              <a:spcAft>
                <a:spcPts val="0"/>
              </a:spcAft>
              <a:buNone/>
            </a:pPr>
            <a:r>
              <a:rPr lang="en-IN" dirty="0"/>
              <a:t>Because these backups replicate so much information, they require a lot of storage space, time, and financial investment to complete.   </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Differential Backup</a:t>
            </a:r>
          </a:p>
          <a:p>
            <a:pPr marL="0" lvl="0" indent="0" algn="l" rtl="0">
              <a:spcBef>
                <a:spcPts val="0"/>
              </a:spcBef>
              <a:spcAft>
                <a:spcPts val="0"/>
              </a:spcAft>
              <a:buNone/>
            </a:pPr>
            <a:r>
              <a:rPr lang="en-IN" dirty="0"/>
              <a:t>Because you’re backing up more data, these backups can consume far more storage space over time in comparison to incremental backups.  </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Incremental Backup</a:t>
            </a:r>
          </a:p>
          <a:p>
            <a:pPr marL="0" lvl="0" indent="0" algn="l" rtl="0">
              <a:spcBef>
                <a:spcPts val="0"/>
              </a:spcBef>
              <a:spcAft>
                <a:spcPts val="0"/>
              </a:spcAft>
              <a:buNone/>
            </a:pPr>
            <a:r>
              <a:rPr lang="en-IN" dirty="0"/>
              <a:t>The time you save in making the backup is added to the time necessary to restore the data. If you want to review the files that were backed up incrementally on Monday, you’d first need to restore the full backup from Friday and move on from there.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https://www.webwerks.in/blogs/advantages-and-disadvantages-cloud-backup-services</a:t>
            </a:r>
            <a:endParaRPr lang="en-IN" dirty="0"/>
          </a:p>
        </p:txBody>
      </p:sp>
    </p:spTree>
    <p:extLst>
      <p:ext uri="{BB962C8B-B14F-4D97-AF65-F5344CB8AC3E}">
        <p14:creationId xmlns:p14="http://schemas.microsoft.com/office/powerpoint/2010/main" val="352249638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158750" indent="0">
              <a:buFontTx/>
              <a:buNone/>
            </a:pPr>
            <a:r>
              <a:rPr lang="en-IN" dirty="0"/>
              <a:t>Cloning is also used to describe the act of making the exact copy of a directory file or disk inclusive of any subdirectories or files within the disk or directory.</a:t>
            </a:r>
          </a:p>
          <a:p>
            <a:pPr marL="171450" lvl="0" indent="-171450" algn="l" rtl="0">
              <a:spcBef>
                <a:spcPts val="0"/>
              </a:spcBef>
              <a:spcAft>
                <a:spcPts val="0"/>
              </a:spcAft>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https://www.ubackup.com/clone/clone-old-computer-to-a-new-one-4348.html</a:t>
            </a:r>
            <a:endParaRPr lang="en-IN" dirty="0"/>
          </a:p>
        </p:txBody>
      </p:sp>
    </p:spTree>
    <p:extLst>
      <p:ext uri="{BB962C8B-B14F-4D97-AF65-F5344CB8AC3E}">
        <p14:creationId xmlns:p14="http://schemas.microsoft.com/office/powerpoint/2010/main" val="354003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spcBef>
                <a:spcPts val="900"/>
              </a:spcBef>
            </a:pPr>
            <a:r>
              <a:rPr lang="en-IN" sz="1800" dirty="0">
                <a:solidFill>
                  <a:srgbClr val="212121"/>
                </a:solidFill>
                <a:effectLst/>
                <a:latin typeface="Times New Roman" panose="02020603050405020304" pitchFamily="18" charset="0"/>
                <a:ea typeface="Times New Roman" panose="02020603050405020304" pitchFamily="18" charset="0"/>
              </a:rPr>
              <a:t>A power drill is an electrical motor that rotates a replaceable drill bit to make a hole in wood, plastic, or metal. Alternately, a screwdriver tip can be installed to turn screws. Corded or cordless drills can handle a wide variety of tasks, including drilling holes and driving screws in and out.</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212121"/>
                </a:solidFill>
                <a:effectLst/>
                <a:latin typeface="Times New Roman" panose="02020603050405020304" pitchFamily="18" charset="0"/>
                <a:ea typeface="Times New Roman" panose="02020603050405020304" pitchFamily="18" charset="0"/>
              </a:rPr>
              <a:t>Corded or cordless drills can be used in mobility, but the stationary drill or drill station has to be used on the surface bed of the stationary drill</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327256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Simple steps with cloning software</a:t>
            </a:r>
          </a:p>
          <a:p>
            <a:pPr marL="171450" lvl="0" indent="-171450" algn="l" rtl="0">
              <a:spcBef>
                <a:spcPts val="0"/>
              </a:spcBef>
              <a:spcAft>
                <a:spcPts val="0"/>
              </a:spcAft>
            </a:pPr>
            <a:r>
              <a:rPr lang="en-IN" dirty="0"/>
              <a:t>Install all desired programs and files to a master computer</a:t>
            </a:r>
          </a:p>
          <a:p>
            <a:pPr marL="171450" lvl="0" indent="-171450" algn="l" rtl="0">
              <a:spcBef>
                <a:spcPts val="0"/>
              </a:spcBef>
              <a:spcAft>
                <a:spcPts val="0"/>
              </a:spcAft>
            </a:pPr>
            <a:r>
              <a:rPr lang="en-IN" dirty="0"/>
              <a:t>Use software create an image of the master computer's hard disk.</a:t>
            </a:r>
          </a:p>
          <a:p>
            <a:pPr marL="171450" lvl="0" indent="-171450" algn="l" rtl="0">
              <a:spcBef>
                <a:spcPts val="0"/>
              </a:spcBef>
              <a:spcAft>
                <a:spcPts val="0"/>
              </a:spcAft>
            </a:pPr>
            <a:r>
              <a:rPr lang="en-IN" dirty="0"/>
              <a:t>Clone the image to the other computers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https://www.ubackup.com/windows-10/clone-hard-drive-windows-10-0528.html</a:t>
            </a:r>
            <a:endParaRPr lang="en-IN" dirty="0"/>
          </a:p>
        </p:txBody>
      </p:sp>
    </p:spTree>
    <p:extLst>
      <p:ext uri="{BB962C8B-B14F-4D97-AF65-F5344CB8AC3E}">
        <p14:creationId xmlns:p14="http://schemas.microsoft.com/office/powerpoint/2010/main" val="26760521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1" dirty="0"/>
              <a:t>Advantages of Cloning:</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285750" lvl="0" indent="-285750" algn="just">
              <a:lnSpc>
                <a:spcPct val="115000"/>
              </a:lnSpc>
              <a:spcBef>
                <a:spcPts val="1000"/>
              </a:spcBef>
            </a:pPr>
            <a:r>
              <a:rPr lang="en-IN" sz="1800" dirty="0">
                <a:effectLst/>
                <a:latin typeface="Times New Roman" panose="02020603050405020304" pitchFamily="18" charset="0"/>
                <a:ea typeface="Times New Roman" panose="02020603050405020304" pitchFamily="18" charset="0"/>
              </a:rPr>
              <a:t>A faulty computer can be wiped clean of data and restored from the untouched master image</a:t>
            </a:r>
          </a:p>
          <a:p>
            <a:pPr marL="285750" lvl="0" indent="-285750" algn="just">
              <a:lnSpc>
                <a:spcPct val="115000"/>
              </a:lnSpc>
            </a:pPr>
            <a:r>
              <a:rPr lang="en-IN" sz="1800" dirty="0">
                <a:effectLst/>
                <a:latin typeface="Times New Roman" panose="02020603050405020304" pitchFamily="18" charset="0"/>
                <a:ea typeface="Times New Roman" panose="02020603050405020304" pitchFamily="18" charset="0"/>
              </a:rPr>
              <a:t>Don't have to waste the installing individual applications to new computers.</a:t>
            </a:r>
          </a:p>
          <a:p>
            <a:pPr marL="285750" lvl="0" indent="-285750"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rPr>
              <a:t>A comprehensive backup of operating systems and installed softwares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https://www.ubackup.com/features/disk-clone.html</a:t>
            </a:r>
            <a:endParaRPr lang="en-IN" dirty="0"/>
          </a:p>
        </p:txBody>
      </p:sp>
    </p:spTree>
    <p:extLst>
      <p:ext uri="{BB962C8B-B14F-4D97-AF65-F5344CB8AC3E}">
        <p14:creationId xmlns:p14="http://schemas.microsoft.com/office/powerpoint/2010/main" val="176641127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b="1" dirty="0"/>
              <a:t>Disadvantages of Cloning:</a:t>
            </a:r>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285750" lvl="0" indent="-285750" algn="just">
              <a:lnSpc>
                <a:spcPct val="115000"/>
              </a:lnSpc>
              <a:spcBef>
                <a:spcPts val="1000"/>
              </a:spcBef>
            </a:pPr>
            <a:r>
              <a:rPr lang="en-IN" sz="1800" dirty="0">
                <a:effectLst/>
                <a:latin typeface="Times New Roman" panose="02020603050405020304" pitchFamily="18" charset="0"/>
                <a:ea typeface="Times New Roman" panose="02020603050405020304" pitchFamily="18" charset="0"/>
              </a:rPr>
              <a:t>Need to have a high number of the same hardware for the same image</a:t>
            </a:r>
          </a:p>
          <a:p>
            <a:pPr marL="285750" lvl="0" indent="-285750" algn="just">
              <a:lnSpc>
                <a:spcPct val="115000"/>
              </a:lnSpc>
            </a:pPr>
            <a:r>
              <a:rPr lang="en-IN" sz="1800" dirty="0">
                <a:effectLst/>
                <a:latin typeface="Times New Roman" panose="02020603050405020304" pitchFamily="18" charset="0"/>
                <a:ea typeface="Times New Roman" panose="02020603050405020304" pitchFamily="18" charset="0"/>
              </a:rPr>
              <a:t>Must have dedicated IT staff when dealing with more than just a few computers</a:t>
            </a:r>
          </a:p>
          <a:p>
            <a:pPr marL="285750" lvl="0" indent="-285750" algn="just">
              <a:lnSpc>
                <a:spcPct val="115000"/>
              </a:lnSpc>
            </a:pPr>
            <a:r>
              <a:rPr lang="en-IN" sz="1800" dirty="0">
                <a:effectLst/>
                <a:latin typeface="Times New Roman" panose="02020603050405020304" pitchFamily="18" charset="0"/>
                <a:ea typeface="Times New Roman" panose="02020603050405020304" pitchFamily="18" charset="0"/>
              </a:rPr>
              <a:t>Care must be given to ensure the master image reliable and uncorrupted</a:t>
            </a:r>
          </a:p>
          <a:p>
            <a:pPr marL="285750" lvl="0" indent="-285750" algn="just">
              <a:lnSpc>
                <a:spcPct val="115000"/>
              </a:lnSpc>
              <a:spcAft>
                <a:spcPts val="1000"/>
              </a:spcAft>
            </a:pPr>
            <a:r>
              <a:rPr lang="en-IN" sz="1800" dirty="0">
                <a:effectLst/>
                <a:latin typeface="Times New Roman" panose="02020603050405020304" pitchFamily="18" charset="0"/>
                <a:ea typeface="Times New Roman" panose="02020603050405020304" pitchFamily="18" charset="0"/>
              </a:rPr>
              <a:t>Isn’t appropriate for daily backups.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https://www.slideshare.net/jagjitsingh2010/cloning-4</a:t>
            </a:r>
            <a:endParaRPr lang="en-IN" dirty="0"/>
          </a:p>
        </p:txBody>
      </p:sp>
    </p:spTree>
    <p:extLst>
      <p:ext uri="{BB962C8B-B14F-4D97-AF65-F5344CB8AC3E}">
        <p14:creationId xmlns:p14="http://schemas.microsoft.com/office/powerpoint/2010/main" val="130853801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A backup disk creates an image file. You can use this to recover data if there's an emergency. Cloning copies data from one hard disk to another, if you want to change the drive.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https://recoverit.wondershare.com/harddrive-backup/backup-vs-clone.html</a:t>
            </a:r>
            <a:endParaRPr lang="en-IN" dirty="0"/>
          </a:p>
        </p:txBody>
      </p:sp>
    </p:spTree>
    <p:extLst>
      <p:ext uri="{BB962C8B-B14F-4D97-AF65-F5344CB8AC3E}">
        <p14:creationId xmlns:p14="http://schemas.microsoft.com/office/powerpoint/2010/main" val="424299663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Title - The learning outcome</a:t>
            </a:r>
            <a:endParaRPr dirty="0"/>
          </a:p>
          <a:p>
            <a:pPr marL="0" lvl="0" indent="0" algn="l" rtl="0">
              <a:spcBef>
                <a:spcPts val="0"/>
              </a:spcBef>
              <a:spcAft>
                <a:spcPts val="0"/>
              </a:spcAft>
              <a:buNone/>
            </a:pPr>
            <a:r>
              <a:rPr lang="en" dirty="0"/>
              <a:t>Subtitle - Duration</a:t>
            </a:r>
            <a:endParaRPr dirty="0"/>
          </a:p>
        </p:txBody>
      </p:sp>
    </p:spTree>
    <p:extLst>
      <p:ext uri="{BB962C8B-B14F-4D97-AF65-F5344CB8AC3E}">
        <p14:creationId xmlns:p14="http://schemas.microsoft.com/office/powerpoint/2010/main" val="15986463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4 parent topics.</a:t>
            </a:r>
            <a:endParaRP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90412258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An operating system is system software that manages computer hardware, software resources, and provides common services for computer programs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https://www.guru99.com/introduction-linux.html</a:t>
            </a:r>
            <a:endParaRPr lang="en-IN" dirty="0"/>
          </a:p>
        </p:txBody>
      </p:sp>
    </p:spTree>
    <p:extLst>
      <p:ext uri="{BB962C8B-B14F-4D97-AF65-F5344CB8AC3E}">
        <p14:creationId xmlns:p14="http://schemas.microsoft.com/office/powerpoint/2010/main" val="108834423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b="1" dirty="0"/>
              <a:t>Right (Grey Color Space):</a:t>
            </a:r>
            <a:endParaRPr b="1"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Types of Operating System</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Batch Operating System</a:t>
            </a:r>
          </a:p>
          <a:p>
            <a:pPr marL="0" lvl="0" indent="0" algn="l" rtl="0">
              <a:spcBef>
                <a:spcPts val="0"/>
              </a:spcBef>
              <a:spcAft>
                <a:spcPts val="0"/>
              </a:spcAft>
              <a:buNone/>
            </a:pPr>
            <a:r>
              <a:rPr lang="en-IN" dirty="0"/>
              <a:t>Some computer processes are very lengthy and time-consuming. To speed the same process, a job with a similar type of needs are batched together and run as a group.</a:t>
            </a:r>
          </a:p>
          <a:p>
            <a:pPr marL="0" lvl="0" indent="0" algn="l" rtl="0">
              <a:spcBef>
                <a:spcPts val="0"/>
              </a:spcBef>
              <a:spcAft>
                <a:spcPts val="0"/>
              </a:spcAft>
              <a:buNone/>
            </a:pPr>
            <a:r>
              <a:rPr lang="en-IN" dirty="0"/>
              <a:t>The user of a batch operating system never directly interacts with the computer. In this type of OS, every user prepares his or her job on an offline device like a punch card and submit it to the computer operator.</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Multi-Tasking/Time-sharing Operating systems</a:t>
            </a:r>
          </a:p>
          <a:p>
            <a:pPr marL="0" lvl="0" indent="0" algn="l" rtl="0">
              <a:spcBef>
                <a:spcPts val="0"/>
              </a:spcBef>
              <a:spcAft>
                <a:spcPts val="0"/>
              </a:spcAft>
              <a:buNone/>
            </a:pPr>
            <a:r>
              <a:rPr lang="en-IN" dirty="0"/>
              <a:t>Time-sharing operating system enables people located at a different terminal(shell) to use a single computer system at the same time. The processor time (CPU) which is shared among multiple users is termed as time sharing</a:t>
            </a:r>
          </a:p>
          <a:p>
            <a:pPr marL="0" lvl="0" indent="0" algn="l" rtl="0">
              <a:spcBef>
                <a:spcPts val="0"/>
              </a:spcBef>
              <a:spcAft>
                <a:spcPts val="0"/>
              </a:spcAft>
              <a:buNone/>
            </a:pPr>
            <a:r>
              <a:rPr lang="en-IN" dirty="0"/>
              <a:t>.</a:t>
            </a:r>
          </a:p>
          <a:p>
            <a:pPr marL="0" lvl="0" indent="0" algn="l" rtl="0">
              <a:spcBef>
                <a:spcPts val="0"/>
              </a:spcBef>
              <a:spcAft>
                <a:spcPts val="0"/>
              </a:spcAft>
              <a:buNone/>
            </a:pPr>
            <a:r>
              <a:rPr lang="en-IN" b="1" dirty="0"/>
              <a:t>Real time OS</a:t>
            </a:r>
          </a:p>
          <a:p>
            <a:pPr marL="0" lvl="0" indent="0" algn="l" rtl="0">
              <a:spcBef>
                <a:spcPts val="0"/>
              </a:spcBef>
              <a:spcAft>
                <a:spcPts val="0"/>
              </a:spcAft>
              <a:buNone/>
            </a:pPr>
            <a:r>
              <a:rPr lang="en-IN" dirty="0"/>
              <a:t>A real time operating system time interval to process and respond to inputs is very small. Examples: Military Software Systems, Space Software Systems are the Real time OS example.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Distributed Operating System</a:t>
            </a:r>
          </a:p>
          <a:p>
            <a:pPr marL="0" lvl="0" indent="0" algn="l" rtl="0">
              <a:spcBef>
                <a:spcPts val="0"/>
              </a:spcBef>
              <a:spcAft>
                <a:spcPts val="0"/>
              </a:spcAft>
              <a:buNone/>
            </a:pPr>
            <a:r>
              <a:rPr lang="en-IN" dirty="0"/>
              <a:t>Distributed systems use many processors located in different machines to provide very fast computation to its users.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Network Operating System</a:t>
            </a:r>
          </a:p>
          <a:p>
            <a:pPr marL="0" lvl="0" indent="0" algn="l" rtl="0">
              <a:spcBef>
                <a:spcPts val="0"/>
              </a:spcBef>
              <a:spcAft>
                <a:spcPts val="0"/>
              </a:spcAft>
              <a:buNone/>
            </a:pPr>
            <a:r>
              <a:rPr lang="en-IN" dirty="0"/>
              <a:t>Network Operating System runs on a server. It provides the capability to serve to manage data, user, groups, security, application, and other networking functions.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Mobile OS</a:t>
            </a:r>
          </a:p>
          <a:p>
            <a:pPr marL="0" lvl="0" indent="0" algn="l" rtl="0">
              <a:spcBef>
                <a:spcPts val="0"/>
              </a:spcBef>
              <a:spcAft>
                <a:spcPts val="0"/>
              </a:spcAft>
              <a:buNone/>
            </a:pPr>
            <a:r>
              <a:rPr lang="en-IN" dirty="0"/>
              <a:t>Mobile operating systems are those OS which is especially that are designed to power smartphones, tablets, and wearables devices.</a:t>
            </a:r>
          </a:p>
          <a:p>
            <a:pPr marL="0" lvl="0" indent="0" algn="l" rtl="0">
              <a:spcBef>
                <a:spcPts val="0"/>
              </a:spcBef>
              <a:spcAft>
                <a:spcPts val="0"/>
              </a:spcAft>
              <a:buNone/>
            </a:pPr>
            <a:r>
              <a:rPr lang="en-IN" dirty="0"/>
              <a:t>Some most famous mobile operating systems are Android and iOS, but others include BlackBerry, Web, and </a:t>
            </a:r>
            <a:r>
              <a:rPr lang="en-IN" dirty="0" err="1"/>
              <a:t>watchOS</a:t>
            </a:r>
            <a:r>
              <a:rPr lang="en-IN" dirty="0"/>
              <a:t>.</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 dirty="0"/>
              <a:t> </a:t>
            </a:r>
            <a:r>
              <a:rPr lang="en-IN" dirty="0">
                <a:hlinkClick r:id="rId3"/>
              </a:rPr>
              <a:t>https://www.tutorialandexample.com/types-of-operating-system/</a:t>
            </a:r>
            <a:endParaRPr lang="en-IN" dirty="0"/>
          </a:p>
        </p:txBody>
      </p:sp>
    </p:spTree>
    <p:extLst>
      <p:ext uri="{BB962C8B-B14F-4D97-AF65-F5344CB8AC3E}">
        <p14:creationId xmlns:p14="http://schemas.microsoft.com/office/powerpoint/2010/main" val="6421900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Functions of Operating System</a:t>
            </a:r>
            <a:endParaRPr b="1"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Process management: </a:t>
            </a:r>
          </a:p>
          <a:p>
            <a:pPr marL="0" lvl="0" indent="0" algn="l" rtl="0">
              <a:spcBef>
                <a:spcPts val="0"/>
              </a:spcBef>
              <a:spcAft>
                <a:spcPts val="0"/>
              </a:spcAft>
              <a:buNone/>
            </a:pPr>
            <a:r>
              <a:rPr lang="en-IN" dirty="0"/>
              <a:t>Process management helps OS to create and delete processes. It also provides mechanisms for synchronization and communication among processes.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Memory management: </a:t>
            </a:r>
          </a:p>
          <a:p>
            <a:pPr marL="0" lvl="0" indent="0" algn="l" rtl="0">
              <a:spcBef>
                <a:spcPts val="0"/>
              </a:spcBef>
              <a:spcAft>
                <a:spcPts val="0"/>
              </a:spcAft>
              <a:buNone/>
            </a:pPr>
            <a:r>
              <a:rPr lang="en-IN" dirty="0"/>
              <a:t>Memory management module performs the task of allocation and de-allocation of memory space to programs in need of this resources.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File management: </a:t>
            </a:r>
          </a:p>
          <a:p>
            <a:pPr marL="0" lvl="0" indent="0" algn="l" rtl="0">
              <a:spcBef>
                <a:spcPts val="0"/>
              </a:spcBef>
              <a:spcAft>
                <a:spcPts val="0"/>
              </a:spcAft>
              <a:buNone/>
            </a:pPr>
            <a:r>
              <a:rPr lang="en-IN" dirty="0"/>
              <a:t>It manages all the file-related activities such as organization storage, retrieval, naming, sharing, and protection of files.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Device Management: </a:t>
            </a:r>
          </a:p>
          <a:p>
            <a:pPr marL="0" lvl="0" indent="0" algn="l" rtl="0">
              <a:spcBef>
                <a:spcPts val="0"/>
              </a:spcBef>
              <a:spcAft>
                <a:spcPts val="0"/>
              </a:spcAft>
              <a:buNone/>
            </a:pPr>
            <a:r>
              <a:rPr lang="en-IN" dirty="0"/>
              <a:t>Device management keeps tracks of all devices. This module also responsible for this task is known as the I/O controller. It also performs the task of allocation and de-allocation of the devices.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I/O System Management:</a:t>
            </a:r>
          </a:p>
          <a:p>
            <a:pPr marL="0" lvl="0" indent="0" algn="l" rtl="0">
              <a:spcBef>
                <a:spcPts val="0"/>
              </a:spcBef>
              <a:spcAft>
                <a:spcPts val="0"/>
              </a:spcAft>
              <a:buNone/>
            </a:pPr>
            <a:r>
              <a:rPr lang="en-IN" dirty="0"/>
              <a:t> One of the main objects of any OS is to hide the peculiarities of that hardware devices from the user.</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Secondary-Storage Management: </a:t>
            </a:r>
          </a:p>
          <a:p>
            <a:pPr marL="0" lvl="0" indent="0" algn="l" rtl="0">
              <a:spcBef>
                <a:spcPts val="0"/>
              </a:spcBef>
              <a:spcAft>
                <a:spcPts val="0"/>
              </a:spcAft>
              <a:buNone/>
            </a:pPr>
            <a:r>
              <a:rPr lang="en-IN" dirty="0"/>
              <a:t>Systems have several levels of storage which includes primary storage, secondary storage, and cache storage. Instructions and data must be stored in primary storage or cache so that a running program can reference it.</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indent="0">
              <a:buNone/>
            </a:pPr>
            <a:r>
              <a:rPr lang="en-IN" dirty="0">
                <a:hlinkClick r:id="rId3"/>
              </a:rPr>
              <a:t>https://www.tutorialandexample.com/functions-of-the-operating-system/</a:t>
            </a:r>
            <a:endParaRPr lang="en-IN" dirty="0"/>
          </a:p>
          <a:p>
            <a:pPr marL="0" indent="0">
              <a:buNone/>
            </a:pPr>
            <a:endParaRPr lang="en-IN" dirty="0"/>
          </a:p>
        </p:txBody>
      </p:sp>
    </p:spTree>
    <p:extLst>
      <p:ext uri="{BB962C8B-B14F-4D97-AF65-F5344CB8AC3E}">
        <p14:creationId xmlns:p14="http://schemas.microsoft.com/office/powerpoint/2010/main" val="29904227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Security: </a:t>
            </a:r>
          </a:p>
          <a:p>
            <a:pPr marL="0" lvl="0" indent="0" algn="l" rtl="0">
              <a:spcBef>
                <a:spcPts val="0"/>
              </a:spcBef>
              <a:spcAft>
                <a:spcPts val="0"/>
              </a:spcAft>
              <a:buNone/>
            </a:pPr>
            <a:r>
              <a:rPr lang="en-IN" dirty="0"/>
              <a:t>Security module protects the data and information of a computer system against malware threat and authorized access.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Command interpretation: </a:t>
            </a:r>
          </a:p>
          <a:p>
            <a:pPr marL="0" lvl="0" indent="0" algn="l" rtl="0">
              <a:spcBef>
                <a:spcPts val="0"/>
              </a:spcBef>
              <a:spcAft>
                <a:spcPts val="0"/>
              </a:spcAft>
              <a:buNone/>
            </a:pPr>
            <a:r>
              <a:rPr lang="en-IN" dirty="0"/>
              <a:t>This module is interpreting commands given by the and acting system resources to process those commands.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Networking: </a:t>
            </a:r>
          </a:p>
          <a:p>
            <a:pPr marL="0" lvl="0" indent="0" algn="l" rtl="0">
              <a:spcBef>
                <a:spcPts val="0"/>
              </a:spcBef>
              <a:spcAft>
                <a:spcPts val="0"/>
              </a:spcAft>
              <a:buNone/>
            </a:pPr>
            <a:r>
              <a:rPr lang="en-IN" dirty="0"/>
              <a:t>A distributed system is a group of processors which do not share memory, hardware devices, or a clock. The processors communicate with one another through the network.</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Job accounting:</a:t>
            </a:r>
          </a:p>
          <a:p>
            <a:pPr marL="0" lvl="0" indent="0" algn="l" rtl="0">
              <a:spcBef>
                <a:spcPts val="0"/>
              </a:spcBef>
              <a:spcAft>
                <a:spcPts val="0"/>
              </a:spcAft>
              <a:buNone/>
            </a:pPr>
            <a:r>
              <a:rPr lang="en-IN" dirty="0"/>
              <a:t> Keeping track of time &amp; resource used by various job and users.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Communication management: </a:t>
            </a:r>
          </a:p>
          <a:p>
            <a:pPr marL="0" lvl="0" indent="0" algn="l" rtl="0">
              <a:spcBef>
                <a:spcPts val="0"/>
              </a:spcBef>
              <a:spcAft>
                <a:spcPts val="0"/>
              </a:spcAft>
              <a:buNone/>
            </a:pPr>
            <a:r>
              <a:rPr lang="en-IN" dirty="0"/>
              <a:t>Coordination and assignment of compilers, interpreters, and another software resource of the various users of the computer system</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endParaRPr lang="en-IN" u="sng" dirty="0">
              <a:solidFill>
                <a:schemeClr val="hlink"/>
              </a:solidFill>
            </a:endParaRPr>
          </a:p>
          <a:p>
            <a:pPr marL="0" indent="0">
              <a:buNone/>
            </a:pPr>
            <a:r>
              <a:rPr lang="en-IN" dirty="0">
                <a:hlinkClick r:id="rId3"/>
              </a:rPr>
              <a:t>https://kullabs.com/class-miscellaneous/teacher-training/digital-literacy/introduction-and-function-of-operating-system</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34953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spcBef>
                <a:spcPts val="900"/>
              </a:spcBef>
            </a:pPr>
            <a:r>
              <a:rPr lang="en-IN" sz="1800" dirty="0">
                <a:solidFill>
                  <a:srgbClr val="212121"/>
                </a:solidFill>
                <a:effectLst/>
                <a:latin typeface="Times New Roman" panose="02020603050405020304" pitchFamily="18" charset="0"/>
                <a:ea typeface="Times New Roman" panose="02020603050405020304" pitchFamily="18" charset="0"/>
              </a:rPr>
              <a:t>Hot glue guns use continuous heating elements to melt the adhesive The gun would heat the glue, and you could use the hot glue to adhere pieces of fabric together (or to make other craft projects).</a:t>
            </a:r>
            <a:endParaRPr lang="en-IN" sz="1800" dirty="0">
              <a:effectLst/>
              <a:latin typeface="Times New Roman" panose="02020603050405020304" pitchFamily="18" charset="0"/>
              <a:ea typeface="Times New Roman" panose="02020603050405020304" pitchFamily="18" charset="0"/>
            </a:endParaRPr>
          </a:p>
          <a:p>
            <a:pPr algn="just">
              <a:spcBef>
                <a:spcPts val="900"/>
              </a:spcBef>
            </a:pPr>
            <a:r>
              <a:rPr lang="en-IN" sz="1800" dirty="0">
                <a:solidFill>
                  <a:srgbClr val="212121"/>
                </a:solidFill>
                <a:effectLst/>
                <a:latin typeface="Times New Roman" panose="02020603050405020304" pitchFamily="18" charset="0"/>
                <a:ea typeface="Times New Roman" panose="02020603050405020304" pitchFamily="18" charset="0"/>
              </a:rPr>
              <a:t>Hot melt also has the advantage of not losing any thickness when drying.</a:t>
            </a:r>
            <a:endParaRPr lang="en-IN"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538555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Advantage of Operating System</a:t>
            </a:r>
          </a:p>
          <a:p>
            <a:pPr marL="171450" lvl="0" indent="-171450" algn="l" rtl="0">
              <a:spcBef>
                <a:spcPts val="0"/>
              </a:spcBef>
              <a:spcAft>
                <a:spcPts val="0"/>
              </a:spcAft>
            </a:pPr>
            <a:r>
              <a:rPr lang="en-IN" dirty="0"/>
              <a:t>Allows you to hide details of hardware by creating an abstraction</a:t>
            </a:r>
          </a:p>
          <a:p>
            <a:pPr marL="171450" lvl="0" indent="-171450" algn="l" rtl="0">
              <a:spcBef>
                <a:spcPts val="0"/>
              </a:spcBef>
              <a:spcAft>
                <a:spcPts val="0"/>
              </a:spcAft>
            </a:pPr>
            <a:r>
              <a:rPr lang="en-IN" dirty="0"/>
              <a:t>Easy to use with a GUI</a:t>
            </a:r>
          </a:p>
          <a:p>
            <a:pPr marL="171450" lvl="0" indent="-171450" algn="l" rtl="0">
              <a:spcBef>
                <a:spcPts val="0"/>
              </a:spcBef>
              <a:spcAft>
                <a:spcPts val="0"/>
              </a:spcAft>
            </a:pPr>
            <a:r>
              <a:rPr lang="en-IN" dirty="0"/>
              <a:t>Offers an environment in which a user may execute programs/applications</a:t>
            </a:r>
          </a:p>
          <a:p>
            <a:pPr marL="171450" lvl="0" indent="-171450" algn="l" rtl="0">
              <a:spcBef>
                <a:spcPts val="0"/>
              </a:spcBef>
              <a:spcAft>
                <a:spcPts val="0"/>
              </a:spcAft>
            </a:pPr>
            <a:r>
              <a:rPr lang="en-IN" dirty="0"/>
              <a:t>The operating system must make sure that the computer system convenient to use</a:t>
            </a:r>
          </a:p>
          <a:p>
            <a:pPr marL="171450" lvl="0" indent="-171450" algn="l" rtl="0">
              <a:spcBef>
                <a:spcPts val="0"/>
              </a:spcBef>
              <a:spcAft>
                <a:spcPts val="0"/>
              </a:spcAft>
            </a:pPr>
            <a:r>
              <a:rPr lang="en-IN" dirty="0"/>
              <a:t>Operating System acts as an intermediary among applications and the hardware components</a:t>
            </a:r>
          </a:p>
          <a:p>
            <a:pPr marL="171450" lvl="0" indent="-171450" algn="l" rtl="0">
              <a:spcBef>
                <a:spcPts val="0"/>
              </a:spcBef>
              <a:spcAft>
                <a:spcPts val="0"/>
              </a:spcAft>
            </a:pPr>
            <a:r>
              <a:rPr lang="en-IN" dirty="0"/>
              <a:t>It provides the computer system resources with easy-to-use format</a:t>
            </a:r>
          </a:p>
          <a:p>
            <a:pPr marL="171450" lvl="0" indent="-171450" algn="l" rtl="0">
              <a:spcBef>
                <a:spcPts val="0"/>
              </a:spcBef>
              <a:spcAft>
                <a:spcPts val="0"/>
              </a:spcAft>
            </a:pPr>
            <a:r>
              <a:rPr lang="en-IN" dirty="0"/>
              <a:t>Acts as an intermediator between all hardware’s and software’s of the system</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endParaRPr dirty="0"/>
          </a:p>
          <a:p>
            <a:pPr marL="0" indent="0">
              <a:buNone/>
            </a:pPr>
            <a:r>
              <a:rPr lang="en-IN" dirty="0">
                <a:hlinkClick r:id="rId3"/>
              </a:rPr>
              <a:t>https://www.hitechwhizz.com/2021/02/5-advantages-and-disadvantages-limitations-benefits-of-operating-system.html</a:t>
            </a:r>
            <a:endParaRPr lang="en-IN" dirty="0"/>
          </a:p>
        </p:txBody>
      </p:sp>
    </p:spTree>
    <p:extLst>
      <p:ext uri="{BB962C8B-B14F-4D97-AF65-F5344CB8AC3E}">
        <p14:creationId xmlns:p14="http://schemas.microsoft.com/office/powerpoint/2010/main" val="113268165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b="1" dirty="0"/>
          </a:p>
          <a:p>
            <a:pPr marL="0" lvl="0" indent="0" algn="l" rtl="0">
              <a:spcBef>
                <a:spcPts val="0"/>
              </a:spcBef>
              <a:spcAft>
                <a:spcPts val="0"/>
              </a:spcAft>
              <a:buNone/>
            </a:pPr>
            <a:r>
              <a:rPr lang="en-IN" b="1" dirty="0"/>
              <a:t>Disadvantages of Operating System</a:t>
            </a:r>
          </a:p>
          <a:p>
            <a:pPr marL="171450" lvl="0" indent="-171450" algn="l" rtl="0">
              <a:spcBef>
                <a:spcPts val="0"/>
              </a:spcBef>
              <a:spcAft>
                <a:spcPts val="0"/>
              </a:spcAft>
            </a:pPr>
            <a:r>
              <a:rPr lang="en-IN" dirty="0"/>
              <a:t>If any issue occurs in OS, you may lose all the contents which have been stored in your system</a:t>
            </a:r>
          </a:p>
          <a:p>
            <a:pPr marL="171450" lvl="0" indent="-171450" algn="l" rtl="0">
              <a:spcBef>
                <a:spcPts val="0"/>
              </a:spcBef>
              <a:spcAft>
                <a:spcPts val="0"/>
              </a:spcAft>
            </a:pPr>
            <a:r>
              <a:rPr lang="en-IN" dirty="0"/>
              <a:t>Operating system’s software is quite expensive for small size organization which adds burden on them. Example Windows</a:t>
            </a:r>
          </a:p>
          <a:p>
            <a:pPr marL="171450" lvl="0" indent="-171450" algn="l" rtl="0">
              <a:spcBef>
                <a:spcPts val="0"/>
              </a:spcBef>
              <a:spcAft>
                <a:spcPts val="0"/>
              </a:spcAft>
            </a:pPr>
            <a:r>
              <a:rPr lang="en-IN" dirty="0"/>
              <a:t>It is never entirely secure as a threat can occur at any time</a:t>
            </a: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https://www.hitechwhizz.com/2021/02/5-advantages-and-disadvantages-limitations-benefits-of-operating-system.html</a:t>
            </a:r>
            <a:endParaRPr lang="en-IN" dirty="0"/>
          </a:p>
        </p:txBody>
      </p:sp>
    </p:spTree>
    <p:extLst>
      <p:ext uri="{BB962C8B-B14F-4D97-AF65-F5344CB8AC3E}">
        <p14:creationId xmlns:p14="http://schemas.microsoft.com/office/powerpoint/2010/main" val="41994699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Linux is a Unix-like, open source and community-developed operating system (OS) for computers, servers, mainframes, mobile devices and embedded devices.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https://www.guru99.com/introduction-linux.html</a:t>
            </a:r>
            <a:endParaRPr lang="en-IN" dirty="0"/>
          </a:p>
        </p:txBody>
      </p:sp>
    </p:spTree>
    <p:extLst>
      <p:ext uri="{BB962C8B-B14F-4D97-AF65-F5344CB8AC3E}">
        <p14:creationId xmlns:p14="http://schemas.microsoft.com/office/powerpoint/2010/main" val="353543218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Linux is an open source operating system (OS). It was originally conceived of and created as a hobby by Linus Torvalds in 1991</a:t>
            </a: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https://souclou.com/linus-torvalds-creator-of-linux-kernel-explained-why-linux-desktop-was-not-a-thing/</a:t>
            </a:r>
            <a:endParaRPr lang="en-IN" dirty="0"/>
          </a:p>
        </p:txBody>
      </p:sp>
    </p:spTree>
    <p:extLst>
      <p:ext uri="{BB962C8B-B14F-4D97-AF65-F5344CB8AC3E}">
        <p14:creationId xmlns:p14="http://schemas.microsoft.com/office/powerpoint/2010/main" val="202579379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History of Linux</a:t>
            </a:r>
            <a:endParaRPr b="1" dirty="0"/>
          </a:p>
          <a:p>
            <a:pPr marL="0" lvl="0" indent="0" algn="l" rtl="0">
              <a:spcBef>
                <a:spcPts val="0"/>
              </a:spcBef>
              <a:spcAft>
                <a:spcPts val="0"/>
              </a:spcAft>
              <a:buNone/>
            </a:pPr>
            <a:endParaRPr dirty="0"/>
          </a:p>
          <a:p>
            <a:pPr marL="171450" lvl="0" indent="-171450" algn="l" rtl="0">
              <a:spcBef>
                <a:spcPts val="0"/>
              </a:spcBef>
              <a:spcAft>
                <a:spcPts val="0"/>
              </a:spcAft>
            </a:pPr>
            <a:r>
              <a:rPr lang="en-IN" dirty="0"/>
              <a:t>Linux was proposed by the Finland student Linus Torvalds in 1991.</a:t>
            </a:r>
          </a:p>
          <a:p>
            <a:pPr marL="171450" lvl="0" indent="-171450" algn="l" rtl="0">
              <a:spcBef>
                <a:spcPts val="0"/>
              </a:spcBef>
              <a:spcAft>
                <a:spcPts val="0"/>
              </a:spcAft>
            </a:pPr>
            <a:r>
              <a:rPr lang="en-IN" dirty="0"/>
              <a:t>HP-UX (Hewlett Packard) 8.0 version was published.</a:t>
            </a:r>
          </a:p>
          <a:p>
            <a:pPr marL="171450" lvl="0" indent="-171450" algn="l" rtl="0">
              <a:spcBef>
                <a:spcPts val="0"/>
              </a:spcBef>
              <a:spcAft>
                <a:spcPts val="0"/>
              </a:spcAft>
            </a:pPr>
            <a:r>
              <a:rPr lang="en-IN" dirty="0"/>
              <a:t>Hewlett Packard 9.0 version was published in 1992.</a:t>
            </a:r>
          </a:p>
          <a:p>
            <a:pPr marL="171450" lvl="0" indent="-171450" algn="l" rtl="0">
              <a:spcBef>
                <a:spcPts val="0"/>
              </a:spcBef>
              <a:spcAft>
                <a:spcPts val="0"/>
              </a:spcAft>
            </a:pPr>
            <a:r>
              <a:rPr lang="en-IN" dirty="0"/>
              <a:t>FreeBSD 1.0 version and NetBSD8 version was released in 1993.</a:t>
            </a:r>
          </a:p>
          <a:p>
            <a:pPr marL="171450" lvl="0" indent="-171450" algn="l" rtl="0">
              <a:spcBef>
                <a:spcPts val="0"/>
              </a:spcBef>
              <a:spcAft>
                <a:spcPts val="0"/>
              </a:spcAft>
            </a:pPr>
            <a:r>
              <a:rPr lang="en-IN" dirty="0"/>
              <a:t>Red Hat Linux was proposed in 1994. Caldera was detected by Ransom love and Bryan Sparks and NetBSD 1.0 version published.</a:t>
            </a:r>
          </a:p>
          <a:p>
            <a:pPr marL="171450" lvl="0" indent="-171450" algn="l" rtl="0">
              <a:spcBef>
                <a:spcPts val="0"/>
              </a:spcBef>
              <a:spcAft>
                <a:spcPts val="0"/>
              </a:spcAft>
            </a:pPr>
            <a:r>
              <a:rPr lang="en-IN" dirty="0"/>
              <a:t>HP-UX 10.0 version and FreeBSD 2.0 version was released in 1995.</a:t>
            </a:r>
          </a:p>
          <a:p>
            <a:pPr marL="171450" lvl="0" indent="-171450" algn="l" rtl="0">
              <a:spcBef>
                <a:spcPts val="0"/>
              </a:spcBef>
              <a:spcAft>
                <a:spcPts val="0"/>
              </a:spcAft>
            </a:pPr>
            <a:r>
              <a:rPr lang="en-IN" dirty="0"/>
              <a:t>K Desktop Environment was established by Matthias </a:t>
            </a:r>
            <a:r>
              <a:rPr lang="en-IN" dirty="0" err="1"/>
              <a:t>Ettrich</a:t>
            </a:r>
            <a:r>
              <a:rPr lang="en-IN" dirty="0"/>
              <a:t> in 1996.</a:t>
            </a:r>
          </a:p>
          <a:p>
            <a:pPr marL="171450" lvl="0" indent="-171450" algn="l" rtl="0">
              <a:spcBef>
                <a:spcPts val="0"/>
              </a:spcBef>
              <a:spcAft>
                <a:spcPts val="0"/>
              </a:spcAft>
            </a:pPr>
            <a:r>
              <a:rPr lang="en-IN" dirty="0"/>
              <a:t>HP-UX 11.0 version was released in 1997.</a:t>
            </a:r>
          </a:p>
          <a:p>
            <a:pPr marL="171450" lvl="0" indent="-171450" algn="l" rtl="0">
              <a:spcBef>
                <a:spcPts val="0"/>
              </a:spcBef>
              <a:spcAft>
                <a:spcPts val="0"/>
              </a:spcAft>
            </a:pPr>
            <a:r>
              <a:rPr lang="en-IN" dirty="0"/>
              <a:t>The IRIX 6.5 version, i.e., the fifth SGI UNIX generation, Free BSD 3.0 version, and Sun Solaris 7 OS was released in 1998.</a:t>
            </a:r>
          </a:p>
          <a:p>
            <a:pPr marL="171450" lvl="0" indent="-171450" algn="l" rtl="0">
              <a:spcBef>
                <a:spcPts val="0"/>
              </a:spcBef>
              <a:spcAft>
                <a:spcPts val="0"/>
              </a:spcAft>
            </a:pPr>
            <a:r>
              <a:rPr lang="en-IN" dirty="0"/>
              <a:t>The Caldera System agreement with professional services division and SCO server software division was released in 2000.</a:t>
            </a:r>
          </a:p>
          <a:p>
            <a:pPr marL="171450" lvl="0" indent="-171450" algn="l" rtl="0">
              <a:spcBef>
                <a:spcPts val="0"/>
              </a:spcBef>
              <a:spcAft>
                <a:spcPts val="0"/>
              </a:spcAft>
            </a:pPr>
            <a:r>
              <a:rPr lang="en-IN" dirty="0"/>
              <a:t>Linus Torvalds published the Linux version 2.4 source code in 2001.</a:t>
            </a:r>
          </a:p>
          <a:p>
            <a:pPr marL="171450" lvl="0" indent="-171450" algn="l" rtl="0">
              <a:spcBef>
                <a:spcPts val="0"/>
              </a:spcBef>
              <a:spcAft>
                <a:spcPts val="0"/>
              </a:spcAft>
            </a:pPr>
            <a:r>
              <a:rPr lang="en-IN" dirty="0"/>
              <a:t>Microsoft filed the Trademark collection against Lindows.com in 2001.</a:t>
            </a:r>
          </a:p>
          <a:p>
            <a:pPr marL="171450" lvl="0" indent="-171450" algn="l" rtl="0">
              <a:spcBef>
                <a:spcPts val="0"/>
              </a:spcBef>
              <a:spcAft>
                <a:spcPts val="0"/>
              </a:spcAft>
            </a:pPr>
            <a:r>
              <a:rPr lang="en-IN" dirty="0" err="1"/>
              <a:t>Lindows</a:t>
            </a:r>
            <a:r>
              <a:rPr lang="en-IN" dirty="0"/>
              <a:t> name was modified to </a:t>
            </a:r>
            <a:r>
              <a:rPr lang="en-IN" dirty="0" err="1"/>
              <a:t>Linspire</a:t>
            </a:r>
            <a:r>
              <a:rPr lang="en-IN" dirty="0"/>
              <a:t> in 2004.</a:t>
            </a:r>
          </a:p>
          <a:p>
            <a:pPr marL="171450" lvl="0" indent="-171450" algn="l" rtl="0">
              <a:spcBef>
                <a:spcPts val="0"/>
              </a:spcBef>
              <a:spcAft>
                <a:spcPts val="0"/>
              </a:spcAft>
            </a:pPr>
            <a:r>
              <a:rPr lang="en-IN" dirty="0"/>
              <a:t>The first publication of Ubuntu was published in 2004.</a:t>
            </a:r>
          </a:p>
          <a:p>
            <a:pPr marL="171450" lvl="0" indent="-171450" algn="l" rtl="0">
              <a:spcBef>
                <a:spcPts val="0"/>
              </a:spcBef>
              <a:spcAft>
                <a:spcPts val="0"/>
              </a:spcAft>
            </a:pPr>
            <a:r>
              <a:rPr lang="en-IN" dirty="0"/>
              <a:t>The openSUSE project started a free distribution from the community of Novell In 2005.</a:t>
            </a:r>
          </a:p>
          <a:p>
            <a:pPr marL="171450" lvl="0" indent="-171450" algn="l" rtl="0">
              <a:spcBef>
                <a:spcPts val="0"/>
              </a:spcBef>
              <a:spcAft>
                <a:spcPts val="0"/>
              </a:spcAft>
            </a:pPr>
            <a:r>
              <a:rPr lang="en-IN" dirty="0"/>
              <a:t>Oracle published its Red Hat distribution in 2006.</a:t>
            </a:r>
          </a:p>
          <a:p>
            <a:pPr marL="171450" lvl="0" indent="-171450" algn="l" rtl="0">
              <a:spcBef>
                <a:spcPts val="0"/>
              </a:spcBef>
              <a:spcAft>
                <a:spcPts val="0"/>
              </a:spcAft>
            </a:pPr>
            <a:r>
              <a:rPr lang="en-IN" dirty="0"/>
              <a:t>Dell begun laptop distribution with Ubuntu which was pre-installed on it in 2007.</a:t>
            </a:r>
          </a:p>
          <a:p>
            <a:pPr marL="171450" lvl="0" indent="-171450" algn="l" rtl="0">
              <a:spcBef>
                <a:spcPts val="0"/>
              </a:spcBef>
              <a:spcAft>
                <a:spcPts val="0"/>
              </a:spcAft>
            </a:pPr>
            <a:r>
              <a:rPr lang="en-IN" dirty="0"/>
              <a:t>Linux kernel version 3.0 was released in 2011.</a:t>
            </a:r>
          </a:p>
          <a:p>
            <a:pPr marL="171450" lvl="0" indent="-171450" algn="l" rtl="0">
              <a:spcBef>
                <a:spcPts val="0"/>
              </a:spcBef>
              <a:spcAft>
                <a:spcPts val="0"/>
              </a:spcAft>
            </a:pPr>
            <a:r>
              <a:rPr lang="en-IN" dirty="0"/>
              <a:t>Linux-based android of Google insisted 75% of the market share of the Smartphone, based on the number of phones exported in 2013.</a:t>
            </a:r>
          </a:p>
          <a:p>
            <a:pPr marL="171450" lvl="0" indent="-171450" algn="l" rtl="0">
              <a:spcBef>
                <a:spcPts val="0"/>
              </a:spcBef>
              <a:spcAft>
                <a:spcPts val="0"/>
              </a:spcAft>
            </a:pPr>
            <a:r>
              <a:rPr lang="en-IN" dirty="0"/>
              <a:t>Ubuntu insisted on 20000000+ users in 2014.</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https://www.elprocus.com/linux-operating-system/</a:t>
            </a:r>
            <a:endParaRPr lang="en-IN" dirty="0"/>
          </a:p>
          <a:p>
            <a:pPr marL="0" indent="0">
              <a:buNone/>
            </a:pPr>
            <a:endParaRPr lang="en-IN" dirty="0"/>
          </a:p>
        </p:txBody>
      </p:sp>
    </p:spTree>
    <p:extLst>
      <p:ext uri="{BB962C8B-B14F-4D97-AF65-F5344CB8AC3E}">
        <p14:creationId xmlns:p14="http://schemas.microsoft.com/office/powerpoint/2010/main" val="36298341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Components opf Linux:</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IN" b="1" dirty="0"/>
              <a:t>Kernel:</a:t>
            </a:r>
          </a:p>
          <a:p>
            <a:pPr marL="0" lvl="0" indent="0" algn="l" rtl="0">
              <a:spcBef>
                <a:spcPts val="0"/>
              </a:spcBef>
              <a:spcAft>
                <a:spcPts val="0"/>
              </a:spcAft>
              <a:buNone/>
            </a:pPr>
            <a:r>
              <a:rPr lang="en-IN" dirty="0"/>
              <a:t>Kernel is the core part of Linux. It is responsible for all major activities of this operating system. It is consisting of various modules and it interacts directly with the underlying hardware. Kernel provides the required abstraction to hide low level hardware details to system or application programs.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System Library:</a:t>
            </a:r>
          </a:p>
          <a:p>
            <a:pPr marL="0" lvl="0" indent="0" algn="l" rtl="0">
              <a:spcBef>
                <a:spcPts val="0"/>
              </a:spcBef>
              <a:spcAft>
                <a:spcPts val="0"/>
              </a:spcAft>
              <a:buNone/>
            </a:pPr>
            <a:r>
              <a:rPr lang="en-IN" dirty="0"/>
              <a:t>System libraries are special functions or programs using which application programs or system utilities accesses Kernel's features. These libraries implement most of the functionalities of the operating system and do not require kernel module's code access rights.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System Utility:</a:t>
            </a:r>
          </a:p>
          <a:p>
            <a:pPr marL="0" lvl="0" indent="0" algn="l" rtl="0">
              <a:spcBef>
                <a:spcPts val="0"/>
              </a:spcBef>
              <a:spcAft>
                <a:spcPts val="0"/>
              </a:spcAft>
              <a:buNone/>
            </a:pPr>
            <a:r>
              <a:rPr lang="en-IN" dirty="0"/>
              <a:t>System Utility programs are responsible for doing specialized, individual level tasks.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https://www.tutorialspoint.com/operating_system/os_linux.htm</a:t>
            </a:r>
            <a:endParaRPr lang="en-IN" dirty="0"/>
          </a:p>
        </p:txBody>
      </p:sp>
    </p:spTree>
    <p:extLst>
      <p:ext uri="{BB962C8B-B14F-4D97-AF65-F5344CB8AC3E}">
        <p14:creationId xmlns:p14="http://schemas.microsoft.com/office/powerpoint/2010/main" val="4377860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Features of Linux</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Portable:</a:t>
            </a:r>
          </a:p>
          <a:p>
            <a:pPr marL="0" lvl="0" indent="0" algn="l" rtl="0">
              <a:spcBef>
                <a:spcPts val="0"/>
              </a:spcBef>
              <a:spcAft>
                <a:spcPts val="0"/>
              </a:spcAft>
              <a:buNone/>
            </a:pPr>
            <a:r>
              <a:rPr lang="en-IN" dirty="0"/>
              <a:t>Portability means software can works on different types of hardware in same way. Linux kernel and application programs supports their installation on any kind of hardware platform.</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Open Source :</a:t>
            </a:r>
          </a:p>
          <a:p>
            <a:pPr marL="0" lvl="0" indent="0" algn="l" rtl="0">
              <a:spcBef>
                <a:spcPts val="0"/>
              </a:spcBef>
              <a:spcAft>
                <a:spcPts val="0"/>
              </a:spcAft>
              <a:buNone/>
            </a:pPr>
            <a:r>
              <a:rPr lang="en-IN" dirty="0"/>
              <a:t>Linux source code is freely available and it is community-based development project. Multiple teams work in collaboration to enhance the capability of Linux operating system and it is continuously evolving.</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Multi-User:</a:t>
            </a:r>
          </a:p>
          <a:p>
            <a:pPr marL="0" lvl="0" indent="0" algn="l" rtl="0">
              <a:spcBef>
                <a:spcPts val="0"/>
              </a:spcBef>
              <a:spcAft>
                <a:spcPts val="0"/>
              </a:spcAft>
              <a:buNone/>
            </a:pPr>
            <a:r>
              <a:rPr lang="en-IN" dirty="0"/>
              <a:t> Linux is a multiuser system means multiple users can access system resources like memory/ ram/ application programs at same time.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Multiprogramming:</a:t>
            </a:r>
          </a:p>
          <a:p>
            <a:pPr marL="0" lvl="0" indent="0" algn="l" rtl="0">
              <a:spcBef>
                <a:spcPts val="0"/>
              </a:spcBef>
              <a:spcAft>
                <a:spcPts val="0"/>
              </a:spcAft>
              <a:buNone/>
            </a:pPr>
            <a:r>
              <a:rPr lang="en-IN" dirty="0"/>
              <a:t> Linux is a multiprogramming system means multiple applications can run at same time.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Hierarchical File System:</a:t>
            </a:r>
          </a:p>
          <a:p>
            <a:pPr marL="0" lvl="0" indent="0" algn="l" rtl="0">
              <a:spcBef>
                <a:spcPts val="0"/>
              </a:spcBef>
              <a:spcAft>
                <a:spcPts val="0"/>
              </a:spcAft>
              <a:buNone/>
            </a:pPr>
            <a:r>
              <a:rPr lang="en-IN" dirty="0"/>
              <a:t> Linux provides a standard file structure in which system files/ user files are arranged.</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Shell:</a:t>
            </a:r>
          </a:p>
          <a:p>
            <a:pPr marL="0" lvl="0" indent="0" algn="l" rtl="0">
              <a:spcBef>
                <a:spcPts val="0"/>
              </a:spcBef>
              <a:spcAft>
                <a:spcPts val="0"/>
              </a:spcAft>
              <a:buNone/>
            </a:pPr>
            <a:r>
              <a:rPr lang="en-IN" dirty="0"/>
              <a:t> Linux provides a special interpreter program which can be used to execute commands of the operating system. It can be used to do various types of operations, call application programs. etc.</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Security:</a:t>
            </a:r>
          </a:p>
          <a:p>
            <a:pPr marL="0" lvl="0" indent="0" algn="l" rtl="0">
              <a:spcBef>
                <a:spcPts val="0"/>
              </a:spcBef>
              <a:spcAft>
                <a:spcPts val="0"/>
              </a:spcAft>
              <a:buNone/>
            </a:pPr>
            <a:r>
              <a:rPr lang="en-IN" dirty="0"/>
              <a:t> Linux provides user security using authentication features like password protection/ controlled access to specific files/ encryption of data.</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https://steemit.com/features/@arshi731/features-of-linux</a:t>
            </a:r>
            <a:endParaRPr lang="en-IN" dirty="0"/>
          </a:p>
        </p:txBody>
      </p:sp>
    </p:spTree>
    <p:extLst>
      <p:ext uri="{BB962C8B-B14F-4D97-AF65-F5344CB8AC3E}">
        <p14:creationId xmlns:p14="http://schemas.microsoft.com/office/powerpoint/2010/main" val="22877392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Architecture of Linux</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Hardware layer:</a:t>
            </a:r>
          </a:p>
          <a:p>
            <a:pPr marL="0" lvl="0" indent="0" algn="l" rtl="0">
              <a:spcBef>
                <a:spcPts val="0"/>
              </a:spcBef>
              <a:spcAft>
                <a:spcPts val="0"/>
              </a:spcAft>
              <a:buNone/>
            </a:pPr>
            <a:r>
              <a:rPr lang="en-IN" dirty="0"/>
              <a:t>Hardware consists of all peripheral devices (RAM/ HDD/ CPU etc).</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Kernel :</a:t>
            </a:r>
          </a:p>
          <a:p>
            <a:pPr marL="0" lvl="0" indent="0" algn="l" rtl="0">
              <a:spcBef>
                <a:spcPts val="0"/>
              </a:spcBef>
              <a:spcAft>
                <a:spcPts val="0"/>
              </a:spcAft>
              <a:buNone/>
            </a:pPr>
            <a:r>
              <a:rPr lang="en-IN" dirty="0"/>
              <a:t>It is the core component of Operating System, interacts directly with hardware, provides low level services to upper layer components.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Shell :</a:t>
            </a:r>
          </a:p>
          <a:p>
            <a:pPr marL="0" lvl="0" indent="0" algn="l" rtl="0">
              <a:spcBef>
                <a:spcPts val="0"/>
              </a:spcBef>
              <a:spcAft>
                <a:spcPts val="0"/>
              </a:spcAft>
              <a:buNone/>
            </a:pPr>
            <a:r>
              <a:rPr lang="en-IN" dirty="0"/>
              <a:t>An interface to kernel, hiding complexity of kernel's functions from users. The shell takes commands from the user and executes kernel's functions.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Utilities:</a:t>
            </a:r>
          </a:p>
          <a:p>
            <a:pPr marL="0" lvl="0" indent="0" algn="l" rtl="0">
              <a:spcBef>
                <a:spcPts val="0"/>
              </a:spcBef>
              <a:spcAft>
                <a:spcPts val="0"/>
              </a:spcAft>
              <a:buNone/>
            </a:pPr>
            <a:r>
              <a:rPr lang="en-IN" dirty="0"/>
              <a:t>Utility programs that provide the user most of the functionalities of an operating systems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https://www.javatpoint.com/architecture-of-linux</a:t>
            </a:r>
            <a:endParaRPr lang="en-IN" dirty="0"/>
          </a:p>
        </p:txBody>
      </p:sp>
    </p:spTree>
    <p:extLst>
      <p:ext uri="{BB962C8B-B14F-4D97-AF65-F5344CB8AC3E}">
        <p14:creationId xmlns:p14="http://schemas.microsoft.com/office/powerpoint/2010/main" val="200454542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Linux Kernel</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The Process Scheduler</a:t>
            </a:r>
            <a:r>
              <a:rPr lang="en-IN" dirty="0"/>
              <a:t>:</a:t>
            </a:r>
          </a:p>
          <a:p>
            <a:pPr marL="0" lvl="0" indent="0" algn="l" rtl="0">
              <a:spcBef>
                <a:spcPts val="0"/>
              </a:spcBef>
              <a:spcAft>
                <a:spcPts val="0"/>
              </a:spcAft>
              <a:buNone/>
            </a:pPr>
            <a:r>
              <a:rPr lang="en-IN" dirty="0"/>
              <a:t>This kernel subsystem is responsible for fairly distributing the CPU time among all the processes running on the system simultaneously.</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The Memory Management Unit</a:t>
            </a:r>
            <a:r>
              <a:rPr lang="en-IN" dirty="0"/>
              <a:t>:</a:t>
            </a:r>
          </a:p>
          <a:p>
            <a:pPr marL="0" lvl="0" indent="0" algn="l" rtl="0">
              <a:spcBef>
                <a:spcPts val="0"/>
              </a:spcBef>
              <a:spcAft>
                <a:spcPts val="0"/>
              </a:spcAft>
              <a:buNone/>
            </a:pPr>
            <a:r>
              <a:rPr lang="en-IN" dirty="0"/>
              <a:t>This kernel sub-unit is responsible for proper distribution of the memory resources among the various processes running on the system. The MMU does more than just simply provide separate virtual address spaces for each of the processes.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The Virtual File System:</a:t>
            </a:r>
          </a:p>
          <a:p>
            <a:pPr marL="0" lvl="0" indent="0" algn="l" rtl="0">
              <a:spcBef>
                <a:spcPts val="0"/>
              </a:spcBef>
              <a:spcAft>
                <a:spcPts val="0"/>
              </a:spcAft>
              <a:buNone/>
            </a:pPr>
            <a:r>
              <a:rPr lang="en-IN" dirty="0"/>
              <a:t>This subsystem is responsible for providing a unified interface to access stored data across different filesystems and physical storage media.</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https://www.javatpoint.com/architecture-of-linux</a:t>
            </a:r>
            <a:endParaRPr lang="en-IN" dirty="0"/>
          </a:p>
        </p:txBody>
      </p:sp>
    </p:spTree>
    <p:extLst>
      <p:ext uri="{BB962C8B-B14F-4D97-AF65-F5344CB8AC3E}">
        <p14:creationId xmlns:p14="http://schemas.microsoft.com/office/powerpoint/2010/main" val="18177616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A user interface (UI) refers to the part of an operating system, program, or device that allows a user to enter and receive information. A text-based user interface (see the image to the left) displays text, and its commands are usually typed on a command line using a keyboard.</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https://ubuntu.com/blog/whats-new-in-ubuntu-desktop-20-04-lts</a:t>
            </a:r>
            <a:endParaRPr lang="en-IN" dirty="0"/>
          </a:p>
        </p:txBody>
      </p:sp>
    </p:spTree>
    <p:extLst>
      <p:ext uri="{BB962C8B-B14F-4D97-AF65-F5344CB8AC3E}">
        <p14:creationId xmlns:p14="http://schemas.microsoft.com/office/powerpoint/2010/main" val="2422111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spcBef>
                <a:spcPts val="900"/>
              </a:spcBef>
            </a:pPr>
            <a:r>
              <a:rPr lang="en-IN" sz="1800" dirty="0">
                <a:solidFill>
                  <a:srgbClr val="333333"/>
                </a:solidFill>
                <a:effectLst/>
                <a:latin typeface="Times New Roman" panose="02020603050405020304" pitchFamily="18" charset="0"/>
                <a:ea typeface="Times New Roman" panose="02020603050405020304" pitchFamily="18" charset="0"/>
              </a:rPr>
              <a:t>What is crimp tools?</a:t>
            </a:r>
          </a:p>
          <a:p>
            <a:pPr algn="just">
              <a:spcBef>
                <a:spcPts val="900"/>
              </a:spcBef>
            </a:pPr>
            <a:r>
              <a:rPr lang="en-IN" sz="1800" dirty="0">
                <a:solidFill>
                  <a:srgbClr val="333333"/>
                </a:solidFill>
                <a:effectLst/>
                <a:latin typeface="Times New Roman" panose="02020603050405020304" pitchFamily="18" charset="0"/>
                <a:ea typeface="Times New Roman" panose="02020603050405020304" pitchFamily="18" charset="0"/>
              </a:rPr>
              <a:t>Crimp tools are a varied collection of devices used to join materials or components by pressing them together and creating a seal or crimp</a:t>
            </a:r>
            <a:endParaRPr dirty="0"/>
          </a:p>
        </p:txBody>
      </p:sp>
    </p:spTree>
    <p:extLst>
      <p:ext uri="{BB962C8B-B14F-4D97-AF65-F5344CB8AC3E}">
        <p14:creationId xmlns:p14="http://schemas.microsoft.com/office/powerpoint/2010/main" val="76446894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Linux Distributions List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Ubuntu</a:t>
            </a:r>
          </a:p>
          <a:p>
            <a:pPr marL="0" lvl="0" indent="0" algn="l" rtl="0">
              <a:spcBef>
                <a:spcPts val="0"/>
              </a:spcBef>
              <a:spcAft>
                <a:spcPts val="0"/>
              </a:spcAft>
              <a:buNone/>
            </a:pPr>
            <a:r>
              <a:rPr lang="en-IN" dirty="0"/>
              <a:t>It came into existence in 2004 by Canonical and quickly became popular. Canonical wants Ubuntu to be used as easy graphical Linux desktop without the use of command line. It is the most well-known Linux distribution. Ubuntu is a next version of Debian and easy to use for newbies. It comes with a lot of pre-installed apps and easy to use repositories libraries.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Linux Mint</a:t>
            </a:r>
          </a:p>
          <a:p>
            <a:pPr marL="0" lvl="0" indent="0" algn="l" rtl="0">
              <a:spcBef>
                <a:spcPts val="0"/>
              </a:spcBef>
              <a:spcAft>
                <a:spcPts val="0"/>
              </a:spcAft>
              <a:buNone/>
            </a:pPr>
            <a:r>
              <a:rPr lang="en-IN" dirty="0"/>
              <a:t>Mint is based on Ubuntu and uses its repository software so some packages are common in both.</a:t>
            </a:r>
          </a:p>
          <a:p>
            <a:pPr marL="0" lvl="0" indent="0" algn="l" rtl="0">
              <a:spcBef>
                <a:spcPts val="0"/>
              </a:spcBef>
              <a:spcAft>
                <a:spcPts val="0"/>
              </a:spcAft>
              <a:buNone/>
            </a:pPr>
            <a:r>
              <a:rPr lang="en-IN" dirty="0"/>
              <a:t>Earlier it was an alternative of Ubuntu because media codecs and proprietary software are included in mint but was absent in Ubuntu. But now it has its own popularity and it uses cinnamon and mate desktop instead of Ubuntu's unity desktop environment.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Debian</a:t>
            </a:r>
          </a:p>
          <a:p>
            <a:pPr marL="0" lvl="0" indent="0" algn="l" rtl="0">
              <a:spcBef>
                <a:spcPts val="0"/>
              </a:spcBef>
              <a:spcAft>
                <a:spcPts val="0"/>
              </a:spcAft>
              <a:buNone/>
            </a:pPr>
            <a:r>
              <a:rPr lang="en-IN" dirty="0"/>
              <a:t>Debian has its existence since 1993 and releases its versions much slowly then Ubuntu and mint.</a:t>
            </a:r>
          </a:p>
          <a:p>
            <a:pPr marL="0" lvl="0" indent="0" algn="l" rtl="0">
              <a:spcBef>
                <a:spcPts val="0"/>
              </a:spcBef>
              <a:spcAft>
                <a:spcPts val="0"/>
              </a:spcAft>
              <a:buNone/>
            </a:pPr>
            <a:r>
              <a:rPr lang="en-IN" dirty="0"/>
              <a:t>This makes it one of the most stable Linux distributors.</a:t>
            </a:r>
          </a:p>
          <a:p>
            <a:pPr marL="0" lvl="0" indent="0" algn="l" rtl="0">
              <a:spcBef>
                <a:spcPts val="0"/>
              </a:spcBef>
              <a:spcAft>
                <a:spcPts val="0"/>
              </a:spcAft>
              <a:buNone/>
            </a:pPr>
            <a:r>
              <a:rPr lang="en-IN" dirty="0"/>
              <a:t>Ubuntu is based on Debian and was founded to improve the core bits of Debian more quickly and make it more user friendly. Every release name of Debian is based on the name of the movie Toy Story.</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Red Hat Enterprise / CentOS</a:t>
            </a:r>
          </a:p>
          <a:p>
            <a:pPr marL="0" lvl="0" indent="0" algn="l" rtl="0">
              <a:spcBef>
                <a:spcPts val="0"/>
              </a:spcBef>
              <a:spcAft>
                <a:spcPts val="0"/>
              </a:spcAft>
              <a:buNone/>
            </a:pPr>
            <a:r>
              <a:rPr lang="en-IN" dirty="0"/>
              <a:t>Red hat is a commercial Linux distributor. There products are red hat enterprise Linux (RHEL) and Fedora which are freely available. RHEL is well tested before release and supported till seven years after the release, whereas, fedora provides faster update and without any support.</a:t>
            </a:r>
          </a:p>
          <a:p>
            <a:pPr marL="0" lvl="0" indent="0" algn="l" rtl="0">
              <a:spcBef>
                <a:spcPts val="0"/>
              </a:spcBef>
              <a:spcAft>
                <a:spcPts val="0"/>
              </a:spcAft>
              <a:buNone/>
            </a:pPr>
            <a:r>
              <a:rPr lang="en-IN" dirty="0"/>
              <a:t>Red hat uses trademark law to prevent their software from being redistributed. CentOS is a community project that uses red hat enterprise Linux code but removes all its trademark and make it freely available. In other words, it is a free version of RHEL and provide a stable platform for a long time.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Fedora</a:t>
            </a:r>
          </a:p>
          <a:p>
            <a:pPr marL="0" lvl="0" indent="0" algn="l" rtl="0">
              <a:spcBef>
                <a:spcPts val="0"/>
              </a:spcBef>
              <a:spcAft>
                <a:spcPts val="0"/>
              </a:spcAft>
              <a:buNone/>
            </a:pPr>
            <a:r>
              <a:rPr lang="en-IN" dirty="0"/>
              <a:t>It is a project that mainly focuses on free software and provides latest version of software. It doesn't make its own desktop environment but used 'upstream' software. By default, it has GNOME3 desktop environment. It is less stable but provides the latest stuff.</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https://oracle-patches.com/en/os/choosing-the-right-linux-distribution-step-by-step-instruction</a:t>
            </a:r>
            <a:endParaRPr lang="en-IN" dirty="0"/>
          </a:p>
          <a:p>
            <a:pPr marL="0" indent="0">
              <a:buNone/>
            </a:pPr>
            <a:endParaRPr lang="en-IN" dirty="0"/>
          </a:p>
        </p:txBody>
      </p:sp>
    </p:spTree>
    <p:extLst>
      <p:ext uri="{BB962C8B-B14F-4D97-AF65-F5344CB8AC3E}">
        <p14:creationId xmlns:p14="http://schemas.microsoft.com/office/powerpoint/2010/main" val="293476248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Command Line Editors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Vim</a:t>
            </a:r>
          </a:p>
          <a:p>
            <a:pPr marL="0" lvl="0" indent="0" algn="l" rtl="0">
              <a:spcBef>
                <a:spcPts val="0"/>
              </a:spcBef>
              <a:spcAft>
                <a:spcPts val="0"/>
              </a:spcAft>
              <a:buNone/>
            </a:pPr>
            <a:r>
              <a:rPr lang="en-IN" dirty="0"/>
              <a:t>Vim is the most common and famous text editor of the Linux world and comes installed by default (either vim or the more basic version vi) in most distributions.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Emacs</a:t>
            </a:r>
          </a:p>
          <a:p>
            <a:pPr marL="0" lvl="0" indent="0" algn="l" rtl="0">
              <a:spcBef>
                <a:spcPts val="0"/>
              </a:spcBef>
              <a:spcAft>
                <a:spcPts val="0"/>
              </a:spcAft>
              <a:buNone/>
            </a:pPr>
            <a:r>
              <a:rPr lang="en-IN" dirty="0"/>
              <a:t>Just like vim, emacs is a classic Unix/Linux text editor that has been around since the 1970s. The rivalry between vim and emacs users actually triggered one of the first flame wars between computer users, achieving cult status in the sysadmin and hacker culture.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Nano</a:t>
            </a:r>
          </a:p>
          <a:p>
            <a:pPr marL="0" lvl="0" indent="0" algn="l" rtl="0">
              <a:spcBef>
                <a:spcPts val="0"/>
              </a:spcBef>
              <a:spcAft>
                <a:spcPts val="0"/>
              </a:spcAft>
              <a:buNone/>
            </a:pPr>
            <a:r>
              <a:rPr lang="en-IN" dirty="0"/>
              <a:t>Nano is a development of the </a:t>
            </a:r>
            <a:r>
              <a:rPr lang="en-IN" dirty="0" err="1"/>
              <a:t>pico</a:t>
            </a:r>
            <a:r>
              <a:rPr lang="en-IN" dirty="0"/>
              <a:t> editor and was developed from the start to be user-friendly and intuitive for command-line beginners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Micro</a:t>
            </a:r>
          </a:p>
          <a:p>
            <a:pPr marL="0" lvl="0" indent="0" algn="l" rtl="0">
              <a:spcBef>
                <a:spcPts val="0"/>
              </a:spcBef>
              <a:spcAft>
                <a:spcPts val="0"/>
              </a:spcAft>
              <a:buNone/>
            </a:pPr>
            <a:r>
              <a:rPr lang="en-IN" dirty="0"/>
              <a:t>Micro is another user-friendly editor and actually aims to emulate the simplicity of nano, while adding more powerful features on top.</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https://www.javatpoint.com/linux-nano-editor</a:t>
            </a:r>
            <a:endParaRPr lang="en-IN" dirty="0"/>
          </a:p>
        </p:txBody>
      </p:sp>
    </p:spTree>
    <p:extLst>
      <p:ext uri="{BB962C8B-B14F-4D97-AF65-F5344CB8AC3E}">
        <p14:creationId xmlns:p14="http://schemas.microsoft.com/office/powerpoint/2010/main" val="49830928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Type of Users in Linux</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The root user account</a:t>
            </a:r>
          </a:p>
          <a:p>
            <a:pPr marL="0" lvl="0" indent="0" algn="l" rtl="0">
              <a:spcBef>
                <a:spcPts val="0"/>
              </a:spcBef>
              <a:spcAft>
                <a:spcPts val="0"/>
              </a:spcAft>
              <a:buNone/>
            </a:pPr>
            <a:r>
              <a:rPr lang="en-IN" dirty="0"/>
              <a:t>This is the main user account in Linux system. It is automatically created during the installation. It has the highest privilege in system. It can do any administrative work and can access any service. This account is intended for system administration and should be used only for this purpose. It should not be used for routine activities. It can’t be deleted. But if require, it can be disabled.</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The regular user account</a:t>
            </a:r>
          </a:p>
          <a:p>
            <a:pPr marL="0" lvl="0" indent="0" algn="l" rtl="0">
              <a:spcBef>
                <a:spcPts val="0"/>
              </a:spcBef>
              <a:spcAft>
                <a:spcPts val="0"/>
              </a:spcAft>
              <a:buNone/>
            </a:pPr>
            <a:r>
              <a:rPr lang="en-IN" dirty="0"/>
              <a:t>This is the normal user account. During the installation, one regular user account is created automatically. After the installation, we can create as many regular user accounts as we need. This account has moderate privilege. This account is intended for routine works. It can perform only the tasks for which it is allowed and can access only those files and services for which it is authorized. As per requirement, it can be disabled or deleted.</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The service account</a:t>
            </a:r>
          </a:p>
          <a:p>
            <a:pPr marL="0" lvl="0" indent="0" algn="l" rtl="0">
              <a:spcBef>
                <a:spcPts val="0"/>
              </a:spcBef>
              <a:spcAft>
                <a:spcPts val="0"/>
              </a:spcAft>
              <a:buNone/>
            </a:pPr>
            <a:r>
              <a:rPr lang="en-IN" dirty="0"/>
              <a:t>Service accounts are created by installation packages when they are installed. These accounts are used by services to run processes and execute functions. These accounts are neither intended nor should be used for routine work.</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https://linoxide.com/list-users-linux-command-line/</a:t>
            </a:r>
            <a:endParaRPr lang="en-IN" dirty="0"/>
          </a:p>
        </p:txBody>
      </p:sp>
    </p:spTree>
    <p:extLst>
      <p:ext uri="{BB962C8B-B14F-4D97-AF65-F5344CB8AC3E}">
        <p14:creationId xmlns:p14="http://schemas.microsoft.com/office/powerpoint/2010/main" val="176838559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171450" lvl="0" indent="-171450" algn="l" rtl="0">
              <a:spcBef>
                <a:spcPts val="0"/>
              </a:spcBef>
              <a:spcAft>
                <a:spcPts val="0"/>
              </a:spcAft>
            </a:pPr>
            <a:r>
              <a:rPr lang="en-IN" dirty="0"/>
              <a:t>Linux is an open source operating system so user can change source code as per requirement whereas Windows OS is a commercial operating system so user doesn’t have access to source code.</a:t>
            </a:r>
          </a:p>
          <a:p>
            <a:pPr marL="171450" lvl="0" indent="-171450" algn="l" rtl="0">
              <a:spcBef>
                <a:spcPts val="0"/>
              </a:spcBef>
              <a:spcAft>
                <a:spcPts val="0"/>
              </a:spcAft>
            </a:pPr>
            <a:r>
              <a:rPr lang="en-IN" dirty="0"/>
              <a:t>Linux is very well secure as it is easy to detect bugs and fix whereas Windows has a huge user base, so it becomes a target of hackers to attack windows system.</a:t>
            </a:r>
          </a:p>
          <a:p>
            <a:pPr marL="171450" lvl="0" indent="-171450" algn="l" rtl="0">
              <a:spcBef>
                <a:spcPts val="0"/>
              </a:spcBef>
              <a:spcAft>
                <a:spcPts val="0"/>
              </a:spcAft>
            </a:pPr>
            <a:r>
              <a:rPr lang="en-IN" dirty="0"/>
              <a:t>Comparing Windows file system vs Linux file system, Linux runs faster even with older hardware whereas Windows are slower compared to Linux.</a:t>
            </a:r>
          </a:p>
          <a:p>
            <a:pPr marL="171450" lvl="0" indent="-171450" algn="l" rtl="0">
              <a:spcBef>
                <a:spcPts val="0"/>
              </a:spcBef>
              <a:spcAft>
                <a:spcPts val="0"/>
              </a:spcAft>
            </a:pPr>
            <a:r>
              <a:rPr lang="en-IN" dirty="0"/>
              <a:t>Linux peripherals like hard drives, CD-ROMs, printers are considered files whereas Windows, hard drives, CD-ROMs, printers are considered as devices</a:t>
            </a:r>
          </a:p>
          <a:p>
            <a:pPr marL="171450" lvl="0" indent="-171450" algn="l" rtl="0">
              <a:spcBef>
                <a:spcPts val="0"/>
              </a:spcBef>
              <a:spcAft>
                <a:spcPts val="0"/>
              </a:spcAft>
            </a:pPr>
            <a:r>
              <a:rPr lang="en-IN" dirty="0"/>
              <a:t>Linux files are ordered in a tree structure starting with the root directory whereas in Windows, files are stored in folders on different data drives like C: D: E:</a:t>
            </a:r>
          </a:p>
          <a:p>
            <a:pPr marL="171450" lvl="0" indent="-171450" algn="l" rtl="0">
              <a:spcBef>
                <a:spcPts val="0"/>
              </a:spcBef>
              <a:spcAft>
                <a:spcPts val="0"/>
              </a:spcAft>
            </a:pPr>
            <a:r>
              <a:rPr lang="en-IN" dirty="0"/>
              <a:t>In Linux you can have 2 files with the same name in the same directory while in Windows, you cannot have 2 files with the same name in the same folder.</a:t>
            </a:r>
          </a:p>
          <a:p>
            <a:pPr marL="171450" lvl="0" indent="-171450" algn="l" rtl="0">
              <a:spcBef>
                <a:spcPts val="0"/>
              </a:spcBef>
              <a:spcAft>
                <a:spcPts val="0"/>
              </a:spcAft>
            </a:pPr>
            <a:r>
              <a:rPr lang="en-IN" dirty="0"/>
              <a:t>In Linux you would find the system and program files in different directories whereas in Windows, system and program files are usually saved in C: drive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https://pediaa.com/difference-between-linux-and-ubuntu/</a:t>
            </a:r>
            <a:endParaRPr lang="en-IN" dirty="0"/>
          </a:p>
        </p:txBody>
      </p:sp>
    </p:spTree>
    <p:extLst>
      <p:ext uri="{BB962C8B-B14F-4D97-AF65-F5344CB8AC3E}">
        <p14:creationId xmlns:p14="http://schemas.microsoft.com/office/powerpoint/2010/main" val="16672417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Advantages of Linux operating system</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Open source</a:t>
            </a:r>
          </a:p>
          <a:p>
            <a:pPr marL="0" lvl="0" indent="0" algn="l" rtl="0">
              <a:spcBef>
                <a:spcPts val="0"/>
              </a:spcBef>
              <a:spcAft>
                <a:spcPts val="0"/>
              </a:spcAft>
              <a:buNone/>
            </a:pPr>
            <a:r>
              <a:rPr lang="en-IN" dirty="0"/>
              <a:t>Linux is an open-source OS that means anyone can see the source code and change it according to his needs. You can freely install Linux on many computers without getting paid license. If we compare this with windows or mac then they are paid operating systems. You have to get license of windows and mac to use on your machine.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No anti-virus software needed</a:t>
            </a:r>
          </a:p>
          <a:p>
            <a:pPr marL="0" lvl="0" indent="0" algn="l" rtl="0">
              <a:spcBef>
                <a:spcPts val="0"/>
              </a:spcBef>
              <a:spcAft>
                <a:spcPts val="0"/>
              </a:spcAft>
              <a:buNone/>
            </a:pPr>
            <a:r>
              <a:rPr lang="en-IN" dirty="0"/>
              <a:t>In Linux, you do not need anti-virus software to be installed on your PC. Linux has fewer chances to be affected with virus. The reason for strong virus protection is that Linux has large number of open-source developers which keeps an eye on virus-related stuff. If any source code needs to be updated then it is done in no time.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Text editors</a:t>
            </a:r>
          </a:p>
          <a:p>
            <a:pPr marL="0" lvl="0" indent="0" algn="l" rtl="0">
              <a:spcBef>
                <a:spcPts val="0"/>
              </a:spcBef>
              <a:spcAft>
                <a:spcPts val="0"/>
              </a:spcAft>
              <a:buNone/>
            </a:pPr>
            <a:r>
              <a:rPr lang="en-IN" dirty="0"/>
              <a:t>Linux has a vast range of text editors available. If you are a programmer then you can pick any of free software packages like visual studio code, Vim, Atom etc. Most of text editors are freely available and you can use it without any issue.</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28569444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Powerful command prompt</a:t>
            </a:r>
          </a:p>
          <a:p>
            <a:pPr marL="0" lvl="0" indent="0" algn="l" rtl="0">
              <a:spcBef>
                <a:spcPts val="0"/>
              </a:spcBef>
              <a:spcAft>
                <a:spcPts val="0"/>
              </a:spcAft>
              <a:buNone/>
            </a:pPr>
            <a:r>
              <a:rPr lang="en-IN" dirty="0"/>
              <a:t>Command prompt in Linux is very advanced and if you are developer then you can perform most of your work using the command-line interface. You can install different repositories and packages through the command-line interface.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No reboot needed</a:t>
            </a:r>
          </a:p>
          <a:p>
            <a:pPr marL="0" lvl="0" indent="0" algn="l" rtl="0">
              <a:spcBef>
                <a:spcPts val="0"/>
              </a:spcBef>
              <a:spcAft>
                <a:spcPts val="0"/>
              </a:spcAft>
              <a:buNone/>
            </a:pPr>
            <a:r>
              <a:rPr lang="en-IN" dirty="0"/>
              <a:t>If you are windows user then you have seen system reboot while you install/uninstall any software or rebooting when the system becomes slow. But in case of Linux, you do not need to reboot your system in such cases.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Low system specifications</a:t>
            </a:r>
          </a:p>
          <a:p>
            <a:pPr marL="0" lvl="0" indent="0" algn="l" rtl="0">
              <a:spcBef>
                <a:spcPts val="0"/>
              </a:spcBef>
              <a:spcAft>
                <a:spcPts val="0"/>
              </a:spcAft>
              <a:buNone/>
            </a:pPr>
            <a:r>
              <a:rPr lang="en-IN" dirty="0"/>
              <a:t>If you have an old computer that has low specification then you can still run Linux. Linux has different distributions that are available for all types of computers e.g. large scale computers, servers, Pc etc.</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Good at multitasking</a:t>
            </a:r>
          </a:p>
          <a:p>
            <a:pPr marL="0" lvl="0" indent="0" algn="l" rtl="0">
              <a:spcBef>
                <a:spcPts val="0"/>
              </a:spcBef>
              <a:spcAft>
                <a:spcPts val="0"/>
              </a:spcAft>
              <a:buNone/>
            </a:pPr>
            <a:r>
              <a:rPr lang="en-IN" dirty="0"/>
              <a:t>If you want to do some batch works like printing a large file or downloading large file then you can concurrently perform other tasks like typing or coding any program. Linux is good in doing such multitasking and your system will not slow down.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Less disk space needed</a:t>
            </a:r>
          </a:p>
          <a:p>
            <a:pPr marL="0" lvl="0" indent="0" algn="l" rtl="0">
              <a:spcBef>
                <a:spcPts val="0"/>
              </a:spcBef>
              <a:spcAft>
                <a:spcPts val="0"/>
              </a:spcAft>
              <a:buNone/>
            </a:pPr>
            <a:r>
              <a:rPr lang="en-IN" dirty="0"/>
              <a:t>If you have limited disk space then you can still run Linux. You do not need extra disk space for running Linux for a longer time.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File formats</a:t>
            </a:r>
          </a:p>
          <a:p>
            <a:pPr marL="0" lvl="0" indent="0" algn="l" rtl="0">
              <a:spcBef>
                <a:spcPts val="0"/>
              </a:spcBef>
              <a:spcAft>
                <a:spcPts val="0"/>
              </a:spcAft>
              <a:buNone/>
            </a:pPr>
            <a:r>
              <a:rPr lang="en-IN" dirty="0"/>
              <a:t>Linux supports a large number of file formats. So you have to not worry if any file format does not run on Linux. You can install different software packages for specific file format and it will work fine.</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https://www.techradar.com/how-to/how-to-speed-up-ubuntu-2004</a:t>
            </a:r>
            <a:endParaRPr lang="en-IN" dirty="0"/>
          </a:p>
          <a:p>
            <a:pPr marL="0" indent="0">
              <a:buNone/>
            </a:pPr>
            <a:endParaRPr lang="en-IN" dirty="0"/>
          </a:p>
        </p:txBody>
      </p:sp>
    </p:spTree>
    <p:extLst>
      <p:ext uri="{BB962C8B-B14F-4D97-AF65-F5344CB8AC3E}">
        <p14:creationId xmlns:p14="http://schemas.microsoft.com/office/powerpoint/2010/main" val="273309920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Disadvantages of Linux operating system</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Hardware drivers:</a:t>
            </a:r>
          </a:p>
          <a:p>
            <a:pPr marL="0" lvl="0" indent="0" algn="l" rtl="0">
              <a:spcBef>
                <a:spcPts val="0"/>
              </a:spcBef>
              <a:spcAft>
                <a:spcPts val="0"/>
              </a:spcAft>
              <a:buNone/>
            </a:pPr>
            <a:r>
              <a:rPr lang="en-IN" dirty="0"/>
              <a:t>One of the issues that most Linux users face is that some hardware drivers are not available for Linux. Hardware companies prefer to make drivers for windows or mac because they have more users as compared to Linux.</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Learning curve:</a:t>
            </a:r>
          </a:p>
          <a:p>
            <a:pPr marL="0" lvl="0" indent="0" algn="l" rtl="0">
              <a:spcBef>
                <a:spcPts val="0"/>
              </a:spcBef>
              <a:spcAft>
                <a:spcPts val="0"/>
              </a:spcAft>
              <a:buNone/>
            </a:pPr>
            <a:r>
              <a:rPr lang="en-IN" dirty="0"/>
              <a:t>Getting started with windows is easy for beginners but learning Linux is difficult. You have to learn about the command-line interface and searching for new software is also little bit difficult. If you face any problem in the operating system then finding solution is problematic. There are fewer experts for Linux as compared to windows and mac.</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Software alternative:</a:t>
            </a:r>
          </a:p>
          <a:p>
            <a:pPr marL="0" lvl="0" indent="0" algn="l" rtl="0">
              <a:spcBef>
                <a:spcPts val="0"/>
              </a:spcBef>
              <a:spcAft>
                <a:spcPts val="0"/>
              </a:spcAft>
              <a:buNone/>
            </a:pPr>
            <a:r>
              <a:rPr lang="en-IN" dirty="0"/>
              <a:t>Take an example of Photoshop which is a popular graphic editing tool. Photoshop is available for windows but is not present in Linux. There are other photo editing tools but Photoshop is a more powerful tool than others. MS office is another example which is not available for Linux users.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Games:</a:t>
            </a:r>
          </a:p>
          <a:p>
            <a:pPr marL="0" lvl="0" indent="0" algn="l" rtl="0">
              <a:spcBef>
                <a:spcPts val="0"/>
              </a:spcBef>
              <a:spcAft>
                <a:spcPts val="0"/>
              </a:spcAft>
              <a:buNone/>
            </a:pPr>
            <a:r>
              <a:rPr lang="en-IN" dirty="0"/>
              <a:t>Most of the games are made for windows but not Linux. As windows platform is widely used so game developers have more interest in windows.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https://www.techrepublic.com/article/evaluating-linux-reality-vs-hype/</a:t>
            </a:r>
            <a:endParaRPr lang="en-IN" dirty="0"/>
          </a:p>
          <a:p>
            <a:pPr marL="0" indent="0">
              <a:buNone/>
            </a:pP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388892936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2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GUI is an interface that allows users to interact with different electronic devices using icons and other visual indicators. The graphical user interfaces were created because command line interfaces were quite complicated and it was difficult to learn all the commands in it.</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https://etipsguruji.com/gui/</a:t>
            </a:r>
            <a:endParaRPr lang="en-IN" dirty="0"/>
          </a:p>
        </p:txBody>
      </p:sp>
    </p:spTree>
    <p:extLst>
      <p:ext uri="{BB962C8B-B14F-4D97-AF65-F5344CB8AC3E}">
        <p14:creationId xmlns:p14="http://schemas.microsoft.com/office/powerpoint/2010/main" val="331422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Linux Desktop Enviroments</a:t>
            </a:r>
            <a:endParaRPr b="1"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GNOME</a:t>
            </a:r>
          </a:p>
          <a:p>
            <a:pPr marL="0" lvl="0" indent="0" algn="l" rtl="0">
              <a:spcBef>
                <a:spcPts val="0"/>
              </a:spcBef>
              <a:spcAft>
                <a:spcPts val="0"/>
              </a:spcAft>
              <a:buNone/>
            </a:pPr>
            <a:r>
              <a:rPr lang="en-IN" dirty="0"/>
              <a:t>GNOME is probably the most popular desktop environment among Linux users, it is free and open source, simple, yet powerful and easy to use. It is designed from ground up to offer Linux desktop users a wonderful and exciting computing experience.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KDE Plasma</a:t>
            </a:r>
          </a:p>
          <a:p>
            <a:pPr marL="0" lvl="0" indent="0" algn="l" rtl="0">
              <a:spcBef>
                <a:spcPts val="0"/>
              </a:spcBef>
              <a:spcAft>
                <a:spcPts val="0"/>
              </a:spcAft>
              <a:buNone/>
            </a:pPr>
            <a:r>
              <a:rPr lang="en-IN" dirty="0"/>
              <a:t>KDE is a well-known, powerful and highly customizable desktop environment, designed to offer Linux desktop users absolute control over their desktop.</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Unity</a:t>
            </a:r>
          </a:p>
          <a:p>
            <a:pPr marL="0" lvl="0" indent="0" algn="l" rtl="0">
              <a:spcBef>
                <a:spcPts val="0"/>
              </a:spcBef>
              <a:spcAft>
                <a:spcPts val="0"/>
              </a:spcAft>
              <a:buNone/>
            </a:pPr>
            <a:r>
              <a:rPr lang="en-IN" dirty="0"/>
              <a:t>Unity is a graphical desktop shell for GNOME desktop environment. The Unity project was started by Mark Shuttleworth and Canonical, the makers of the well-known Ubuntu Linux distribution.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MATE</a:t>
            </a:r>
          </a:p>
          <a:p>
            <a:pPr marL="0" lvl="0" indent="0" algn="l" rtl="0">
              <a:spcBef>
                <a:spcPts val="0"/>
              </a:spcBef>
              <a:spcAft>
                <a:spcPts val="0"/>
              </a:spcAft>
              <a:buNone/>
            </a:pPr>
            <a:r>
              <a:rPr lang="en-IN" dirty="0"/>
              <a:t>MATE is an intuitive and appealing desktop environment, that is an extension of GNOME 2. It works on Linux and many other Unix-like systems. It comes with a handful of default applications such as </a:t>
            </a:r>
            <a:r>
              <a:rPr lang="en-IN" dirty="0" err="1"/>
              <a:t>Caja</a:t>
            </a:r>
            <a:r>
              <a:rPr lang="en-IN" dirty="0"/>
              <a:t> file manager, </a:t>
            </a:r>
            <a:r>
              <a:rPr lang="en-IN" dirty="0" err="1"/>
              <a:t>Pluma</a:t>
            </a:r>
            <a:r>
              <a:rPr lang="en-IN" dirty="0"/>
              <a:t> text editor, MATE terminal and more.</a:t>
            </a:r>
          </a:p>
          <a:p>
            <a:pPr marL="0" lvl="0" indent="0" algn="l" rtl="0">
              <a:spcBef>
                <a:spcPts val="0"/>
              </a:spcBef>
              <a:spcAft>
                <a:spcPts val="0"/>
              </a:spcAft>
              <a:buNone/>
            </a:pPr>
            <a:endParaRPr lang="en-IN" b="1" dirty="0"/>
          </a:p>
          <a:p>
            <a:pPr marL="0" lvl="0" indent="0" algn="l" rtl="0">
              <a:spcBef>
                <a:spcPts val="0"/>
              </a:spcBef>
              <a:spcAft>
                <a:spcPts val="0"/>
              </a:spcAft>
              <a:buNone/>
            </a:pPr>
            <a:r>
              <a:rPr lang="en-IN" b="1" dirty="0"/>
              <a:t>Cinnamon</a:t>
            </a:r>
          </a:p>
          <a:p>
            <a:pPr marL="0" lvl="0" indent="0" algn="l" rtl="0">
              <a:spcBef>
                <a:spcPts val="0"/>
              </a:spcBef>
              <a:spcAft>
                <a:spcPts val="0"/>
              </a:spcAft>
              <a:buNone/>
            </a:pPr>
            <a:r>
              <a:rPr lang="en-IN" dirty="0"/>
              <a:t>Cinnamon is in fact a collection of several minor projects such as Cinnamon, a fork of the GNOME shell, Cinnamon screensaver, Cinnamon desktop, Cinnamon Menus, Cinnamon Settings Daemon coupled with many more.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https://technastic.com/5-best-linux-desktop-environments/</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967996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Budgie</a:t>
            </a:r>
          </a:p>
          <a:p>
            <a:pPr marL="0" lvl="0" indent="0" algn="l" rtl="0">
              <a:spcBef>
                <a:spcPts val="0"/>
              </a:spcBef>
              <a:spcAft>
                <a:spcPts val="0"/>
              </a:spcAft>
              <a:buNone/>
            </a:pPr>
            <a:r>
              <a:rPr lang="en-IN" dirty="0"/>
              <a:t>Budgie is a desktop environment that currently uses GNOME technologies such as GTK (&gt; 3. x) and is developed by the Solus project as well as by contributors from numerous communities such as Arch Linux, </a:t>
            </a:r>
            <a:r>
              <a:rPr lang="en-IN" dirty="0" err="1"/>
              <a:t>Manjaro</a:t>
            </a:r>
            <a:r>
              <a:rPr lang="en-IN" dirty="0"/>
              <a:t>, openSUSE Tumbleweed and Ubuntu Budgie. Budgie's design emphasizes simplicity, minimalism, and elegance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LXQT</a:t>
            </a:r>
          </a:p>
          <a:p>
            <a:pPr marL="0" lvl="0" indent="0" algn="l" rtl="0">
              <a:spcBef>
                <a:spcPts val="0"/>
              </a:spcBef>
              <a:spcAft>
                <a:spcPts val="0"/>
              </a:spcAft>
              <a:buNone/>
            </a:pPr>
            <a:r>
              <a:rPr lang="en-IN" dirty="0" err="1"/>
              <a:t>LXQt</a:t>
            </a:r>
            <a:r>
              <a:rPr lang="en-IN" dirty="0"/>
              <a:t> is also free, open source, lightweight, simple and fast desktop environment for Linux and BSD distributions. It is the latest version of LXDE, specifically designed, and a recommended desktop environment for cloud servers and old machines due to its remarkably low system resources usage such as low CPU and RAM consumption.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XFCE</a:t>
            </a:r>
          </a:p>
          <a:p>
            <a:pPr marL="0" lvl="0" indent="0" algn="l" rtl="0">
              <a:spcBef>
                <a:spcPts val="0"/>
              </a:spcBef>
              <a:spcAft>
                <a:spcPts val="0"/>
              </a:spcAft>
              <a:buNone/>
            </a:pPr>
            <a:r>
              <a:rPr lang="en-IN" dirty="0"/>
              <a:t>It is modern, open source, lightweight and easy-to-use, desktop environment for Linux and several other Unix-like systems such as such as Mac OS X, *BSD, Solaris and many others, then you should consider checking out </a:t>
            </a:r>
            <a:r>
              <a:rPr lang="en-IN" dirty="0" err="1"/>
              <a:t>Xfce</a:t>
            </a:r>
            <a:r>
              <a:rPr lang="en-IN" dirty="0"/>
              <a:t>. It is fast, and importantly user friendly as well, with low system resources utilization.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Deepin</a:t>
            </a:r>
          </a:p>
          <a:p>
            <a:pPr marL="0" lvl="0" indent="0" algn="l" rtl="0">
              <a:spcBef>
                <a:spcPts val="0"/>
              </a:spcBef>
              <a:spcAft>
                <a:spcPts val="0"/>
              </a:spcAft>
              <a:buNone/>
            </a:pPr>
            <a:r>
              <a:rPr lang="en-IN" dirty="0"/>
              <a:t>Deepin Desktop Environment(DDE) is also a simple, elegant and productive desktop environment for Linux, developed by the makers of Deepin OS.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LXDE</a:t>
            </a:r>
          </a:p>
          <a:p>
            <a:pPr marL="0" lvl="0" indent="0" algn="l" rtl="0">
              <a:spcBef>
                <a:spcPts val="0"/>
              </a:spcBef>
              <a:spcAft>
                <a:spcPts val="0"/>
              </a:spcAft>
              <a:buNone/>
            </a:pPr>
            <a:r>
              <a:rPr lang="en-IN" dirty="0"/>
              <a:t>LXDE is a lightweight desktop environment for Unix and Unix-like operating system, such as BSD and Linux. It is designed to consume fewer system resources than other desktop environments such as GNOME.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Pantheon</a:t>
            </a:r>
          </a:p>
          <a:p>
            <a:pPr marL="0" lvl="0" indent="0" algn="l" rtl="0">
              <a:spcBef>
                <a:spcPts val="0"/>
              </a:spcBef>
              <a:spcAft>
                <a:spcPts val="0"/>
              </a:spcAft>
              <a:buNone/>
            </a:pPr>
            <a:r>
              <a:rPr lang="en-IN" dirty="0"/>
              <a:t>Pantheon is a simple and well-designed desktop environment for Elementary OS, a Windows and MacOS X like Linux distribution. It offers users a clean and organized desktop experience. Due to its simplicity, Pantheon comes with not many visually observable features as compared to other popular desktop environments.</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https://commons.wikimedia.org/wiki/File:Desktop_Ubuntu_20.04.png</a:t>
            </a:r>
            <a:endParaRPr lang="en-IN" dirty="0"/>
          </a:p>
          <a:p>
            <a:pPr marL="0" indent="0">
              <a:buNone/>
            </a:pPr>
            <a:endParaRPr lang="en-IN" dirty="0"/>
          </a:p>
        </p:txBody>
      </p:sp>
    </p:spTree>
    <p:extLst>
      <p:ext uri="{BB962C8B-B14F-4D97-AF65-F5344CB8AC3E}">
        <p14:creationId xmlns:p14="http://schemas.microsoft.com/office/powerpoint/2010/main" val="1721471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995"/>
              </a:spcBef>
              <a:spcAft>
                <a:spcPts val="995"/>
              </a:spcAft>
            </a:pPr>
            <a:r>
              <a:rPr lang="en-IN" sz="1800" b="1" dirty="0">
                <a:solidFill>
                  <a:srgbClr val="333333"/>
                </a:solidFill>
                <a:effectLst/>
                <a:latin typeface="Times New Roman" panose="02020603050405020304" pitchFamily="18" charset="0"/>
              </a:rPr>
              <a:t>Types of Crimp Tool</a:t>
            </a:r>
            <a:endParaRPr lang="en-IN" sz="1800" b="1" dirty="0">
              <a:effectLst/>
              <a:latin typeface="Times New Roman" panose="02020603050405020304" pitchFamily="18" charset="0"/>
            </a:endParaRPr>
          </a:p>
          <a:p>
            <a:pPr>
              <a:spcAft>
                <a:spcPts val="1560"/>
              </a:spcAft>
            </a:pPr>
            <a:r>
              <a:rPr lang="en-IN" sz="1800" dirty="0">
                <a:solidFill>
                  <a:srgbClr val="333333"/>
                </a:solidFill>
                <a:effectLst/>
                <a:latin typeface="Times New Roman" panose="02020603050405020304" pitchFamily="18" charset="0"/>
                <a:ea typeface="Times New Roman" panose="02020603050405020304" pitchFamily="18" charset="0"/>
              </a:rPr>
              <a:t>Crimp tools can be used for many different applications across a range of industries and environments. Here are some additional types of crimp tool:</a:t>
            </a:r>
            <a:endParaRPr lang="en-IN" sz="1800" dirty="0">
              <a:effectLst/>
              <a:latin typeface="Times New Roman" panose="02020603050405020304" pitchFamily="18" charset="0"/>
              <a:ea typeface="Times New Roman" panose="02020603050405020304" pitchFamily="18" charset="0"/>
            </a:endParaRPr>
          </a:p>
          <a:p>
            <a:pPr marL="158750" indent="0">
              <a:lnSpc>
                <a:spcPct val="115000"/>
              </a:lnSpc>
              <a:spcBef>
                <a:spcPts val="1200"/>
              </a:spcBef>
              <a:spcAft>
                <a:spcPts val="1200"/>
              </a:spcAft>
              <a:buNone/>
            </a:pPr>
            <a:endParaRPr lang="en-IN" sz="1800" b="1" dirty="0">
              <a:solidFill>
                <a:srgbClr val="333333"/>
              </a:solidFill>
              <a:effectLst/>
              <a:latin typeface="Times New Roman" panose="02020603050405020304" pitchFamily="18" charset="0"/>
            </a:endParaRPr>
          </a:p>
          <a:p>
            <a:pPr>
              <a:lnSpc>
                <a:spcPct val="115000"/>
              </a:lnSpc>
              <a:spcBef>
                <a:spcPts val="1200"/>
              </a:spcBef>
              <a:spcAft>
                <a:spcPts val="1200"/>
              </a:spcAft>
            </a:pPr>
            <a:r>
              <a:rPr lang="en-IN" sz="1800" b="1" dirty="0">
                <a:solidFill>
                  <a:srgbClr val="333333"/>
                </a:solidFill>
                <a:effectLst/>
                <a:latin typeface="Times New Roman" panose="02020603050405020304" pitchFamily="18" charset="0"/>
              </a:rPr>
              <a:t>Bootlace Crimp Tools</a:t>
            </a:r>
            <a:endParaRPr lang="en-IN" sz="1800" b="1" dirty="0">
              <a:solidFill>
                <a:srgbClr val="434343"/>
              </a:solidFill>
              <a:effectLst/>
              <a:latin typeface="Times New Roman" panose="02020603050405020304" pitchFamily="18" charset="0"/>
            </a:endParaRPr>
          </a:p>
          <a:p>
            <a:pPr>
              <a:spcAft>
                <a:spcPts val="1560"/>
              </a:spcAft>
            </a:pPr>
            <a:r>
              <a:rPr lang="en-IN" sz="1800" dirty="0">
                <a:solidFill>
                  <a:srgbClr val="333333"/>
                </a:solidFill>
                <a:effectLst/>
                <a:latin typeface="Times New Roman" panose="02020603050405020304" pitchFamily="18" charset="0"/>
                <a:ea typeface="Times New Roman" panose="02020603050405020304" pitchFamily="18" charset="0"/>
              </a:rPr>
              <a:t>As the name suggests, </a:t>
            </a:r>
            <a:r>
              <a:rPr lang="en-IN" sz="1800" u="none" strike="noStrike" dirty="0">
                <a:solidFill>
                  <a:srgbClr val="333333"/>
                </a:solidFill>
                <a:effectLst/>
                <a:latin typeface="Times New Roman" panose="02020603050405020304" pitchFamily="18" charset="0"/>
                <a:ea typeface="Times New Roman" panose="02020603050405020304" pitchFamily="18" charset="0"/>
                <a:hlinkClick r:id="rId3"/>
              </a:rPr>
              <a:t>bootlace crimp tools</a:t>
            </a:r>
            <a:r>
              <a:rPr lang="en-IN" sz="1800" dirty="0">
                <a:solidFill>
                  <a:srgbClr val="333333"/>
                </a:solidFill>
                <a:effectLst/>
                <a:latin typeface="Times New Roman" panose="02020603050405020304" pitchFamily="18" charset="0"/>
                <a:ea typeface="Times New Roman" panose="02020603050405020304" pitchFamily="18" charset="0"/>
              </a:rPr>
              <a:t> are specifically designed to work with </a:t>
            </a:r>
            <a:r>
              <a:rPr lang="en-IN" sz="1800" u="none" strike="noStrike" dirty="0">
                <a:solidFill>
                  <a:srgbClr val="333333"/>
                </a:solidFill>
                <a:effectLst/>
                <a:latin typeface="Times New Roman" panose="02020603050405020304" pitchFamily="18" charset="0"/>
                <a:ea typeface="Times New Roman" panose="02020603050405020304" pitchFamily="18" charset="0"/>
                <a:hlinkClick r:id="rId4"/>
              </a:rPr>
              <a:t>bootlace ferrules</a:t>
            </a:r>
            <a:r>
              <a:rPr lang="en-IN" sz="1800" dirty="0">
                <a:solidFill>
                  <a:srgbClr val="333333"/>
                </a:solidFill>
                <a:effectLst/>
                <a:latin typeface="Times New Roman" panose="02020603050405020304" pitchFamily="18" charset="0"/>
                <a:ea typeface="Times New Roman" panose="02020603050405020304" pitchFamily="18" charset="0"/>
              </a:rPr>
              <a:t>, which require a different form of crimping to standard cabling. Precision must be combined with force to ensure a strong indent crimp. </a:t>
            </a:r>
            <a:endParaRPr lang="en-IN" sz="1800" dirty="0">
              <a:effectLst/>
              <a:latin typeface="Times New Roman" panose="02020603050405020304" pitchFamily="18" charset="0"/>
              <a:ea typeface="Times New Roman" panose="02020603050405020304" pitchFamily="18" charset="0"/>
            </a:endParaRPr>
          </a:p>
          <a:p>
            <a:pPr marL="158750" indent="0">
              <a:spcAft>
                <a:spcPts val="1560"/>
              </a:spcAft>
              <a:buNone/>
            </a:pPr>
            <a:endParaRPr lang="en-IN" sz="1800" b="1" dirty="0">
              <a:solidFill>
                <a:srgbClr val="333333"/>
              </a:solidFill>
              <a:effectLst/>
              <a:latin typeface="Times New Roman" panose="02020603050405020304" pitchFamily="18" charset="0"/>
              <a:ea typeface="Times New Roman" panose="02020603050405020304" pitchFamily="18" charset="0"/>
            </a:endParaRPr>
          </a:p>
          <a:p>
            <a:pPr marL="158750" indent="0">
              <a:spcAft>
                <a:spcPts val="1560"/>
              </a:spcAft>
              <a:buNone/>
            </a:pPr>
            <a:r>
              <a:rPr lang="en-IN" sz="1800" b="1"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200"/>
              </a:spcBef>
              <a:spcAft>
                <a:spcPts val="1200"/>
              </a:spcAft>
            </a:pPr>
            <a:r>
              <a:rPr lang="en-IN" sz="1800" b="1" dirty="0">
                <a:solidFill>
                  <a:srgbClr val="333333"/>
                </a:solidFill>
                <a:effectLst/>
                <a:latin typeface="Times New Roman" panose="02020603050405020304" pitchFamily="18" charset="0"/>
              </a:rPr>
              <a:t>RJ45 Crimping Tool</a:t>
            </a: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sz="1800" dirty="0">
                <a:solidFill>
                  <a:srgbClr val="333333"/>
                </a:solidFill>
                <a:effectLst/>
                <a:latin typeface="Times New Roman" panose="02020603050405020304" pitchFamily="18" charset="0"/>
                <a:ea typeface="Times New Roman" panose="02020603050405020304" pitchFamily="18" charset="0"/>
              </a:rPr>
              <a:t>The </a:t>
            </a:r>
            <a:r>
              <a:rPr lang="en-IN" sz="1800" u="none" strike="noStrike" dirty="0">
                <a:solidFill>
                  <a:srgbClr val="333333"/>
                </a:solidFill>
                <a:effectLst/>
                <a:latin typeface="Times New Roman" panose="02020603050405020304" pitchFamily="18" charset="0"/>
                <a:ea typeface="Times New Roman" panose="02020603050405020304" pitchFamily="18" charset="0"/>
                <a:hlinkClick r:id="rId5"/>
              </a:rPr>
              <a:t>RJ45 crimping tool</a:t>
            </a:r>
            <a:r>
              <a:rPr lang="en-IN" sz="1800" dirty="0">
                <a:solidFill>
                  <a:srgbClr val="333333"/>
                </a:solidFill>
                <a:effectLst/>
                <a:latin typeface="Times New Roman" panose="02020603050405020304" pitchFamily="18" charset="0"/>
                <a:ea typeface="Times New Roman" panose="02020603050405020304" pitchFamily="18" charset="0"/>
              </a:rPr>
              <a:t> is a flexible and powerful handheld crimper, compatible with </a:t>
            </a:r>
            <a:r>
              <a:rPr lang="en-IN" sz="1800" u="none" strike="noStrike" dirty="0">
                <a:solidFill>
                  <a:srgbClr val="333333"/>
                </a:solidFill>
                <a:effectLst/>
                <a:latin typeface="Times New Roman" panose="02020603050405020304" pitchFamily="18" charset="0"/>
                <a:ea typeface="Times New Roman" panose="02020603050405020304" pitchFamily="18" charset="0"/>
                <a:hlinkClick r:id="rId6"/>
              </a:rPr>
              <a:t>CAT5e</a:t>
            </a:r>
            <a:r>
              <a:rPr lang="en-IN" sz="1800" dirty="0">
                <a:solidFill>
                  <a:srgbClr val="333333"/>
                </a:solidFill>
                <a:effectLst/>
                <a:latin typeface="Times New Roman" panose="02020603050405020304" pitchFamily="18" charset="0"/>
                <a:ea typeface="Times New Roman" panose="02020603050405020304" pitchFamily="18" charset="0"/>
              </a:rPr>
              <a:t>, </a:t>
            </a:r>
            <a:r>
              <a:rPr lang="en-IN" sz="1800" u="none" strike="noStrike" dirty="0">
                <a:solidFill>
                  <a:srgbClr val="333333"/>
                </a:solidFill>
                <a:effectLst/>
                <a:latin typeface="Times New Roman" panose="02020603050405020304" pitchFamily="18" charset="0"/>
                <a:ea typeface="Times New Roman" panose="02020603050405020304" pitchFamily="18" charset="0"/>
                <a:hlinkClick r:id="rId7"/>
              </a:rPr>
              <a:t>CAT6</a:t>
            </a:r>
            <a:r>
              <a:rPr lang="en-IN" sz="1800" dirty="0">
                <a:solidFill>
                  <a:srgbClr val="333333"/>
                </a:solidFill>
                <a:effectLst/>
                <a:latin typeface="Times New Roman" panose="02020603050405020304" pitchFamily="18" charset="0"/>
                <a:ea typeface="Times New Roman" panose="02020603050405020304" pitchFamily="18" charset="0"/>
              </a:rPr>
              <a:t>, </a:t>
            </a:r>
            <a:r>
              <a:rPr lang="en-IN" sz="1800" u="none" strike="noStrike" dirty="0">
                <a:solidFill>
                  <a:srgbClr val="333333"/>
                </a:solidFill>
                <a:effectLst/>
                <a:latin typeface="Times New Roman" panose="02020603050405020304" pitchFamily="18" charset="0"/>
                <a:ea typeface="Times New Roman" panose="02020603050405020304" pitchFamily="18" charset="0"/>
                <a:hlinkClick r:id="rId8"/>
              </a:rPr>
              <a:t>CAT6A</a:t>
            </a:r>
            <a:r>
              <a:rPr lang="en-IN" sz="1800" dirty="0">
                <a:solidFill>
                  <a:srgbClr val="333333"/>
                </a:solidFill>
                <a:effectLst/>
                <a:latin typeface="Times New Roman" panose="02020603050405020304" pitchFamily="18" charset="0"/>
                <a:ea typeface="Times New Roman" panose="02020603050405020304" pitchFamily="18" charset="0"/>
              </a:rPr>
              <a:t> and CAT7 terminals. </a:t>
            </a:r>
            <a:endParaRPr lang="en-IN" sz="1800" dirty="0">
              <a:effectLst/>
              <a:latin typeface="Times New Roman" panose="02020603050405020304" pitchFamily="18" charset="0"/>
              <a:ea typeface="Times New Roman" panose="02020603050405020304" pitchFamily="18" charset="0"/>
            </a:endParaRPr>
          </a:p>
          <a:p>
            <a:pPr marL="158750" indent="0">
              <a:lnSpc>
                <a:spcPct val="115000"/>
              </a:lnSpc>
              <a:spcBef>
                <a:spcPts val="1000"/>
              </a:spcBef>
              <a:spcAft>
                <a:spcPts val="1000"/>
              </a:spcAft>
              <a:buNone/>
            </a:pPr>
            <a:endParaRPr lang="en-IN" sz="1800" dirty="0">
              <a:solidFill>
                <a:srgbClr val="333333"/>
              </a:solidFill>
              <a:effectLst/>
              <a:latin typeface="Times New Roman" panose="02020603050405020304" pitchFamily="18" charset="0"/>
              <a:ea typeface="Times New Roman" panose="02020603050405020304" pitchFamily="18" charset="0"/>
            </a:endParaRPr>
          </a:p>
          <a:p>
            <a:pPr marL="158750" indent="0">
              <a:lnSpc>
                <a:spcPct val="115000"/>
              </a:lnSpc>
              <a:spcBef>
                <a:spcPts val="1000"/>
              </a:spcBef>
              <a:spcAft>
                <a:spcPts val="1000"/>
              </a:spcAft>
              <a:buNone/>
            </a:pP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200"/>
              </a:spcBef>
              <a:spcAft>
                <a:spcPts val="1200"/>
              </a:spcAft>
            </a:pPr>
            <a:r>
              <a:rPr lang="en-IN" sz="1800" b="1" dirty="0">
                <a:solidFill>
                  <a:srgbClr val="434343"/>
                </a:solidFill>
                <a:effectLst/>
                <a:latin typeface="Times New Roman" panose="02020603050405020304" pitchFamily="18" charset="0"/>
              </a:rPr>
              <a:t>RJ9 Crimp Tool</a:t>
            </a:r>
          </a:p>
          <a:p>
            <a:pPr>
              <a:lnSpc>
                <a:spcPct val="115000"/>
              </a:lnSpc>
              <a:spcBef>
                <a:spcPts val="1200"/>
              </a:spcBef>
              <a:spcAft>
                <a:spcPts val="1200"/>
              </a:spcAft>
            </a:pPr>
            <a:r>
              <a:rPr lang="en-IN" sz="1800" b="1" dirty="0">
                <a:solidFill>
                  <a:srgbClr val="333333"/>
                </a:solidFill>
                <a:effectLst/>
                <a:latin typeface="Times New Roman" panose="02020603050405020304" pitchFamily="18" charset="0"/>
              </a:rPr>
              <a:t>The RJ9 is a widely used handheld crimp tool fitted with three dies (crimping heads) compatible with the standard connector types </a:t>
            </a:r>
            <a:r>
              <a:rPr lang="en-IN" sz="1800" b="1" u="none" strike="noStrike" dirty="0">
                <a:solidFill>
                  <a:srgbClr val="333333"/>
                </a:solidFill>
                <a:effectLst/>
                <a:latin typeface="Times New Roman" panose="02020603050405020304" pitchFamily="18" charset="0"/>
                <a:hlinkClick r:id="rId9"/>
              </a:rPr>
              <a:t>RJ45</a:t>
            </a:r>
            <a:r>
              <a:rPr lang="en-IN" sz="1800" b="1" dirty="0">
                <a:solidFill>
                  <a:srgbClr val="333333"/>
                </a:solidFill>
                <a:effectLst/>
                <a:latin typeface="Times New Roman" panose="02020603050405020304" pitchFamily="18" charset="0"/>
              </a:rPr>
              <a:t>, </a:t>
            </a:r>
            <a:r>
              <a:rPr lang="en-IN" sz="1800" b="1" u="none" strike="noStrike" dirty="0">
                <a:solidFill>
                  <a:srgbClr val="333333"/>
                </a:solidFill>
                <a:effectLst/>
                <a:latin typeface="Times New Roman" panose="02020603050405020304" pitchFamily="18" charset="0"/>
                <a:hlinkClick r:id="rId10"/>
              </a:rPr>
              <a:t>RJ11</a:t>
            </a:r>
            <a:r>
              <a:rPr lang="en-IN" sz="1800" b="1" dirty="0">
                <a:solidFill>
                  <a:srgbClr val="333333"/>
                </a:solidFill>
                <a:effectLst/>
                <a:latin typeface="Times New Roman" panose="02020603050405020304" pitchFamily="18" charset="0"/>
              </a:rPr>
              <a:t> and </a:t>
            </a:r>
            <a:r>
              <a:rPr lang="en-IN" sz="1800" b="1" u="none" strike="noStrike" dirty="0">
                <a:solidFill>
                  <a:srgbClr val="333333"/>
                </a:solidFill>
                <a:effectLst/>
                <a:latin typeface="Times New Roman" panose="02020603050405020304" pitchFamily="18" charset="0"/>
                <a:hlinkClick r:id="rId11"/>
              </a:rPr>
              <a:t>RJ12</a:t>
            </a:r>
            <a:r>
              <a:rPr lang="en-IN" sz="1800" b="1" dirty="0">
                <a:solidFill>
                  <a:srgbClr val="333333"/>
                </a:solidFill>
                <a:effectLst/>
                <a:latin typeface="Times New Roman" panose="02020603050405020304" pitchFamily="18" charset="0"/>
              </a:rPr>
              <a:t>. This adaptability means engineers require fewer items in their crimp toolsets when conducting repairs or installations.</a:t>
            </a:r>
            <a:r>
              <a:rPr lang="en-IN" sz="1800" b="1" dirty="0">
                <a:solidFill>
                  <a:srgbClr val="434343"/>
                </a:solidFill>
                <a:effectLst/>
                <a:latin typeface="Times New Roman" panose="02020603050405020304" pitchFamily="18" charset="0"/>
              </a:rPr>
              <a:t> </a:t>
            </a:r>
            <a:r>
              <a:rPr lang="en-IN" sz="1800" dirty="0">
                <a:solidFill>
                  <a:srgbClr val="333333"/>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58750" indent="0" algn="just">
              <a:spcBef>
                <a:spcPts val="900"/>
              </a:spcBef>
              <a:buNone/>
            </a:pPr>
            <a:endParaRPr lang="en-IN" sz="1800" dirty="0">
              <a:solidFill>
                <a:srgbClr val="333333"/>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7322701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What is CLI?</a:t>
            </a:r>
          </a:p>
          <a:p>
            <a:pPr marL="0" lvl="0" indent="0" algn="l" rtl="0">
              <a:spcBef>
                <a:spcPts val="0"/>
              </a:spcBef>
              <a:spcAft>
                <a:spcPts val="0"/>
              </a:spcAft>
              <a:buNone/>
            </a:pPr>
            <a:r>
              <a:rPr lang="en-IN" dirty="0"/>
              <a:t>CLI, or Command Line Interface, is a text-based interface used to interact with software and operating system by typing commands into the interface and receive a response in the same way.</a:t>
            </a:r>
          </a:p>
          <a:p>
            <a:pPr marL="0" lvl="0" indent="0" algn="l" rtl="0">
              <a:spcBef>
                <a:spcPts val="0"/>
              </a:spcBef>
              <a:spcAft>
                <a:spcPts val="0"/>
              </a:spcAft>
              <a:buNone/>
            </a:pPr>
            <a:r>
              <a:rPr lang="en-IN" dirty="0"/>
              <a:t>CLIs are provided by most operating systems by default and the two most popular ones are DOS (for Windows) and the bash shell (for Linux and OS X).</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What is GUI?</a:t>
            </a:r>
          </a:p>
          <a:p>
            <a:pPr marL="0" lvl="0" indent="0" algn="l" rtl="0">
              <a:spcBef>
                <a:spcPts val="0"/>
              </a:spcBef>
              <a:spcAft>
                <a:spcPts val="0"/>
              </a:spcAft>
              <a:buNone/>
            </a:pPr>
            <a:r>
              <a:rPr lang="en-IN" dirty="0"/>
              <a:t>GUI, or Graphical User Interface, is a visual-based interface which features the use of graphic images, including windows, icons, and menus. A mouse is the most common way to navigate through a GUI, although the keyboard is used sometimes.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A CLI is an interface that allows the user to perform tasks by issuing commands in successive lines of text or command lines. A graphical user interface enables users to interact with the operating system or application. It needs less memory than the GUI.</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https://pediaa.com/difference-between-gui-and-cli</a:t>
            </a:r>
            <a:endParaRPr dirty="0"/>
          </a:p>
        </p:txBody>
      </p:sp>
    </p:spTree>
    <p:extLst>
      <p:ext uri="{BB962C8B-B14F-4D97-AF65-F5344CB8AC3E}">
        <p14:creationId xmlns:p14="http://schemas.microsoft.com/office/powerpoint/2010/main" val="34996949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3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Linux Directories</a:t>
            </a:r>
            <a:endParaRPr b="1" dirty="0"/>
          </a:p>
          <a:p>
            <a:pPr marL="0" lvl="0" indent="0" algn="l" rtl="0">
              <a:spcBef>
                <a:spcPts val="0"/>
              </a:spcBef>
              <a:spcAft>
                <a:spcPts val="0"/>
              </a:spcAft>
              <a:buNone/>
            </a:pPr>
            <a:endParaRPr dirty="0"/>
          </a:p>
          <a:p>
            <a:pPr marL="171450" lvl="0" indent="-171450" algn="l" rtl="0">
              <a:spcBef>
                <a:spcPts val="0"/>
              </a:spcBef>
              <a:spcAft>
                <a:spcPts val="0"/>
              </a:spcAft>
            </a:pPr>
            <a:r>
              <a:rPr lang="en-IN" dirty="0"/>
              <a:t>The /bin directory stores many utilities of Linux</a:t>
            </a:r>
          </a:p>
          <a:p>
            <a:pPr marL="171450" lvl="0" indent="-171450" algn="l" rtl="0">
              <a:spcBef>
                <a:spcPts val="0"/>
              </a:spcBef>
              <a:spcAft>
                <a:spcPts val="0"/>
              </a:spcAft>
            </a:pPr>
            <a:r>
              <a:rPr lang="en-IN" dirty="0"/>
              <a:t>The /dev directory stores all the device-related files for the system</a:t>
            </a:r>
          </a:p>
          <a:p>
            <a:pPr marL="171450" lvl="0" indent="-171450" algn="l" rtl="0">
              <a:spcBef>
                <a:spcPts val="0"/>
              </a:spcBef>
              <a:spcAft>
                <a:spcPts val="0"/>
              </a:spcAft>
            </a:pPr>
            <a:r>
              <a:rPr lang="en-IN" dirty="0"/>
              <a:t>The /etc directory stores the os related data which users and the os need to refer to, such as the passwd file</a:t>
            </a:r>
          </a:p>
          <a:p>
            <a:pPr marL="171450" lvl="0" indent="-171450" algn="l" rtl="0">
              <a:spcBef>
                <a:spcPts val="0"/>
              </a:spcBef>
              <a:spcAft>
                <a:spcPts val="0"/>
              </a:spcAft>
            </a:pPr>
            <a:r>
              <a:rPr lang="en-IN" dirty="0"/>
              <a:t>The /lib directory contains libraries of data for the compilers installed in the Linux operating system, for examples, the C language routines</a:t>
            </a:r>
          </a:p>
          <a:p>
            <a:pPr marL="171450" lvl="0" indent="-171450" algn="l" rtl="0">
              <a:spcBef>
                <a:spcPts val="0"/>
              </a:spcBef>
              <a:spcAft>
                <a:spcPts val="0"/>
              </a:spcAft>
            </a:pPr>
            <a:r>
              <a:rPr lang="en-IN" dirty="0"/>
              <a:t>The /home directory generally contains all the HOME directories of users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https://www.geeksforgeeks.org/linux-directory-structure/</a:t>
            </a:r>
            <a:endParaRPr lang="en-IN" dirty="0"/>
          </a:p>
        </p:txBody>
      </p:sp>
    </p:spTree>
    <p:extLst>
      <p:ext uri="{BB962C8B-B14F-4D97-AF65-F5344CB8AC3E}">
        <p14:creationId xmlns:p14="http://schemas.microsoft.com/office/powerpoint/2010/main" val="8978829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3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171450" lvl="0" indent="-171450" algn="l" rtl="0">
              <a:spcBef>
                <a:spcPts val="0"/>
              </a:spcBef>
              <a:spcAft>
                <a:spcPts val="0"/>
              </a:spcAft>
            </a:pPr>
            <a:r>
              <a:rPr lang="en-IN" dirty="0"/>
              <a:t>The /</a:t>
            </a:r>
            <a:r>
              <a:rPr lang="en-IN" dirty="0" err="1"/>
              <a:t>usr</a:t>
            </a:r>
            <a:r>
              <a:rPr lang="en-IN" dirty="0"/>
              <a:t> directory stores the os files that are not involved in the boot process,</a:t>
            </a:r>
          </a:p>
          <a:p>
            <a:pPr marL="171450" lvl="0" indent="-171450" algn="l" rtl="0">
              <a:spcBef>
                <a:spcPts val="0"/>
              </a:spcBef>
              <a:spcAft>
                <a:spcPts val="0"/>
              </a:spcAft>
            </a:pPr>
            <a:r>
              <a:rPr lang="en-IN" dirty="0"/>
              <a:t>The /var directory has information specific to different utilities of Linux.</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https://www.geeksforgeeks.org/linux-directory-structure/</a:t>
            </a:r>
            <a:endParaRPr lang="en-IN" dirty="0"/>
          </a:p>
        </p:txBody>
      </p:sp>
    </p:spTree>
    <p:extLst>
      <p:ext uri="{BB962C8B-B14F-4D97-AF65-F5344CB8AC3E}">
        <p14:creationId xmlns:p14="http://schemas.microsoft.com/office/powerpoint/2010/main" val="40923093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Types of Files in Linux</a:t>
            </a:r>
            <a:endParaRPr b="1" dirty="0"/>
          </a:p>
          <a:p>
            <a:pPr marL="0" lvl="0" indent="0" algn="l" rtl="0">
              <a:spcBef>
                <a:spcPts val="0"/>
              </a:spcBef>
              <a:spcAft>
                <a:spcPts val="0"/>
              </a:spcAft>
              <a:buNone/>
            </a:pPr>
            <a:endParaRPr dirty="0"/>
          </a:p>
          <a:p>
            <a:pPr marL="171450" lvl="0" indent="-171450" algn="l" rtl="0">
              <a:spcBef>
                <a:spcPts val="0"/>
              </a:spcBef>
              <a:spcAft>
                <a:spcPts val="0"/>
              </a:spcAft>
            </a:pPr>
            <a:r>
              <a:rPr lang="en-IN" dirty="0"/>
              <a:t>Regular files (-): It contain programs, executable files and text files.</a:t>
            </a:r>
          </a:p>
          <a:p>
            <a:pPr marL="171450" lvl="0" indent="-171450" algn="l" rtl="0">
              <a:spcBef>
                <a:spcPts val="0"/>
              </a:spcBef>
              <a:spcAft>
                <a:spcPts val="0"/>
              </a:spcAft>
            </a:pPr>
            <a:r>
              <a:rPr lang="en-IN" dirty="0"/>
              <a:t>Directory files (d): It is shown in blue </a:t>
            </a:r>
            <a:r>
              <a:rPr lang="en-IN" dirty="0" err="1"/>
              <a:t>color</a:t>
            </a:r>
            <a:r>
              <a:rPr lang="en-IN" dirty="0"/>
              <a:t>. It contains list of files.</a:t>
            </a:r>
          </a:p>
          <a:p>
            <a:pPr marL="0" lvl="0" indent="0" algn="l" rtl="0">
              <a:spcBef>
                <a:spcPts val="0"/>
              </a:spcBef>
              <a:spcAft>
                <a:spcPts val="0"/>
              </a:spcAft>
              <a:buNone/>
            </a:pPr>
            <a:r>
              <a:rPr lang="en-IN" dirty="0"/>
              <a:t>     Special files</a:t>
            </a:r>
          </a:p>
          <a:p>
            <a:pPr marL="628650" lvl="1" indent="-171450" algn="l" rtl="0">
              <a:spcBef>
                <a:spcPts val="0"/>
              </a:spcBef>
              <a:spcAft>
                <a:spcPts val="0"/>
              </a:spcAft>
            </a:pPr>
            <a:r>
              <a:rPr lang="en-IN" dirty="0"/>
              <a:t>Block file (b)</a:t>
            </a:r>
          </a:p>
          <a:p>
            <a:pPr marL="628650" lvl="1" indent="-171450" algn="l" rtl="0">
              <a:spcBef>
                <a:spcPts val="0"/>
              </a:spcBef>
              <a:spcAft>
                <a:spcPts val="0"/>
              </a:spcAft>
            </a:pPr>
            <a:r>
              <a:rPr lang="en-IN" dirty="0"/>
              <a:t>Character device file (c)</a:t>
            </a:r>
          </a:p>
          <a:p>
            <a:pPr marL="628650" lvl="1" indent="-171450" algn="l" rtl="0">
              <a:spcBef>
                <a:spcPts val="0"/>
              </a:spcBef>
              <a:spcAft>
                <a:spcPts val="0"/>
              </a:spcAft>
            </a:pPr>
            <a:r>
              <a:rPr lang="en-IN" dirty="0"/>
              <a:t>Named pipe file (p)</a:t>
            </a:r>
          </a:p>
          <a:p>
            <a:pPr marL="628650" lvl="1" indent="-171450" algn="l" rtl="0">
              <a:spcBef>
                <a:spcPts val="0"/>
              </a:spcBef>
              <a:spcAft>
                <a:spcPts val="0"/>
              </a:spcAft>
            </a:pPr>
            <a:r>
              <a:rPr lang="en-IN" dirty="0"/>
              <a:t>Symbolic link file (l)</a:t>
            </a:r>
          </a:p>
          <a:p>
            <a:pPr marL="628650" lvl="1" indent="-171450" algn="l" rtl="0">
              <a:spcBef>
                <a:spcPts val="0"/>
              </a:spcBef>
              <a:spcAft>
                <a:spcPts val="0"/>
              </a:spcAft>
            </a:pPr>
            <a:r>
              <a:rPr lang="en-IN" dirty="0"/>
              <a:t>Socket file (s)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https://www.2daygeek.com/find-identify-file-types-in-linux</a:t>
            </a:r>
            <a:endParaRPr dirty="0"/>
          </a:p>
        </p:txBody>
      </p:sp>
    </p:spTree>
    <p:extLst>
      <p:ext uri="{BB962C8B-B14F-4D97-AF65-F5344CB8AC3E}">
        <p14:creationId xmlns:p14="http://schemas.microsoft.com/office/powerpoint/2010/main" val="69342681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shell is the Linux command line interpreter. It provides an interface between the user and the kernel and executes programs called commands. For example, if a user enters ls then the shell executes the ls command. The shell can also execute other programs such as applications, scripts, and user programs (e.g., written in c or the shell programming language).</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https://www.geeksforgeeks.org/basic-linux-commands-day-day-life/</a:t>
            </a:r>
            <a:endParaRPr lang="en-IN" dirty="0"/>
          </a:p>
          <a:p>
            <a:pPr marL="0" lvl="0" indent="0" algn="l" rtl="0">
              <a:spcBef>
                <a:spcPts val="0"/>
              </a:spcBef>
              <a:spcAft>
                <a:spcPts val="1600"/>
              </a:spcAft>
              <a:buNone/>
            </a:pPr>
            <a:endParaRPr lang="en-IN" dirty="0"/>
          </a:p>
        </p:txBody>
      </p:sp>
    </p:spTree>
    <p:extLst>
      <p:ext uri="{BB962C8B-B14F-4D97-AF65-F5344CB8AC3E}">
        <p14:creationId xmlns:p14="http://schemas.microsoft.com/office/powerpoint/2010/main" val="109824880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A shell is special user program which provide an interface to user to use operating system services. Shell accepts human readable commands from user and convert them into something which kernel can understand. It is a command language interpreter that execute commands read from input devices such as keyboards or from files</a:t>
            </a: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https://www.educba.com/bash-shell-in-linux/</a:t>
            </a:r>
            <a:endParaRPr lang="en-IN" dirty="0"/>
          </a:p>
          <a:p>
            <a:pPr marL="0" lvl="0" indent="0" algn="l" rtl="0">
              <a:spcBef>
                <a:spcPts val="0"/>
              </a:spcBef>
              <a:spcAft>
                <a:spcPts val="1600"/>
              </a:spcAft>
              <a:buNone/>
            </a:pPr>
            <a:endParaRPr lang="en-IN" dirty="0"/>
          </a:p>
        </p:txBody>
      </p:sp>
    </p:spTree>
    <p:extLst>
      <p:ext uri="{BB962C8B-B14F-4D97-AF65-F5344CB8AC3E}">
        <p14:creationId xmlns:p14="http://schemas.microsoft.com/office/powerpoint/2010/main" val="42281722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Types of Shell Commands</a:t>
            </a:r>
            <a:endParaRPr b="1"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Bourne shell:</a:t>
            </a:r>
          </a:p>
          <a:p>
            <a:pPr marL="0" lvl="0" indent="0" algn="l" rtl="0">
              <a:spcBef>
                <a:spcPts val="0"/>
              </a:spcBef>
              <a:spcAft>
                <a:spcPts val="0"/>
              </a:spcAft>
              <a:buNone/>
            </a:pPr>
            <a:r>
              <a:rPr lang="en-IN" dirty="0"/>
              <a:t>If you are using a Bourne-type shell, the $ character is the default prompt.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C shell:</a:t>
            </a:r>
          </a:p>
          <a:p>
            <a:pPr marL="0" lvl="0" indent="0" algn="l" rtl="0">
              <a:spcBef>
                <a:spcPts val="0"/>
              </a:spcBef>
              <a:spcAft>
                <a:spcPts val="0"/>
              </a:spcAft>
              <a:buNone/>
            </a:pPr>
            <a:r>
              <a:rPr lang="en-IN" dirty="0"/>
              <a:t>If you are using a C-type shell, the % character is the default prompt.</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buNone/>
            </a:pPr>
            <a:endParaRPr lang="en-IN" dirty="0"/>
          </a:p>
          <a:p>
            <a:pPr marL="0" lvl="0" indent="0" algn="l" rtl="0">
              <a:spcBef>
                <a:spcPts val="0"/>
              </a:spcBef>
              <a:spcAft>
                <a:spcPts val="1600"/>
              </a:spcAft>
              <a:buNone/>
            </a:pPr>
            <a:r>
              <a:rPr lang="en-IN" dirty="0">
                <a:hlinkClick r:id="rId3"/>
              </a:rPr>
              <a:t>https://www.tutorialandexample.com/linux-bash/</a:t>
            </a:r>
            <a:endParaRPr lang="en-IN" dirty="0"/>
          </a:p>
        </p:txBody>
      </p:sp>
    </p:spTree>
    <p:extLst>
      <p:ext uri="{BB962C8B-B14F-4D97-AF65-F5344CB8AC3E}">
        <p14:creationId xmlns:p14="http://schemas.microsoft.com/office/powerpoint/2010/main" val="331577579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The Command Line Interface (CLI), is a non-graphical, text-based interface to the computer system, where the user types in a command and the computer then successfully executes it. The Terminal is the platform or the IDE that provides the command line interface (CLI) environment to the user.</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CLI is still used by software developers and system administrators to configure computers, install software, and access features that are not available in the graphical interface.</a:t>
            </a: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https://docs.gigaspaces.com/latest/admin/tools-cli.html</a:t>
            </a:r>
            <a:endParaRPr lang="en-IN" dirty="0"/>
          </a:p>
        </p:txBody>
      </p:sp>
    </p:spTree>
    <p:extLst>
      <p:ext uri="{BB962C8B-B14F-4D97-AF65-F5344CB8AC3E}">
        <p14:creationId xmlns:p14="http://schemas.microsoft.com/office/powerpoint/2010/main" val="238501309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Basic Shell commands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dirty="0"/>
              <a:t>ls – List directory contents.</a:t>
            </a:r>
          </a:p>
          <a:p>
            <a:pPr marL="0" lvl="0" indent="0" algn="l" rtl="0">
              <a:spcBef>
                <a:spcPts val="0"/>
              </a:spcBef>
              <a:spcAft>
                <a:spcPts val="0"/>
              </a:spcAft>
              <a:buNone/>
            </a:pPr>
            <a:r>
              <a:rPr lang="en-IN" dirty="0"/>
              <a:t>cd /var/log – Change the current directory. </a:t>
            </a:r>
          </a:p>
          <a:p>
            <a:pPr marL="0" lvl="0" indent="0" algn="l" rtl="0">
              <a:spcBef>
                <a:spcPts val="0"/>
              </a:spcBef>
              <a:spcAft>
                <a:spcPts val="0"/>
              </a:spcAft>
              <a:buNone/>
            </a:pPr>
            <a:r>
              <a:rPr lang="en-IN" dirty="0"/>
              <a:t>grep – Find text in a file.</a:t>
            </a:r>
          </a:p>
          <a:p>
            <a:pPr marL="0" lvl="0" indent="0" algn="l" rtl="0">
              <a:spcBef>
                <a:spcPts val="0"/>
              </a:spcBef>
              <a:spcAft>
                <a:spcPts val="0"/>
              </a:spcAft>
              <a:buNone/>
            </a:pPr>
            <a:r>
              <a:rPr lang="en-IN" dirty="0" err="1"/>
              <a:t>su</a:t>
            </a:r>
            <a:r>
              <a:rPr lang="en-IN" dirty="0"/>
              <a:t> / </a:t>
            </a:r>
            <a:r>
              <a:rPr lang="en-IN" dirty="0" err="1"/>
              <a:t>sudo</a:t>
            </a:r>
            <a:r>
              <a:rPr lang="en-IN" dirty="0"/>
              <a:t> command – There are some commands that need elevated rights to run on a Linux system. </a:t>
            </a:r>
          </a:p>
          <a:p>
            <a:pPr marL="0" lvl="0" indent="0" algn="l" rtl="0">
              <a:spcBef>
                <a:spcPts val="0"/>
              </a:spcBef>
              <a:spcAft>
                <a:spcPts val="0"/>
              </a:spcAft>
              <a:buNone/>
            </a:pPr>
            <a:r>
              <a:rPr lang="en-IN" dirty="0"/>
              <a:t>pwd – Print Working Directory. </a:t>
            </a:r>
          </a:p>
          <a:p>
            <a:pPr marL="0" lvl="0" indent="0" algn="l" rtl="0">
              <a:spcBef>
                <a:spcPts val="0"/>
              </a:spcBef>
              <a:spcAft>
                <a:spcPts val="0"/>
              </a:spcAft>
              <a:buNone/>
            </a:pPr>
            <a:r>
              <a:rPr lang="en-IN" dirty="0"/>
              <a:t>mv – Move a file.</a:t>
            </a:r>
          </a:p>
          <a:p>
            <a:pPr marL="0" lvl="0" indent="0" algn="l" rtl="0">
              <a:spcBef>
                <a:spcPts val="0"/>
              </a:spcBef>
              <a:spcAft>
                <a:spcPts val="0"/>
              </a:spcAft>
              <a:buNone/>
            </a:pPr>
            <a:r>
              <a:rPr lang="en-IN" dirty="0"/>
              <a:t>cp – Copy a file</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https://www.journaldev.com/34067/linux-commands</a:t>
            </a:r>
            <a:endParaRPr lang="en-IN" dirty="0"/>
          </a:p>
        </p:txBody>
      </p:sp>
    </p:spTree>
    <p:extLst>
      <p:ext uri="{BB962C8B-B14F-4D97-AF65-F5344CB8AC3E}">
        <p14:creationId xmlns:p14="http://schemas.microsoft.com/office/powerpoint/2010/main" val="2378800301"/>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Displaying the file contents on the terminal</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cat</a:t>
            </a:r>
            <a:r>
              <a:rPr lang="en-IN" dirty="0"/>
              <a:t>: It is generally used to concatenate the files. It gives the output on the standard output.</a:t>
            </a:r>
          </a:p>
          <a:p>
            <a:pPr marL="0" lvl="0" indent="0" algn="l" rtl="0">
              <a:spcBef>
                <a:spcPts val="0"/>
              </a:spcBef>
              <a:spcAft>
                <a:spcPts val="0"/>
              </a:spcAft>
              <a:buNone/>
            </a:pPr>
            <a:r>
              <a:rPr lang="en-IN" b="1" dirty="0"/>
              <a:t>more</a:t>
            </a:r>
            <a:r>
              <a:rPr lang="en-IN" dirty="0"/>
              <a:t>: It is a filter for paging through text one screenful at a time.</a:t>
            </a:r>
          </a:p>
          <a:p>
            <a:pPr marL="0" lvl="0" indent="0" algn="l" rtl="0">
              <a:spcBef>
                <a:spcPts val="0"/>
              </a:spcBef>
              <a:spcAft>
                <a:spcPts val="0"/>
              </a:spcAft>
              <a:buNone/>
            </a:pPr>
            <a:r>
              <a:rPr lang="en-IN" b="1" dirty="0"/>
              <a:t>less</a:t>
            </a:r>
            <a:r>
              <a:rPr lang="en-IN" dirty="0"/>
              <a:t>: It is used to viewing the files instead of opening the file. Similar to more command but it allows backward as well as forward movement.</a:t>
            </a:r>
          </a:p>
          <a:p>
            <a:pPr marL="0" lvl="0" indent="0" algn="l" rtl="0">
              <a:spcBef>
                <a:spcPts val="0"/>
              </a:spcBef>
              <a:spcAft>
                <a:spcPts val="0"/>
              </a:spcAft>
              <a:buNone/>
            </a:pPr>
            <a:r>
              <a:rPr lang="en-IN" b="1" dirty="0"/>
              <a:t>head</a:t>
            </a:r>
            <a:r>
              <a:rPr lang="en-IN" dirty="0"/>
              <a:t> : Used to print the first N lines of a file. It accepts N as input and the default value of N is 10.</a:t>
            </a:r>
          </a:p>
          <a:p>
            <a:pPr marL="0" lvl="0" indent="0" algn="l" rtl="0">
              <a:spcBef>
                <a:spcPts val="0"/>
              </a:spcBef>
              <a:spcAft>
                <a:spcPts val="0"/>
              </a:spcAft>
              <a:buNone/>
            </a:pPr>
            <a:r>
              <a:rPr lang="en-IN" b="1" dirty="0"/>
              <a:t>tail</a:t>
            </a:r>
            <a:r>
              <a:rPr lang="en-IN" dirty="0"/>
              <a:t> : Used to print the last N-1 lines of a file. It accepts N as input and the default value of N is 10.</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https://study.com/academy/lesson/linux-commands-for-managing-files-directories.html</a:t>
            </a:r>
            <a:endParaRPr lang="en-IN" dirty="0"/>
          </a:p>
        </p:txBody>
      </p:sp>
    </p:spTree>
    <p:extLst>
      <p:ext uri="{BB962C8B-B14F-4D97-AF65-F5344CB8AC3E}">
        <p14:creationId xmlns:p14="http://schemas.microsoft.com/office/powerpoint/2010/main" val="3048000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1500"/>
              </a:spcAft>
            </a:pPr>
            <a:r>
              <a:rPr lang="en-IN" sz="1800" b="1" u="sng" dirty="0">
                <a:solidFill>
                  <a:srgbClr val="000000"/>
                </a:solidFill>
                <a:effectLst/>
                <a:latin typeface="Times New Roman" panose="02020603050405020304" pitchFamily="18" charset="0"/>
                <a:ea typeface="Times New Roman" panose="02020603050405020304" pitchFamily="18" charset="0"/>
                <a:hlinkClick r:id="rId3"/>
              </a:rPr>
              <a:t>Safety</a:t>
            </a:r>
            <a:r>
              <a:rPr lang="en-IN" sz="1800" b="1" dirty="0">
                <a:solidFill>
                  <a:srgbClr val="000000"/>
                </a:solidFill>
                <a:effectLst/>
                <a:latin typeface="Times New Roman" panose="02020603050405020304" pitchFamily="18" charset="0"/>
                <a:ea typeface="Times New Roman" panose="02020603050405020304" pitchFamily="18" charset="0"/>
              </a:rPr>
              <a:t> Precaution of Hand Tools: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Inspection should be done before use.</a:t>
            </a: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Always keep clean.</a:t>
            </a: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Always keep tools in box.</a:t>
            </a: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Use proper tool for the job doing.</a:t>
            </a: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Use bucket and leather bad to shift the tools at height.</a:t>
            </a: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Follow color coding.</a:t>
            </a: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Awareness among the workers for the safe using.</a:t>
            </a:r>
            <a:endParaRPr lang="en-I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Bef>
                <a:spcPts val="750"/>
              </a:spcBef>
              <a:spcAft>
                <a:spcPts val="1000"/>
              </a:spcAft>
            </a:pPr>
            <a:r>
              <a:rPr lang="en-IN" sz="1800" b="1" dirty="0">
                <a:solidFill>
                  <a:srgbClr val="000000"/>
                </a:solidFill>
                <a:effectLst/>
                <a:latin typeface="Times New Roman" panose="02020603050405020304" pitchFamily="18" charset="0"/>
                <a:ea typeface="Times New Roman" panose="02020603050405020304" pitchFamily="18" charset="0"/>
              </a:rPr>
              <a:t>Carrying or transporting tools</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Use a tool box, tool-holder, belt or pouch, this will protect the person and the tool</a:t>
            </a: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Carry pointed or sharp tools with the point or cutting edge away from the body</a:t>
            </a: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Do not carry tools by hand up ladders</a:t>
            </a:r>
          </a:p>
          <a:p>
            <a:pPr marL="342900" lvl="0" indent="-342900">
              <a:lnSpc>
                <a:spcPct val="115000"/>
              </a:lnSpc>
              <a:spcBef>
                <a:spcPts val="750"/>
              </a:spcBef>
              <a:spcAft>
                <a:spcPts val="1000"/>
              </a:spcAft>
              <a:buSzPts val="1000"/>
              <a:buFont typeface="Courier New" panose="02070309020205020404" pitchFamily="49" charset="0"/>
              <a:buChar char="o"/>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Do not lay tools down where people can trip on them or they can fall on someone</a:t>
            </a: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722928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File and Directory Manipulation Commands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err="1"/>
              <a:t>mkdir</a:t>
            </a:r>
            <a:r>
              <a:rPr lang="en-IN" dirty="0"/>
              <a:t> : Used to create a directory if not already exist. It accepts the directory name as an input parameter.</a:t>
            </a:r>
          </a:p>
          <a:p>
            <a:pPr marL="0" lvl="0" indent="0" algn="l" rtl="0">
              <a:spcBef>
                <a:spcPts val="0"/>
              </a:spcBef>
              <a:spcAft>
                <a:spcPts val="0"/>
              </a:spcAft>
              <a:buNone/>
            </a:pPr>
            <a:r>
              <a:rPr lang="en-IN" b="1" dirty="0"/>
              <a:t>cp</a:t>
            </a:r>
            <a:r>
              <a:rPr lang="en-IN" dirty="0"/>
              <a:t> : This command will copy the files and directories from the source path to the destination path. It can copy a file/directory with the new name to the destination path. It accepts the source file/directory and destination file/directory.</a:t>
            </a:r>
          </a:p>
          <a:p>
            <a:pPr marL="0" lvl="0" indent="0" algn="l" rtl="0">
              <a:spcBef>
                <a:spcPts val="0"/>
              </a:spcBef>
              <a:spcAft>
                <a:spcPts val="0"/>
              </a:spcAft>
              <a:buNone/>
            </a:pPr>
            <a:r>
              <a:rPr lang="en-IN" b="1" dirty="0"/>
              <a:t>mv</a:t>
            </a:r>
            <a:r>
              <a:rPr lang="en-IN" dirty="0"/>
              <a:t> : Used to move the files or directories. This command’s working is almost similar to cp command but it deletes a copy of the file or directory from the source path.</a:t>
            </a:r>
          </a:p>
          <a:p>
            <a:pPr marL="0" lvl="0" indent="0" algn="l" rtl="0">
              <a:spcBef>
                <a:spcPts val="0"/>
              </a:spcBef>
              <a:spcAft>
                <a:spcPts val="0"/>
              </a:spcAft>
              <a:buNone/>
            </a:pPr>
            <a:r>
              <a:rPr lang="en-IN" b="1" dirty="0"/>
              <a:t>rm</a:t>
            </a:r>
            <a:r>
              <a:rPr lang="en-IN" dirty="0"/>
              <a:t> : Used to remove files or directories.</a:t>
            </a:r>
          </a:p>
          <a:p>
            <a:pPr marL="0" lvl="0" indent="0" algn="l" rtl="0">
              <a:spcBef>
                <a:spcPts val="0"/>
              </a:spcBef>
              <a:spcAft>
                <a:spcPts val="0"/>
              </a:spcAft>
              <a:buNone/>
            </a:pPr>
            <a:r>
              <a:rPr lang="en-IN" b="1" dirty="0"/>
              <a:t>touch</a:t>
            </a:r>
            <a:r>
              <a:rPr lang="en-IN" dirty="0"/>
              <a:t> : Used to create or update a file.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u="sng" dirty="0">
                <a:solidFill>
                  <a:schemeClr val="hlink"/>
                </a:solidFill>
                <a:hlinkClick r:id="rId3"/>
              </a:rPr>
              <a:t>https://www.tutorialspoint.com/internet_technologies/internet_overview.htm/</a:t>
            </a:r>
            <a:endParaRPr lang="en-IN" dirty="0"/>
          </a:p>
        </p:txBody>
      </p:sp>
    </p:spTree>
    <p:extLst>
      <p:ext uri="{BB962C8B-B14F-4D97-AF65-F5344CB8AC3E}">
        <p14:creationId xmlns:p14="http://schemas.microsoft.com/office/powerpoint/2010/main" val="125971774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Extract, sort, and filter data Commands</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grep</a:t>
            </a:r>
            <a:r>
              <a:rPr lang="en-IN" dirty="0"/>
              <a:t> : This command is used to search for the specified text in a file.</a:t>
            </a:r>
          </a:p>
          <a:p>
            <a:pPr marL="0" lvl="0" indent="0" algn="l" rtl="0">
              <a:spcBef>
                <a:spcPts val="0"/>
              </a:spcBef>
              <a:spcAft>
                <a:spcPts val="0"/>
              </a:spcAft>
              <a:buNone/>
            </a:pPr>
            <a:r>
              <a:rPr lang="en-IN" b="1" dirty="0"/>
              <a:t>rep with Regular Expressions</a:t>
            </a:r>
            <a:r>
              <a:rPr lang="en-IN" dirty="0"/>
              <a:t>: Used to search for text using specific regular expressions in file.</a:t>
            </a:r>
          </a:p>
          <a:p>
            <a:pPr marL="0" lvl="0" indent="0" algn="l" rtl="0">
              <a:spcBef>
                <a:spcPts val="0"/>
              </a:spcBef>
              <a:spcAft>
                <a:spcPts val="0"/>
              </a:spcAft>
              <a:buNone/>
            </a:pPr>
            <a:r>
              <a:rPr lang="en-IN" b="1" dirty="0"/>
              <a:t>sort</a:t>
            </a:r>
            <a:r>
              <a:rPr lang="en-IN" dirty="0"/>
              <a:t> : This command is used to sort the contents of files.</a:t>
            </a:r>
          </a:p>
          <a:p>
            <a:pPr marL="0" lvl="0" indent="0" algn="l" rtl="0">
              <a:spcBef>
                <a:spcPts val="0"/>
              </a:spcBef>
              <a:spcAft>
                <a:spcPts val="0"/>
              </a:spcAft>
              <a:buNone/>
            </a:pPr>
            <a:r>
              <a:rPr lang="en-IN" b="1" dirty="0" err="1"/>
              <a:t>wc</a:t>
            </a:r>
            <a:r>
              <a:rPr lang="en-IN" dirty="0"/>
              <a:t> : Used to count the number of characters, words in a file.</a:t>
            </a:r>
          </a:p>
          <a:p>
            <a:pPr marL="0" lvl="0" indent="0" algn="l" rtl="0">
              <a:spcBef>
                <a:spcPts val="0"/>
              </a:spcBef>
              <a:spcAft>
                <a:spcPts val="0"/>
              </a:spcAft>
              <a:buNone/>
            </a:pPr>
            <a:r>
              <a:rPr lang="en-IN" b="1" dirty="0"/>
              <a:t>cut</a:t>
            </a:r>
            <a:r>
              <a:rPr lang="en-IN" dirty="0"/>
              <a:t> : Used to cut a specified part of a file.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https://www.computernetworkingnotes.com/linux-tutorials/how-to-use-the-sort-command-in-linux.html</a:t>
            </a:r>
            <a:endParaRPr lang="en-IN" dirty="0"/>
          </a:p>
        </p:txBody>
      </p:sp>
    </p:spTree>
    <p:extLst>
      <p:ext uri="{BB962C8B-B14F-4D97-AF65-F5344CB8AC3E}">
        <p14:creationId xmlns:p14="http://schemas.microsoft.com/office/powerpoint/2010/main" val="8419942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r>
              <a:rPr lang="en-IN" b="1" dirty="0"/>
              <a:t>Basic Terminal Navigation Commands</a:t>
            </a:r>
          </a:p>
          <a:p>
            <a:pPr marL="0" lvl="0" indent="0" algn="l" rtl="0">
              <a:spcBef>
                <a:spcPts val="0"/>
              </a:spcBef>
              <a:spcAft>
                <a:spcPts val="0"/>
              </a:spcAft>
              <a:buNone/>
            </a:pPr>
            <a:endParaRPr b="1"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ls</a:t>
            </a:r>
            <a:r>
              <a:rPr lang="en-IN" dirty="0"/>
              <a:t> : To get the list of all the files or folders.</a:t>
            </a:r>
          </a:p>
          <a:p>
            <a:pPr marL="0" lvl="0" indent="0" algn="l" rtl="0">
              <a:spcBef>
                <a:spcPts val="0"/>
              </a:spcBef>
              <a:spcAft>
                <a:spcPts val="0"/>
              </a:spcAft>
              <a:buNone/>
            </a:pPr>
            <a:r>
              <a:rPr lang="en-IN" b="1" dirty="0"/>
              <a:t>ls -l</a:t>
            </a:r>
            <a:r>
              <a:rPr lang="en-IN" dirty="0"/>
              <a:t>: Optional flags are added to ls to modify default </a:t>
            </a:r>
            <a:r>
              <a:rPr lang="en-IN" dirty="0" err="1"/>
              <a:t>behavior</a:t>
            </a:r>
            <a:r>
              <a:rPr lang="en-IN" dirty="0"/>
              <a:t>, listing contents in extended form -l is used for “long” output</a:t>
            </a:r>
          </a:p>
          <a:p>
            <a:pPr marL="0" lvl="0" indent="0" algn="l" rtl="0">
              <a:spcBef>
                <a:spcPts val="0"/>
              </a:spcBef>
              <a:spcAft>
                <a:spcPts val="0"/>
              </a:spcAft>
              <a:buNone/>
            </a:pPr>
            <a:r>
              <a:rPr lang="en-IN" b="1" dirty="0"/>
              <a:t>ls -a</a:t>
            </a:r>
            <a:r>
              <a:rPr lang="en-IN" dirty="0"/>
              <a:t>: Lists of all files including the hidden files, add -a  flag </a:t>
            </a:r>
          </a:p>
          <a:p>
            <a:pPr marL="0" lvl="0" indent="0" algn="l" rtl="0">
              <a:spcBef>
                <a:spcPts val="0"/>
              </a:spcBef>
              <a:spcAft>
                <a:spcPts val="0"/>
              </a:spcAft>
              <a:buNone/>
            </a:pPr>
            <a:r>
              <a:rPr lang="en-IN" b="1" dirty="0"/>
              <a:t>cd</a:t>
            </a:r>
            <a:r>
              <a:rPr lang="en-IN" dirty="0"/>
              <a:t>: Used to change the directory.</a:t>
            </a:r>
          </a:p>
          <a:p>
            <a:pPr marL="0" lvl="0" indent="0" algn="l" rtl="0">
              <a:spcBef>
                <a:spcPts val="0"/>
              </a:spcBef>
              <a:spcAft>
                <a:spcPts val="0"/>
              </a:spcAft>
              <a:buNone/>
            </a:pPr>
            <a:r>
              <a:rPr lang="en-IN" b="1" dirty="0"/>
              <a:t>du</a:t>
            </a:r>
            <a:r>
              <a:rPr lang="en-IN" dirty="0"/>
              <a:t>: Show disk usage.</a:t>
            </a:r>
          </a:p>
          <a:p>
            <a:pPr marL="0" lvl="0" indent="0" algn="l" rtl="0">
              <a:spcBef>
                <a:spcPts val="0"/>
              </a:spcBef>
              <a:spcAft>
                <a:spcPts val="0"/>
              </a:spcAft>
              <a:buNone/>
            </a:pPr>
            <a:r>
              <a:rPr lang="en-IN" b="1" dirty="0"/>
              <a:t>pwd</a:t>
            </a:r>
            <a:r>
              <a:rPr lang="en-IN" dirty="0"/>
              <a:t>: Show the present working directory.</a:t>
            </a:r>
          </a:p>
          <a:p>
            <a:pPr marL="0" lvl="0" indent="0" algn="l" rtl="0">
              <a:spcBef>
                <a:spcPts val="0"/>
              </a:spcBef>
              <a:spcAft>
                <a:spcPts val="0"/>
              </a:spcAft>
              <a:buNone/>
            </a:pPr>
            <a:r>
              <a:rPr lang="en-IN" b="1" dirty="0"/>
              <a:t>man</a:t>
            </a:r>
            <a:r>
              <a:rPr lang="en-IN" dirty="0"/>
              <a:t>: Used to show the manual of any command present in Linux.</a:t>
            </a:r>
          </a:p>
          <a:p>
            <a:pPr marL="0" lvl="0" indent="0" algn="l" rtl="0">
              <a:spcBef>
                <a:spcPts val="0"/>
              </a:spcBef>
              <a:spcAft>
                <a:spcPts val="0"/>
              </a:spcAft>
              <a:buNone/>
            </a:pPr>
            <a:r>
              <a:rPr lang="en-IN" b="1" dirty="0" err="1"/>
              <a:t>rmdir</a:t>
            </a:r>
            <a:r>
              <a:rPr lang="en-IN" dirty="0"/>
              <a:t>: It is used to delete a directory if it is empty.</a:t>
            </a:r>
          </a:p>
          <a:p>
            <a:pPr marL="0" lvl="0" indent="0" algn="l" rtl="0">
              <a:spcBef>
                <a:spcPts val="0"/>
              </a:spcBef>
              <a:spcAft>
                <a:spcPts val="0"/>
              </a:spcAft>
              <a:buNone/>
            </a:pPr>
            <a:r>
              <a:rPr lang="en-IN" b="1" dirty="0"/>
              <a:t>ln file1 file2</a:t>
            </a:r>
            <a:r>
              <a:rPr lang="en-IN" dirty="0"/>
              <a:t>: Creates a physical link.</a:t>
            </a:r>
          </a:p>
          <a:p>
            <a:pPr marL="0" lvl="0" indent="0" algn="l" rtl="0">
              <a:spcBef>
                <a:spcPts val="0"/>
              </a:spcBef>
              <a:spcAft>
                <a:spcPts val="0"/>
              </a:spcAft>
              <a:buNone/>
            </a:pPr>
            <a:r>
              <a:rPr lang="en-IN" b="1" dirty="0"/>
              <a:t>ln -s file1 file2</a:t>
            </a:r>
            <a:r>
              <a:rPr lang="en-IN" dirty="0"/>
              <a:t>: Creates a symbolic link.</a:t>
            </a:r>
          </a:p>
          <a:p>
            <a:pPr marL="0" lvl="0" indent="0" algn="l" rtl="0">
              <a:spcBef>
                <a:spcPts val="0"/>
              </a:spcBef>
              <a:spcAft>
                <a:spcPts val="0"/>
              </a:spcAft>
              <a:buNone/>
            </a:pPr>
            <a:r>
              <a:rPr lang="en-IN" b="1" dirty="0"/>
              <a:t>locate</a:t>
            </a:r>
            <a:r>
              <a:rPr lang="en-IN" dirty="0"/>
              <a:t>: It is used to locate a file in Linux System</a:t>
            </a:r>
          </a:p>
          <a:p>
            <a:pPr marL="0" lvl="0" indent="0" algn="l" rtl="0">
              <a:spcBef>
                <a:spcPts val="0"/>
              </a:spcBef>
              <a:spcAft>
                <a:spcPts val="0"/>
              </a:spcAft>
              <a:buNone/>
            </a:pPr>
            <a:r>
              <a:rPr lang="en-IN" b="1" dirty="0"/>
              <a:t>echo</a:t>
            </a:r>
            <a:r>
              <a:rPr lang="en-IN" dirty="0"/>
              <a:t>:  This command helps us move some data, usually text into a file.</a:t>
            </a:r>
          </a:p>
          <a:p>
            <a:pPr marL="0" lvl="0" indent="0" algn="l" rtl="0">
              <a:spcBef>
                <a:spcPts val="0"/>
              </a:spcBef>
              <a:spcAft>
                <a:spcPts val="0"/>
              </a:spcAft>
              <a:buNone/>
            </a:pPr>
            <a:r>
              <a:rPr lang="en-IN" b="1" dirty="0"/>
              <a:t>df</a:t>
            </a:r>
            <a:r>
              <a:rPr lang="en-IN" dirty="0"/>
              <a:t>: It is used to see the available disk space in each of the partitions in your system.</a:t>
            </a:r>
          </a:p>
          <a:p>
            <a:pPr marL="0" lvl="0" indent="0" algn="l" rtl="0">
              <a:spcBef>
                <a:spcPts val="0"/>
              </a:spcBef>
              <a:spcAft>
                <a:spcPts val="0"/>
              </a:spcAft>
              <a:buNone/>
            </a:pPr>
            <a:r>
              <a:rPr lang="en-IN" b="1" dirty="0"/>
              <a:t>tar</a:t>
            </a:r>
            <a:r>
              <a:rPr lang="en-IN" dirty="0"/>
              <a:t>: Used to work with </a:t>
            </a:r>
            <a:r>
              <a:rPr lang="en-IN" dirty="0" err="1"/>
              <a:t>tarballs</a:t>
            </a:r>
            <a:r>
              <a:rPr lang="en-IN" dirty="0"/>
              <a:t> (or files compressed in a </a:t>
            </a:r>
            <a:r>
              <a:rPr lang="en-IN" dirty="0" err="1"/>
              <a:t>tarball</a:t>
            </a:r>
            <a:r>
              <a:rPr lang="en-IN" dirty="0"/>
              <a:t> archive)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https://study.com/academy/lesson/linux-commands-for-managing-files-directories.html</a:t>
            </a:r>
            <a:endParaRPr lang="en-IN" dirty="0"/>
          </a:p>
        </p:txBody>
      </p:sp>
    </p:spTree>
    <p:extLst>
      <p:ext uri="{BB962C8B-B14F-4D97-AF65-F5344CB8AC3E}">
        <p14:creationId xmlns:p14="http://schemas.microsoft.com/office/powerpoint/2010/main" val="243427784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File Permissions Commands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err="1"/>
              <a:t>chown</a:t>
            </a:r>
            <a:r>
              <a:rPr lang="en-IN" dirty="0"/>
              <a:t> : Used to change the owner of the file.</a:t>
            </a:r>
          </a:p>
          <a:p>
            <a:pPr marL="0" lvl="0" indent="0" algn="l" rtl="0">
              <a:spcBef>
                <a:spcPts val="0"/>
              </a:spcBef>
              <a:spcAft>
                <a:spcPts val="0"/>
              </a:spcAft>
              <a:buNone/>
            </a:pPr>
            <a:r>
              <a:rPr lang="en-IN" b="1" dirty="0" err="1"/>
              <a:t>chgrp</a:t>
            </a:r>
            <a:r>
              <a:rPr lang="en-IN" dirty="0"/>
              <a:t> : Used to change the group owner of the file.</a:t>
            </a:r>
          </a:p>
          <a:p>
            <a:pPr marL="0" lvl="0" indent="0" algn="l" rtl="0">
              <a:spcBef>
                <a:spcPts val="0"/>
              </a:spcBef>
              <a:spcAft>
                <a:spcPts val="0"/>
              </a:spcAft>
              <a:buNone/>
            </a:pPr>
            <a:r>
              <a:rPr lang="en-IN" b="1" dirty="0" err="1"/>
              <a:t>chmod</a:t>
            </a:r>
            <a:r>
              <a:rPr lang="en-IN" dirty="0"/>
              <a:t> : Used to modify the access/permission of a user</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https://study.com/academy/lesson/modifying-file-permissions-access-control-in-linux.html</a:t>
            </a:r>
            <a:endParaRPr lang="en-IN" dirty="0"/>
          </a:p>
        </p:txBody>
      </p:sp>
    </p:spTree>
    <p:extLst>
      <p:ext uri="{BB962C8B-B14F-4D97-AF65-F5344CB8AC3E}">
        <p14:creationId xmlns:p14="http://schemas.microsoft.com/office/powerpoint/2010/main" val="254641758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It is a command language interpreter that executes commands read from input devices such as keyboards or from files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https://www.poweradmin.com/blog/essential-shell-commands-for-linux</a:t>
            </a:r>
            <a:endParaRPr dirty="0"/>
          </a:p>
        </p:txBody>
      </p:sp>
    </p:spTree>
    <p:extLst>
      <p:ext uri="{BB962C8B-B14F-4D97-AF65-F5344CB8AC3E}">
        <p14:creationId xmlns:p14="http://schemas.microsoft.com/office/powerpoint/2010/main" val="98687982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4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shell script is a text file that contains a sequence of commands for a UNIX-based operating system. It is called a shell script because it combines a sequence of commands, that would otherwise have to be typed into the keyboard one at a time, into a single script.</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buNone/>
            </a:pPr>
            <a:r>
              <a:rPr lang="en" dirty="0"/>
              <a:t>Image Source: </a:t>
            </a:r>
          </a:p>
          <a:p>
            <a:pPr marL="0" lvl="0" indent="0" algn="l" rtl="0">
              <a:spcBef>
                <a:spcPts val="0"/>
              </a:spcBef>
              <a:spcAft>
                <a:spcPts val="1600"/>
              </a:spcAft>
              <a:buNone/>
            </a:pPr>
            <a:r>
              <a:rPr lang="en-IN" dirty="0">
                <a:hlinkClick r:id="rId3"/>
              </a:rPr>
              <a:t>https://mindmajix.com/shell-scripting-tutorial</a:t>
            </a:r>
            <a:endParaRPr lang="en-IN" dirty="0"/>
          </a:p>
        </p:txBody>
      </p:sp>
    </p:spTree>
    <p:extLst>
      <p:ext uri="{BB962C8B-B14F-4D97-AF65-F5344CB8AC3E}">
        <p14:creationId xmlns:p14="http://schemas.microsoft.com/office/powerpoint/2010/main" val="289167156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There are two main shells in Linux</a:t>
            </a:r>
            <a:r>
              <a:rPr lang="en-IN" dirty="0"/>
              <a: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The Bourne Shell: </a:t>
            </a:r>
          </a:p>
          <a:p>
            <a:pPr marL="0" lvl="0" indent="0" algn="l" rtl="0">
              <a:spcBef>
                <a:spcPts val="0"/>
              </a:spcBef>
              <a:spcAft>
                <a:spcPts val="0"/>
              </a:spcAft>
              <a:buNone/>
            </a:pPr>
            <a:r>
              <a:rPr lang="en-IN" dirty="0"/>
              <a:t>The prompt for this shell is $ and its derivatives are listed below:</a:t>
            </a:r>
          </a:p>
          <a:p>
            <a:pPr marL="628650" lvl="1" indent="-171450" algn="l" rtl="0">
              <a:spcBef>
                <a:spcPts val="0"/>
              </a:spcBef>
              <a:spcAft>
                <a:spcPts val="0"/>
              </a:spcAft>
            </a:pPr>
            <a:r>
              <a:rPr lang="en-IN" dirty="0"/>
              <a:t>POSIX shell also is known as </a:t>
            </a:r>
            <a:r>
              <a:rPr lang="en-IN" dirty="0" err="1"/>
              <a:t>sh</a:t>
            </a:r>
            <a:endParaRPr lang="en-IN" dirty="0"/>
          </a:p>
          <a:p>
            <a:pPr marL="628650" lvl="1" indent="-171450" algn="l" rtl="0">
              <a:spcBef>
                <a:spcPts val="0"/>
              </a:spcBef>
              <a:spcAft>
                <a:spcPts val="0"/>
              </a:spcAft>
            </a:pPr>
            <a:r>
              <a:rPr lang="en-IN" dirty="0"/>
              <a:t>Korn Shell also knew as </a:t>
            </a:r>
            <a:r>
              <a:rPr lang="en-IN" dirty="0" err="1"/>
              <a:t>sh</a:t>
            </a:r>
            <a:endParaRPr lang="en-IN" dirty="0"/>
          </a:p>
          <a:p>
            <a:pPr marL="628650" lvl="1" indent="-171450" algn="l" rtl="0">
              <a:spcBef>
                <a:spcPts val="0"/>
              </a:spcBef>
              <a:spcAft>
                <a:spcPts val="0"/>
              </a:spcAft>
            </a:pPr>
            <a:r>
              <a:rPr lang="en-IN" dirty="0"/>
              <a:t>Bourne Again </a:t>
            </a:r>
            <a:r>
              <a:rPr lang="en-IN" dirty="0" err="1"/>
              <a:t>SHell</a:t>
            </a:r>
            <a:r>
              <a:rPr lang="en-IN" dirty="0"/>
              <a:t> also knew as bash (most popular)</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The C shell: </a:t>
            </a:r>
          </a:p>
          <a:p>
            <a:pPr marL="0" lvl="0" indent="0" algn="l" rtl="0">
              <a:spcBef>
                <a:spcPts val="0"/>
              </a:spcBef>
              <a:spcAft>
                <a:spcPts val="0"/>
              </a:spcAft>
              <a:buNone/>
            </a:pPr>
            <a:r>
              <a:rPr lang="en-IN" dirty="0"/>
              <a:t>The prompt for this shell is %, and its subcategories are:</a:t>
            </a:r>
          </a:p>
          <a:p>
            <a:pPr marL="628650" lvl="1" indent="-171450" algn="l" rtl="0">
              <a:spcBef>
                <a:spcPts val="0"/>
              </a:spcBef>
              <a:spcAft>
                <a:spcPts val="0"/>
              </a:spcAft>
            </a:pPr>
            <a:r>
              <a:rPr lang="en-IN" dirty="0"/>
              <a:t>C shell also is known as </a:t>
            </a:r>
            <a:r>
              <a:rPr lang="en-IN" dirty="0" err="1"/>
              <a:t>csh</a:t>
            </a:r>
            <a:endParaRPr lang="en-IN" dirty="0"/>
          </a:p>
          <a:p>
            <a:pPr marL="628650" lvl="1" indent="-171450" algn="l" rtl="0">
              <a:spcBef>
                <a:spcPts val="0"/>
              </a:spcBef>
              <a:spcAft>
                <a:spcPts val="0"/>
              </a:spcAft>
            </a:pPr>
            <a:r>
              <a:rPr lang="en-IN" dirty="0"/>
              <a:t>Tops C shell also is known as </a:t>
            </a:r>
            <a:r>
              <a:rPr lang="en-IN" dirty="0" err="1"/>
              <a:t>tcsh</a:t>
            </a: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https://www.slideshare.net/sschaturvedi2015/shell-and-its-types-in-linux-248788008</a:t>
            </a:r>
            <a:endParaRPr lang="en-IN" dirty="0"/>
          </a:p>
        </p:txBody>
      </p:sp>
    </p:spTree>
    <p:extLst>
      <p:ext uri="{BB962C8B-B14F-4D97-AF65-F5344CB8AC3E}">
        <p14:creationId xmlns:p14="http://schemas.microsoft.com/office/powerpoint/2010/main" val="28877996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Linux text editors </a:t>
            </a:r>
            <a:r>
              <a:rPr lang="en-IN" dirty="0"/>
              <a:t>can be used for editing text files, writing codes, updating user instruction files, and more. ... There are two types of text editors in Linux, which are given below: Command-line text editors such as Vi, nano, </a:t>
            </a:r>
            <a:r>
              <a:rPr lang="en-IN" dirty="0" err="1"/>
              <a:t>pico</a:t>
            </a:r>
            <a:r>
              <a:rPr lang="en-IN" dirty="0"/>
              <a:t>, and more. GUI text editors such as </a:t>
            </a:r>
            <a:r>
              <a:rPr lang="en-IN" dirty="0" err="1"/>
              <a:t>gedit</a:t>
            </a:r>
            <a:r>
              <a:rPr lang="en-IN" dirty="0"/>
              <a:t> (for Gnome), </a:t>
            </a:r>
            <a:r>
              <a:rPr lang="en-IN" dirty="0" err="1"/>
              <a:t>Kwrite</a:t>
            </a:r>
            <a:r>
              <a:rPr lang="en-IN" dirty="0"/>
              <a:t>, and more</a:t>
            </a:r>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https://www.maketecheasier.com/linux-nano-text-editor-beginner-guide/</a:t>
            </a:r>
            <a:endParaRPr lang="en-IN" dirty="0"/>
          </a:p>
        </p:txBody>
      </p:sp>
    </p:spTree>
    <p:extLst>
      <p:ext uri="{BB962C8B-B14F-4D97-AF65-F5344CB8AC3E}">
        <p14:creationId xmlns:p14="http://schemas.microsoft.com/office/powerpoint/2010/main" val="58231400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The VI editor </a:t>
            </a:r>
            <a:r>
              <a:rPr lang="en-IN" dirty="0"/>
              <a:t>is the most popular and classic text editor in the Linux family. Below, are some reasons which make it a widely used editor –</a:t>
            </a:r>
          </a:p>
          <a:p>
            <a:pPr marL="628650" lvl="1" indent="-171450" algn="l" rtl="0">
              <a:spcBef>
                <a:spcPts val="0"/>
              </a:spcBef>
              <a:spcAft>
                <a:spcPts val="0"/>
              </a:spcAft>
            </a:pPr>
            <a:r>
              <a:rPr lang="en-IN" dirty="0"/>
              <a:t>It is available in almost all Linux Distributions</a:t>
            </a:r>
          </a:p>
          <a:p>
            <a:pPr marL="628650" lvl="1" indent="-171450" algn="l" rtl="0">
              <a:spcBef>
                <a:spcPts val="0"/>
              </a:spcBef>
              <a:spcAft>
                <a:spcPts val="0"/>
              </a:spcAft>
            </a:pPr>
            <a:r>
              <a:rPr lang="en-IN" dirty="0"/>
              <a:t>It works the same across different platforms and Distributions</a:t>
            </a:r>
          </a:p>
          <a:p>
            <a:pPr marL="628650" lvl="1" indent="-171450" algn="l" rtl="0">
              <a:spcBef>
                <a:spcPts val="0"/>
              </a:spcBef>
              <a:spcAft>
                <a:spcPts val="0"/>
              </a:spcAft>
            </a:pPr>
            <a:r>
              <a:rPr lang="en-IN" dirty="0"/>
              <a:t>It is user-friendly. Hence, millions of Linux users love it and use it for their editing needs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https://www.smashingmagazine.com/2010/05/vi-editor-linux-terminal-cheat-sheet-pdf/</a:t>
            </a:r>
            <a:endParaRPr lang="en-IN" dirty="0"/>
          </a:p>
        </p:txBody>
      </p:sp>
    </p:spTree>
    <p:extLst>
      <p:ext uri="{BB962C8B-B14F-4D97-AF65-F5344CB8AC3E}">
        <p14:creationId xmlns:p14="http://schemas.microsoft.com/office/powerpoint/2010/main" val="121855035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Nano</a:t>
            </a:r>
            <a:r>
              <a:rPr lang="en-IN" dirty="0"/>
              <a:t> is the most fundamental, command-line-based text editor for Linux. It has all common text editor features, including highlighting syntaxes, multiple buffers, scanning and replacement with regular expression support, type corrections, and UTF-8 encoding.</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https://www.maketecheasier.com/linux-nano-text-editor-beginner-guide/</a:t>
            </a:r>
            <a:endParaRPr lang="en-IN" dirty="0"/>
          </a:p>
        </p:txBody>
      </p:sp>
    </p:spTree>
    <p:extLst>
      <p:ext uri="{BB962C8B-B14F-4D97-AF65-F5344CB8AC3E}">
        <p14:creationId xmlns:p14="http://schemas.microsoft.com/office/powerpoint/2010/main" val="712014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15000"/>
              </a:lnSpc>
              <a:spcBef>
                <a:spcPts val="750"/>
              </a:spcBef>
              <a:spcAft>
                <a:spcPts val="1000"/>
              </a:spcAft>
              <a:buClr>
                <a:srgbClr val="000000"/>
              </a:buClr>
              <a:buSzPts val="1000"/>
              <a:buFont typeface="Courier New" panose="02070309020205020404" pitchFamily="49" charset="0"/>
              <a:buNone/>
              <a:tabLst>
                <a:tab pos="457200" algn="l"/>
              </a:tabLst>
              <a:defRPr/>
            </a:pPr>
            <a:r>
              <a:rPr lang="en-IN" sz="1800" dirty="0">
                <a:solidFill>
                  <a:srgbClr val="000000"/>
                </a:solidFill>
                <a:effectLst/>
                <a:latin typeface="Times New Roman" panose="02020603050405020304" pitchFamily="18" charset="0"/>
                <a:ea typeface="Times New Roman" panose="02020603050405020304" pitchFamily="18" charset="0"/>
              </a:rPr>
              <a:t>Soldering is a joining process used to join different types of metals together by melting solder. Solder is a metal alloy usually made of tin and lead which is melted using a hot iron. The iron is heated to temperatures above 600 degrees Fahrenheit which then cools to create a strong electrical bond.</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Bef>
                <a:spcPts val="600"/>
              </a:spcBef>
              <a:spcAft>
                <a:spcPts val="600"/>
              </a:spcAft>
            </a:pPr>
            <a:r>
              <a:rPr lang="en-IN" sz="1200" b="1" dirty="0">
                <a:solidFill>
                  <a:srgbClr val="000000"/>
                </a:solidFill>
                <a:effectLst/>
                <a:latin typeface="Times New Roman" panose="02020603050405020304" pitchFamily="18" charset="0"/>
              </a:rPr>
              <a:t>Overview: What is soldering and when should you use it?</a:t>
            </a:r>
            <a:endParaRPr lang="en-IN" sz="1400" b="1" dirty="0">
              <a:solidFill>
                <a:srgbClr val="434343"/>
              </a:solidFill>
              <a:effectLst/>
              <a:latin typeface="Times New Roman" panose="02020603050405020304" pitchFamily="18" charset="0"/>
            </a:endParaRP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Soldering is a process in which two or more metal items are joined together by melting and then flowing a filler metal into the joint—the filler metal having a relatively low melting point.</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Soldering is used to form a permanent connection between electronic components.</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The metal to be soldered is heated with a soldering iron and then solder is melted into the connection.</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Only the solder melts, not the parts that are being soldered.</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Solder is a metallic "glue" that holds the parts together and forms a connection that allows electrical current to flow.</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a:solidFill>
                  <a:srgbClr val="000000"/>
                </a:solidFill>
                <a:effectLst/>
                <a:latin typeface="Times New Roman" panose="02020603050405020304" pitchFamily="18" charset="0"/>
                <a:ea typeface="Times New Roman" panose="02020603050405020304" pitchFamily="18" charset="0"/>
              </a:rPr>
              <a:t>You can use a solderless breadboard to make test circuits, but if you want your circuit to last for more than a few days, you will want to solder the components together.</a:t>
            </a: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308505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There are many reasons to write shell scripts </a:t>
            </a:r>
          </a:p>
          <a:p>
            <a:pPr marL="628650" lvl="1" indent="-171450" algn="l" rtl="0">
              <a:spcBef>
                <a:spcPts val="0"/>
              </a:spcBef>
              <a:spcAft>
                <a:spcPts val="0"/>
              </a:spcAft>
            </a:pPr>
            <a:r>
              <a:rPr lang="en-IN" dirty="0"/>
              <a:t>To avoid repetitive work and automation</a:t>
            </a:r>
          </a:p>
          <a:p>
            <a:pPr marL="628650" lvl="1" indent="-171450" algn="l" rtl="0">
              <a:spcBef>
                <a:spcPts val="0"/>
              </a:spcBef>
              <a:spcAft>
                <a:spcPts val="0"/>
              </a:spcAft>
            </a:pPr>
            <a:r>
              <a:rPr lang="en-IN" dirty="0"/>
              <a:t>System admins use shell scripting for routine backups</a:t>
            </a:r>
          </a:p>
          <a:p>
            <a:pPr marL="628650" lvl="1" indent="-171450" algn="l" rtl="0">
              <a:spcBef>
                <a:spcPts val="0"/>
              </a:spcBef>
              <a:spcAft>
                <a:spcPts val="0"/>
              </a:spcAft>
            </a:pPr>
            <a:r>
              <a:rPr lang="en-IN" dirty="0"/>
              <a:t>System monitoring</a:t>
            </a:r>
          </a:p>
          <a:p>
            <a:pPr marL="628650" lvl="1" indent="-171450" algn="l" rtl="0">
              <a:spcBef>
                <a:spcPts val="0"/>
              </a:spcBef>
              <a:spcAft>
                <a:spcPts val="0"/>
              </a:spcAft>
            </a:pPr>
            <a:r>
              <a:rPr lang="en-IN" dirty="0"/>
              <a:t>Adding new functionality to the shell etc.</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https://www.educba.com/uses-of-shell-scripting/</a:t>
            </a:r>
            <a:endParaRPr lang="en-IN" dirty="0"/>
          </a:p>
        </p:txBody>
      </p:sp>
    </p:spTree>
    <p:extLst>
      <p:ext uri="{BB962C8B-B14F-4D97-AF65-F5344CB8AC3E}">
        <p14:creationId xmlns:p14="http://schemas.microsoft.com/office/powerpoint/2010/main" val="219504505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Bash or Shell is a command line tool that is used in open science to efficiently manipulate files and directories.</a:t>
            </a:r>
          </a:p>
          <a:p>
            <a:pPr marL="0" lvl="0" indent="0" algn="l" rtl="0">
              <a:spcBef>
                <a:spcPts val="0"/>
              </a:spcBef>
              <a:spcAft>
                <a:spcPts val="0"/>
              </a:spcAft>
              <a:buNone/>
            </a:pPr>
            <a:r>
              <a:rPr lang="en-IN" dirty="0"/>
              <a:t>BASH is an acronym for Bourne Again Shell, a punning name, which is a tribute to Bourne Shell (i.e., invented by Steven Bourne).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https://devopslearning.medium.com/100-days-of-devops-day-51-introduction-to-bash-scripting-9501ce7a32a4</a:t>
            </a:r>
            <a:endParaRPr lang="en-IN" dirty="0"/>
          </a:p>
        </p:txBody>
      </p:sp>
    </p:spTree>
    <p:extLst>
      <p:ext uri="{BB962C8B-B14F-4D97-AF65-F5344CB8AC3E}">
        <p14:creationId xmlns:p14="http://schemas.microsoft.com/office/powerpoint/2010/main" val="193060865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Features of Bash</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Shell commands</a:t>
            </a:r>
            <a:r>
              <a:rPr lang="en-IN" dirty="0"/>
              <a:t>: </a:t>
            </a:r>
          </a:p>
          <a:p>
            <a:pPr marL="0" lvl="0" indent="0" algn="l" rtl="0">
              <a:spcBef>
                <a:spcPts val="0"/>
              </a:spcBef>
              <a:spcAft>
                <a:spcPts val="0"/>
              </a:spcAft>
              <a:buNone/>
            </a:pPr>
            <a:r>
              <a:rPr lang="en-IN" dirty="0"/>
              <a:t>Shell has the power to command the OS with higher priority. Bash shell provides almost all kinds of commands to do several tasks from the terminal. We have commands for creating files “touch,” for text editor “vi,” for creating folder “</a:t>
            </a:r>
            <a:r>
              <a:rPr lang="en-IN" dirty="0" err="1"/>
              <a:t>mkdir</a:t>
            </a:r>
            <a:r>
              <a:rPr lang="en-IN" dirty="0"/>
              <a:t>,” for removing file and folder “rm,” etc.</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I/O Redirection:</a:t>
            </a:r>
          </a:p>
          <a:p>
            <a:pPr marL="0" lvl="0" indent="0" algn="l" rtl="0">
              <a:spcBef>
                <a:spcPts val="0"/>
              </a:spcBef>
              <a:spcAft>
                <a:spcPts val="0"/>
              </a:spcAft>
              <a:buNone/>
            </a:pPr>
            <a:r>
              <a:rPr lang="en-IN" dirty="0"/>
              <a:t> Input/Output redirection has a special place in the commands. With the help of these symbols, you can redirect the input and output of any command to another command or a file. Angular brackets are used for redirections.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Interactive:</a:t>
            </a:r>
          </a:p>
          <a:p>
            <a:pPr marL="0" lvl="0" indent="0" algn="l" rtl="0">
              <a:spcBef>
                <a:spcPts val="0"/>
              </a:spcBef>
              <a:spcAft>
                <a:spcPts val="0"/>
              </a:spcAft>
              <a:buNone/>
            </a:pPr>
            <a:r>
              <a:rPr lang="en-IN" dirty="0"/>
              <a:t>The bash shell is interactive in </a:t>
            </a:r>
            <a:r>
              <a:rPr lang="en-IN" dirty="0" err="1"/>
              <a:t>behavior</a:t>
            </a:r>
            <a:r>
              <a:rPr lang="en-IN" dirty="0"/>
              <a:t>. You could give input and get output on the same screen.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Manuals/help:</a:t>
            </a:r>
          </a:p>
          <a:p>
            <a:pPr marL="0" lvl="0" indent="0" algn="l" rtl="0">
              <a:spcBef>
                <a:spcPts val="0"/>
              </a:spcBef>
              <a:spcAft>
                <a:spcPts val="0"/>
              </a:spcAft>
              <a:buNone/>
            </a:pPr>
            <a:r>
              <a:rPr lang="en-IN" dirty="0"/>
              <a:t>bash shell has excellent documentation and manuals available for each command. These manuals provide each detail about using the command and give examples of using them with various options.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Scripting: </a:t>
            </a:r>
          </a:p>
          <a:p>
            <a:pPr marL="0" lvl="0" indent="0" algn="l" rtl="0">
              <a:spcBef>
                <a:spcPts val="0"/>
              </a:spcBef>
              <a:spcAft>
                <a:spcPts val="0"/>
              </a:spcAft>
              <a:buNone/>
            </a:pPr>
            <a:r>
              <a:rPr lang="en-IN" dirty="0"/>
              <a:t>On the shell, only one line of commands can be run at a time. But shell also provides the functionality of running multiple commands at a time. This functionality is achieved by shell scripting.</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Functions:</a:t>
            </a:r>
          </a:p>
          <a:p>
            <a:pPr marL="0" lvl="0" indent="0" algn="l" rtl="0">
              <a:spcBef>
                <a:spcPts val="0"/>
              </a:spcBef>
              <a:spcAft>
                <a:spcPts val="0"/>
              </a:spcAft>
              <a:buNone/>
            </a:pPr>
            <a:r>
              <a:rPr lang="en-IN" dirty="0"/>
              <a:t> These functions provide the ability to run multiple commands for the later execution of them by using the single name of the group. After creating them can be used the same as a command.</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Extras: </a:t>
            </a:r>
          </a:p>
          <a:p>
            <a:pPr marL="0" lvl="0" indent="0" algn="l" rtl="0">
              <a:spcBef>
                <a:spcPts val="0"/>
              </a:spcBef>
              <a:spcAft>
                <a:spcPts val="0"/>
              </a:spcAft>
              <a:buNone/>
            </a:pPr>
            <a:r>
              <a:rPr lang="en-IN" dirty="0"/>
              <a:t>bash shell has some extra features like basic debugging, command-line completion, brace expansion, signal handling, and many more.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https://linuxaria.com/howto/7-hidden-features-of-bash</a:t>
            </a:r>
            <a:endParaRPr lang="en-IN" dirty="0"/>
          </a:p>
        </p:txBody>
      </p:sp>
    </p:spTree>
    <p:extLst>
      <p:ext uri="{BB962C8B-B14F-4D97-AF65-F5344CB8AC3E}">
        <p14:creationId xmlns:p14="http://schemas.microsoft.com/office/powerpoint/2010/main" val="75796862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A Bash Shell Script is a plain text file containing a set of various commands that we usually type in the command line.</a:t>
            </a:r>
          </a:p>
          <a:p>
            <a:pPr marL="0" lvl="0" indent="0" algn="l" rtl="0">
              <a:spcBef>
                <a:spcPts val="0"/>
              </a:spcBef>
              <a:spcAft>
                <a:spcPts val="0"/>
              </a:spcAft>
              <a:buNone/>
            </a:pPr>
            <a:r>
              <a:rPr lang="en-IN" dirty="0"/>
              <a:t>It is used to automate repetitive tasks on Linux filesystem.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https://dzone.com/articles/functions-in-shell-script/</a:t>
            </a:r>
            <a:endParaRPr lang="en-IN" dirty="0"/>
          </a:p>
        </p:txBody>
      </p:sp>
    </p:spTree>
    <p:extLst>
      <p:ext uri="{BB962C8B-B14F-4D97-AF65-F5344CB8AC3E}">
        <p14:creationId xmlns:p14="http://schemas.microsoft.com/office/powerpoint/2010/main" val="268465972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lang="e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Shell Variables</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What are Variables?</a:t>
            </a:r>
          </a:p>
          <a:p>
            <a:pPr marL="0" lvl="0" indent="0" algn="l" rtl="0">
              <a:spcBef>
                <a:spcPts val="0"/>
              </a:spcBef>
              <a:spcAft>
                <a:spcPts val="0"/>
              </a:spcAft>
              <a:buNone/>
            </a:pPr>
            <a:r>
              <a:rPr lang="en-IN" dirty="0"/>
              <a:t>A variable is a temporary storage area in memory that is either set by the user, shell, system, or any program that loads another program. There are two categories of variables: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There are two categories of variables:</a:t>
            </a:r>
          </a:p>
          <a:p>
            <a:pPr marL="628650" lvl="1" indent="-171450" algn="l" rtl="0">
              <a:spcBef>
                <a:spcPts val="0"/>
              </a:spcBef>
              <a:spcAft>
                <a:spcPts val="0"/>
              </a:spcAft>
            </a:pPr>
            <a:r>
              <a:rPr lang="en-IN" dirty="0"/>
              <a:t>environment variables </a:t>
            </a:r>
          </a:p>
          <a:p>
            <a:pPr marL="628650" lvl="1" indent="-171450" algn="l" rtl="0">
              <a:spcBef>
                <a:spcPts val="0"/>
              </a:spcBef>
              <a:spcAft>
                <a:spcPts val="0"/>
              </a:spcAft>
            </a:pPr>
            <a:r>
              <a:rPr lang="en-IN" dirty="0"/>
              <a:t>shell variables </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environment variables are valid for the duration of the session.</a:t>
            </a:r>
          </a:p>
          <a:p>
            <a:pPr marL="0" lvl="0" indent="0" algn="l" rtl="0">
              <a:spcBef>
                <a:spcPts val="0"/>
              </a:spcBef>
              <a:spcAft>
                <a:spcPts val="0"/>
              </a:spcAft>
              <a:buNone/>
            </a:pPr>
            <a:r>
              <a:rPr lang="en-IN" dirty="0"/>
              <a:t>The shell variables apply only to the current instance of the shell and are used to set short-term working conditions.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https://www.javatpoint.com/bash-variables</a:t>
            </a:r>
            <a:endParaRPr lang="en-IN" dirty="0"/>
          </a:p>
        </p:txBody>
      </p:sp>
    </p:spTree>
    <p:extLst>
      <p:ext uri="{BB962C8B-B14F-4D97-AF65-F5344CB8AC3E}">
        <p14:creationId xmlns:p14="http://schemas.microsoft.com/office/powerpoint/2010/main" val="218296237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lvl="0" indent="0" algn="l" rtl="0">
              <a:spcBef>
                <a:spcPts val="0"/>
              </a:spcBef>
              <a:spcAft>
                <a:spcPts val="0"/>
              </a:spcAft>
              <a:buNone/>
            </a:pPr>
            <a:r>
              <a:rPr lang="en-IN" b="1" dirty="0"/>
              <a:t>Bash Operators:</a:t>
            </a:r>
          </a:p>
          <a:p>
            <a:pPr marL="0" lvl="0" indent="0" algn="l" rtl="0">
              <a:spcBef>
                <a:spcPts val="0"/>
              </a:spcBef>
              <a:spcAft>
                <a:spcPts val="0"/>
              </a:spcAft>
              <a:buNone/>
            </a:pPr>
            <a:endParaRPr dirty="0"/>
          </a:p>
          <a:p>
            <a:pPr marL="0" lvl="0" indent="0" algn="l" rtl="0">
              <a:spcBef>
                <a:spcPts val="0"/>
              </a:spcBef>
              <a:spcAft>
                <a:spcPts val="0"/>
              </a:spcAft>
              <a:buNone/>
            </a:pPr>
            <a:r>
              <a:rPr lang="en-IN" dirty="0"/>
              <a:t>Arithmetic Operators(+,-,*,/,%,=,==,!=)</a:t>
            </a:r>
          </a:p>
          <a:p>
            <a:pPr marL="0" lvl="0" indent="0" algn="l" rtl="0">
              <a:spcBef>
                <a:spcPts val="0"/>
              </a:spcBef>
              <a:spcAft>
                <a:spcPts val="0"/>
              </a:spcAft>
              <a:buNone/>
            </a:pPr>
            <a:r>
              <a:rPr lang="en-IN" dirty="0"/>
              <a:t>Relational Operators(-</a:t>
            </a:r>
            <a:r>
              <a:rPr lang="en-IN" dirty="0" err="1"/>
              <a:t>eq</a:t>
            </a:r>
            <a:r>
              <a:rPr lang="en-IN" dirty="0"/>
              <a:t>,-ne,-</a:t>
            </a:r>
            <a:r>
              <a:rPr lang="en-IN" dirty="0" err="1"/>
              <a:t>gt</a:t>
            </a:r>
            <a:r>
              <a:rPr lang="en-IN" dirty="0"/>
              <a:t>,-</a:t>
            </a:r>
            <a:r>
              <a:rPr lang="en-IN" dirty="0" err="1"/>
              <a:t>lt</a:t>
            </a:r>
            <a:r>
              <a:rPr lang="en-IN" dirty="0"/>
              <a:t>,-</a:t>
            </a:r>
            <a:r>
              <a:rPr lang="en-IN" dirty="0" err="1"/>
              <a:t>ge</a:t>
            </a:r>
            <a:r>
              <a:rPr lang="en-IN" dirty="0"/>
              <a:t>,-le)</a:t>
            </a:r>
          </a:p>
          <a:p>
            <a:pPr marL="0" lvl="0" indent="0" algn="l" rtl="0">
              <a:spcBef>
                <a:spcPts val="0"/>
              </a:spcBef>
              <a:spcAft>
                <a:spcPts val="0"/>
              </a:spcAft>
              <a:buNone/>
            </a:pPr>
            <a:r>
              <a:rPr lang="en-IN" dirty="0"/>
              <a:t>Boolean Operators(!,-o,-a)</a:t>
            </a:r>
          </a:p>
          <a:p>
            <a:pPr marL="0" lvl="0" indent="0" algn="l" rtl="0">
              <a:spcBef>
                <a:spcPts val="0"/>
              </a:spcBef>
              <a:spcAft>
                <a:spcPts val="0"/>
              </a:spcAft>
              <a:buNone/>
            </a:pPr>
            <a:r>
              <a:rPr lang="en-IN" dirty="0"/>
              <a:t>String Operators(=,!=,-z,-</a:t>
            </a:r>
            <a:r>
              <a:rPr lang="en-IN" dirty="0" err="1"/>
              <a:t>n,str</a:t>
            </a:r>
            <a:r>
              <a:rPr lang="en-IN" dirty="0"/>
              <a:t>)</a:t>
            </a:r>
          </a:p>
          <a:p>
            <a:pPr marL="0" lvl="0" indent="0" algn="l" rtl="0">
              <a:spcBef>
                <a:spcPts val="0"/>
              </a:spcBef>
              <a:spcAft>
                <a:spcPts val="0"/>
              </a:spcAft>
              <a:buNone/>
            </a:pPr>
            <a:r>
              <a:rPr lang="en-IN" dirty="0"/>
              <a:t>File Test Operators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78095767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Read User Input</a:t>
            </a:r>
          </a:p>
          <a:p>
            <a:pPr marL="0" lvl="0" indent="0" algn="l" rtl="0">
              <a:spcBef>
                <a:spcPts val="0"/>
              </a:spcBef>
              <a:spcAft>
                <a:spcPts val="0"/>
              </a:spcAft>
              <a:buNone/>
            </a:pPr>
            <a:r>
              <a:rPr lang="en-IN" dirty="0"/>
              <a:t>To read the Bash user input, we use the built-in Bash command called read. It takes input from the user and assigns it to the variable. It reads only a single line from the Bash shell.</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https://www.javatpoint.com/bash-read-user-input</a:t>
            </a:r>
            <a:endParaRPr lang="en-IN" dirty="0"/>
          </a:p>
          <a:p>
            <a:pPr marL="0" lvl="0" indent="0" algn="l" rtl="0">
              <a:spcBef>
                <a:spcPts val="0"/>
              </a:spcBef>
              <a:spcAft>
                <a:spcPts val="1600"/>
              </a:spcAft>
              <a:buNone/>
            </a:pPr>
            <a:endParaRPr lang="en-IN" dirty="0"/>
          </a:p>
        </p:txBody>
      </p:sp>
    </p:spTree>
    <p:extLst>
      <p:ext uri="{BB962C8B-B14F-4D97-AF65-F5344CB8AC3E}">
        <p14:creationId xmlns:p14="http://schemas.microsoft.com/office/powerpoint/2010/main" val="210209876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Conditional Statements</a:t>
            </a:r>
            <a:r>
              <a:rPr lang="en-IN" dirty="0"/>
              <a:t>: There are total 5 conditional statements which can be used in bash programming</a:t>
            </a:r>
          </a:p>
          <a:p>
            <a:pPr marL="0" lvl="0" indent="0" algn="l" rtl="0">
              <a:spcBef>
                <a:spcPts val="0"/>
              </a:spcBef>
              <a:spcAft>
                <a:spcPts val="0"/>
              </a:spcAft>
              <a:buNone/>
            </a:pPr>
            <a:endParaRPr lang="en-IN" dirty="0"/>
          </a:p>
          <a:p>
            <a:pPr marL="171450" lvl="0" indent="-171450" algn="l" rtl="0">
              <a:spcBef>
                <a:spcPts val="0"/>
              </a:spcBef>
              <a:spcAft>
                <a:spcPts val="0"/>
              </a:spcAft>
            </a:pPr>
            <a:r>
              <a:rPr lang="en-IN" dirty="0"/>
              <a:t>if statement</a:t>
            </a:r>
          </a:p>
          <a:p>
            <a:pPr marL="171450" lvl="0" indent="-171450" algn="l" rtl="0">
              <a:spcBef>
                <a:spcPts val="0"/>
              </a:spcBef>
              <a:spcAft>
                <a:spcPts val="0"/>
              </a:spcAft>
            </a:pPr>
            <a:r>
              <a:rPr lang="en-IN" dirty="0"/>
              <a:t>if-else statement</a:t>
            </a:r>
          </a:p>
          <a:p>
            <a:pPr marL="171450" lvl="0" indent="-171450" algn="l" rtl="0">
              <a:spcBef>
                <a:spcPts val="0"/>
              </a:spcBef>
              <a:spcAft>
                <a:spcPts val="0"/>
              </a:spcAft>
            </a:pPr>
            <a:r>
              <a:rPr lang="en-IN" dirty="0"/>
              <a:t>if..</a:t>
            </a:r>
            <a:r>
              <a:rPr lang="en-IN" dirty="0" err="1"/>
              <a:t>elif</a:t>
            </a:r>
            <a:r>
              <a:rPr lang="en-IN" dirty="0"/>
              <a:t>..</a:t>
            </a:r>
            <a:r>
              <a:rPr lang="en-IN" dirty="0" err="1"/>
              <a:t>else..fi</a:t>
            </a:r>
            <a:r>
              <a:rPr lang="en-IN" dirty="0"/>
              <a:t> statement (Else If ladder)</a:t>
            </a:r>
          </a:p>
          <a:p>
            <a:pPr marL="171450" lvl="0" indent="-171450" algn="l" rtl="0">
              <a:spcBef>
                <a:spcPts val="0"/>
              </a:spcBef>
              <a:spcAft>
                <a:spcPts val="0"/>
              </a:spcAft>
            </a:pPr>
            <a:r>
              <a:rPr lang="en-IN" dirty="0" err="1"/>
              <a:t>if..then..else..if..then..fi..fi</a:t>
            </a:r>
            <a:r>
              <a:rPr lang="en-IN" dirty="0"/>
              <a:t>..(Nested if)</a:t>
            </a:r>
          </a:p>
          <a:p>
            <a:pPr marL="171450" lvl="0" indent="-171450" algn="l" rtl="0">
              <a:spcBef>
                <a:spcPts val="0"/>
              </a:spcBef>
              <a:spcAft>
                <a:spcPts val="0"/>
              </a:spcAft>
            </a:pPr>
            <a:r>
              <a:rPr lang="en-IN" dirty="0"/>
              <a:t>switch statement</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if statement</a:t>
            </a:r>
          </a:p>
          <a:p>
            <a:pPr marL="0" lvl="0" indent="0" algn="l" rtl="0">
              <a:spcBef>
                <a:spcPts val="0"/>
              </a:spcBef>
              <a:spcAft>
                <a:spcPts val="0"/>
              </a:spcAft>
              <a:buNone/>
            </a:pPr>
            <a:r>
              <a:rPr lang="en-IN" dirty="0"/>
              <a:t>This block will process if specified condition is true.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if-else statement</a:t>
            </a:r>
          </a:p>
          <a:p>
            <a:pPr marL="0" lvl="0" indent="0" algn="l" rtl="0">
              <a:spcBef>
                <a:spcPts val="0"/>
              </a:spcBef>
              <a:spcAft>
                <a:spcPts val="0"/>
              </a:spcAft>
              <a:buNone/>
            </a:pPr>
            <a:r>
              <a:rPr lang="en-IN" dirty="0"/>
              <a:t>If specified condition is not true in if part then else part will be execute.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if..</a:t>
            </a:r>
            <a:r>
              <a:rPr lang="en-IN" b="1" dirty="0" err="1"/>
              <a:t>elif</a:t>
            </a:r>
            <a:r>
              <a:rPr lang="en-IN" b="1" dirty="0"/>
              <a:t>..</a:t>
            </a:r>
            <a:r>
              <a:rPr lang="en-IN" b="1" dirty="0" err="1"/>
              <a:t>else..fi</a:t>
            </a:r>
            <a:r>
              <a:rPr lang="en-IN" b="1" dirty="0"/>
              <a:t> statement (Else If ladder)</a:t>
            </a:r>
          </a:p>
          <a:p>
            <a:pPr marL="0" lvl="0" indent="0" algn="l" rtl="0">
              <a:spcBef>
                <a:spcPts val="0"/>
              </a:spcBef>
              <a:spcAft>
                <a:spcPts val="0"/>
              </a:spcAft>
              <a:buNone/>
            </a:pPr>
            <a:r>
              <a:rPr lang="en-IN" dirty="0"/>
              <a:t>To use multiple conditions in one if-else block, then </a:t>
            </a:r>
            <a:r>
              <a:rPr lang="en-IN" dirty="0" err="1"/>
              <a:t>elif</a:t>
            </a:r>
            <a:r>
              <a:rPr lang="en-IN" dirty="0"/>
              <a:t> keyword is used in shell. If expression1 is true then it executes statement 1 and 2, and this process continues. If none of the condition is true then it processes else part.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err="1"/>
              <a:t>if..then..else..if..then..fi..fi</a:t>
            </a:r>
            <a:r>
              <a:rPr lang="en-IN" b="1" dirty="0"/>
              <a:t>..(Nested if)</a:t>
            </a:r>
          </a:p>
          <a:p>
            <a:pPr marL="0" lvl="0" indent="0" algn="l" rtl="0">
              <a:spcBef>
                <a:spcPts val="0"/>
              </a:spcBef>
              <a:spcAft>
                <a:spcPts val="0"/>
              </a:spcAft>
              <a:buNone/>
            </a:pPr>
            <a:r>
              <a:rPr lang="en-IN" dirty="0"/>
              <a:t>Nested if-else block can be used when, one condition is satisfies then it again checks another condition. In the syntax, if expression1 is false then it processes else part, and again expression2 will be check.</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switch statement</a:t>
            </a:r>
          </a:p>
          <a:p>
            <a:pPr marL="0" lvl="0" indent="0" algn="l" rtl="0">
              <a:spcBef>
                <a:spcPts val="0"/>
              </a:spcBef>
              <a:spcAft>
                <a:spcPts val="0"/>
              </a:spcAft>
              <a:buNone/>
            </a:pPr>
            <a:r>
              <a:rPr lang="en-IN" dirty="0"/>
              <a:t>case statement works as a switch statement if specified value match with the pattern then it will execute a block of that particular pattern</a:t>
            </a:r>
          </a:p>
          <a:p>
            <a:pPr marL="0" lvl="0" indent="0" algn="l" rtl="0">
              <a:spcBef>
                <a:spcPts val="0"/>
              </a:spcBef>
              <a:spcAft>
                <a:spcPts val="0"/>
              </a:spcAft>
              <a:buNone/>
            </a:pPr>
            <a:r>
              <a:rPr lang="en-IN" dirty="0"/>
              <a:t>When a match is found all of the associated statements until the double semicolon (;;) is executed.</a:t>
            </a:r>
          </a:p>
          <a:p>
            <a:pPr marL="0" lvl="0" indent="0" algn="l" rtl="0">
              <a:spcBef>
                <a:spcPts val="0"/>
              </a:spcBef>
              <a:spcAft>
                <a:spcPts val="0"/>
              </a:spcAft>
              <a:buNone/>
            </a:pPr>
            <a:r>
              <a:rPr lang="en-IN" dirty="0"/>
              <a:t>A case will be terminated when the last command is executed.</a:t>
            </a:r>
          </a:p>
          <a:p>
            <a:pPr marL="0" lvl="0" indent="0" algn="l" rtl="0">
              <a:spcBef>
                <a:spcPts val="0"/>
              </a:spcBef>
              <a:spcAft>
                <a:spcPts val="0"/>
              </a:spcAft>
              <a:buNone/>
            </a:pPr>
            <a:r>
              <a:rPr lang="en-IN" dirty="0"/>
              <a:t>If there is no match, the exit status of the case is zero.</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https://www.javatpoint.com/if-then-else-shell-scripting</a:t>
            </a:r>
            <a:endParaRPr lang="en-IN" dirty="0"/>
          </a:p>
        </p:txBody>
      </p:sp>
    </p:spTree>
    <p:extLst>
      <p:ext uri="{BB962C8B-B14F-4D97-AF65-F5344CB8AC3E}">
        <p14:creationId xmlns:p14="http://schemas.microsoft.com/office/powerpoint/2010/main" val="265570852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Looping Statements </a:t>
            </a:r>
            <a:r>
              <a:rPr lang="en-IN" dirty="0"/>
              <a:t>in Shell Scripting: There are total 3 looping statements which can be used in bash programming</a:t>
            </a:r>
          </a:p>
          <a:p>
            <a:pPr marL="0" lvl="0" indent="0" algn="l" rtl="0">
              <a:spcBef>
                <a:spcPts val="0"/>
              </a:spcBef>
              <a:spcAft>
                <a:spcPts val="0"/>
              </a:spcAft>
              <a:buNone/>
            </a:pPr>
            <a:endParaRPr lang="en-IN" dirty="0"/>
          </a:p>
          <a:p>
            <a:pPr marL="628650" lvl="1" indent="-171450" algn="l" rtl="0">
              <a:spcBef>
                <a:spcPts val="0"/>
              </a:spcBef>
              <a:spcAft>
                <a:spcPts val="0"/>
              </a:spcAft>
            </a:pPr>
            <a:r>
              <a:rPr lang="en-IN" dirty="0"/>
              <a:t>while statement</a:t>
            </a:r>
          </a:p>
          <a:p>
            <a:pPr marL="628650" lvl="1" indent="-171450" algn="l" rtl="0">
              <a:spcBef>
                <a:spcPts val="0"/>
              </a:spcBef>
              <a:spcAft>
                <a:spcPts val="0"/>
              </a:spcAft>
            </a:pPr>
            <a:r>
              <a:rPr lang="en-IN" dirty="0"/>
              <a:t>for statement</a:t>
            </a:r>
          </a:p>
          <a:p>
            <a:pPr marL="628650" lvl="1" indent="-171450" algn="l" rtl="0">
              <a:spcBef>
                <a:spcPts val="0"/>
              </a:spcBef>
              <a:spcAft>
                <a:spcPts val="0"/>
              </a:spcAft>
            </a:pPr>
            <a:r>
              <a:rPr lang="en-IN" dirty="0"/>
              <a:t>until statement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To alter the flow of loop statements, two commands are used they are,</a:t>
            </a:r>
          </a:p>
          <a:p>
            <a:pPr marL="628650" lvl="1" indent="-171450" algn="l" rtl="0">
              <a:spcBef>
                <a:spcPts val="0"/>
              </a:spcBef>
              <a:spcAft>
                <a:spcPts val="0"/>
              </a:spcAft>
            </a:pPr>
            <a:r>
              <a:rPr lang="en-IN" dirty="0"/>
              <a:t>break</a:t>
            </a:r>
          </a:p>
          <a:p>
            <a:pPr marL="628650" lvl="1" indent="-171450" algn="l" rtl="0">
              <a:spcBef>
                <a:spcPts val="0"/>
              </a:spcBef>
              <a:spcAft>
                <a:spcPts val="0"/>
              </a:spcAft>
            </a:pPr>
            <a:r>
              <a:rPr lang="en-IN" dirty="0"/>
              <a:t>continue</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while statement</a:t>
            </a:r>
          </a:p>
          <a:p>
            <a:pPr marL="0" lvl="0" indent="0" algn="l" rtl="0">
              <a:spcBef>
                <a:spcPts val="0"/>
              </a:spcBef>
              <a:spcAft>
                <a:spcPts val="0"/>
              </a:spcAft>
              <a:buNone/>
            </a:pPr>
            <a:r>
              <a:rPr lang="en-IN" dirty="0"/>
              <a:t>Here command is evaluated and based on the result loop will executed, if command raise to false then loop will be terminated</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for statement</a:t>
            </a:r>
          </a:p>
          <a:p>
            <a:pPr marL="0" lvl="0" indent="0" algn="l" rtl="0">
              <a:spcBef>
                <a:spcPts val="0"/>
              </a:spcBef>
              <a:spcAft>
                <a:spcPts val="0"/>
              </a:spcAft>
              <a:buNone/>
            </a:pPr>
            <a:r>
              <a:rPr lang="en-IN" dirty="0"/>
              <a:t>The for loop operate on lists of items. It repeats a set of commands for every item in a list.</a:t>
            </a:r>
          </a:p>
          <a:p>
            <a:pPr marL="0" lvl="0" indent="0" algn="l" rtl="0">
              <a:spcBef>
                <a:spcPts val="0"/>
              </a:spcBef>
              <a:spcAft>
                <a:spcPts val="0"/>
              </a:spcAft>
              <a:buNone/>
            </a:pPr>
            <a:r>
              <a:rPr lang="en-IN" dirty="0"/>
              <a:t>Here var is the name of a variable and word1 to </a:t>
            </a:r>
            <a:r>
              <a:rPr lang="en-IN" dirty="0" err="1"/>
              <a:t>wordN</a:t>
            </a:r>
            <a:r>
              <a:rPr lang="en-IN" dirty="0"/>
              <a:t> are sequences of characters separated by spaces (words). Each time the for loop executes, the value of the variable var is set to the next word in the list of words, word1 to </a:t>
            </a:r>
            <a:r>
              <a:rPr lang="en-IN" dirty="0" err="1"/>
              <a:t>wordN</a:t>
            </a:r>
            <a:r>
              <a:rPr lang="en-IN" dirty="0"/>
              <a: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until statement</a:t>
            </a:r>
          </a:p>
          <a:p>
            <a:pPr marL="0" lvl="0" indent="0" algn="l" rtl="0">
              <a:spcBef>
                <a:spcPts val="0"/>
              </a:spcBef>
              <a:spcAft>
                <a:spcPts val="0"/>
              </a:spcAft>
              <a:buNone/>
            </a:pPr>
            <a:r>
              <a:rPr lang="en-IN" dirty="0"/>
              <a:t>The until loop is executed as many as times the condition/command evaluates to false. The loop terminates when the condition/command becomes true.</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endParaRPr lang="en-IN" u="sng" dirty="0">
              <a:solidFill>
                <a:schemeClr val="hlink"/>
              </a:solidFill>
            </a:endParaRPr>
          </a:p>
          <a:p>
            <a:pPr marL="0" lvl="0" indent="0" algn="l" rtl="0">
              <a:spcBef>
                <a:spcPts val="0"/>
              </a:spcBef>
              <a:spcAft>
                <a:spcPts val="1600"/>
              </a:spcAft>
              <a:buNone/>
            </a:pPr>
            <a:r>
              <a:rPr lang="en-IN" dirty="0">
                <a:hlinkClick r:id="rId3"/>
              </a:rPr>
              <a:t>https://linuxhint.com/nested-loop-bash-script-examples/</a:t>
            </a:r>
            <a:endParaRPr lang="en-IN" dirty="0"/>
          </a:p>
          <a:p>
            <a:pPr marL="0" lvl="0" indent="0" algn="l" rtl="0">
              <a:spcBef>
                <a:spcPts val="0"/>
              </a:spcBef>
              <a:spcAft>
                <a:spcPts val="1600"/>
              </a:spcAft>
              <a:buNone/>
            </a:pPr>
            <a:endParaRPr lang="en-IN" dirty="0"/>
          </a:p>
        </p:txBody>
      </p:sp>
    </p:spTree>
    <p:extLst>
      <p:ext uri="{BB962C8B-B14F-4D97-AF65-F5344CB8AC3E}">
        <p14:creationId xmlns:p14="http://schemas.microsoft.com/office/powerpoint/2010/main" val="108469040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Bash Functions:</a:t>
            </a:r>
            <a:endParaRPr b="1"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Bash function is essentially a set of commands that can be called numerous times. The purpose of a function is to help you make your bash scripts more readable and to avoid writing the same code repeatedly. Compared to most programming languages, Bash functions are somewhat limited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https://ro.linuxteaching.com/article/bash_call_function</a:t>
            </a:r>
            <a:endParaRPr lang="en-IN" dirty="0"/>
          </a:p>
        </p:txBody>
      </p:sp>
    </p:spTree>
    <p:extLst>
      <p:ext uri="{BB962C8B-B14F-4D97-AF65-F5344CB8AC3E}">
        <p14:creationId xmlns:p14="http://schemas.microsoft.com/office/powerpoint/2010/main" val="1391414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600"/>
              </a:spcBef>
              <a:spcAft>
                <a:spcPts val="600"/>
              </a:spcAft>
            </a:pPr>
            <a:r>
              <a:rPr lang="en-IN" sz="1200" b="1" dirty="0">
                <a:solidFill>
                  <a:srgbClr val="000000"/>
                </a:solidFill>
                <a:effectLst/>
                <a:latin typeface="Times New Roman" panose="02020603050405020304" pitchFamily="18" charset="0"/>
              </a:rPr>
              <a:t>Materials and Equipment</a:t>
            </a:r>
            <a:endParaRPr lang="en-IN" sz="1400" b="1" dirty="0">
              <a:solidFill>
                <a:srgbClr val="434343"/>
              </a:solidFill>
              <a:effectLst/>
              <a:latin typeface="Times New Roman" panose="02020603050405020304" pitchFamily="18" charset="0"/>
            </a:endParaRP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A soldering iron</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soldering iron is used to heat the connections to be soldered.</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electronic circuits, you should use a 25- to 40-watt (W) soldering iron.</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Higher wattage soldering irons are not necessarily hotter; they are just able to heat larger components. A 40-W soldering iron makes joints faster than a 25-W soldering iron does.</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soldering iron can be purchased at hardware stores and at most large department stores.</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Rosin core solder</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Solder has a lower melting point than the metals that are being connected do. The solder melts when it is heated by the soldering iron, but the metals being joined will not melt.</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rosin core acts as a </a:t>
            </a:r>
            <a:r>
              <a:rPr lang="en-I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flux.</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It prevents oxidation of the metals that are being connected, and enhances the ability of the solder to "wet" the surfaces that are being joined.</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Solder that is used to join copper pipes has an acid core, which is appropriate for pipes, but will corrode electronic connections. Use solder that has a rosin core.</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For most electronics work, a solder with a diameter of 0.75 </a:t>
            </a:r>
            <a:r>
              <a:rPr lang="en-IN" sz="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millimeters</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(mm) to 1.0 mm is best. Thicker solder might make soldering small joints difficult and also increases the chances of creating </a:t>
            </a:r>
            <a:r>
              <a:rPr lang="en-I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solder bridges</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between copper pads that are not meant to be connected.</a:t>
            </a:r>
          </a:p>
          <a:p>
            <a:endParaRPr lang="en-IN" dirty="0">
              <a:effectLst/>
            </a:endParaRP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alloy of 60/40 (60% tin, 40% lead) is used for most electronics work, but lead-free solders are available as well.</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Stand on which to hold the hot soldering iron</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a variety of stands available. It is important to always keep the hot iron in its stand when not in use.</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Sponge</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damp sponge is used to clean the tip of the iron.</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Solder braid</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is used to remove solder.</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To use the braid, place it over the solder to be removed and heat it from above with the iron. The solder will flow into the braid.</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Solder braid is used to extract an electronic component that is soldered onto a board.</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It is also used to reduce the amount of solder on a connection.</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Prototype board</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prototype board is used to assemble the circuit. The board shown is from </a:t>
            </a:r>
            <a:r>
              <a:rPr lang="en-IN" sz="12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www.protostack.com</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but </a:t>
            </a:r>
            <a:r>
              <a:rPr lang="en-IN" sz="1200" u="sng"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Jameco</a:t>
            </a:r>
            <a:r>
              <a:rPr lang="en-IN" sz="1200"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 Electronics</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also supplies prototype boards.</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Prototype boards have copper tracks or pads for connecting components.</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Steel wool or fine sandpaper</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is used to clean connections prior to soldering.</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Solder will </a:t>
            </a:r>
            <a:r>
              <a:rPr lang="en-I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not</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flow over a dirty connection.</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Crocodile clips</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These can be used as heat sinks, if needed.</a:t>
            </a: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2339813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0177666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16539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900"/>
              </a:spcBef>
              <a:spcAft>
                <a:spcPts val="900"/>
              </a:spcAft>
            </a:pPr>
            <a:r>
              <a:rPr lang="en-IN" sz="1200" b="1" dirty="0">
                <a:solidFill>
                  <a:srgbClr val="000000"/>
                </a:solidFill>
                <a:effectLst/>
                <a:latin typeface="Times New Roman" panose="02020603050405020304" pitchFamily="18" charset="0"/>
              </a:rPr>
              <a:t>Soldering</a:t>
            </a:r>
            <a:endParaRPr lang="en-IN" sz="1200" b="1" dirty="0">
              <a:effectLst/>
              <a:latin typeface="Times New Roman" panose="02020603050405020304" pitchFamily="18" charset="0"/>
            </a:endParaRPr>
          </a:p>
          <a:p>
            <a:pPr>
              <a:lnSpc>
                <a:spcPct val="115000"/>
              </a:lnSpc>
              <a:spcBef>
                <a:spcPts val="600"/>
              </a:spcBef>
              <a:spcAft>
                <a:spcPts val="600"/>
              </a:spcAft>
            </a:pPr>
            <a:r>
              <a:rPr lang="en-IN" sz="1200" b="1" dirty="0">
                <a:solidFill>
                  <a:srgbClr val="000000"/>
                </a:solidFill>
                <a:effectLst/>
                <a:latin typeface="Times New Roman" panose="02020603050405020304" pitchFamily="18" charset="0"/>
              </a:rPr>
              <a:t>Soldering</a:t>
            </a:r>
            <a:endParaRPr lang="en-IN" sz="1400" b="1" dirty="0">
              <a:solidFill>
                <a:srgbClr val="434343"/>
              </a:solidFill>
              <a:effectLst/>
              <a:latin typeface="Times New Roman" panose="02020603050405020304" pitchFamily="18" charset="0"/>
            </a:endParaRPr>
          </a:p>
          <a:p>
            <a:pPr marL="342900" lvl="0" indent="-342900">
              <a:lnSpc>
                <a:spcPct val="115000"/>
              </a:lnSpc>
              <a:spcBef>
                <a:spcPts val="1000"/>
              </a:spcBef>
              <a:spcAft>
                <a:spcPts val="1000"/>
              </a:spcAft>
              <a:buFont typeface="+mj-lt"/>
              <a:buAutoNum type="arabicPeriod"/>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Solder needs a clean surface on which to adhere.</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Buff the copper foil of a PC board with steel wool before soldering.</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Remove any oil, paint, wax, etc. with a solvent, steel wool, or fine sandpaper.</a:t>
            </a:r>
          </a:p>
          <a:p>
            <a:pPr marL="342900" lvl="0" indent="-342900">
              <a:lnSpc>
                <a:spcPct val="115000"/>
              </a:lnSpc>
              <a:spcBef>
                <a:spcPts val="1000"/>
              </a:spcBef>
              <a:spcAft>
                <a:spcPts val="1000"/>
              </a:spcAft>
              <a:buFont typeface="+mj-lt"/>
              <a:buAutoNum type="arabicPeriod"/>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To solder, heat the connection with the tip of the soldering iron for a few seconds, then apply the solder.</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Heat the connection, </a:t>
            </a:r>
            <a:r>
              <a:rPr lang="en-I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not</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 solder.</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Hold the soldering iron like a pen, near the base of the handle.</a:t>
            </a:r>
          </a:p>
          <a:p>
            <a:pPr marL="342900" lvl="0" indent="-342900">
              <a:lnSpc>
                <a:spcPct val="115000"/>
              </a:lnSpc>
              <a:spcBef>
                <a:spcPts val="1000"/>
              </a:spcBef>
              <a:spcAft>
                <a:spcPts val="1000"/>
              </a:spcAft>
              <a:buFont typeface="+mj-lt"/>
              <a:buAutoNum type="arabicPeriod" startAt="3"/>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Both parts that are being soldered have to be hot to form a good connection.</a:t>
            </a:r>
            <a:r>
              <a:rPr lang="en-IN" sz="1200" dirty="0">
                <a:solidFill>
                  <a:srgbClr val="000000"/>
                </a:solidFill>
                <a:effectLst/>
                <a:latin typeface="Times New Roman" panose="02020603050405020304" pitchFamily="18" charset="0"/>
                <a:ea typeface="Times New Roman" panose="02020603050405020304" pitchFamily="18" charset="0"/>
              </a:rPr>
              <a:t> Keep the soldering tip on the connection as the solder is applied.</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Solder will flow into and around well-heated connections.</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Use just enough solder to form a strong connection.</a:t>
            </a:r>
          </a:p>
          <a:p>
            <a:pPr marL="342900" lvl="0" indent="-342900">
              <a:lnSpc>
                <a:spcPct val="115000"/>
              </a:lnSpc>
              <a:spcBef>
                <a:spcPts val="1000"/>
              </a:spcBef>
              <a:spcAft>
                <a:spcPts val="1000"/>
              </a:spcAft>
              <a:buFont typeface="+mj-lt"/>
              <a:buAutoNum type="arabicPeriod" startAt="3"/>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Remove the tip from the connection as soon as the solder has flowed where you want it to be. Remove the solder, then the iron.</a:t>
            </a:r>
          </a:p>
          <a:p>
            <a:pPr marL="342900" lvl="0" indent="-342900">
              <a:lnSpc>
                <a:spcPct val="115000"/>
              </a:lnSpc>
              <a:spcBef>
                <a:spcPts val="1000"/>
              </a:spcBef>
              <a:spcAft>
                <a:spcPts val="1000"/>
              </a:spcAft>
              <a:buFont typeface="+mj-lt"/>
              <a:buAutoNum type="arabicPeriod" startAt="3"/>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Don't move the connection while the solder is cooling.</a:t>
            </a:r>
          </a:p>
          <a:p>
            <a:pPr marL="342900" lvl="0" indent="-342900">
              <a:lnSpc>
                <a:spcPct val="115000"/>
              </a:lnSpc>
              <a:spcBef>
                <a:spcPts val="1000"/>
              </a:spcBef>
              <a:spcAft>
                <a:spcPts val="1000"/>
              </a:spcAft>
              <a:buFont typeface="+mj-lt"/>
              <a:buAutoNum type="arabicPeriod" startAt="3"/>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Don't overheat the connection, as this might damage the electrical component you are soldering.</a:t>
            </a:r>
          </a:p>
          <a:p>
            <a:pPr marL="342900" lvl="0" indent="-342900">
              <a:lnSpc>
                <a:spcPct val="115000"/>
              </a:lnSpc>
              <a:spcBef>
                <a:spcPts val="1000"/>
              </a:spcBef>
              <a:spcAft>
                <a:spcPts val="1000"/>
              </a:spcAft>
              <a:buFont typeface="+mj-lt"/>
              <a:buAutoNum type="arabicPeriod" startAt="7"/>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Transistors and some other components can be damaged by heat when soldering. A crocodile clip can be used as a heat sink to protect these components.</a:t>
            </a:r>
            <a:r>
              <a:rPr lang="en-IN" sz="1200" dirty="0">
                <a:solidFill>
                  <a:srgbClr val="000000"/>
                </a:solidFill>
                <a:effectLst/>
                <a:latin typeface="Times New Roman" panose="02020603050405020304" pitchFamily="18" charset="0"/>
                <a:ea typeface="Times New Roman" panose="02020603050405020304" pitchFamily="18" charset="0"/>
              </a:rPr>
              <a:t> Soldering a connection should take just a few seconds.</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it is taking longer, see the troubleshooting section below.</a:t>
            </a:r>
          </a:p>
          <a:p>
            <a:pPr marL="342900" lvl="0" indent="-342900">
              <a:lnSpc>
                <a:spcPct val="115000"/>
              </a:lnSpc>
              <a:spcBef>
                <a:spcPts val="1000"/>
              </a:spcBef>
              <a:spcAft>
                <a:spcPts val="1000"/>
              </a:spcAft>
              <a:buFont typeface="+mj-lt"/>
              <a:buAutoNum type="arabicPeriod" startAt="7"/>
              <a:tabLst>
                <a:tab pos="457200" algn="l"/>
              </a:tabLst>
            </a:pPr>
            <a:r>
              <a:rPr lang="en-IN" sz="1200" dirty="0">
                <a:solidFill>
                  <a:srgbClr val="000000"/>
                </a:solidFill>
                <a:effectLst/>
                <a:latin typeface="Times New Roman" panose="02020603050405020304" pitchFamily="18" charset="0"/>
                <a:ea typeface="Times New Roman" panose="02020603050405020304" pitchFamily="18" charset="0"/>
              </a:rPr>
              <a:t>Inspect the joint closely. It should look shiny (note: lead-free solder may appear dull, this is OK).</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you are soldering a wire (called the </a:t>
            </a:r>
            <a:r>
              <a:rPr lang="en-I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lead</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onto a PC board (on the </a:t>
            </a:r>
            <a:r>
              <a:rPr lang="en-IN" sz="1200"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track</a:t>
            </a: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it should have a volcano shape. See Figure 3.</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r>
              <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If the connection looks bad, reheat it and try again.</a:t>
            </a:r>
          </a:p>
          <a:p>
            <a:pPr marL="342900" lvl="0" indent="-342900">
              <a:lnSpc>
                <a:spcPct val="115000"/>
              </a:lnSpc>
              <a:spcBef>
                <a:spcPts val="1000"/>
              </a:spcBef>
              <a:spcAft>
                <a:spcPts val="1000"/>
              </a:spcAft>
              <a:buFont typeface="+mj-lt"/>
              <a:buAutoNum type="arabicPeriod" startAt="9"/>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Wipe the tip of the iron on a damp sponge to clean it. The tip should now be shiny.</a:t>
            </a:r>
          </a:p>
          <a:p>
            <a:pPr marL="342900" lvl="0" indent="-342900">
              <a:lnSpc>
                <a:spcPct val="115000"/>
              </a:lnSpc>
              <a:spcBef>
                <a:spcPts val="1000"/>
              </a:spcBef>
              <a:spcAft>
                <a:spcPts val="1000"/>
              </a:spcAft>
              <a:buFont typeface="+mj-lt"/>
              <a:buAutoNum type="arabicPeriod" startAt="9"/>
              <a:tabLst>
                <a:tab pos="457200" algn="l"/>
              </a:tabLst>
            </a:pPr>
            <a:r>
              <a:rPr lang="en-IN" sz="1800" dirty="0">
                <a:solidFill>
                  <a:srgbClr val="000000"/>
                </a:solidFill>
                <a:effectLst/>
                <a:latin typeface="Times New Roman" panose="02020603050405020304" pitchFamily="18" charset="0"/>
                <a:ea typeface="Times New Roman" panose="02020603050405020304" pitchFamily="18" charset="0"/>
              </a:rPr>
              <a:t>Unplug the soldering iron when it is not in use.</a:t>
            </a:r>
          </a:p>
          <a:p>
            <a:pPr marL="742950" lvl="1" indent="-285750">
              <a:lnSpc>
                <a:spcPct val="115000"/>
              </a:lnSpc>
              <a:spcBef>
                <a:spcPts val="1000"/>
              </a:spcBef>
              <a:spcAft>
                <a:spcPts val="1000"/>
              </a:spcAft>
              <a:buSzPts val="1000"/>
              <a:buFont typeface="Courier New" panose="02070309020205020404" pitchFamily="49" charset="0"/>
              <a:buChar char="o"/>
              <a:tabLst>
                <a:tab pos="914400" algn="l"/>
              </a:tabLst>
            </a:pPr>
            <a:endPar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199900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835604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5023912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85406290"/>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0787623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41166835"/>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7678626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1512957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8983569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8553721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51114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this section we will able to use basic hand tools which usually use in computer hardware and networking</a:t>
            </a:r>
            <a:endParaRPr dirty="0"/>
          </a:p>
        </p:txBody>
      </p:sp>
    </p:spTree>
    <p:extLst>
      <p:ext uri="{BB962C8B-B14F-4D97-AF65-F5344CB8AC3E}">
        <p14:creationId xmlns:p14="http://schemas.microsoft.com/office/powerpoint/2010/main" val="728944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1000"/>
              </a:spcBef>
              <a:spcAft>
                <a:spcPts val="1000"/>
              </a:spcAft>
            </a:pPr>
            <a:r>
              <a:rPr lang="en-IN" sz="1800" b="1" dirty="0">
                <a:solidFill>
                  <a:srgbClr val="000000"/>
                </a:solidFill>
                <a:effectLst/>
                <a:latin typeface="Times New Roman" panose="02020603050405020304" pitchFamily="18" charset="0"/>
                <a:ea typeface="Times New Roman" panose="02020603050405020304" pitchFamily="18" charset="0"/>
              </a:rPr>
              <a:t>What is cable?</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Cable is the medium through which information usually moves from one network device to another. There are several types of cable which are commonly used with LANs. In some cases, a network will utilize only one type of cable, other networks will use a variety of cable types. The type of cable chosen for a network is related to the network's topology, protocol, and size. Understanding the characteristics of different types of cable and how they relate to other aspects of a network is necessary for the development of a successful network.</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15000"/>
              </a:lnSpc>
              <a:spcBef>
                <a:spcPts val="1000"/>
              </a:spcBef>
              <a:spcAft>
                <a:spcPts val="1000"/>
              </a:spcAft>
            </a:pPr>
            <a:r>
              <a:rPr lang="en-IN" sz="1800" b="1" dirty="0" err="1">
                <a:solidFill>
                  <a:srgbClr val="000000"/>
                </a:solidFill>
                <a:effectLst/>
                <a:latin typeface="Times New Roman" panose="02020603050405020304" pitchFamily="18" charset="0"/>
              </a:rPr>
              <a:t>Fiber</a:t>
            </a:r>
            <a:r>
              <a:rPr lang="en-IN" sz="1800" b="1" dirty="0">
                <a:solidFill>
                  <a:srgbClr val="000000"/>
                </a:solidFill>
                <a:effectLst/>
                <a:latin typeface="Times New Roman" panose="02020603050405020304" pitchFamily="18" charset="0"/>
              </a:rPr>
              <a:t> Optic Cable</a:t>
            </a:r>
            <a:endParaRPr lang="en-IN" sz="1800" b="1" dirty="0">
              <a:effectLst/>
              <a:latin typeface="Times New Roman" panose="02020603050405020304" pitchFamily="18" charset="0"/>
            </a:endParaRPr>
          </a:p>
          <a:p>
            <a:r>
              <a:rPr lang="en-IN" sz="1800" dirty="0" err="1">
                <a:solidFill>
                  <a:srgbClr val="000000"/>
                </a:solidFill>
                <a:effectLst/>
                <a:latin typeface="Times New Roman" panose="02020603050405020304" pitchFamily="18" charset="0"/>
                <a:ea typeface="Times New Roman" panose="02020603050405020304" pitchFamily="18" charset="0"/>
              </a:rPr>
              <a:t>Fiber</a:t>
            </a:r>
            <a:r>
              <a:rPr lang="en-IN" sz="1800" dirty="0">
                <a:solidFill>
                  <a:srgbClr val="000000"/>
                </a:solidFill>
                <a:effectLst/>
                <a:latin typeface="Times New Roman" panose="02020603050405020304" pitchFamily="18" charset="0"/>
                <a:ea typeface="Times New Roman" panose="02020603050405020304" pitchFamily="18" charset="0"/>
              </a:rPr>
              <a:t> optic cabling consists of a </a:t>
            </a:r>
            <a:r>
              <a:rPr lang="en-IN" sz="1800" dirty="0" err="1">
                <a:solidFill>
                  <a:srgbClr val="000000"/>
                </a:solidFill>
                <a:effectLst/>
                <a:latin typeface="Times New Roman" panose="02020603050405020304" pitchFamily="18" charset="0"/>
                <a:ea typeface="Times New Roman" panose="02020603050405020304" pitchFamily="18" charset="0"/>
              </a:rPr>
              <a:t>center</a:t>
            </a:r>
            <a:r>
              <a:rPr lang="en-IN" sz="1800" dirty="0">
                <a:solidFill>
                  <a:srgbClr val="000000"/>
                </a:solidFill>
                <a:effectLst/>
                <a:latin typeface="Times New Roman" panose="02020603050405020304" pitchFamily="18" charset="0"/>
                <a:ea typeface="Times New Roman" panose="02020603050405020304" pitchFamily="18" charset="0"/>
              </a:rPr>
              <a:t> glass core surrounded by several layers of protective materials  It transmits light rather than electronic signals eliminating the problem of electrical interference. This makes it ideal for certain environments that contain a large amount of electrical interference. It has also made it the standard for connecting networks between buildings, due to its immunity to the effects of moisture and lighting.</a:t>
            </a:r>
            <a:endParaRPr lang="en-IN" sz="1800" dirty="0">
              <a:effectLst/>
              <a:latin typeface="Times New Roman" panose="02020603050405020304" pitchFamily="18" charset="0"/>
              <a:ea typeface="Times New Roman" panose="02020603050405020304" pitchFamily="18" charset="0"/>
            </a:endParaRPr>
          </a:p>
          <a:p>
            <a:r>
              <a:rPr lang="en-IN" sz="1800" dirty="0" err="1">
                <a:solidFill>
                  <a:srgbClr val="000000"/>
                </a:solidFill>
                <a:effectLst/>
                <a:latin typeface="Times New Roman" panose="02020603050405020304" pitchFamily="18" charset="0"/>
                <a:ea typeface="Times New Roman" panose="02020603050405020304" pitchFamily="18" charset="0"/>
              </a:rPr>
              <a:t>Fiber</a:t>
            </a:r>
            <a:r>
              <a:rPr lang="en-IN" sz="1800" dirty="0">
                <a:solidFill>
                  <a:srgbClr val="000000"/>
                </a:solidFill>
                <a:effectLst/>
                <a:latin typeface="Times New Roman" panose="02020603050405020304" pitchFamily="18" charset="0"/>
                <a:ea typeface="Times New Roman" panose="02020603050405020304" pitchFamily="18" charset="0"/>
              </a:rPr>
              <a:t> optic cable has the ability to transmit signals over much longer distances than coaxial and twisted pair. It also has the capability to carry information at vastly greater speeds. This capacity broadens communication possibilities to include services such as video conferencing and interactive services. The cost of </a:t>
            </a:r>
            <a:r>
              <a:rPr lang="en-IN" sz="1800" dirty="0" err="1">
                <a:solidFill>
                  <a:srgbClr val="000000"/>
                </a:solidFill>
                <a:effectLst/>
                <a:latin typeface="Times New Roman" panose="02020603050405020304" pitchFamily="18" charset="0"/>
                <a:ea typeface="Times New Roman" panose="02020603050405020304" pitchFamily="18" charset="0"/>
              </a:rPr>
              <a:t>fiber</a:t>
            </a:r>
            <a:r>
              <a:rPr lang="en-IN" sz="1800" dirty="0">
                <a:solidFill>
                  <a:srgbClr val="000000"/>
                </a:solidFill>
                <a:effectLst/>
                <a:latin typeface="Times New Roman" panose="02020603050405020304" pitchFamily="18" charset="0"/>
                <a:ea typeface="Times New Roman" panose="02020603050405020304" pitchFamily="18" charset="0"/>
              </a:rPr>
              <a:t> optic cabling is comparable to copper cabling; however, it is more difficult to install and modify. 10BaseF refers to the specifications for </a:t>
            </a:r>
            <a:r>
              <a:rPr lang="en-IN" sz="1800" dirty="0" err="1">
                <a:solidFill>
                  <a:srgbClr val="000000"/>
                </a:solidFill>
                <a:effectLst/>
                <a:latin typeface="Times New Roman" panose="02020603050405020304" pitchFamily="18" charset="0"/>
                <a:ea typeface="Times New Roman" panose="02020603050405020304" pitchFamily="18" charset="0"/>
              </a:rPr>
              <a:t>fiber</a:t>
            </a:r>
            <a:r>
              <a:rPr lang="en-IN" sz="1800" dirty="0">
                <a:solidFill>
                  <a:srgbClr val="000000"/>
                </a:solidFill>
                <a:effectLst/>
                <a:latin typeface="Times New Roman" panose="02020603050405020304" pitchFamily="18" charset="0"/>
                <a:ea typeface="Times New Roman" panose="02020603050405020304" pitchFamily="18" charset="0"/>
              </a:rPr>
              <a:t> optic cable carrying Ethernet signals.</a:t>
            </a:r>
            <a:endParaRPr lang="en-IN" sz="1800" dirty="0">
              <a:effectLst/>
              <a:latin typeface="Times New Roman" panose="02020603050405020304" pitchFamily="18" charset="0"/>
              <a:ea typeface="Times New Roman" panose="02020603050405020304" pitchFamily="18" charset="0"/>
            </a:endParaRPr>
          </a:p>
          <a:p>
            <a:pPr marL="0" lvl="0" indent="0">
              <a:lnSpc>
                <a:spcPct val="115000"/>
              </a:lnSpc>
              <a:spcBef>
                <a:spcPts val="750"/>
              </a:spcBef>
              <a:spcAft>
                <a:spcPts val="1000"/>
              </a:spcAft>
              <a:buSzPts val="1000"/>
              <a:buFont typeface="Courier New" panose="02070309020205020404" pitchFamily="49" charset="0"/>
              <a:buNone/>
              <a:tabLst>
                <a:tab pos="457200" algn="l"/>
              </a:tabLst>
            </a:pPr>
            <a:r>
              <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Cat 6 cables</a:t>
            </a:r>
          </a:p>
          <a:p>
            <a:pPr marL="0" lvl="0" indent="0">
              <a:lnSpc>
                <a:spcPct val="115000"/>
              </a:lnSpc>
              <a:spcBef>
                <a:spcPts val="750"/>
              </a:spcBef>
              <a:spcAft>
                <a:spcPts val="1000"/>
              </a:spcAft>
              <a:buSzPts val="1000"/>
              <a:buFont typeface="Courier New" panose="02070309020205020404" pitchFamily="49" charset="0"/>
              <a:buNone/>
              <a:tabLst>
                <a:tab pos="457200" algn="l"/>
              </a:tabLst>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spcBef>
                <a:spcPts val="600"/>
              </a:spcBef>
              <a:spcAft>
                <a:spcPts val="600"/>
              </a:spcAft>
            </a:pPr>
            <a:r>
              <a:rPr lang="en-IN" sz="1800" spc="10" dirty="0">
                <a:solidFill>
                  <a:srgbClr val="273239"/>
                </a:solidFill>
                <a:effectLst/>
                <a:latin typeface="Times New Roman" panose="02020603050405020304" pitchFamily="18" charset="0"/>
                <a:ea typeface="Times New Roman" panose="02020603050405020304" pitchFamily="18" charset="0"/>
              </a:rPr>
              <a:t>Category 6 cable (Cat 6) is a standardized </a:t>
            </a:r>
            <a:r>
              <a:rPr lang="en-IN" sz="1800" u="none" strike="noStrike" spc="10" dirty="0">
                <a:solidFill>
                  <a:srgbClr val="273239"/>
                </a:solidFill>
                <a:effectLst/>
                <a:latin typeface="Times New Roman" panose="02020603050405020304" pitchFamily="18" charset="0"/>
                <a:ea typeface="Times New Roman" panose="02020603050405020304" pitchFamily="18" charset="0"/>
                <a:hlinkClick r:id="rId3" tooltip="Twisted pair"/>
              </a:rPr>
              <a:t>twisted pair</a:t>
            </a:r>
            <a:r>
              <a:rPr lang="en-IN" sz="1800" spc="10" dirty="0">
                <a:solidFill>
                  <a:srgbClr val="273239"/>
                </a:solidFill>
                <a:effectLst/>
                <a:latin typeface="Times New Roman" panose="02020603050405020304" pitchFamily="18" charset="0"/>
                <a:ea typeface="Times New Roman" panose="02020603050405020304" pitchFamily="18" charset="0"/>
              </a:rPr>
              <a:t> cable for </a:t>
            </a:r>
            <a:r>
              <a:rPr lang="en-IN" sz="1800" u="none" strike="noStrike" spc="10" dirty="0">
                <a:solidFill>
                  <a:srgbClr val="273239"/>
                </a:solidFill>
                <a:effectLst/>
                <a:latin typeface="Times New Roman" panose="02020603050405020304" pitchFamily="18" charset="0"/>
                <a:ea typeface="Times New Roman" panose="02020603050405020304" pitchFamily="18" charset="0"/>
                <a:hlinkClick r:id="rId4" tooltip="Ethernet"/>
              </a:rPr>
              <a:t>Ethernet</a:t>
            </a:r>
            <a:r>
              <a:rPr lang="en-IN" sz="1800" spc="10" dirty="0">
                <a:solidFill>
                  <a:srgbClr val="273239"/>
                </a:solidFill>
                <a:effectLst/>
                <a:latin typeface="Times New Roman" panose="02020603050405020304" pitchFamily="18" charset="0"/>
                <a:ea typeface="Times New Roman" panose="02020603050405020304" pitchFamily="18" charset="0"/>
              </a:rPr>
              <a:t> and other network </a:t>
            </a:r>
            <a:r>
              <a:rPr lang="en-IN" sz="1800" u="none" strike="noStrike" spc="10" dirty="0">
                <a:solidFill>
                  <a:srgbClr val="273239"/>
                </a:solidFill>
                <a:effectLst/>
                <a:latin typeface="Times New Roman" panose="02020603050405020304" pitchFamily="18" charset="0"/>
                <a:ea typeface="Times New Roman" panose="02020603050405020304" pitchFamily="18" charset="0"/>
                <a:hlinkClick r:id="rId5" tooltip="Physical layer"/>
              </a:rPr>
              <a:t>physical layers</a:t>
            </a:r>
            <a:r>
              <a:rPr lang="en-IN" sz="1800" spc="10" dirty="0">
                <a:solidFill>
                  <a:srgbClr val="273239"/>
                </a:solidFill>
                <a:effectLst/>
                <a:latin typeface="Times New Roman" panose="02020603050405020304" pitchFamily="18" charset="0"/>
                <a:ea typeface="Times New Roman" panose="02020603050405020304" pitchFamily="18" charset="0"/>
              </a:rPr>
              <a:t> that is </a:t>
            </a:r>
            <a:r>
              <a:rPr lang="en-IN" sz="1800" u="none" strike="noStrike" spc="10" dirty="0">
                <a:solidFill>
                  <a:srgbClr val="273239"/>
                </a:solidFill>
                <a:effectLst/>
                <a:latin typeface="Times New Roman" panose="02020603050405020304" pitchFamily="18" charset="0"/>
                <a:ea typeface="Times New Roman" panose="02020603050405020304" pitchFamily="18" charset="0"/>
                <a:hlinkClick r:id="rId6" tooltip="Backward compatible"/>
              </a:rPr>
              <a:t>backward compatible</a:t>
            </a:r>
            <a:r>
              <a:rPr lang="en-IN" sz="1800" spc="10" dirty="0">
                <a:solidFill>
                  <a:srgbClr val="273239"/>
                </a:solidFill>
                <a:effectLst/>
                <a:latin typeface="Times New Roman" panose="02020603050405020304" pitchFamily="18" charset="0"/>
                <a:ea typeface="Times New Roman" panose="02020603050405020304" pitchFamily="18" charset="0"/>
              </a:rPr>
              <a:t> with the </a:t>
            </a:r>
            <a:r>
              <a:rPr lang="en-IN" sz="1800" u="none" strike="noStrike" spc="10" dirty="0">
                <a:solidFill>
                  <a:srgbClr val="273239"/>
                </a:solidFill>
                <a:effectLst/>
                <a:latin typeface="Times New Roman" panose="02020603050405020304" pitchFamily="18" charset="0"/>
                <a:ea typeface="Times New Roman" panose="02020603050405020304" pitchFamily="18" charset="0"/>
                <a:hlinkClick r:id="rId7" tooltip="Category 5 cable"/>
              </a:rPr>
              <a:t>Category 5/5e</a:t>
            </a:r>
            <a:r>
              <a:rPr lang="en-IN" sz="1800" spc="10" dirty="0">
                <a:solidFill>
                  <a:srgbClr val="273239"/>
                </a:solidFill>
                <a:effectLst/>
                <a:latin typeface="Times New Roman" panose="02020603050405020304" pitchFamily="18" charset="0"/>
                <a:ea typeface="Times New Roman" panose="02020603050405020304" pitchFamily="18" charset="0"/>
              </a:rPr>
              <a:t> and </a:t>
            </a:r>
            <a:r>
              <a:rPr lang="en-IN" sz="1800" u="none" strike="noStrike" spc="10" dirty="0">
                <a:solidFill>
                  <a:srgbClr val="273239"/>
                </a:solidFill>
                <a:effectLst/>
                <a:latin typeface="Times New Roman" panose="02020603050405020304" pitchFamily="18" charset="0"/>
                <a:ea typeface="Times New Roman" panose="02020603050405020304" pitchFamily="18" charset="0"/>
                <a:hlinkClick r:id="rId8" tooltip="Category 3 cable"/>
              </a:rPr>
              <a:t>Category 3 cable</a:t>
            </a:r>
            <a:r>
              <a:rPr lang="en-IN" sz="1800" spc="10" dirty="0">
                <a:solidFill>
                  <a:srgbClr val="273239"/>
                </a:solidFill>
                <a:effectLst/>
                <a:latin typeface="Times New Roman" panose="02020603050405020304" pitchFamily="18" charset="0"/>
                <a:ea typeface="Times New Roman" panose="02020603050405020304" pitchFamily="18" charset="0"/>
              </a:rPr>
              <a:t> standards.</a:t>
            </a:r>
            <a:endParaRPr lang="en-IN" sz="1800" dirty="0">
              <a:effectLst/>
              <a:latin typeface="Times New Roman" panose="02020603050405020304" pitchFamily="18" charset="0"/>
              <a:ea typeface="Times New Roman" panose="02020603050405020304" pitchFamily="18" charset="0"/>
            </a:endParaRPr>
          </a:p>
          <a:p>
            <a:r>
              <a:rPr lang="en-IN" sz="1800" spc="10" dirty="0">
                <a:solidFill>
                  <a:srgbClr val="273239"/>
                </a:solidFill>
                <a:effectLst/>
                <a:latin typeface="Times New Roman" panose="02020603050405020304" pitchFamily="18" charset="0"/>
                <a:ea typeface="Times New Roman" panose="02020603050405020304" pitchFamily="18" charset="0"/>
              </a:rPr>
              <a:t>Cat 6 must meet more stringent specifications for </a:t>
            </a:r>
            <a:r>
              <a:rPr lang="en-IN" sz="1800" u="none" strike="noStrike" spc="10" dirty="0">
                <a:solidFill>
                  <a:srgbClr val="273239"/>
                </a:solidFill>
                <a:effectLst/>
                <a:latin typeface="Times New Roman" panose="02020603050405020304" pitchFamily="18" charset="0"/>
                <a:ea typeface="Times New Roman" panose="02020603050405020304" pitchFamily="18" charset="0"/>
                <a:hlinkClick r:id="rId9" tooltip="Crosstalk"/>
              </a:rPr>
              <a:t>crosstalk</a:t>
            </a:r>
            <a:r>
              <a:rPr lang="en-IN" sz="1800" spc="10" dirty="0">
                <a:solidFill>
                  <a:srgbClr val="273239"/>
                </a:solidFill>
                <a:effectLst/>
                <a:latin typeface="Times New Roman" panose="02020603050405020304" pitchFamily="18" charset="0"/>
                <a:ea typeface="Times New Roman" panose="02020603050405020304" pitchFamily="18" charset="0"/>
              </a:rPr>
              <a:t> and system noise than Cat 5 and Cat 5e. The cable standard specifies performance of up to 250 MHz, compared to 100 MHz for Cat 5 and Cat 5e</a:t>
            </a:r>
            <a:endParaRPr lang="en-IN" sz="1800" spc="1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58750" indent="0">
              <a:buNone/>
            </a:pPr>
            <a:endParaRPr lang="en-IN" sz="1800" spc="1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158750" indent="0">
              <a:buNone/>
            </a:pPr>
            <a:r>
              <a:rPr lang="en-IN" sz="1800" spc="1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rPr>
              <a:t>HDMI</a:t>
            </a:r>
            <a:endParaRPr lang="en-IN" sz="1800" spc="10" dirty="0">
              <a:solidFill>
                <a:srgbClr val="454B4F"/>
              </a:solidFill>
              <a:effectLst/>
              <a:latin typeface="Times New Roman" panose="02020603050405020304" pitchFamily="18" charset="0"/>
              <a:ea typeface="Times New Roman" panose="02020603050405020304" pitchFamily="18" charset="0"/>
            </a:endParaRPr>
          </a:p>
          <a:p>
            <a:pPr marL="158750" indent="0">
              <a:buNone/>
            </a:pPr>
            <a:r>
              <a:rPr lang="en-IN" sz="1800" spc="10" dirty="0">
                <a:solidFill>
                  <a:srgbClr val="454B4F"/>
                </a:solidFill>
                <a:effectLst/>
                <a:latin typeface="Times New Roman" panose="02020603050405020304" pitchFamily="18" charset="0"/>
                <a:ea typeface="Times New Roman" panose="02020603050405020304" pitchFamily="18" charset="0"/>
              </a:rPr>
              <a:t>The HDMI interface allows a port to send high-resolution digital video, theatre-quality sound and device commands through an HDMI connector and down a single HDMI cord, each designed to support a video resolution and features in the HDMI specification.</a:t>
            </a:r>
          </a:p>
          <a:p>
            <a:pPr>
              <a:spcAft>
                <a:spcPts val="1350"/>
              </a:spcAft>
            </a:pPr>
            <a:r>
              <a:rPr lang="en-IN" sz="1800" spc="10" dirty="0">
                <a:solidFill>
                  <a:srgbClr val="454B4F"/>
                </a:solidFill>
                <a:effectLst/>
                <a:latin typeface="Times New Roman" panose="02020603050405020304" pitchFamily="18" charset="0"/>
                <a:ea typeface="Times New Roman" panose="02020603050405020304" pitchFamily="18" charset="0"/>
              </a:rPr>
              <a:t>HDMI connectors are available in three sizes: standard, mini and micro.</a:t>
            </a:r>
            <a:endParaRPr lang="en-IN" sz="1800" dirty="0">
              <a:effectLst/>
              <a:latin typeface="Times New Roman" panose="02020603050405020304" pitchFamily="18" charset="0"/>
              <a:ea typeface="Times New Roman" panose="02020603050405020304" pitchFamily="18" charset="0"/>
            </a:endParaRPr>
          </a:p>
          <a:p>
            <a:pPr>
              <a:spcAft>
                <a:spcPts val="1350"/>
              </a:spcAft>
            </a:pPr>
            <a:r>
              <a:rPr lang="en-IN" sz="1800" spc="10" dirty="0">
                <a:solidFill>
                  <a:srgbClr val="454B4F"/>
                </a:solidFill>
                <a:effectLst/>
                <a:latin typeface="Times New Roman" panose="02020603050405020304" pitchFamily="18" charset="0"/>
                <a:ea typeface="Times New Roman" panose="02020603050405020304" pitchFamily="18" charset="0"/>
              </a:rPr>
              <a:t>There are also different types of HDMI cable (see the chart below). Not all cables use the logo but the cable specifications should indicate whether it is Standard, High Speed, Premium High Speed or Ultra High Speed. If the type is not indicated, assume Standard.</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b="1" kern="0" dirty="0">
                <a:solidFill>
                  <a:srgbClr val="333333"/>
                </a:solidFill>
                <a:effectLst/>
                <a:latin typeface="Times New Roman" panose="02020603050405020304" pitchFamily="18" charset="0"/>
              </a:rPr>
              <a:t>What is a USB Cable?</a:t>
            </a:r>
            <a:endParaRPr lang="en-IN" sz="1800" b="1" kern="0" dirty="0">
              <a:effectLst/>
              <a:latin typeface="Times New Roman" panose="02020603050405020304" pitchFamily="18" charset="0"/>
            </a:endParaRPr>
          </a:p>
          <a:p>
            <a:pPr>
              <a:lnSpc>
                <a:spcPct val="115000"/>
              </a:lnSpc>
              <a:spcBef>
                <a:spcPts val="1000"/>
              </a:spcBef>
              <a:spcAft>
                <a:spcPts val="1000"/>
              </a:spcAft>
            </a:pPr>
            <a:r>
              <a:rPr lang="en-IN" sz="1800" dirty="0">
                <a:solidFill>
                  <a:srgbClr val="333333"/>
                </a:solidFill>
                <a:effectLst/>
                <a:latin typeface="Times New Roman" panose="02020603050405020304" pitchFamily="18" charset="0"/>
                <a:ea typeface="Times New Roman" panose="02020603050405020304" pitchFamily="18" charset="0"/>
              </a:rPr>
              <a:t>The term USB stands for </a:t>
            </a:r>
            <a:r>
              <a:rPr lang="en-IN" sz="1800" b="1" dirty="0">
                <a:solidFill>
                  <a:srgbClr val="333333"/>
                </a:solidFill>
                <a:effectLst/>
                <a:latin typeface="Times New Roman" panose="02020603050405020304" pitchFamily="18" charset="0"/>
                <a:ea typeface="Times New Roman" panose="02020603050405020304" pitchFamily="18" charset="0"/>
              </a:rPr>
              <a:t>"Universal Serial Bus"</a:t>
            </a:r>
            <a:r>
              <a:rPr lang="en-IN" sz="1800" dirty="0">
                <a:solidFill>
                  <a:srgbClr val="333333"/>
                </a:solidFill>
                <a:effectLst/>
                <a:latin typeface="Times New Roman" panose="02020603050405020304" pitchFamily="18" charset="0"/>
                <a:ea typeface="Times New Roman" panose="02020603050405020304" pitchFamily="18" charset="0"/>
              </a:rPr>
              <a:t>.  USB cable assemblies are some of the most popular cable types available, </a:t>
            </a:r>
            <a:r>
              <a:rPr lang="en-IN" sz="1800" b="1" dirty="0">
                <a:solidFill>
                  <a:srgbClr val="333333"/>
                </a:solidFill>
                <a:effectLst/>
                <a:latin typeface="Times New Roman" panose="02020603050405020304" pitchFamily="18" charset="0"/>
                <a:ea typeface="Times New Roman" panose="02020603050405020304" pitchFamily="18" charset="0"/>
              </a:rPr>
              <a:t>used mostly to connect computers to peripheral devices</a:t>
            </a:r>
            <a:r>
              <a:rPr lang="en-IN" sz="1800" dirty="0">
                <a:solidFill>
                  <a:srgbClr val="333333"/>
                </a:solidFill>
                <a:effectLst/>
                <a:latin typeface="Times New Roman" panose="02020603050405020304" pitchFamily="18" charset="0"/>
                <a:ea typeface="Times New Roman" panose="02020603050405020304" pitchFamily="18" charset="0"/>
              </a:rPr>
              <a:t> such as cameras, camcorders, printers, scanners, and more. </a:t>
            </a:r>
            <a:endParaRPr lang="en-IN" sz="1800" dirty="0">
              <a:effectLst/>
              <a:latin typeface="Times New Roman" panose="02020603050405020304" pitchFamily="18" charset="0"/>
              <a:ea typeface="Times New Roman" panose="02020603050405020304" pitchFamily="18" charset="0"/>
            </a:endParaRPr>
          </a:p>
          <a:p>
            <a:pPr marL="158750" indent="0">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958344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507564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Title - The learning outcome</a:t>
            </a:r>
            <a:endParaRPr dirty="0"/>
          </a:p>
          <a:p>
            <a:pPr marL="0" lvl="0" indent="0" algn="l" rtl="0">
              <a:spcBef>
                <a:spcPts val="0"/>
              </a:spcBef>
              <a:spcAft>
                <a:spcPts val="0"/>
              </a:spcAft>
              <a:buNone/>
            </a:pPr>
            <a:r>
              <a:rPr lang="en" dirty="0"/>
              <a:t>Subtitle - Duration</a:t>
            </a:r>
            <a:endParaRPr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client-server model, or client-server architecture, is a distributed application framework dividing tasks between servers and clients, which either reside in the same system or communicate through a computer network or the Internet. The client relies on sending a request to another program in order to access a service made available by a server. The server runs one or more programs that share resources with and distribute work among clients.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client server relationship communicates in a request–response messaging pattern and must adhere to a common communications protocol, which formally defines the rules, language, and dialog patterns to be used. Client-server communication typically adheres to the TCP/IP protocol suite.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sz="1100" b="0" i="0" u="sng" strike="noStrike" cap="none" dirty="0">
                <a:solidFill>
                  <a:srgbClr val="000000"/>
                </a:solidFill>
                <a:effectLst/>
                <a:latin typeface="Arial"/>
                <a:ea typeface="Arial"/>
                <a:cs typeface="Arial"/>
                <a:sym typeface="Arial"/>
                <a:hlinkClick r:id="rId3"/>
              </a:rPr>
              <a:t>https://www.omnisci.com/technical-glossary/client-server</a:t>
            </a:r>
            <a:endParaRPr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sz="1100" b="0" i="0" u="none" strike="noStrike" cap="none" dirty="0">
                <a:solidFill>
                  <a:srgbClr val="000000"/>
                </a:solidFill>
                <a:effectLst/>
                <a:latin typeface="Arial"/>
                <a:ea typeface="Arial"/>
                <a:cs typeface="Arial"/>
                <a:sym typeface="Arial"/>
              </a:rPr>
              <a:t>There are four main categories of client-server computing:</a:t>
            </a:r>
          </a:p>
          <a:p>
            <a:pPr lvl="0"/>
            <a:r>
              <a:rPr lang="en-IN" sz="1100" b="0" i="1" u="none" strike="noStrike" cap="none" dirty="0">
                <a:solidFill>
                  <a:srgbClr val="000000"/>
                </a:solidFill>
                <a:effectLst/>
                <a:latin typeface="Arial"/>
                <a:ea typeface="Arial"/>
                <a:cs typeface="Arial"/>
                <a:sym typeface="Arial"/>
              </a:rPr>
              <a:t>One-Tier architecture:</a:t>
            </a:r>
            <a:r>
              <a:rPr lang="en-IN" sz="1100" b="0" i="0" u="none" strike="noStrike" cap="none" dirty="0">
                <a:solidFill>
                  <a:srgbClr val="000000"/>
                </a:solidFill>
                <a:effectLst/>
                <a:latin typeface="Arial"/>
                <a:ea typeface="Arial"/>
                <a:cs typeface="Arial"/>
                <a:sym typeface="Arial"/>
              </a:rPr>
              <a:t> consists of a simple program running on a single computer without requiring access to the network. User requests don’t manage any network protocols, therefore the code is simple and the network is relieved of the extra traffic.  </a:t>
            </a:r>
          </a:p>
          <a:p>
            <a:pPr lvl="0"/>
            <a:r>
              <a:rPr lang="en-IN" sz="1100" b="0" i="1" u="none" strike="noStrike" cap="none" dirty="0">
                <a:solidFill>
                  <a:srgbClr val="000000"/>
                </a:solidFill>
                <a:effectLst/>
                <a:latin typeface="Arial"/>
                <a:ea typeface="Arial"/>
                <a:cs typeface="Arial"/>
                <a:sym typeface="Arial"/>
              </a:rPr>
              <a:t>Two-Tier architecture:</a:t>
            </a:r>
            <a:r>
              <a:rPr lang="en-IN" sz="1100" b="0" i="0" u="none" strike="noStrike" cap="none" dirty="0">
                <a:solidFill>
                  <a:srgbClr val="000000"/>
                </a:solidFill>
                <a:effectLst/>
                <a:latin typeface="Arial"/>
                <a:ea typeface="Arial"/>
                <a:cs typeface="Arial"/>
                <a:sym typeface="Arial"/>
              </a:rPr>
              <a:t> consists of the client, the server, and the protocol that links the two tiers. The Graphical User Interface code resides on the client host and the domain logic resides on the server host. The client-server GUI is written in high-level languages such as C++ and Java. </a:t>
            </a:r>
          </a:p>
          <a:p>
            <a:pPr lvl="0"/>
            <a:r>
              <a:rPr lang="en-IN" sz="1100" b="0" i="1" u="none" strike="noStrike" cap="none" dirty="0">
                <a:solidFill>
                  <a:srgbClr val="000000"/>
                </a:solidFill>
                <a:effectLst/>
                <a:latin typeface="Arial"/>
                <a:ea typeface="Arial"/>
                <a:cs typeface="Arial"/>
                <a:sym typeface="Arial"/>
              </a:rPr>
              <a:t>Three-Tier architecture:</a:t>
            </a:r>
            <a:r>
              <a:rPr lang="en-IN" sz="1100" b="0" i="0" u="none" strike="noStrike" cap="none" dirty="0">
                <a:solidFill>
                  <a:srgbClr val="000000"/>
                </a:solidFill>
                <a:effectLst/>
                <a:latin typeface="Arial"/>
                <a:ea typeface="Arial"/>
                <a:cs typeface="Arial"/>
                <a:sym typeface="Arial"/>
              </a:rPr>
              <a:t> consists of a presentation tier, which is the User Interface layer, the application tier, which is the service layer that performs detailed processing, and the data tier, which consists of a database server that stores information.</a:t>
            </a:r>
          </a:p>
          <a:p>
            <a:pPr lvl="0"/>
            <a:r>
              <a:rPr lang="en-IN" sz="1100" b="0" i="1" u="none" strike="noStrike" cap="none" dirty="0">
                <a:solidFill>
                  <a:srgbClr val="000000"/>
                </a:solidFill>
                <a:effectLst/>
                <a:latin typeface="Arial"/>
                <a:ea typeface="Arial"/>
                <a:cs typeface="Arial"/>
                <a:sym typeface="Arial"/>
              </a:rPr>
              <a:t>N-Tier architecture:</a:t>
            </a:r>
            <a:r>
              <a:rPr lang="en-IN" sz="1100" b="0" i="0" u="none" strike="noStrike" cap="none" dirty="0">
                <a:solidFill>
                  <a:srgbClr val="000000"/>
                </a:solidFill>
                <a:effectLst/>
                <a:latin typeface="Arial"/>
                <a:ea typeface="Arial"/>
                <a:cs typeface="Arial"/>
                <a:sym typeface="Arial"/>
              </a:rPr>
              <a:t> divides an application into logical layers, which separate responsibilities and manage dependencies, and physical tiers, which run on separate machines, improve scalability, and add latency from the additional network communication. N-Tier architecture can be closed-layer, in which a layer can only communicate with the next layer down, or open-layer, in which a layer can communicate with any layers below it.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sz="1100" b="0" i="0" u="sng" strike="noStrike" cap="none" dirty="0">
                <a:solidFill>
                  <a:srgbClr val="000000"/>
                </a:solidFill>
                <a:effectLst/>
                <a:latin typeface="Arial"/>
                <a:ea typeface="Arial"/>
                <a:cs typeface="Arial"/>
                <a:sym typeface="Arial"/>
                <a:hlinkClick r:id="rId3"/>
              </a:rPr>
              <a:t>https://www.omnisci.com/technical-glossary/client-server</a:t>
            </a:r>
            <a:endParaRPr dirty="0"/>
          </a:p>
        </p:txBody>
      </p:sp>
    </p:spTree>
    <p:extLst>
      <p:ext uri="{BB962C8B-B14F-4D97-AF65-F5344CB8AC3E}">
        <p14:creationId xmlns:p14="http://schemas.microsoft.com/office/powerpoint/2010/main" val="3651493622"/>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Clients, also known as service requesters, are pieces of computer hardware or server software that request resources and services made available by a server. Client computing is classified as Thick, Thin, or Hybrid. </a:t>
            </a:r>
          </a:p>
          <a:p>
            <a:r>
              <a:rPr lang="en-IN" sz="1100" b="0" i="0" u="none" strike="noStrike" cap="none" dirty="0">
                <a:solidFill>
                  <a:srgbClr val="000000"/>
                </a:solidFill>
                <a:effectLst/>
                <a:latin typeface="Arial"/>
                <a:ea typeface="Arial"/>
                <a:cs typeface="Arial"/>
                <a:sym typeface="Arial"/>
              </a:rPr>
              <a:t>Thick Client: a client that provides rich functionality, performs the majority of data processing itself, and relies very lightly upon the server.</a:t>
            </a:r>
          </a:p>
          <a:p>
            <a:r>
              <a:rPr lang="en-IN" sz="1100" b="0" i="0" u="none" strike="noStrike" cap="none" dirty="0">
                <a:solidFill>
                  <a:srgbClr val="000000"/>
                </a:solidFill>
                <a:effectLst/>
                <a:latin typeface="Arial"/>
                <a:ea typeface="Arial"/>
                <a:cs typeface="Arial"/>
                <a:sym typeface="Arial"/>
              </a:rPr>
              <a:t>Thin Client: a thin-client server is a lightweight computer that relies heavily on the resources of the host computer -- an application server performs the majority of any required data processing.</a:t>
            </a:r>
          </a:p>
          <a:p>
            <a:r>
              <a:rPr lang="en-IN" sz="1100" b="0" i="0" u="none" strike="noStrike" cap="none" dirty="0">
                <a:solidFill>
                  <a:srgbClr val="000000"/>
                </a:solidFill>
                <a:effectLst/>
                <a:latin typeface="Arial"/>
                <a:ea typeface="Arial"/>
                <a:cs typeface="Arial"/>
                <a:sym typeface="Arial"/>
              </a:rPr>
              <a:t>Hybrid Client: possessing a combination of thin client and thick client characteristics, a hybrid client relies on the server to store persistent data, but is capable of local processing.</a:t>
            </a:r>
          </a:p>
          <a:p>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sz="1100" b="0" i="0" u="sng" strike="noStrike" cap="none" dirty="0">
                <a:solidFill>
                  <a:srgbClr val="000000"/>
                </a:solidFill>
                <a:effectLst/>
                <a:latin typeface="Arial"/>
                <a:ea typeface="Arial"/>
                <a:cs typeface="Arial"/>
                <a:sym typeface="Arial"/>
                <a:hlinkClick r:id="rId3"/>
              </a:rPr>
              <a:t>https://www.omnisci.com/technical-glossary/client-server</a:t>
            </a:r>
            <a:endParaRPr dirty="0"/>
          </a:p>
        </p:txBody>
      </p:sp>
    </p:spTree>
    <p:extLst>
      <p:ext uri="{BB962C8B-B14F-4D97-AF65-F5344CB8AC3E}">
        <p14:creationId xmlns:p14="http://schemas.microsoft.com/office/powerpoint/2010/main" val="132551886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A server is a device or computer program that provides functionality for other devices or programs. Any computerized process that can be used or called upon by a client to share resources and distribute work is a server. Some common examples of servers include:</a:t>
            </a:r>
          </a:p>
          <a:p>
            <a:pPr marL="158750" indent="0">
              <a:buNone/>
            </a:pPr>
            <a:r>
              <a:rPr lang="en-IN" sz="1100" b="0" i="0" u="none" strike="noStrike" cap="none" dirty="0">
                <a:solidFill>
                  <a:srgbClr val="000000"/>
                </a:solidFill>
                <a:effectLst/>
                <a:latin typeface="Arial"/>
                <a:ea typeface="Arial"/>
                <a:cs typeface="Arial"/>
                <a:sym typeface="Arial"/>
              </a:rPr>
              <a:t>•	Application Server: hosts web applications that users in the network can use without needing their own copy.</a:t>
            </a:r>
          </a:p>
          <a:p>
            <a:pPr marL="158750" indent="0">
              <a:buNone/>
            </a:pPr>
            <a:r>
              <a:rPr lang="en-IN" sz="1100" b="0" i="0" u="none" strike="noStrike" cap="none" dirty="0">
                <a:solidFill>
                  <a:srgbClr val="000000"/>
                </a:solidFill>
                <a:effectLst/>
                <a:latin typeface="Arial"/>
                <a:ea typeface="Arial"/>
                <a:cs typeface="Arial"/>
                <a:sym typeface="Arial"/>
              </a:rPr>
              <a:t>•	Computing Server: shares an enormous amount of computer resources with networked computers that require more CPU power and RAM than is typically available for a personal computer.</a:t>
            </a:r>
          </a:p>
          <a:p>
            <a:pPr marL="158750" indent="0">
              <a:buNone/>
            </a:pPr>
            <a:r>
              <a:rPr lang="en-IN" sz="1100" b="0" i="0" u="none" strike="noStrike" cap="none" dirty="0">
                <a:solidFill>
                  <a:srgbClr val="000000"/>
                </a:solidFill>
                <a:effectLst/>
                <a:latin typeface="Arial"/>
                <a:ea typeface="Arial"/>
                <a:cs typeface="Arial"/>
                <a:sym typeface="Arial"/>
              </a:rPr>
              <a:t>•	Database Server: maintains and shares databases for any computer program that ingests well-organized data, such as accounting software and spreadsheets.</a:t>
            </a:r>
          </a:p>
          <a:p>
            <a:pPr marL="158750" indent="0">
              <a:buNone/>
            </a:pPr>
            <a:r>
              <a:rPr lang="en-IN" sz="1100" b="0" i="0" u="none" strike="noStrike" cap="none" dirty="0">
                <a:solidFill>
                  <a:srgbClr val="000000"/>
                </a:solidFill>
                <a:effectLst/>
                <a:latin typeface="Arial"/>
                <a:ea typeface="Arial"/>
                <a:cs typeface="Arial"/>
                <a:sym typeface="Arial"/>
              </a:rPr>
              <a:t>•	Web Server: hosts web pages and facilitates the existence of the World Wide Web.</a:t>
            </a:r>
          </a:p>
          <a:p>
            <a:pPr marL="158750" indent="0">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sz="1100" b="0" i="0" u="sng" strike="noStrike" cap="none" dirty="0">
                <a:solidFill>
                  <a:srgbClr val="000000"/>
                </a:solidFill>
                <a:effectLst/>
                <a:latin typeface="Arial"/>
                <a:ea typeface="Arial"/>
                <a:cs typeface="Arial"/>
                <a:sym typeface="Arial"/>
                <a:hlinkClick r:id="rId3"/>
              </a:rPr>
              <a:t>https://www.omnisci.com/technical-glossary/client-server</a:t>
            </a:r>
            <a:endParaRPr dirty="0"/>
          </a:p>
        </p:txBody>
      </p:sp>
    </p:spTree>
    <p:extLst>
      <p:ext uri="{BB962C8B-B14F-4D97-AF65-F5344CB8AC3E}">
        <p14:creationId xmlns:p14="http://schemas.microsoft.com/office/powerpoint/2010/main" val="236057122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Server-side programming refers to a program that runs on the server and focuses on the generation of dynamic content. Server-side programming is used for querying and interacting with the database, accessing files on a server, interacting with other servers, processing user input, and structuring web applications. Popular programming languages for server-side programming include C++, Java and JSP, PHP, Python, and Ruby on Rails.</a:t>
            </a:r>
          </a:p>
          <a:p>
            <a:pPr marL="158750" indent="0">
              <a:buNone/>
            </a:pPr>
            <a:r>
              <a:rPr lang="en-IN" sz="1100" b="0" i="0" u="none" strike="noStrike" cap="none" dirty="0">
                <a:solidFill>
                  <a:srgbClr val="000000"/>
                </a:solidFill>
                <a:effectLst/>
                <a:latin typeface="Arial"/>
                <a:ea typeface="Arial"/>
                <a:cs typeface="Arial"/>
                <a:sym typeface="Arial"/>
              </a:rPr>
              <a:t>Client-side programming refers to a program that runs on the client machine and focuses on the user interface and other processes such as reading and/or writing cookies. Client-side programming is used for sending requests to the server, interacting with local storage, interacting with temporary storage, creating interactive web pages, and functions as an interface between client and server. Popular programming languages for client-server programming include AJAX, CSS, HTML, </a:t>
            </a:r>
            <a:r>
              <a:rPr lang="en-IN" sz="1100" b="0" i="0" u="none" strike="noStrike" cap="none" dirty="0" err="1">
                <a:solidFill>
                  <a:srgbClr val="000000"/>
                </a:solidFill>
                <a:effectLst/>
                <a:latin typeface="Arial"/>
                <a:ea typeface="Arial"/>
                <a:cs typeface="Arial"/>
                <a:sym typeface="Arial"/>
              </a:rPr>
              <a:t>Javascript</a:t>
            </a:r>
            <a:r>
              <a:rPr lang="en-IN" sz="1100" b="0" i="0" u="none" strike="noStrike" cap="none" dirty="0">
                <a:solidFill>
                  <a:srgbClr val="000000"/>
                </a:solidFill>
                <a:effectLst/>
                <a:latin typeface="Arial"/>
                <a:ea typeface="Arial"/>
                <a:cs typeface="Arial"/>
                <a:sym typeface="Arial"/>
              </a:rPr>
              <a:t>, and VBScript.</a:t>
            </a:r>
          </a:p>
          <a:p>
            <a:pPr marL="158750" indent="0">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sz="1100" b="0" i="0" u="sng" strike="noStrike" cap="none" dirty="0">
                <a:solidFill>
                  <a:srgbClr val="000000"/>
                </a:solidFill>
                <a:effectLst/>
                <a:latin typeface="Arial"/>
                <a:ea typeface="Arial"/>
                <a:cs typeface="Arial"/>
                <a:sym typeface="Arial"/>
                <a:hlinkClick r:id="rId3"/>
              </a:rPr>
              <a:t>https://www.omnisci.com/technical-glossary/client-server</a:t>
            </a:r>
            <a:endParaRPr dirty="0"/>
          </a:p>
        </p:txBody>
      </p:sp>
    </p:spTree>
    <p:extLst>
      <p:ext uri="{BB962C8B-B14F-4D97-AF65-F5344CB8AC3E}">
        <p14:creationId xmlns:p14="http://schemas.microsoft.com/office/powerpoint/2010/main" val="201016070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Peer-to-peer (P2P) is a decentralized communications model in which all nodes in the network have equivalent capability and can function as both a client and server. Nodes in peer-to-peer computing collectively use their resources and communicate with each other directly on-demand.</a:t>
            </a:r>
          </a:p>
          <a:p>
            <a:pPr marL="158750" indent="0">
              <a:buNone/>
            </a:pPr>
            <a:r>
              <a:rPr lang="en-IN" sz="1100" b="0" i="0" u="none" strike="noStrike" cap="none" dirty="0">
                <a:solidFill>
                  <a:srgbClr val="000000"/>
                </a:solidFill>
                <a:effectLst/>
                <a:latin typeface="Arial"/>
                <a:ea typeface="Arial"/>
                <a:cs typeface="Arial"/>
                <a:sym typeface="Arial"/>
              </a:rPr>
              <a:t>An algorithm in the peer-to-peer communications protocol balances load, making other peers available to compensate for any resource downtime, and rerouting requests as the load capacity and availability of peers changes. A major advantage of peer-to-peer networking is the ability to expand the network to manage a large number of clients.</a:t>
            </a:r>
          </a:p>
          <a:p>
            <a:pPr marL="158750" indent="0">
              <a:buNone/>
            </a:pPr>
            <a:r>
              <a:rPr lang="en-IN" sz="1100" b="0" i="0" u="none" strike="noStrike" cap="none" dirty="0">
                <a:solidFill>
                  <a:srgbClr val="000000"/>
                </a:solidFill>
                <a:effectLst/>
                <a:latin typeface="Arial"/>
                <a:ea typeface="Arial"/>
                <a:cs typeface="Arial"/>
                <a:sym typeface="Arial"/>
              </a:rPr>
              <a:t>In client-server computing, a centralized communications model, the server is the central node that communicates with other client nodes. A major advantage that the client-server relationship has over the peer-to-peer relationship is the ability to manage data and applications in one, centralized server.</a:t>
            </a:r>
          </a:p>
          <a:p>
            <a:pPr marL="158750" indent="0">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sz="1100" b="0" i="0" u="sng" strike="noStrike" cap="none" dirty="0">
                <a:solidFill>
                  <a:srgbClr val="000000"/>
                </a:solidFill>
                <a:effectLst/>
                <a:latin typeface="Arial"/>
                <a:ea typeface="Arial"/>
                <a:cs typeface="Arial"/>
                <a:sym typeface="Arial"/>
                <a:hlinkClick r:id="rId3"/>
              </a:rPr>
              <a:t>https://www.omnisci.com/technical-glossary/client-server</a:t>
            </a:r>
            <a:endParaRPr dirty="0"/>
          </a:p>
        </p:txBody>
      </p:sp>
    </p:spTree>
    <p:extLst>
      <p:ext uri="{BB962C8B-B14F-4D97-AF65-F5344CB8AC3E}">
        <p14:creationId xmlns:p14="http://schemas.microsoft.com/office/powerpoint/2010/main" val="385334578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A computer network is a system of computers and computing devices that are connected via communication links. These links allow the computers and other devices to send information over the network.</a:t>
            </a:r>
          </a:p>
          <a:p>
            <a:pPr marL="158750" indent="0">
              <a:buNone/>
            </a:pPr>
            <a:r>
              <a:rPr lang="en-IN" sz="1100" b="0" i="0" u="none" strike="noStrike" cap="none" dirty="0">
                <a:solidFill>
                  <a:srgbClr val="000000"/>
                </a:solidFill>
                <a:effectLst/>
                <a:latin typeface="Arial"/>
                <a:ea typeface="Arial"/>
                <a:cs typeface="Arial"/>
                <a:sym typeface="Arial"/>
              </a:rPr>
              <a:t>A network node is a connection point in a communications network. Each node is an endpoint for data transmissions or redistribution. Nodes have either a programmed or engineered capability to recognize, process and forward transmissions to other network nodes.</a:t>
            </a:r>
          </a:p>
          <a:p>
            <a:pPr marL="158750" indent="0">
              <a:buNone/>
            </a:pPr>
            <a:r>
              <a:rPr lang="en-IN" sz="1100" b="0" i="0" u="none" strike="noStrike" cap="none" dirty="0">
                <a:solidFill>
                  <a:srgbClr val="000000"/>
                </a:solidFill>
                <a:effectLst/>
                <a:latin typeface="Arial"/>
                <a:ea typeface="Arial"/>
                <a:cs typeface="Arial"/>
                <a:sym typeface="Arial"/>
              </a:rPr>
              <a:t>The concept of network nodes came into being with the use of distributed networks and packet switching. Depending on the application, network nodes perform a variety of functions.</a:t>
            </a:r>
          </a:p>
          <a:p>
            <a:pPr marL="158750" indent="0">
              <a:buNone/>
            </a:pPr>
            <a:endParaRPr dirty="0"/>
          </a:p>
          <a:p>
            <a:pPr marL="0" lvl="0" indent="0" algn="l" rtl="0">
              <a:spcBef>
                <a:spcPts val="0"/>
              </a:spcBef>
              <a:spcAft>
                <a:spcPts val="0"/>
              </a:spcAft>
              <a:buNone/>
            </a:pPr>
            <a:r>
              <a:rPr lang="en" dirty="0"/>
              <a:t>Reference: </a:t>
            </a:r>
            <a:endParaRPr dirty="0"/>
          </a:p>
          <a:p>
            <a:pPr marL="158750" lvl="0" indent="0">
              <a:buNone/>
            </a:pPr>
            <a:r>
              <a:rPr lang="en-IN" sz="1100" b="0" i="0" u="none" strike="noStrike" cap="none" dirty="0">
                <a:solidFill>
                  <a:srgbClr val="000000"/>
                </a:solidFill>
                <a:effectLst/>
                <a:latin typeface="Arial"/>
                <a:ea typeface="Arial"/>
                <a:cs typeface="Arial"/>
                <a:sym typeface="Arial"/>
                <a:hlinkClick r:id="rId3"/>
              </a:rPr>
              <a:t>https://www.techtarget.com/searchnetworking/definition/node#:~:text=A%20network%20node%20sits%20at,as%20modems%2C%20PCs%20and%20printers</a:t>
            </a:r>
            <a:r>
              <a:rPr lang="en-IN"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1380867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Connectors</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A connector is the unique end of a plug, jack, or the edge of a card that connects to a port. For example, all desktop computer </a:t>
            </a:r>
            <a:r>
              <a:rPr lang="en-IN" sz="1800" u="none" strike="noStrike" dirty="0">
                <a:solidFill>
                  <a:srgbClr val="000000"/>
                </a:solidFill>
                <a:effectLst/>
                <a:latin typeface="Times New Roman" panose="02020603050405020304" pitchFamily="18" charset="0"/>
                <a:ea typeface="Times New Roman" panose="02020603050405020304" pitchFamily="18" charset="0"/>
                <a:hlinkClick r:id="rId3"/>
              </a:rPr>
              <a:t>expansion cards</a:t>
            </a:r>
            <a:r>
              <a:rPr lang="en-IN" sz="1800" dirty="0">
                <a:solidFill>
                  <a:srgbClr val="000000"/>
                </a:solidFill>
                <a:effectLst/>
                <a:latin typeface="Times New Roman" panose="02020603050405020304" pitchFamily="18" charset="0"/>
                <a:ea typeface="Times New Roman" panose="02020603050405020304" pitchFamily="18" charset="0"/>
              </a:rPr>
              <a:t> have a connector that allows them to connect in a slot on the </a:t>
            </a:r>
            <a:r>
              <a:rPr lang="en-IN" sz="1800" u="none" strike="noStrike" dirty="0">
                <a:solidFill>
                  <a:srgbClr val="000000"/>
                </a:solidFill>
                <a:effectLst/>
                <a:latin typeface="Times New Roman" panose="02020603050405020304" pitchFamily="18" charset="0"/>
                <a:ea typeface="Times New Roman" panose="02020603050405020304" pitchFamily="18" charset="0"/>
                <a:hlinkClick r:id="rId4"/>
              </a:rPr>
              <a:t>motherboard</a:t>
            </a:r>
            <a:r>
              <a:rPr lang="en-IN" sz="1800" dirty="0">
                <a:solidFill>
                  <a:srgbClr val="000000"/>
                </a:solidFill>
                <a:effectLst/>
                <a:latin typeface="Times New Roman" panose="02020603050405020304" pitchFamily="18" charset="0"/>
                <a:ea typeface="Times New Roman" panose="02020603050405020304" pitchFamily="18" charset="0"/>
              </a:rPr>
              <a:t>. When referring to cables, the connector is the end of the cable that connects into a port. For example, the end of a </a:t>
            </a:r>
            <a:r>
              <a:rPr lang="en-IN" sz="1800" u="none" strike="noStrike" dirty="0">
                <a:solidFill>
                  <a:srgbClr val="000000"/>
                </a:solidFill>
                <a:effectLst/>
                <a:latin typeface="Times New Roman" panose="02020603050405020304" pitchFamily="18" charset="0"/>
                <a:ea typeface="Times New Roman" panose="02020603050405020304" pitchFamily="18" charset="0"/>
                <a:hlinkClick r:id="rId5"/>
              </a:rPr>
              <a:t>USB</a:t>
            </a:r>
            <a:r>
              <a:rPr lang="en-IN" sz="1800" dirty="0">
                <a:solidFill>
                  <a:srgbClr val="000000"/>
                </a:solidFill>
                <a:effectLst/>
                <a:latin typeface="Times New Roman" panose="02020603050405020304" pitchFamily="18" charset="0"/>
                <a:ea typeface="Times New Roman" panose="02020603050405020304" pitchFamily="18" charset="0"/>
              </a:rPr>
              <a:t> cable has a connector that allows it to connect to a USB port.</a:t>
            </a:r>
            <a:endParaRPr lang="en-IN" sz="1800" dirty="0">
              <a:effectLst/>
              <a:latin typeface="Times New Roman" panose="02020603050405020304" pitchFamily="18" charset="0"/>
              <a:ea typeface="Times New Roman" panose="02020603050405020304" pitchFamily="18" charset="0"/>
            </a:endParaRPr>
          </a:p>
          <a:p>
            <a:pPr algn="ct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 </a:t>
            </a:r>
          </a:p>
          <a:p>
            <a:pPr algn="ct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 </a:t>
            </a:r>
          </a:p>
          <a:p>
            <a:pPr marL="158750" indent="0">
              <a:lnSpc>
                <a:spcPct val="115000"/>
              </a:lnSpc>
              <a:spcBef>
                <a:spcPts val="1000"/>
              </a:spcBef>
              <a:spcAft>
                <a:spcPts val="1000"/>
              </a:spcAft>
              <a:buNone/>
            </a:pPr>
            <a:r>
              <a:rPr lang="en-IN" sz="1800" b="1" dirty="0">
                <a:solidFill>
                  <a:srgbClr val="000000"/>
                </a:solidFill>
                <a:effectLst/>
                <a:latin typeface="Times New Roman" panose="02020603050405020304" pitchFamily="18" charset="0"/>
                <a:ea typeface="Times New Roman" panose="02020603050405020304" pitchFamily="18" charset="0"/>
              </a:rPr>
              <a:t>AV ports</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The input/output paths on audio and video devices. Following are the major plugs and sockets.</a:t>
            </a:r>
          </a:p>
          <a:p>
            <a:pPr marL="158750" indent="0">
              <a:lnSpc>
                <a:spcPct val="115000"/>
              </a:lnSpc>
              <a:spcBef>
                <a:spcPts val="1000"/>
              </a:spcBef>
              <a:spcAft>
                <a:spcPts val="1000"/>
              </a:spcAft>
              <a:buNone/>
              <a:tabLst>
                <a:tab pos="1375410" algn="l"/>
              </a:tabLst>
            </a:pPr>
            <a:endParaRPr lang="en-IN" sz="1800" b="1" dirty="0">
              <a:solidFill>
                <a:srgbClr val="000000"/>
              </a:solidFill>
              <a:effectLst/>
              <a:latin typeface="Times New Roman" panose="02020603050405020304" pitchFamily="18" charset="0"/>
              <a:ea typeface="Times New Roman" panose="02020603050405020304" pitchFamily="18" charset="0"/>
            </a:endParaRPr>
          </a:p>
          <a:p>
            <a:pPr marL="158750" indent="0">
              <a:lnSpc>
                <a:spcPct val="115000"/>
              </a:lnSpc>
              <a:spcBef>
                <a:spcPts val="1000"/>
              </a:spcBef>
              <a:spcAft>
                <a:spcPts val="1000"/>
              </a:spcAft>
              <a:buNone/>
              <a:tabLst>
                <a:tab pos="1375410" algn="l"/>
              </a:tabLst>
            </a:pPr>
            <a:r>
              <a:rPr lang="en-IN" sz="1800" b="1" dirty="0">
                <a:solidFill>
                  <a:srgbClr val="000000"/>
                </a:solidFill>
                <a:effectLst/>
                <a:latin typeface="Times New Roman" panose="02020603050405020304" pitchFamily="18" charset="0"/>
                <a:ea typeface="Times New Roman" panose="02020603050405020304" pitchFamily="18" charset="0"/>
              </a:rPr>
              <a:t>RF Connectors</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tabLst>
                <a:tab pos="1375410" algn="l"/>
              </a:tabLst>
            </a:pPr>
            <a:r>
              <a:rPr lang="en-IN" sz="1800" b="1" dirty="0">
                <a:solidFill>
                  <a:srgbClr val="000000"/>
                </a:solidFill>
                <a:effectLst/>
                <a:latin typeface="Times New Roman" panose="02020603050405020304" pitchFamily="18" charset="0"/>
                <a:ea typeface="Times New Roman" panose="02020603050405020304" pitchFamily="18" charset="0"/>
              </a:rPr>
              <a:t>A coaxial RF connector</a:t>
            </a:r>
            <a:r>
              <a:rPr lang="en-IN" sz="1800" dirty="0">
                <a:solidFill>
                  <a:srgbClr val="000000"/>
                </a:solidFill>
                <a:effectLst/>
                <a:latin typeface="Times New Roman" panose="02020603050405020304" pitchFamily="18" charset="0"/>
                <a:ea typeface="Times New Roman" panose="02020603050405020304" pitchFamily="18" charset="0"/>
              </a:rPr>
              <a:t> (radio frequency connector) is an </a:t>
            </a:r>
            <a:r>
              <a:rPr lang="en-IN" sz="1800" u="none" strike="noStrike" dirty="0">
                <a:solidFill>
                  <a:srgbClr val="000000"/>
                </a:solidFill>
                <a:effectLst/>
                <a:latin typeface="Times New Roman" panose="02020603050405020304" pitchFamily="18" charset="0"/>
                <a:ea typeface="Times New Roman" panose="02020603050405020304" pitchFamily="18" charset="0"/>
                <a:hlinkClick r:id="rId6" tooltip="Electrical connector"/>
              </a:rPr>
              <a:t>electrical connector</a:t>
            </a:r>
            <a:r>
              <a:rPr lang="en-IN" sz="1800" dirty="0">
                <a:solidFill>
                  <a:srgbClr val="000000"/>
                </a:solidFill>
                <a:effectLst/>
                <a:latin typeface="Times New Roman" panose="02020603050405020304" pitchFamily="18" charset="0"/>
                <a:ea typeface="Times New Roman" panose="02020603050405020304" pitchFamily="18" charset="0"/>
              </a:rPr>
              <a:t> designed to work at </a:t>
            </a:r>
            <a:r>
              <a:rPr lang="en-IN" sz="1800" u="none" strike="noStrike" dirty="0">
                <a:solidFill>
                  <a:srgbClr val="000000"/>
                </a:solidFill>
                <a:effectLst/>
                <a:latin typeface="Times New Roman" panose="02020603050405020304" pitchFamily="18" charset="0"/>
                <a:ea typeface="Times New Roman" panose="02020603050405020304" pitchFamily="18" charset="0"/>
                <a:hlinkClick r:id="rId7" tooltip="Radio frequency"/>
              </a:rPr>
              <a:t>radio frequencies</a:t>
            </a:r>
            <a:r>
              <a:rPr lang="en-IN" sz="1800" dirty="0">
                <a:solidFill>
                  <a:srgbClr val="000000"/>
                </a:solidFill>
                <a:effectLst/>
                <a:latin typeface="Times New Roman" panose="02020603050405020304" pitchFamily="18" charset="0"/>
                <a:ea typeface="Times New Roman" panose="02020603050405020304" pitchFamily="18" charset="0"/>
              </a:rPr>
              <a:t> in the multi-megahertz range. RF connectors are typically used with </a:t>
            </a:r>
            <a:r>
              <a:rPr lang="en-IN" sz="1800" u="none" strike="noStrike" dirty="0">
                <a:solidFill>
                  <a:srgbClr val="000000"/>
                </a:solidFill>
                <a:effectLst/>
                <a:latin typeface="Times New Roman" panose="02020603050405020304" pitchFamily="18" charset="0"/>
                <a:ea typeface="Times New Roman" panose="02020603050405020304" pitchFamily="18" charset="0"/>
                <a:hlinkClick r:id="rId8" tooltip="Coaxial cable"/>
              </a:rPr>
              <a:t>coaxial cables</a:t>
            </a:r>
            <a:r>
              <a:rPr lang="en-IN" sz="1800" dirty="0">
                <a:solidFill>
                  <a:srgbClr val="000000"/>
                </a:solidFill>
                <a:effectLst/>
                <a:latin typeface="Times New Roman" panose="02020603050405020304" pitchFamily="18" charset="0"/>
                <a:ea typeface="Times New Roman" panose="02020603050405020304" pitchFamily="18" charset="0"/>
              </a:rPr>
              <a:t> and are designed to maintain the shielding that the coaxial design offers. Better models also minimize the change in transmission line </a:t>
            </a:r>
            <a:r>
              <a:rPr lang="en-IN" sz="1800" u="none" strike="noStrike" dirty="0">
                <a:solidFill>
                  <a:srgbClr val="000000"/>
                </a:solidFill>
                <a:effectLst/>
                <a:latin typeface="Times New Roman" panose="02020603050405020304" pitchFamily="18" charset="0"/>
                <a:ea typeface="Times New Roman" panose="02020603050405020304" pitchFamily="18" charset="0"/>
                <a:hlinkClick r:id="rId9" tooltip="Characteristic impedance"/>
              </a:rPr>
              <a:t>impedance</a:t>
            </a:r>
            <a:r>
              <a:rPr lang="en-IN" sz="1800" dirty="0">
                <a:solidFill>
                  <a:srgbClr val="000000"/>
                </a:solidFill>
                <a:effectLst/>
                <a:latin typeface="Times New Roman" panose="02020603050405020304" pitchFamily="18" charset="0"/>
                <a:ea typeface="Times New Roman" panose="02020603050405020304" pitchFamily="18" charset="0"/>
              </a:rPr>
              <a:t> at the connection in order to reduce </a:t>
            </a:r>
            <a:r>
              <a:rPr lang="en-IN" sz="1800" u="none" strike="noStrike" dirty="0">
                <a:solidFill>
                  <a:srgbClr val="000000"/>
                </a:solidFill>
                <a:effectLst/>
                <a:latin typeface="Times New Roman" panose="02020603050405020304" pitchFamily="18" charset="0"/>
                <a:ea typeface="Times New Roman" panose="02020603050405020304" pitchFamily="18" charset="0"/>
                <a:hlinkClick r:id="rId10" tooltip="Signal reflection"/>
              </a:rPr>
              <a:t>signal reflection</a:t>
            </a:r>
            <a:r>
              <a:rPr lang="en-IN" sz="1800" dirty="0">
                <a:solidFill>
                  <a:srgbClr val="000000"/>
                </a:solidFill>
                <a:effectLst/>
                <a:latin typeface="Times New Roman" panose="02020603050405020304" pitchFamily="18" charset="0"/>
                <a:ea typeface="Times New Roman" panose="02020603050405020304" pitchFamily="18" charset="0"/>
              </a:rPr>
              <a:t> and power loss.</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a:p>
            <a:pPr marL="158750" indent="0">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218958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A network node sits at a point in the network where it sends, receives, stores or creates information. It transmits data to communicate with other nodes in the network.</a:t>
            </a:r>
          </a:p>
          <a:p>
            <a:pPr marL="158750" indent="0">
              <a:buNone/>
            </a:pPr>
            <a:r>
              <a:rPr lang="en-IN" sz="1100" b="0" i="0" u="none" strike="noStrike" cap="none" dirty="0">
                <a:solidFill>
                  <a:srgbClr val="000000"/>
                </a:solidFill>
                <a:effectLst/>
                <a:latin typeface="Arial"/>
                <a:ea typeface="Arial"/>
                <a:cs typeface="Arial"/>
                <a:sym typeface="Arial"/>
              </a:rPr>
              <a:t>In a computer network, nodes can be physical networked devices, such as modems, PCs and printers. These devices recognize transmissions from other nodes and forward them to other nodes. A node checks for identification, such as an IP address, to grant access to the node.</a:t>
            </a:r>
          </a:p>
          <a:p>
            <a:pPr marL="158750" indent="0">
              <a:buNone/>
            </a:pPr>
            <a:r>
              <a:rPr lang="en-IN" sz="1100" b="0" i="0" u="none" strike="noStrike" cap="none" dirty="0">
                <a:solidFill>
                  <a:srgbClr val="000000"/>
                </a:solidFill>
                <a:effectLst/>
                <a:latin typeface="Arial"/>
                <a:ea typeface="Arial"/>
                <a:cs typeface="Arial"/>
                <a:sym typeface="Arial"/>
              </a:rPr>
              <a:t>Nodes connect over a link or communication channel. In a computer network these may be cable, </a:t>
            </a:r>
            <a:r>
              <a:rPr lang="en-IN" sz="1100" b="0" i="0" u="none" strike="noStrike" cap="none" dirty="0" err="1">
                <a:solidFill>
                  <a:srgbClr val="000000"/>
                </a:solidFill>
                <a:effectLst/>
                <a:latin typeface="Arial"/>
                <a:ea typeface="Arial"/>
                <a:cs typeface="Arial"/>
                <a:sym typeface="Arial"/>
              </a:rPr>
              <a:t>fiber</a:t>
            </a:r>
            <a:r>
              <a:rPr lang="en-IN" sz="1100" b="0" i="0" u="none" strike="noStrike" cap="none" dirty="0">
                <a:solidFill>
                  <a:srgbClr val="000000"/>
                </a:solidFill>
                <a:effectLst/>
                <a:latin typeface="Arial"/>
                <a:ea typeface="Arial"/>
                <a:cs typeface="Arial"/>
                <a:sym typeface="Arial"/>
              </a:rPr>
              <a:t> optic or wireless connections.</a:t>
            </a:r>
          </a:p>
          <a:p>
            <a:pPr marL="158750" indent="0">
              <a:buNone/>
            </a:pPr>
            <a:endParaRPr dirty="0"/>
          </a:p>
          <a:p>
            <a:pPr marL="0" lvl="0" indent="0" algn="l" rtl="0">
              <a:spcBef>
                <a:spcPts val="0"/>
              </a:spcBef>
              <a:spcAft>
                <a:spcPts val="0"/>
              </a:spcAft>
              <a:buNone/>
            </a:pPr>
            <a:r>
              <a:rPr lang="en" dirty="0"/>
              <a:t>Reference: </a:t>
            </a:r>
            <a:endParaRPr dirty="0"/>
          </a:p>
          <a:p>
            <a:pPr marL="158750" lvl="0" indent="0">
              <a:buNone/>
            </a:pPr>
            <a:r>
              <a:rPr lang="en-IN" sz="1100" b="0" i="0" u="none" strike="noStrike" cap="none" dirty="0">
                <a:solidFill>
                  <a:srgbClr val="000000"/>
                </a:solidFill>
                <a:effectLst/>
                <a:latin typeface="Arial"/>
                <a:ea typeface="Arial"/>
                <a:cs typeface="Arial"/>
                <a:sym typeface="Arial"/>
                <a:hlinkClick r:id="rId3"/>
              </a:rPr>
              <a:t>https://www.techtarget.com/searchnetworking/definition/node#:~:text=A%20network%20node%20sits%20at,as%20modems%2C%20PCs%20and%20printers</a:t>
            </a:r>
            <a:r>
              <a:rPr lang="en-IN"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61541525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There are several ways to categorize nodes. One way is by network type; another is by network topology.</a:t>
            </a:r>
          </a:p>
          <a:p>
            <a:pPr marL="158750" indent="0">
              <a:buNone/>
            </a:pPr>
            <a:r>
              <a:rPr lang="en-IN" sz="1100" b="0" i="0" u="none" strike="noStrike" cap="none" dirty="0">
                <a:solidFill>
                  <a:srgbClr val="000000"/>
                </a:solidFill>
                <a:effectLst/>
                <a:latin typeface="Arial"/>
                <a:ea typeface="Arial"/>
                <a:cs typeface="Arial"/>
                <a:sym typeface="Arial"/>
              </a:rPr>
              <a:t>Network type</a:t>
            </a:r>
          </a:p>
          <a:p>
            <a:pPr marL="158750" indent="0">
              <a:buNone/>
            </a:pPr>
            <a:r>
              <a:rPr lang="en-IN" sz="1100" b="0" i="0" u="none" strike="noStrike" cap="none" dirty="0">
                <a:solidFill>
                  <a:srgbClr val="000000"/>
                </a:solidFill>
                <a:effectLst/>
                <a:latin typeface="Arial"/>
                <a:ea typeface="Arial"/>
                <a:cs typeface="Arial"/>
                <a:sym typeface="Arial"/>
              </a:rPr>
              <a:t>Data communications. In data communications, physical network nodes include data communications equipment or devices that sit between data terminal equipment (DTE) and data transmission circuits. These include switches, bridges, modems or hubs that perform signal conversion, coding and line clocking. These nodes also include DTE, such as digital telephone handsets, printers, routers, servers and workstations.</a:t>
            </a:r>
          </a:p>
          <a:p>
            <a:pPr marL="158750" indent="0">
              <a:buNone/>
            </a:pPr>
            <a:r>
              <a:rPr lang="en-IN" sz="1100" b="0" i="0" u="none" strike="noStrike" cap="none" dirty="0">
                <a:solidFill>
                  <a:srgbClr val="000000"/>
                </a:solidFill>
                <a:effectLst/>
                <a:latin typeface="Arial"/>
                <a:ea typeface="Arial"/>
                <a:cs typeface="Arial"/>
                <a:sym typeface="Arial"/>
              </a:rPr>
              <a:t>Internet network. On the internet and with intranets, most physical network nodes are host computers identified by an IP address. However, some data link devices, such as wireless local area network (LAN) access points, do not have IP host addresses. They are considered physical network or LAN nodes rather than internet nodes or hosts.</a:t>
            </a:r>
          </a:p>
          <a:p>
            <a:pPr marL="158750" indent="0">
              <a:buNone/>
            </a:pPr>
            <a:r>
              <a:rPr lang="en-IN" sz="1100" b="0" i="0" u="none" strike="noStrike" cap="none" dirty="0">
                <a:solidFill>
                  <a:srgbClr val="000000"/>
                </a:solidFill>
                <a:effectLst/>
                <a:latin typeface="Arial"/>
                <a:ea typeface="Arial"/>
                <a:cs typeface="Arial"/>
                <a:sym typeface="Arial"/>
              </a:rPr>
              <a:t>LANs and wide area networks. These nodes are devices that perform a specific function. Each one must have a Media Access Control address for each network interface card. Examples include modems with Ethernet interfaces, wireless LAN access points and computers.</a:t>
            </a:r>
          </a:p>
          <a:p>
            <a:pPr marL="158750" indent="0">
              <a:buNone/>
            </a:pPr>
            <a:r>
              <a:rPr lang="en-IN" sz="1100" b="0" i="0" u="none" strike="noStrike" cap="none" dirty="0">
                <a:solidFill>
                  <a:srgbClr val="000000"/>
                </a:solidFill>
                <a:effectLst/>
                <a:latin typeface="Arial"/>
                <a:ea typeface="Arial"/>
                <a:cs typeface="Arial"/>
                <a:sym typeface="Arial"/>
              </a:rPr>
              <a:t>Telecommunications network. In fixed telephone networks, nodes may be public or private telephone exchanges or a computer providing an intelligent network service. In cellular communications, nodes include base station controllers that control one or more base stations. Cellular network base stations are not considered nodes.</a:t>
            </a:r>
          </a:p>
          <a:p>
            <a:pPr marL="158750" indent="0">
              <a:buNone/>
            </a:pPr>
            <a:r>
              <a:rPr lang="en-IN" sz="1100" b="0" i="0" u="none" strike="noStrike" cap="none" dirty="0">
                <a:solidFill>
                  <a:srgbClr val="000000"/>
                </a:solidFill>
                <a:effectLst/>
                <a:latin typeface="Arial"/>
                <a:ea typeface="Arial"/>
                <a:cs typeface="Arial"/>
                <a:sym typeface="Arial"/>
              </a:rPr>
              <a:t>Cable system. In cable systems, nodes use </a:t>
            </a:r>
            <a:r>
              <a:rPr lang="en-IN" sz="1100" b="0" i="0" u="none" strike="noStrike" cap="none" dirty="0" err="1">
                <a:solidFill>
                  <a:srgbClr val="000000"/>
                </a:solidFill>
                <a:effectLst/>
                <a:latin typeface="Arial"/>
                <a:ea typeface="Arial"/>
                <a:cs typeface="Arial"/>
                <a:sym typeface="Arial"/>
              </a:rPr>
              <a:t>fiber</a:t>
            </a:r>
            <a:r>
              <a:rPr lang="en-IN" sz="1100" b="0" i="0" u="none" strike="noStrike" cap="none" dirty="0">
                <a:solidFill>
                  <a:srgbClr val="000000"/>
                </a:solidFill>
                <a:effectLst/>
                <a:latin typeface="Arial"/>
                <a:ea typeface="Arial"/>
                <a:cs typeface="Arial"/>
                <a:sym typeface="Arial"/>
              </a:rPr>
              <a:t> optic cable to connect to businesses and homes served by a common </a:t>
            </a:r>
            <a:r>
              <a:rPr lang="en-IN" sz="1100" b="0" i="0" u="none" strike="noStrike" cap="none" dirty="0" err="1">
                <a:solidFill>
                  <a:srgbClr val="000000"/>
                </a:solidFill>
                <a:effectLst/>
                <a:latin typeface="Arial"/>
                <a:ea typeface="Arial"/>
                <a:cs typeface="Arial"/>
                <a:sym typeface="Arial"/>
              </a:rPr>
              <a:t>fiber</a:t>
            </a:r>
            <a:r>
              <a:rPr lang="en-IN" sz="1100" b="0" i="0" u="none" strike="noStrike" cap="none" dirty="0">
                <a:solidFill>
                  <a:srgbClr val="000000"/>
                </a:solidFill>
                <a:effectLst/>
                <a:latin typeface="Arial"/>
                <a:ea typeface="Arial"/>
                <a:cs typeface="Arial"/>
                <a:sym typeface="Arial"/>
              </a:rPr>
              <a:t> optic receiver within a geographic location. A </a:t>
            </a:r>
            <a:r>
              <a:rPr lang="en-IN" sz="1100" b="0" i="0" u="none" strike="noStrike" cap="none" dirty="0" err="1">
                <a:solidFill>
                  <a:srgbClr val="000000"/>
                </a:solidFill>
                <a:effectLst/>
                <a:latin typeface="Arial"/>
                <a:ea typeface="Arial"/>
                <a:cs typeface="Arial"/>
                <a:sym typeface="Arial"/>
              </a:rPr>
              <a:t>fiber</a:t>
            </a:r>
            <a:r>
              <a:rPr lang="en-IN" sz="1100" b="0" i="0" u="none" strike="noStrike" cap="none" dirty="0">
                <a:solidFill>
                  <a:srgbClr val="000000"/>
                </a:solidFill>
                <a:effectLst/>
                <a:latin typeface="Arial"/>
                <a:ea typeface="Arial"/>
                <a:cs typeface="Arial"/>
                <a:sym typeface="Arial"/>
              </a:rPr>
              <a:t> optic node describes the number of homes or businesses that a specific </a:t>
            </a:r>
            <a:r>
              <a:rPr lang="en-IN" sz="1100" b="0" i="0" u="none" strike="noStrike" cap="none" dirty="0" err="1">
                <a:solidFill>
                  <a:srgbClr val="000000"/>
                </a:solidFill>
                <a:effectLst/>
                <a:latin typeface="Arial"/>
                <a:ea typeface="Arial"/>
                <a:cs typeface="Arial"/>
                <a:sym typeface="Arial"/>
              </a:rPr>
              <a:t>fiber</a:t>
            </a:r>
            <a:r>
              <a:rPr lang="en-IN" sz="1100" b="0" i="0" u="none" strike="noStrike" cap="none" dirty="0">
                <a:solidFill>
                  <a:srgbClr val="000000"/>
                </a:solidFill>
                <a:effectLst/>
                <a:latin typeface="Arial"/>
                <a:ea typeface="Arial"/>
                <a:cs typeface="Arial"/>
                <a:sym typeface="Arial"/>
              </a:rPr>
              <a:t> node can serve.</a:t>
            </a:r>
          </a:p>
          <a:p>
            <a:pPr marL="158750" indent="0">
              <a:buNone/>
            </a:pPr>
            <a:endParaRPr dirty="0"/>
          </a:p>
          <a:p>
            <a:pPr marL="0" lvl="0" indent="0" algn="l" rtl="0">
              <a:spcBef>
                <a:spcPts val="0"/>
              </a:spcBef>
              <a:spcAft>
                <a:spcPts val="0"/>
              </a:spcAft>
              <a:buNone/>
            </a:pPr>
            <a:r>
              <a:rPr lang="en" dirty="0"/>
              <a:t>Reference: </a:t>
            </a:r>
            <a:endParaRPr dirty="0"/>
          </a:p>
          <a:p>
            <a:pPr marL="158750" lvl="0" indent="0">
              <a:buNone/>
            </a:pPr>
            <a:r>
              <a:rPr lang="en-IN" sz="1100" b="0" i="0" u="none" strike="noStrike" cap="none" dirty="0">
                <a:solidFill>
                  <a:srgbClr val="000000"/>
                </a:solidFill>
                <a:effectLst/>
                <a:latin typeface="Arial"/>
                <a:ea typeface="Arial"/>
                <a:cs typeface="Arial"/>
                <a:sym typeface="Arial"/>
                <a:hlinkClick r:id="rId3"/>
              </a:rPr>
              <a:t>https://www.techtarget.com/searchnetworking/definition/node#:~:text=A%20network%20node%20sits%20at,as%20modems%2C%20PCs%20and%20printers</a:t>
            </a:r>
            <a:r>
              <a:rPr lang="en-IN"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536666483"/>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Another way to categorize nodes is by how they are arranged in a physical computer network. This is known as the network topology approach. Some common network topologies include these four:</a:t>
            </a:r>
          </a:p>
          <a:p>
            <a:pPr marL="457200" indent="-298450"/>
            <a:r>
              <a:rPr lang="en-IN" dirty="0"/>
              <a:t>Bus topology - connects individual nodes directly to a main cable.</a:t>
            </a:r>
          </a:p>
          <a:p>
            <a:pPr marL="457200" indent="-298450"/>
            <a:r>
              <a:rPr lang="en-IN" dirty="0"/>
              <a:t>Ring topology - has nodes connected in a loop or ring; each node has a </a:t>
            </a:r>
            <a:r>
              <a:rPr lang="en-IN" dirty="0" err="1"/>
              <a:t>neighbor</a:t>
            </a:r>
            <a:r>
              <a:rPr lang="en-IN" dirty="0"/>
              <a:t> on each side.</a:t>
            </a:r>
          </a:p>
          <a:p>
            <a:pPr marL="457200" indent="-298450"/>
            <a:r>
              <a:rPr lang="en-IN" dirty="0"/>
              <a:t>Star topology - connects all nodes to a central hub.</a:t>
            </a:r>
          </a:p>
          <a:p>
            <a:pPr marL="457200" indent="-298450"/>
            <a:r>
              <a:rPr lang="en-IN" dirty="0"/>
              <a:t>Mesh topology - has every node connected to every other node.</a:t>
            </a:r>
          </a:p>
          <a:p>
            <a:pPr marL="158750" indent="0">
              <a:buNone/>
            </a:pPr>
            <a:endParaRPr dirty="0"/>
          </a:p>
          <a:p>
            <a:pPr marL="0" lvl="0" indent="0" algn="l" rtl="0">
              <a:spcBef>
                <a:spcPts val="0"/>
              </a:spcBef>
              <a:spcAft>
                <a:spcPts val="0"/>
              </a:spcAft>
              <a:buNone/>
            </a:pPr>
            <a:r>
              <a:rPr lang="en" dirty="0"/>
              <a:t>Reference: </a:t>
            </a:r>
            <a:endParaRPr dirty="0"/>
          </a:p>
          <a:p>
            <a:pPr marL="158750" lvl="0" indent="0">
              <a:buNone/>
            </a:pPr>
            <a:r>
              <a:rPr lang="en-IN" sz="1100" b="0" i="0" u="none" strike="noStrike" cap="none" dirty="0">
                <a:solidFill>
                  <a:srgbClr val="000000"/>
                </a:solidFill>
                <a:effectLst/>
                <a:latin typeface="Arial"/>
                <a:ea typeface="Arial"/>
                <a:cs typeface="Arial"/>
                <a:sym typeface="Arial"/>
                <a:hlinkClick r:id="rId3"/>
              </a:rPr>
              <a:t>https://www.techtarget.com/searchnetworking/definition/node#:~:text=A%20network%20node%20sits%20at,as%20modems%2C%20PCs%20and%20printers</a:t>
            </a:r>
            <a:r>
              <a:rPr lang="en-IN"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169563526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A network segment is a portion of a computer network. The nature and extent of a segment depends on the nature of the network and the device or devices used to interconnect end stations.</a:t>
            </a:r>
            <a:endParaRPr dirty="0"/>
          </a:p>
          <a:p>
            <a:pPr marL="0" lvl="0" indent="0" algn="l" rtl="0">
              <a:spcBef>
                <a:spcPts val="0"/>
              </a:spcBef>
              <a:spcAft>
                <a:spcPts val="0"/>
              </a:spcAft>
              <a:buNone/>
            </a:pPr>
            <a:r>
              <a:rPr lang="en" dirty="0"/>
              <a:t>Reference: </a:t>
            </a:r>
            <a:endParaRPr dirty="0"/>
          </a:p>
          <a:p>
            <a:pPr marL="158750" lvl="0" indent="0">
              <a:buNone/>
            </a:pPr>
            <a:r>
              <a:rPr lang="en-IN" sz="1100" b="0" i="0" u="none" strike="noStrike" cap="none" dirty="0">
                <a:solidFill>
                  <a:srgbClr val="000000"/>
                </a:solidFill>
                <a:effectLst/>
                <a:latin typeface="Arial"/>
                <a:ea typeface="Arial"/>
                <a:cs typeface="Arial"/>
                <a:sym typeface="Arial"/>
                <a:hlinkClick r:id="rId3"/>
              </a:rPr>
              <a:t>https://en.wikipedia.org/wiki/Network_segment#:~:text=A%20network%20segment%20is%20a,used%20to%20interconnect%20end%20stations</a:t>
            </a:r>
            <a:r>
              <a:rPr lang="en-IN" sz="1100" b="0" i="0" u="none" strike="noStrike" cap="none" dirty="0">
                <a:solidFill>
                  <a:srgbClr val="000000"/>
                </a:solidFill>
                <a:effectLst/>
                <a:latin typeface="Arial"/>
                <a:ea typeface="Arial"/>
                <a:cs typeface="Arial"/>
                <a:sym typeface="Arial"/>
              </a:rPr>
              <a:t>.</a:t>
            </a:r>
          </a:p>
        </p:txBody>
      </p:sp>
    </p:spTree>
    <p:extLst>
      <p:ext uri="{BB962C8B-B14F-4D97-AF65-F5344CB8AC3E}">
        <p14:creationId xmlns:p14="http://schemas.microsoft.com/office/powerpoint/2010/main" val="8747648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A Backbone is most important part of a system which provides the central support to the rest system, for example backbone of a human body that balance and hold all the body parts. Similarly in Computer Networks a Backbone Network is as a Network containing a high capacity connectivity infrastructure that backbone to the different part of the network.</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Actually a backbone network allows multiple LANs to get connected in a backbone network, not a single station is directly connected to the backbone but the stations are part of LAN, and backbone connect those LANs.</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hlinkClick r:id="rId3"/>
              </a:rPr>
              <a:t>https://www.geeksforgeeks.org/types-and-uses-of-backbone-networks/#:~:text=The%20backbone%20itself%20is%20a,%3A%20Bus%20backbone%2C%20Star%20backbone</a:t>
            </a:r>
            <a:r>
              <a:rPr lang="en-IN" sz="1100" b="0" i="0" u="none" strike="noStrike" cap="none" dirty="0">
                <a:solidFill>
                  <a:srgbClr val="000000"/>
                </a:solidFill>
                <a:effectLst/>
                <a:latin typeface="Arial"/>
                <a:ea typeface="Arial"/>
                <a:cs typeface="Arial"/>
                <a:sym typeface="Arial"/>
              </a:rPr>
              <a:t>.</a:t>
            </a:r>
          </a:p>
          <a:p>
            <a:pPr marL="158750" indent="0">
              <a:buNone/>
            </a:pPr>
            <a:endParaRPr dirty="0"/>
          </a:p>
        </p:txBody>
      </p:sp>
    </p:spTree>
    <p:extLst>
      <p:ext uri="{BB962C8B-B14F-4D97-AF65-F5344CB8AC3E}">
        <p14:creationId xmlns:p14="http://schemas.microsoft.com/office/powerpoint/2010/main" val="363940386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Web hosting is an online service that allows you to publish your website files onto the internet. So, anyone who has access to the internet has access to your website. In practice, it usually refers to the service you get from a web hosting provider.</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https://https://www.one.com/en/hosting/what-is-web-hosting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80957463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Once you’ve chosen your domain name and signed up to a hosting plan, then your website is accessible on the internet.</a:t>
            </a:r>
          </a:p>
          <a:p>
            <a:pPr marL="158750" indent="0">
              <a:buNone/>
            </a:pPr>
            <a:r>
              <a:rPr lang="en-IN" sz="1100" b="0" i="0" u="none" strike="noStrike" cap="none" dirty="0">
                <a:solidFill>
                  <a:srgbClr val="000000"/>
                </a:solidFill>
                <a:effectLst/>
                <a:latin typeface="Arial"/>
                <a:ea typeface="Arial"/>
                <a:cs typeface="Arial"/>
                <a:sym typeface="Arial"/>
              </a:rPr>
              <a:t>When you use web hosting services, your web host is responsible for making sure your server is up and running. Not only that, but it is also a hosts job to prevent any security breaches and store all your files, assets and databases onto the server.</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https://https://www.one.com/en/hosting/what-is-web-hosting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5525468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298450"/>
            <a:r>
              <a:rPr lang="en-IN" sz="1100" b="0" i="0" u="none" strike="noStrike" cap="none" dirty="0">
                <a:solidFill>
                  <a:srgbClr val="000000"/>
                </a:solidFill>
                <a:effectLst/>
                <a:latin typeface="Arial"/>
                <a:ea typeface="Arial"/>
                <a:cs typeface="Arial"/>
                <a:sym typeface="Arial"/>
              </a:rPr>
              <a:t>Shared Hosting</a:t>
            </a:r>
          </a:p>
          <a:p>
            <a:pPr marL="158750" indent="0">
              <a:buNone/>
            </a:pPr>
            <a:r>
              <a:rPr lang="en-IN" sz="1100" b="0" i="0" u="none" strike="noStrike" cap="none" dirty="0">
                <a:solidFill>
                  <a:srgbClr val="000000"/>
                </a:solidFill>
                <a:effectLst/>
                <a:latin typeface="Arial"/>
                <a:ea typeface="Arial"/>
                <a:cs typeface="Arial"/>
                <a:sym typeface="Arial"/>
              </a:rPr>
              <a:t>Shared hosting is when a web hosting provider hosts a number of different websites on the same server. It is the most affordable form of hosting because you share the same server, so you split costs. If you are looking to start a blog or have a business that's just starting up, then shared hosting is a good option.</a:t>
            </a:r>
          </a:p>
          <a:p>
            <a:pPr marL="457200" indent="-298450"/>
            <a:r>
              <a:rPr lang="en-IN" sz="1100" b="0" i="0" u="none" strike="noStrike" cap="none" dirty="0">
                <a:solidFill>
                  <a:srgbClr val="000000"/>
                </a:solidFill>
                <a:effectLst/>
                <a:latin typeface="Arial"/>
                <a:ea typeface="Arial"/>
                <a:cs typeface="Arial"/>
                <a:sym typeface="Arial"/>
              </a:rPr>
              <a:t>WordPress Hosting</a:t>
            </a:r>
          </a:p>
          <a:p>
            <a:pPr marL="158750" indent="0">
              <a:buNone/>
            </a:pPr>
            <a:r>
              <a:rPr lang="en-IN" sz="1100" b="0" i="0" u="none" strike="noStrike" cap="none" dirty="0">
                <a:solidFill>
                  <a:srgbClr val="000000"/>
                </a:solidFill>
                <a:effectLst/>
                <a:latin typeface="Arial"/>
                <a:ea typeface="Arial"/>
                <a:cs typeface="Arial"/>
                <a:sym typeface="Arial"/>
              </a:rPr>
              <a:t>WordPress Hosting simply means hosting that has been optimised for WordPress on a server level to ensure smooth sailing.</a:t>
            </a:r>
          </a:p>
          <a:p>
            <a:pPr marL="457200" indent="-298450"/>
            <a:r>
              <a:rPr lang="en-IN" sz="1100" b="0" i="0" u="none" strike="noStrike" cap="none" dirty="0">
                <a:solidFill>
                  <a:srgbClr val="000000"/>
                </a:solidFill>
                <a:effectLst/>
                <a:latin typeface="Arial"/>
                <a:ea typeface="Arial"/>
                <a:cs typeface="Arial"/>
                <a:sym typeface="Arial"/>
              </a:rPr>
              <a:t>VPS Hosting</a:t>
            </a:r>
          </a:p>
          <a:p>
            <a:pPr marL="158750" indent="0">
              <a:buNone/>
            </a:pPr>
            <a:r>
              <a:rPr lang="en-IN" sz="1100" b="0" i="0" u="none" strike="noStrike" cap="none" dirty="0">
                <a:solidFill>
                  <a:srgbClr val="000000"/>
                </a:solidFill>
                <a:effectLst/>
                <a:latin typeface="Arial"/>
                <a:ea typeface="Arial"/>
                <a:cs typeface="Arial"/>
                <a:sym typeface="Arial"/>
              </a:rPr>
              <a:t>VPS stands for Virtual Private Server. Like shared hosting, websites that run on VPS share a physical server with other websites. However, each VPS tenant has its own partition with guaranteed dedicated resources. There’s often more memory, storage and processing power available – with a price tag to match. </a:t>
            </a:r>
          </a:p>
          <a:p>
            <a:pPr marL="457200" indent="-298450"/>
            <a:r>
              <a:rPr lang="en-IN" sz="1100" b="0" i="0" u="none" strike="noStrike" cap="none" dirty="0">
                <a:solidFill>
                  <a:srgbClr val="000000"/>
                </a:solidFill>
                <a:effectLst/>
                <a:latin typeface="Arial"/>
                <a:ea typeface="Arial"/>
                <a:cs typeface="Arial"/>
                <a:sym typeface="Arial"/>
              </a:rPr>
              <a:t>Dedicated Hosting</a:t>
            </a:r>
          </a:p>
          <a:p>
            <a:pPr marL="158750" indent="0">
              <a:buNone/>
            </a:pPr>
            <a:r>
              <a:rPr lang="en-IN" sz="1100" b="0" i="0" u="none" strike="noStrike" cap="none" dirty="0">
                <a:solidFill>
                  <a:srgbClr val="000000"/>
                </a:solidFill>
                <a:effectLst/>
                <a:latin typeface="Arial"/>
                <a:ea typeface="Arial"/>
                <a:cs typeface="Arial"/>
                <a:sym typeface="Arial"/>
              </a:rPr>
              <a:t>Dedicated hosting means you have the entire server to yourself. It gives you access like a VPS, but you don’t have to share the server with other sites or apps. Effectively, you are leasing a physical web server housed at your service provider’s facility.</a:t>
            </a:r>
          </a:p>
          <a:p>
            <a:pPr marL="457200" indent="-298450"/>
            <a:r>
              <a:rPr lang="en-IN" sz="1100" b="0" i="0" u="none" strike="noStrike" cap="none" dirty="0">
                <a:solidFill>
                  <a:srgbClr val="000000"/>
                </a:solidFill>
                <a:effectLst/>
                <a:latin typeface="Arial"/>
                <a:ea typeface="Arial"/>
                <a:cs typeface="Arial"/>
                <a:sym typeface="Arial"/>
              </a:rPr>
              <a:t>Cloud Hosting</a:t>
            </a:r>
          </a:p>
          <a:p>
            <a:pPr marL="158750" indent="0">
              <a:buNone/>
            </a:pPr>
            <a:r>
              <a:rPr lang="en-IN" sz="1100" b="0" i="0" u="none" strike="noStrike" cap="none" dirty="0">
                <a:solidFill>
                  <a:srgbClr val="000000"/>
                </a:solidFill>
                <a:effectLst/>
                <a:latin typeface="Arial"/>
                <a:ea typeface="Arial"/>
                <a:cs typeface="Arial"/>
                <a:sym typeface="Arial"/>
              </a:rPr>
              <a:t>These days, cloud hosting has become a bit of a nebulous term. So, we would strongly recommend looking closely at what you are getting if you are signing up for “Cloud Hosting”.</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https://https://www.one.com/en/hosting/what-is-web-hosting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418590526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Your website hosting cost will vary by provider. Technically you can use a free web hosting service.</a:t>
            </a:r>
          </a:p>
          <a:p>
            <a:pPr marL="158750" indent="0">
              <a:buNone/>
            </a:pPr>
            <a:r>
              <a:rPr lang="en-IN" sz="1100" b="0" i="0" u="none" strike="noStrike" cap="none" dirty="0">
                <a:solidFill>
                  <a:srgbClr val="000000"/>
                </a:solidFill>
                <a:effectLst/>
                <a:latin typeface="Arial"/>
                <a:ea typeface="Arial"/>
                <a:cs typeface="Arial"/>
                <a:sym typeface="Arial"/>
              </a:rPr>
              <a:t>By opting for free hosting, you may encounter problems such as unwanted advertising on your page and their domain name in your URL. When you pay for web hosting, you are in full control of what content is on your website.</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https://https://www.one.com/en/hosting/what-is-web-hosting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1444239514"/>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Let’s think of your website as a house built from individual files. The web hosting is the land the house (website) is on, and the domain is its address. When someone types in the domain name into their web browser or clicks a web link, the domain is the means through which the browser locates the right server and downloads the website files.</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https://https://www.one.com/en/hosting/what-is-web-hosting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5570869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this section we will learn about assembly and disassembly of personal computer</a:t>
            </a:r>
          </a:p>
          <a:p>
            <a:pPr marL="0" lvl="0" indent="0" algn="l" rtl="0">
              <a:spcBef>
                <a:spcPts val="0"/>
              </a:spcBef>
              <a:spcAft>
                <a:spcPts val="0"/>
              </a:spcAft>
              <a:buNone/>
            </a:pPr>
            <a:endParaRPr lang="en-IN" dirty="0"/>
          </a:p>
          <a:p>
            <a:pPr>
              <a:lnSpc>
                <a:spcPct val="115000"/>
              </a:lnSpc>
              <a:spcBef>
                <a:spcPts val="1000"/>
              </a:spcBef>
              <a:spcAft>
                <a:spcPts val="1000"/>
              </a:spcAft>
              <a:tabLst>
                <a:tab pos="1375410" algn="l"/>
              </a:tabLst>
            </a:pPr>
            <a:r>
              <a:rPr lang="en-IN" sz="1800" b="1" dirty="0">
                <a:solidFill>
                  <a:srgbClr val="000000"/>
                </a:solidFill>
                <a:effectLst/>
                <a:latin typeface="Times New Roman" panose="02020603050405020304" pitchFamily="18" charset="0"/>
                <a:ea typeface="Times New Roman" panose="02020603050405020304" pitchFamily="18" charset="0"/>
              </a:rPr>
              <a:t>Assembling and Disassembling PC</a:t>
            </a:r>
            <a:endParaRPr lang="en-IN" sz="1800" dirty="0">
              <a:effectLst/>
              <a:latin typeface="Times New Roman" panose="02020603050405020304" pitchFamily="18" charset="0"/>
              <a:ea typeface="Times New Roman" panose="02020603050405020304" pitchFamily="18" charset="0"/>
            </a:endParaRPr>
          </a:p>
          <a:p>
            <a:pPr algn="just">
              <a:lnSpc>
                <a:spcPts val="1605"/>
              </a:lnSpc>
              <a:spcBef>
                <a:spcPts val="600"/>
              </a:spcBef>
              <a:spcAft>
                <a:spcPts val="600"/>
              </a:spcAft>
            </a:pPr>
            <a:r>
              <a:rPr lang="en-IN" sz="1800" b="1" dirty="0">
                <a:solidFill>
                  <a:srgbClr val="000000"/>
                </a:solidFill>
                <a:effectLst/>
                <a:latin typeface="Times New Roman" panose="02020603050405020304" pitchFamily="18" charset="0"/>
                <a:ea typeface="Times New Roman" panose="02020603050405020304" pitchFamily="18" charset="0"/>
                <a:cs typeface="Bookman Old Style" panose="02050604050505020204" pitchFamily="18" charset="0"/>
              </a:rPr>
              <a:t>Introduction</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lgn="just">
              <a:lnSpc>
                <a:spcPct val="115000"/>
              </a:lnSpc>
              <a:spcBef>
                <a:spcPts val="1000"/>
              </a:spcBef>
              <a:spcAft>
                <a:spcPts val="1000"/>
              </a:spcAft>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Computer assembly is an essential job of a computer installation technician. The technician has to work in a logical, methodical manner while handling various computer components and peripherals. The technician can improve the computer assembly skills with practice. Computer assembly is a process in which all the internal components required for the computer system are fitted so as to make the computer functional. There is a proper sequence of attachment of each and every component into the computer system. To establish proper connectivity, one has to use the tools. Proper handling of tools is also required by the technician. It is required that students learn the steps of installation of each component. The main component involves installing CPU, motherboard, drives, video, graphics card, sound card, modem and adapter, and connectors, and system panel connector. In this Chapter, we will understand the step by step process of assembling a computer. It also covers the need for adequate system resources to efficiently run the customer’s hardware and software.</a:t>
            </a:r>
            <a:endParaRPr lang="en-IN"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8581513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An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wave form (or signal) is characterized by being continuously variable along amplitude and frequency. In the case of telephony, for instance, when you speak into a handset, there are changes in the air pressure around your mouth. Those changes in air pressure fall onto the handset, where they are amplified and then converted into current, or voltage fluctuations. Those fluctuations in current are an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of the actual voice pattern—hence the use of the term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to describe these signals.</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https://www.informit.com/articles/article.aspx?p=24687&amp;seqNum=5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https://www.guru99.com/analog-vs-digital.html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https://www.monolithicpower.com/en/analog-vs-digital-signal</a:t>
            </a:r>
            <a:endParaRPr dirty="0"/>
          </a:p>
        </p:txBody>
      </p:sp>
    </p:spTree>
    <p:extLst>
      <p:ext uri="{BB962C8B-B14F-4D97-AF65-F5344CB8AC3E}">
        <p14:creationId xmlns:p14="http://schemas.microsoft.com/office/powerpoint/2010/main" val="3840399179"/>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Here, are pros/benefits of Analog Signals</a:t>
            </a:r>
          </a:p>
          <a:p>
            <a:pPr marL="158750" indent="0">
              <a:buNone/>
            </a:pPr>
            <a:r>
              <a:rPr lang="en-IN" sz="1100" b="0" i="0" u="none" strike="noStrike" cap="none" dirty="0">
                <a:solidFill>
                  <a:srgbClr val="000000"/>
                </a:solidFill>
                <a:effectLst/>
                <a:latin typeface="Arial"/>
                <a:ea typeface="Arial"/>
                <a:cs typeface="Arial"/>
                <a:sym typeface="Arial"/>
              </a:rPr>
              <a:t>•	Easier in processing</a:t>
            </a:r>
          </a:p>
          <a:p>
            <a:pPr marL="158750" indent="0">
              <a:buNone/>
            </a:pPr>
            <a:r>
              <a:rPr lang="en-IN" sz="1100" b="0" i="0" u="none" strike="noStrike" cap="none" dirty="0">
                <a:solidFill>
                  <a:srgbClr val="000000"/>
                </a:solidFill>
                <a:effectLst/>
                <a:latin typeface="Arial"/>
                <a:ea typeface="Arial"/>
                <a:cs typeface="Arial"/>
                <a:sym typeface="Arial"/>
              </a:rPr>
              <a:t>•	Best suited for audio and video transmission.</a:t>
            </a:r>
          </a:p>
          <a:p>
            <a:pPr marL="158750" indent="0">
              <a:buNone/>
            </a:pPr>
            <a:r>
              <a:rPr lang="en-IN" sz="1100" b="0" i="0" u="none" strike="noStrike" cap="none" dirty="0">
                <a:solidFill>
                  <a:srgbClr val="000000"/>
                </a:solidFill>
                <a:effectLst/>
                <a:latin typeface="Arial"/>
                <a:ea typeface="Arial"/>
                <a:cs typeface="Arial"/>
                <a:sym typeface="Arial"/>
              </a:rPr>
              <a:t>•	It has a low cost and is portable.</a:t>
            </a:r>
          </a:p>
          <a:p>
            <a:pPr marL="158750" indent="0">
              <a:buNone/>
            </a:pPr>
            <a:r>
              <a:rPr lang="en-IN" sz="1100" b="0" i="0" u="none" strike="noStrike" cap="none" dirty="0">
                <a:solidFill>
                  <a:srgbClr val="000000"/>
                </a:solidFill>
                <a:effectLst/>
                <a:latin typeface="Arial"/>
                <a:ea typeface="Arial"/>
                <a:cs typeface="Arial"/>
                <a:sym typeface="Arial"/>
              </a:rPr>
              <a:t>•	It has a much higher density so that it can present more refined information.</a:t>
            </a:r>
          </a:p>
          <a:p>
            <a:pPr marL="158750" indent="0">
              <a:buNone/>
            </a:pPr>
            <a:r>
              <a:rPr lang="en-IN" sz="1100" b="0" i="0" u="none" strike="noStrike" cap="none" dirty="0">
                <a:solidFill>
                  <a:srgbClr val="000000"/>
                </a:solidFill>
                <a:effectLst/>
                <a:latin typeface="Arial"/>
                <a:ea typeface="Arial"/>
                <a:cs typeface="Arial"/>
                <a:sym typeface="Arial"/>
              </a:rPr>
              <a:t>•	Not necessary to buy a new graphics board.</a:t>
            </a:r>
          </a:p>
          <a:p>
            <a:pPr marL="158750" indent="0">
              <a:buNone/>
            </a:pPr>
            <a:r>
              <a:rPr lang="en-IN" sz="1100" b="0" i="0" u="none" strike="noStrike" cap="none" dirty="0">
                <a:solidFill>
                  <a:srgbClr val="000000"/>
                </a:solidFill>
                <a:effectLst/>
                <a:latin typeface="Arial"/>
                <a:ea typeface="Arial"/>
                <a:cs typeface="Arial"/>
                <a:sym typeface="Arial"/>
              </a:rPr>
              <a:t>•	Uses less bandwidth than digital sounds</a:t>
            </a:r>
          </a:p>
          <a:p>
            <a:pPr marL="158750" indent="0">
              <a:buNone/>
            </a:pPr>
            <a:r>
              <a:rPr lang="en-IN" sz="1100" b="0" i="0" u="none" strike="noStrike" cap="none" dirty="0">
                <a:solidFill>
                  <a:srgbClr val="000000"/>
                </a:solidFill>
                <a:effectLst/>
                <a:latin typeface="Arial"/>
                <a:ea typeface="Arial"/>
                <a:cs typeface="Arial"/>
                <a:sym typeface="Arial"/>
              </a:rPr>
              <a:t>•	Provide more accurate representation of a sound</a:t>
            </a:r>
          </a:p>
          <a:p>
            <a:pPr marL="158750" indent="0">
              <a:buNone/>
            </a:pPr>
            <a:r>
              <a:rPr lang="en-IN" sz="1100" b="0" i="0" u="none" strike="noStrike" cap="none" dirty="0">
                <a:solidFill>
                  <a:srgbClr val="000000"/>
                </a:solidFill>
                <a:effectLst/>
                <a:latin typeface="Arial"/>
                <a:ea typeface="Arial"/>
                <a:cs typeface="Arial"/>
                <a:sym typeface="Arial"/>
              </a:rPr>
              <a:t>•	It is the natural form of a sound.</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https://www.informit.com/articles/article.aspx?p=24687&amp;seqNum=5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https://www.guru99.com/analog-vs-digital.html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https://www.monolithicpower.com/en/analog-vs-digital-signal</a:t>
            </a:r>
            <a:endParaRPr dirty="0"/>
          </a:p>
        </p:txBody>
      </p:sp>
    </p:spTree>
    <p:extLst>
      <p:ext uri="{BB962C8B-B14F-4D97-AF65-F5344CB8AC3E}">
        <p14:creationId xmlns:p14="http://schemas.microsoft.com/office/powerpoint/2010/main" val="3746628788"/>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Here are cons/drawback of Analog Signals:</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	Analog tends to have a lower quality signal than digital.</a:t>
            </a:r>
          </a:p>
          <a:p>
            <a:pPr marL="158750" indent="0">
              <a:buNone/>
            </a:pPr>
            <a:r>
              <a:rPr lang="en-IN" sz="1100" b="0" i="0" u="none" strike="noStrike" cap="none" dirty="0">
                <a:solidFill>
                  <a:srgbClr val="000000"/>
                </a:solidFill>
                <a:effectLst/>
                <a:latin typeface="Arial"/>
                <a:ea typeface="Arial"/>
                <a:cs typeface="Arial"/>
                <a:sym typeface="Arial"/>
              </a:rPr>
              <a:t>•	The cables are sensitive to external influences.</a:t>
            </a:r>
          </a:p>
          <a:p>
            <a:pPr marL="158750" indent="0">
              <a:buNone/>
            </a:pPr>
            <a:r>
              <a:rPr lang="en-IN" sz="1100" b="0" i="0" u="none" strike="noStrike" cap="none" dirty="0">
                <a:solidFill>
                  <a:srgbClr val="000000"/>
                </a:solidFill>
                <a:effectLst/>
                <a:latin typeface="Arial"/>
                <a:ea typeface="Arial"/>
                <a:cs typeface="Arial"/>
                <a:sym typeface="Arial"/>
              </a:rPr>
              <a:t>•	The cost of the Analog wire is high and not easily portable.</a:t>
            </a:r>
          </a:p>
          <a:p>
            <a:pPr marL="158750" indent="0">
              <a:buNone/>
            </a:pPr>
            <a:r>
              <a:rPr lang="en-IN" sz="1100" b="0" i="0" u="none" strike="noStrike" cap="none" dirty="0">
                <a:solidFill>
                  <a:srgbClr val="000000"/>
                </a:solidFill>
                <a:effectLst/>
                <a:latin typeface="Arial"/>
                <a:ea typeface="Arial"/>
                <a:cs typeface="Arial"/>
                <a:sym typeface="Arial"/>
              </a:rPr>
              <a:t>•	Low availability of models with digital interfaces.</a:t>
            </a:r>
          </a:p>
          <a:p>
            <a:pPr marL="158750" indent="0">
              <a:buNone/>
            </a:pPr>
            <a:r>
              <a:rPr lang="en-IN" sz="1100" b="0" i="0" u="none" strike="noStrike" cap="none" dirty="0">
                <a:solidFill>
                  <a:srgbClr val="000000"/>
                </a:solidFill>
                <a:effectLst/>
                <a:latin typeface="Arial"/>
                <a:ea typeface="Arial"/>
                <a:cs typeface="Arial"/>
                <a:sym typeface="Arial"/>
              </a:rPr>
              <a:t>•	Recording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sound on tape is quite expensive if the tape is damaged</a:t>
            </a:r>
          </a:p>
          <a:p>
            <a:pPr marL="158750" indent="0">
              <a:buNone/>
            </a:pPr>
            <a:r>
              <a:rPr lang="en-IN" sz="1100" b="0" i="0" u="none" strike="noStrike" cap="none" dirty="0">
                <a:solidFill>
                  <a:srgbClr val="000000"/>
                </a:solidFill>
                <a:effectLst/>
                <a:latin typeface="Arial"/>
                <a:ea typeface="Arial"/>
                <a:cs typeface="Arial"/>
                <a:sym typeface="Arial"/>
              </a:rPr>
              <a:t>•	It offers limitations in editing</a:t>
            </a:r>
          </a:p>
          <a:p>
            <a:pPr marL="158750" indent="0">
              <a:buNone/>
            </a:pPr>
            <a:r>
              <a:rPr lang="en-IN" sz="1100" b="0" i="0" u="none" strike="noStrike" cap="none" dirty="0">
                <a:solidFill>
                  <a:srgbClr val="000000"/>
                </a:solidFill>
                <a:effectLst/>
                <a:latin typeface="Arial"/>
                <a:ea typeface="Arial"/>
                <a:cs typeface="Arial"/>
                <a:sym typeface="Arial"/>
              </a:rPr>
              <a:t>•	Tape is becoming hard to find</a:t>
            </a:r>
          </a:p>
          <a:p>
            <a:pPr marL="158750" indent="0">
              <a:buNone/>
            </a:pPr>
            <a:r>
              <a:rPr lang="en-IN" sz="1100" b="0" i="0" u="none" strike="noStrike" cap="none" dirty="0">
                <a:solidFill>
                  <a:srgbClr val="000000"/>
                </a:solidFill>
                <a:effectLst/>
                <a:latin typeface="Arial"/>
                <a:ea typeface="Arial"/>
                <a:cs typeface="Arial"/>
                <a:sym typeface="Arial"/>
              </a:rPr>
              <a:t>•	It is quite difficult to synchronize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sound</a:t>
            </a:r>
          </a:p>
          <a:p>
            <a:pPr marL="158750" indent="0">
              <a:buNone/>
            </a:pPr>
            <a:r>
              <a:rPr lang="en-IN" sz="1100" b="0" i="0" u="none" strike="noStrike" cap="none" dirty="0">
                <a:solidFill>
                  <a:srgbClr val="000000"/>
                </a:solidFill>
                <a:effectLst/>
                <a:latin typeface="Arial"/>
                <a:ea typeface="Arial"/>
                <a:cs typeface="Arial"/>
                <a:sym typeface="Arial"/>
              </a:rPr>
              <a:t>•	Quality is easily lost</a:t>
            </a:r>
          </a:p>
          <a:p>
            <a:pPr marL="158750" indent="0">
              <a:buNone/>
            </a:pPr>
            <a:r>
              <a:rPr lang="en-IN" sz="1100" b="0" i="0" u="none" strike="noStrike" cap="none" dirty="0">
                <a:solidFill>
                  <a:srgbClr val="000000"/>
                </a:solidFill>
                <a:effectLst/>
                <a:latin typeface="Arial"/>
                <a:ea typeface="Arial"/>
                <a:cs typeface="Arial"/>
                <a:sym typeface="Arial"/>
              </a:rPr>
              <a:t>•	Data can become corrupted</a:t>
            </a:r>
          </a:p>
          <a:p>
            <a:pPr marL="158750" indent="0">
              <a:buNone/>
            </a:pPr>
            <a:r>
              <a:rPr lang="en-IN" sz="1100" b="0" i="0" u="none" strike="noStrike" cap="none" dirty="0">
                <a:solidFill>
                  <a:srgbClr val="000000"/>
                </a:solidFill>
                <a:effectLst/>
                <a:latin typeface="Arial"/>
                <a:ea typeface="Arial"/>
                <a:cs typeface="Arial"/>
                <a:sym typeface="Arial"/>
              </a:rPr>
              <a:t>•	Plenty of recording devices and formats which can become confusing to store a digital signal</a:t>
            </a:r>
          </a:p>
          <a:p>
            <a:pPr marL="158750" indent="0">
              <a:buNone/>
            </a:pPr>
            <a:r>
              <a:rPr lang="en-IN" sz="1100" b="0" i="0" u="none" strike="noStrike" cap="none" dirty="0">
                <a:solidFill>
                  <a:srgbClr val="000000"/>
                </a:solidFill>
                <a:effectLst/>
                <a:latin typeface="Arial"/>
                <a:ea typeface="Arial"/>
                <a:cs typeface="Arial"/>
                <a:sym typeface="Arial"/>
              </a:rPr>
              <a:t>•	Digital sounds can cut an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sound wave which means that you can’t get a perfect reproduction of a sound</a:t>
            </a:r>
          </a:p>
          <a:p>
            <a:pPr marL="158750" indent="0">
              <a:buNone/>
            </a:pPr>
            <a:r>
              <a:rPr lang="en-IN" sz="1100" b="0" i="0" u="none" strike="noStrike" cap="none" dirty="0">
                <a:solidFill>
                  <a:srgbClr val="000000"/>
                </a:solidFill>
                <a:effectLst/>
                <a:latin typeface="Arial"/>
                <a:ea typeface="Arial"/>
                <a:cs typeface="Arial"/>
                <a:sym typeface="Arial"/>
              </a:rPr>
              <a:t>•	Offers poor multi-user interfaces</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https://www.informit.com/articles/article.aspx?p=24687&amp;seqNum=5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https://www.guru99.com/analog-vs-digital.html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https://www.monolithicpower.com/en/analog-vs-digital-signal</a:t>
            </a:r>
            <a:endParaRPr dirty="0"/>
          </a:p>
        </p:txBody>
      </p:sp>
    </p:spTree>
    <p:extLst>
      <p:ext uri="{BB962C8B-B14F-4D97-AF65-F5344CB8AC3E}">
        <p14:creationId xmlns:p14="http://schemas.microsoft.com/office/powerpoint/2010/main" val="3008131713"/>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	Tape is becoming hard to find</a:t>
            </a:r>
          </a:p>
          <a:p>
            <a:pPr marL="158750" indent="0">
              <a:buNone/>
            </a:pPr>
            <a:r>
              <a:rPr lang="en-IN" sz="1100" b="0" i="0" u="none" strike="noStrike" cap="none" dirty="0">
                <a:solidFill>
                  <a:srgbClr val="000000"/>
                </a:solidFill>
                <a:effectLst/>
                <a:latin typeface="Arial"/>
                <a:ea typeface="Arial"/>
                <a:cs typeface="Arial"/>
                <a:sym typeface="Arial"/>
              </a:rPr>
              <a:t>•	It is quite difficult to synchronize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sound</a:t>
            </a:r>
          </a:p>
          <a:p>
            <a:pPr marL="158750" indent="0">
              <a:buNone/>
            </a:pPr>
            <a:r>
              <a:rPr lang="en-IN" sz="1100" b="0" i="0" u="none" strike="noStrike" cap="none" dirty="0">
                <a:solidFill>
                  <a:srgbClr val="000000"/>
                </a:solidFill>
                <a:effectLst/>
                <a:latin typeface="Arial"/>
                <a:ea typeface="Arial"/>
                <a:cs typeface="Arial"/>
                <a:sym typeface="Arial"/>
              </a:rPr>
              <a:t>•	Quality is easily lost</a:t>
            </a:r>
          </a:p>
          <a:p>
            <a:pPr marL="158750" indent="0">
              <a:buNone/>
            </a:pPr>
            <a:r>
              <a:rPr lang="en-IN" sz="1100" b="0" i="0" u="none" strike="noStrike" cap="none" dirty="0">
                <a:solidFill>
                  <a:srgbClr val="000000"/>
                </a:solidFill>
                <a:effectLst/>
                <a:latin typeface="Arial"/>
                <a:ea typeface="Arial"/>
                <a:cs typeface="Arial"/>
                <a:sym typeface="Arial"/>
              </a:rPr>
              <a:t>•	Data can become corrupted</a:t>
            </a:r>
          </a:p>
          <a:p>
            <a:pPr marL="158750" indent="0">
              <a:buNone/>
            </a:pPr>
            <a:r>
              <a:rPr lang="en-IN" sz="1100" b="0" i="0" u="none" strike="noStrike" cap="none" dirty="0">
                <a:solidFill>
                  <a:srgbClr val="000000"/>
                </a:solidFill>
                <a:effectLst/>
                <a:latin typeface="Arial"/>
                <a:ea typeface="Arial"/>
                <a:cs typeface="Arial"/>
                <a:sym typeface="Arial"/>
              </a:rPr>
              <a:t>•	Plenty of recording devices and formats which can become confusing to store a digital signal</a:t>
            </a:r>
          </a:p>
          <a:p>
            <a:pPr marL="158750" indent="0">
              <a:buNone/>
            </a:pPr>
            <a:r>
              <a:rPr lang="en-IN" sz="1100" b="0" i="0" u="none" strike="noStrike" cap="none" dirty="0">
                <a:solidFill>
                  <a:srgbClr val="000000"/>
                </a:solidFill>
                <a:effectLst/>
                <a:latin typeface="Arial"/>
                <a:ea typeface="Arial"/>
                <a:cs typeface="Arial"/>
                <a:sym typeface="Arial"/>
              </a:rPr>
              <a:t>•	Digital sounds can cut an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sound wave which means that you can’t get a perfect reproduction of a sound</a:t>
            </a:r>
          </a:p>
          <a:p>
            <a:pPr marL="158750" indent="0">
              <a:buNone/>
            </a:pPr>
            <a:r>
              <a:rPr lang="en-IN" sz="1100" b="0" i="0" u="none" strike="noStrike" cap="none" dirty="0">
                <a:solidFill>
                  <a:srgbClr val="000000"/>
                </a:solidFill>
                <a:effectLst/>
                <a:latin typeface="Arial"/>
                <a:ea typeface="Arial"/>
                <a:cs typeface="Arial"/>
                <a:sym typeface="Arial"/>
              </a:rPr>
              <a:t>•	Offers poor multi-user interfaces</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https://www.informit.com/articles/article.aspx?p=24687&amp;seqNum=5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https://www.guru99.com/analog-vs-digital.html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https://www.monolithicpower.com/en/analog-vs-digital-signal</a:t>
            </a:r>
            <a:endParaRPr dirty="0"/>
          </a:p>
        </p:txBody>
      </p:sp>
    </p:spTree>
    <p:extLst>
      <p:ext uri="{BB962C8B-B14F-4D97-AF65-F5344CB8AC3E}">
        <p14:creationId xmlns:p14="http://schemas.microsoft.com/office/powerpoint/2010/main" val="335438929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Digital transmission is quite different from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transmission. For one thing, the signal is much simpler. Rather than being a continuously variable wave form, it is a series of discrete pulses, representing one bits and zero bits.</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https://www.informit.com/articles/article.aspx?p=24687&amp;seqNum=5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https://www.guru99.com/analog-vs-digital.html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https://www.monolithicpower.com/en/analog-vs-digital-signal</a:t>
            </a:r>
            <a:endParaRPr dirty="0"/>
          </a:p>
        </p:txBody>
      </p:sp>
    </p:spTree>
    <p:extLst>
      <p:ext uri="{BB962C8B-B14F-4D97-AF65-F5344CB8AC3E}">
        <p14:creationId xmlns:p14="http://schemas.microsoft.com/office/powerpoint/2010/main" val="317565506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Here, are pros/advantages of Digital Signals: </a:t>
            </a:r>
          </a:p>
          <a:p>
            <a:pPr lvl="0"/>
            <a:r>
              <a:rPr lang="en-IN" sz="1100" b="0" i="0" u="none" strike="noStrike" cap="none" dirty="0">
                <a:solidFill>
                  <a:srgbClr val="000000"/>
                </a:solidFill>
                <a:effectLst/>
                <a:latin typeface="Arial"/>
                <a:ea typeface="Arial"/>
                <a:cs typeface="Arial"/>
                <a:sym typeface="Arial"/>
              </a:rPr>
              <a:t>Digital data can be easily compressed.</a:t>
            </a:r>
          </a:p>
          <a:p>
            <a:pPr lvl="0"/>
            <a:r>
              <a:rPr lang="en-IN" sz="1100" b="0" i="0" u="none" strike="noStrike" cap="none" dirty="0">
                <a:solidFill>
                  <a:srgbClr val="000000"/>
                </a:solidFill>
                <a:effectLst/>
                <a:latin typeface="Arial"/>
                <a:ea typeface="Arial"/>
                <a:cs typeface="Arial"/>
                <a:sym typeface="Arial"/>
              </a:rPr>
              <a:t>Any information in the digital form can be encrypted.</a:t>
            </a:r>
          </a:p>
          <a:p>
            <a:pPr lvl="0"/>
            <a:r>
              <a:rPr lang="en-IN" sz="1100" b="0" i="0" u="none" strike="noStrike" cap="none" dirty="0">
                <a:solidFill>
                  <a:srgbClr val="000000"/>
                </a:solidFill>
                <a:effectLst/>
                <a:latin typeface="Arial"/>
                <a:ea typeface="Arial"/>
                <a:cs typeface="Arial"/>
                <a:sym typeface="Arial"/>
              </a:rPr>
              <a:t>Equipment that uses digital signals is more common and less expensive.</a:t>
            </a:r>
          </a:p>
          <a:p>
            <a:pPr lvl="0"/>
            <a:r>
              <a:rPr lang="en-IN" sz="1100" b="0" i="0" u="none" strike="noStrike" cap="none" dirty="0">
                <a:solidFill>
                  <a:srgbClr val="000000"/>
                </a:solidFill>
                <a:effectLst/>
                <a:latin typeface="Arial"/>
                <a:ea typeface="Arial"/>
                <a:cs typeface="Arial"/>
                <a:sym typeface="Arial"/>
              </a:rPr>
              <a:t>Digital signal makes running instruments free from observation errors like parallax and approximation errors.</a:t>
            </a:r>
          </a:p>
          <a:p>
            <a:pPr lvl="0"/>
            <a:r>
              <a:rPr lang="en-IN" sz="1100" b="0" i="0" u="none" strike="noStrike" cap="none" dirty="0">
                <a:solidFill>
                  <a:srgbClr val="000000"/>
                </a:solidFill>
                <a:effectLst/>
                <a:latin typeface="Arial"/>
                <a:ea typeface="Arial"/>
                <a:cs typeface="Arial"/>
                <a:sym typeface="Arial"/>
              </a:rPr>
              <a:t>A lot of editing tools are available</a:t>
            </a:r>
          </a:p>
          <a:p>
            <a:pPr lvl="0"/>
            <a:r>
              <a:rPr lang="en-IN" sz="1100" b="0" i="0" u="none" strike="noStrike" cap="none" dirty="0">
                <a:solidFill>
                  <a:srgbClr val="000000"/>
                </a:solidFill>
                <a:effectLst/>
                <a:latin typeface="Arial"/>
                <a:ea typeface="Arial"/>
                <a:cs typeface="Arial"/>
                <a:sym typeface="Arial"/>
              </a:rPr>
              <a:t>You can edit the sound without altering the original copy</a:t>
            </a:r>
          </a:p>
          <a:p>
            <a:pPr lvl="0"/>
            <a:r>
              <a:rPr lang="en-IN" sz="1100" b="0" i="0" u="none" strike="noStrike" cap="none" dirty="0">
                <a:solidFill>
                  <a:srgbClr val="000000"/>
                </a:solidFill>
                <a:effectLst/>
                <a:latin typeface="Arial"/>
                <a:ea typeface="Arial"/>
                <a:cs typeface="Arial"/>
                <a:sym typeface="Arial"/>
              </a:rPr>
              <a:t>Easy to transmit the data over networks</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https://www.informit.com/articles/article.aspx?p=24687&amp;seqNum=5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https://www.guru99.com/analog-vs-digital.html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https://www.monolithicpower.com/en/analog-vs-digital-signal</a:t>
            </a:r>
            <a:endParaRPr dirty="0"/>
          </a:p>
        </p:txBody>
      </p:sp>
    </p:spTree>
    <p:extLst>
      <p:ext uri="{BB962C8B-B14F-4D97-AF65-F5344CB8AC3E}">
        <p14:creationId xmlns:p14="http://schemas.microsoft.com/office/powerpoint/2010/main" val="421557312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Here, are disadvantages of Digital Signals: </a:t>
            </a:r>
          </a:p>
          <a:p>
            <a:pPr lvl="0"/>
            <a:r>
              <a:rPr lang="en-IN" sz="1100" b="0" i="0" u="none" strike="noStrike" cap="none" dirty="0">
                <a:solidFill>
                  <a:srgbClr val="000000"/>
                </a:solidFill>
                <a:effectLst/>
                <a:latin typeface="Arial"/>
                <a:ea typeface="Arial"/>
                <a:cs typeface="Arial"/>
                <a:sym typeface="Arial"/>
              </a:rPr>
              <a:t>Sampling may cause loss of information.</a:t>
            </a:r>
          </a:p>
          <a:p>
            <a:pPr lvl="0"/>
            <a:r>
              <a:rPr lang="en-IN" sz="1100" b="0" i="0" u="none" strike="noStrike" cap="none" dirty="0">
                <a:solidFill>
                  <a:srgbClr val="000000"/>
                </a:solidFill>
                <a:effectLst/>
                <a:latin typeface="Arial"/>
                <a:ea typeface="Arial"/>
                <a:cs typeface="Arial"/>
                <a:sym typeface="Arial"/>
              </a:rPr>
              <a:t>A/D and D/A demands mixed-signal hardware</a:t>
            </a:r>
          </a:p>
          <a:p>
            <a:pPr lvl="0"/>
            <a:r>
              <a:rPr lang="en-IN" sz="1100" b="0" i="0" u="none" strike="noStrike" cap="none" dirty="0">
                <a:solidFill>
                  <a:srgbClr val="000000"/>
                </a:solidFill>
                <a:effectLst/>
                <a:latin typeface="Arial"/>
                <a:ea typeface="Arial"/>
                <a:cs typeface="Arial"/>
                <a:sym typeface="Arial"/>
              </a:rPr>
              <a:t>Processor speed is limited</a:t>
            </a:r>
          </a:p>
          <a:p>
            <a:pPr lvl="0"/>
            <a:r>
              <a:rPr lang="en-IN" sz="1100" b="0" i="0" u="none" strike="noStrike" cap="none" dirty="0">
                <a:solidFill>
                  <a:srgbClr val="000000"/>
                </a:solidFill>
                <a:effectLst/>
                <a:latin typeface="Arial"/>
                <a:ea typeface="Arial"/>
                <a:cs typeface="Arial"/>
                <a:sym typeface="Arial"/>
              </a:rPr>
              <a:t>Develop quantization and round-off errors</a:t>
            </a:r>
          </a:p>
          <a:p>
            <a:pPr lvl="0"/>
            <a:r>
              <a:rPr lang="en-IN" sz="1100" b="0" i="0" u="none" strike="noStrike" cap="none" dirty="0">
                <a:solidFill>
                  <a:srgbClr val="000000"/>
                </a:solidFill>
                <a:effectLst/>
                <a:latin typeface="Arial"/>
                <a:ea typeface="Arial"/>
                <a:cs typeface="Arial"/>
                <a:sym typeface="Arial"/>
              </a:rPr>
              <a:t>It requires greater bandwidth</a:t>
            </a:r>
          </a:p>
          <a:p>
            <a:pPr lvl="0"/>
            <a:r>
              <a:rPr lang="en-IN" sz="1100" b="0" i="0" u="none" strike="noStrike" cap="none" dirty="0">
                <a:solidFill>
                  <a:srgbClr val="000000"/>
                </a:solidFill>
                <a:effectLst/>
                <a:latin typeface="Arial"/>
                <a:ea typeface="Arial"/>
                <a:cs typeface="Arial"/>
                <a:sym typeface="Arial"/>
              </a:rPr>
              <a:t>Systems and processing is more complex.</a:t>
            </a:r>
          </a:p>
          <a:p>
            <a:pPr lvl="0"/>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https://www.informit.com/articles/article.aspx?p=24687&amp;seqNum=5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https://www.guru99.com/analog-vs-digital.html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https://www.monolithicpower.com/en/analog-vs-digital-signal</a:t>
            </a:r>
            <a:endParaRPr dirty="0"/>
          </a:p>
        </p:txBody>
      </p:sp>
    </p:spTree>
    <p:extLst>
      <p:ext uri="{BB962C8B-B14F-4D97-AF65-F5344CB8AC3E}">
        <p14:creationId xmlns:p14="http://schemas.microsoft.com/office/powerpoint/2010/main" val="268123504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Traditional audio and communication systems used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signals. However, with advances in silicon process technologies, digital signal processing capabilities, encoding algorithms, and encryption requirements — in addition to increases in bandwidth efficiencies — many of these systems have become digital. They are still some applications where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signals have legacy use or benefits. Most systems that interface to real-world signals (such as sound, light, temperature, and pressure) use an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interface to capture or transmit the information. A few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signal applications are listed below: </a:t>
            </a:r>
          </a:p>
          <a:p>
            <a:pPr marL="158750" indent="0">
              <a:buNone/>
            </a:pPr>
            <a:r>
              <a:rPr lang="en-IN" sz="1100" b="0" i="0" u="none" strike="noStrike" cap="none" dirty="0">
                <a:solidFill>
                  <a:srgbClr val="000000"/>
                </a:solidFill>
                <a:effectLst/>
                <a:latin typeface="Arial"/>
                <a:ea typeface="Arial"/>
                <a:cs typeface="Arial"/>
                <a:sym typeface="Arial"/>
              </a:rPr>
              <a:t>•	Audio recording and reproduction</a:t>
            </a:r>
          </a:p>
          <a:p>
            <a:pPr marL="158750" indent="0">
              <a:buNone/>
            </a:pPr>
            <a:r>
              <a:rPr lang="en-IN" sz="1100" b="0" i="0" u="none" strike="noStrike" cap="none" dirty="0">
                <a:solidFill>
                  <a:srgbClr val="000000"/>
                </a:solidFill>
                <a:effectLst/>
                <a:latin typeface="Arial"/>
                <a:ea typeface="Arial"/>
                <a:cs typeface="Arial"/>
                <a:sym typeface="Arial"/>
              </a:rPr>
              <a:t>•	Temperature sensors</a:t>
            </a:r>
          </a:p>
          <a:p>
            <a:pPr marL="158750" indent="0">
              <a:buNone/>
            </a:pPr>
            <a:r>
              <a:rPr lang="en-IN" sz="1100" b="0" i="0" u="none" strike="noStrike" cap="none" dirty="0">
                <a:solidFill>
                  <a:srgbClr val="000000"/>
                </a:solidFill>
                <a:effectLst/>
                <a:latin typeface="Arial"/>
                <a:ea typeface="Arial"/>
                <a:cs typeface="Arial"/>
                <a:sym typeface="Arial"/>
              </a:rPr>
              <a:t>•	Image sensors</a:t>
            </a:r>
          </a:p>
          <a:p>
            <a:pPr marL="158750" indent="0">
              <a:buNone/>
            </a:pPr>
            <a:r>
              <a:rPr lang="en-IN" sz="1100" b="0" i="0" u="none" strike="noStrike" cap="none" dirty="0">
                <a:solidFill>
                  <a:srgbClr val="000000"/>
                </a:solidFill>
                <a:effectLst/>
                <a:latin typeface="Arial"/>
                <a:ea typeface="Arial"/>
                <a:cs typeface="Arial"/>
                <a:sym typeface="Arial"/>
              </a:rPr>
              <a:t>•	Radio signals</a:t>
            </a:r>
          </a:p>
          <a:p>
            <a:pPr marL="158750" indent="0">
              <a:buNone/>
            </a:pPr>
            <a:r>
              <a:rPr lang="en-IN" sz="1100" b="0" i="0" u="none" strike="noStrike" cap="none" dirty="0">
                <a:solidFill>
                  <a:srgbClr val="000000"/>
                </a:solidFill>
                <a:effectLst/>
                <a:latin typeface="Arial"/>
                <a:ea typeface="Arial"/>
                <a:cs typeface="Arial"/>
                <a:sym typeface="Arial"/>
              </a:rPr>
              <a:t>•	Telephones</a:t>
            </a:r>
          </a:p>
          <a:p>
            <a:pPr marL="158750" indent="0">
              <a:buNone/>
            </a:pPr>
            <a:r>
              <a:rPr lang="en-IN" sz="1100" b="0" i="0" u="none" strike="noStrike" cap="none" dirty="0">
                <a:solidFill>
                  <a:srgbClr val="000000"/>
                </a:solidFill>
                <a:effectLst/>
                <a:latin typeface="Arial"/>
                <a:ea typeface="Arial"/>
                <a:cs typeface="Arial"/>
                <a:sym typeface="Arial"/>
              </a:rPr>
              <a:t>•	Control systems</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Although many original communication systems used </a:t>
            </a:r>
            <a:r>
              <a:rPr lang="en-IN" sz="1100" b="0" i="0" u="none" strike="noStrike" cap="none" dirty="0" err="1">
                <a:solidFill>
                  <a:srgbClr val="000000"/>
                </a:solidFill>
                <a:effectLst/>
                <a:latin typeface="Arial"/>
                <a:ea typeface="Arial"/>
                <a:cs typeface="Arial"/>
                <a:sym typeface="Arial"/>
              </a:rPr>
              <a:t>analog</a:t>
            </a:r>
            <a:r>
              <a:rPr lang="en-IN" sz="1100" b="0" i="0" u="none" strike="noStrike" cap="none" dirty="0">
                <a:solidFill>
                  <a:srgbClr val="000000"/>
                </a:solidFill>
                <a:effectLst/>
                <a:latin typeface="Arial"/>
                <a:ea typeface="Arial"/>
                <a:cs typeface="Arial"/>
                <a:sym typeface="Arial"/>
              </a:rPr>
              <a:t> </a:t>
            </a:r>
            <a:r>
              <a:rPr lang="en-IN" sz="1100" b="0" i="0" u="none" strike="noStrike" cap="none" dirty="0" err="1">
                <a:solidFill>
                  <a:srgbClr val="000000"/>
                </a:solidFill>
                <a:effectLst/>
                <a:latin typeface="Arial"/>
                <a:ea typeface="Arial"/>
                <a:cs typeface="Arial"/>
                <a:sym typeface="Arial"/>
              </a:rPr>
              <a:t>signaling</a:t>
            </a:r>
            <a:r>
              <a:rPr lang="en-IN" sz="1100" b="0" i="0" u="none" strike="noStrike" cap="none" dirty="0">
                <a:solidFill>
                  <a:srgbClr val="000000"/>
                </a:solidFill>
                <a:effectLst/>
                <a:latin typeface="Arial"/>
                <a:ea typeface="Arial"/>
                <a:cs typeface="Arial"/>
                <a:sym typeface="Arial"/>
              </a:rPr>
              <a:t> (telephones), recent technologies use digital signals because of their advantages with noise immunity, encryption, bandwidth efficiency, and the ability to use repeaters for long-distance transmission. A few digital signal applications are listed below: </a:t>
            </a:r>
          </a:p>
          <a:p>
            <a:pPr marL="158750" indent="0">
              <a:buNone/>
            </a:pPr>
            <a:r>
              <a:rPr lang="en-IN" sz="1100" b="0" i="0" u="none" strike="noStrike" cap="none" dirty="0">
                <a:solidFill>
                  <a:srgbClr val="000000"/>
                </a:solidFill>
                <a:effectLst/>
                <a:latin typeface="Arial"/>
                <a:ea typeface="Arial"/>
                <a:cs typeface="Arial"/>
                <a:sym typeface="Arial"/>
              </a:rPr>
              <a:t>•	Communication systems (broadband, cellular)</a:t>
            </a:r>
          </a:p>
          <a:p>
            <a:pPr marL="158750" indent="0">
              <a:buNone/>
            </a:pPr>
            <a:r>
              <a:rPr lang="en-IN" sz="1100" b="0" i="0" u="none" strike="noStrike" cap="none" dirty="0">
                <a:solidFill>
                  <a:srgbClr val="000000"/>
                </a:solidFill>
                <a:effectLst/>
                <a:latin typeface="Arial"/>
                <a:ea typeface="Arial"/>
                <a:cs typeface="Arial"/>
                <a:sym typeface="Arial"/>
              </a:rPr>
              <a:t>•	Networking and data communications</a:t>
            </a:r>
          </a:p>
          <a:p>
            <a:pPr marL="158750" indent="0">
              <a:buNone/>
            </a:pPr>
            <a:r>
              <a:rPr lang="en-IN" sz="1100" b="0" i="0" u="none" strike="noStrike" cap="none" dirty="0">
                <a:solidFill>
                  <a:srgbClr val="000000"/>
                </a:solidFill>
                <a:effectLst/>
                <a:latin typeface="Arial"/>
                <a:ea typeface="Arial"/>
                <a:cs typeface="Arial"/>
                <a:sym typeface="Arial"/>
              </a:rPr>
              <a:t>•	Digital interfaces for programmability</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https://www.informit.com/articles/article.aspx?p=24687&amp;seqNum=5</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https://www.guru99.com/analog-vs-digital.html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https://www.monolithicpower.com/en/analog-vs-digital-signal</a:t>
            </a:r>
          </a:p>
        </p:txBody>
      </p:sp>
    </p:spTree>
    <p:extLst>
      <p:ext uri="{BB962C8B-B14F-4D97-AF65-F5344CB8AC3E}">
        <p14:creationId xmlns:p14="http://schemas.microsoft.com/office/powerpoint/2010/main" val="17562993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Broadband system use modulation techniques to reduce the effect of noise in the environment. Broadband transmission employs multiple channel unidirectional transmission using combination of phase and amplitude modulation.</a:t>
            </a:r>
          </a:p>
          <a:p>
            <a:pPr marL="158750" indent="0">
              <a:buNone/>
            </a:pPr>
            <a:r>
              <a:rPr lang="en-IN" sz="1100" b="0" i="0" u="none" strike="noStrike" cap="none" dirty="0">
                <a:solidFill>
                  <a:srgbClr val="000000"/>
                </a:solidFill>
                <a:effectLst/>
                <a:latin typeface="Arial"/>
                <a:ea typeface="Arial"/>
                <a:cs typeface="Arial"/>
                <a:sym typeface="Arial"/>
              </a:rPr>
              <a:t>Baseband is a digital signal is transmitted on the medium using one of the signal codes like NRZ, RZ Manchester </a:t>
            </a:r>
            <a:r>
              <a:rPr lang="en-IN" sz="1100" b="0" i="0" u="none" strike="noStrike" cap="none" dirty="0" err="1">
                <a:solidFill>
                  <a:srgbClr val="000000"/>
                </a:solidFill>
                <a:effectLst/>
                <a:latin typeface="Arial"/>
                <a:ea typeface="Arial"/>
                <a:cs typeface="Arial"/>
                <a:sym typeface="Arial"/>
              </a:rPr>
              <a:t>biphase</a:t>
            </a:r>
            <a:r>
              <a:rPr lang="en-IN" sz="1100" b="0" i="0" u="none" strike="noStrike" cap="none" dirty="0">
                <a:solidFill>
                  <a:srgbClr val="000000"/>
                </a:solidFill>
                <a:effectLst/>
                <a:latin typeface="Arial"/>
                <a:ea typeface="Arial"/>
                <a:cs typeface="Arial"/>
                <a:sym typeface="Arial"/>
              </a:rPr>
              <a:t>-M code etc. is called baseband transmission.</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https://www.geeksforgeeks.org/difference-between-broadband-and-baseband-transmission/</a:t>
            </a:r>
          </a:p>
          <a:p>
            <a:pPr marL="158750" indent="0">
              <a:buNone/>
            </a:pPr>
            <a:endParaRPr lang="en" dirty="0"/>
          </a:p>
        </p:txBody>
      </p:sp>
    </p:spTree>
    <p:extLst>
      <p:ext uri="{BB962C8B-B14F-4D97-AF65-F5344CB8AC3E}">
        <p14:creationId xmlns:p14="http://schemas.microsoft.com/office/powerpoint/2010/main" val="249630249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Cables are commonly used to carry communication signals within Local Area Networks (LAN). There are three common types of cable media that can be used to connect devices to a network and they are coaxial cable, twisted-pair cable, and </a:t>
            </a:r>
            <a:r>
              <a:rPr lang="en-IN" sz="1100" b="0" i="0" u="none" strike="noStrike" cap="none" dirty="0" err="1">
                <a:solidFill>
                  <a:srgbClr val="000000"/>
                </a:solidFill>
                <a:effectLst/>
                <a:latin typeface="Arial"/>
                <a:ea typeface="Arial"/>
                <a:cs typeface="Arial"/>
                <a:sym typeface="Arial"/>
              </a:rPr>
              <a:t>fiber</a:t>
            </a:r>
            <a:r>
              <a:rPr lang="en-IN" sz="1100" b="0" i="0" u="none" strike="noStrike" cap="none" dirty="0">
                <a:solidFill>
                  <a:srgbClr val="000000"/>
                </a:solidFill>
                <a:effectLst/>
                <a:latin typeface="Arial"/>
                <a:ea typeface="Arial"/>
                <a:cs typeface="Arial"/>
                <a:sym typeface="Arial"/>
              </a:rPr>
              <a:t>-optic cable.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Coaxial cable looks similar to the cable used to carry TV signal. A solid-core copper wire conductor runs down the middle of the cable. Around that solid-core copper wire is a layer of insulation, and covering that insulation is braided wire and metal foil shield, which shields against electromagnetic interference. A final layer of plastic insulation jacket covers the braided wire.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https://www.omnisecu.com/basic-networking/common-network-cable-types.php</a:t>
            </a:r>
          </a:p>
          <a:p>
            <a:pPr marL="158750" indent="0">
              <a:buNone/>
            </a:pPr>
            <a:r>
              <a:rPr lang="en-IN" dirty="0"/>
              <a:t>https://www.homedepot.com/c/ab/types-of-cables-and-connectors-in-networking/9ba683603be9fa5395fab90e9250f90</a:t>
            </a:r>
            <a:endParaRPr lang="en" dirty="0"/>
          </a:p>
        </p:txBody>
      </p:sp>
    </p:spTree>
    <p:extLst>
      <p:ext uri="{BB962C8B-B14F-4D97-AF65-F5344CB8AC3E}">
        <p14:creationId xmlns:p14="http://schemas.microsoft.com/office/powerpoint/2010/main" val="3511930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4 parent topics.</a:t>
            </a:r>
            <a:endParaRPr dirty="0"/>
          </a:p>
          <a:p>
            <a:pPr marL="0" lvl="0" indent="0" algn="l" rtl="0">
              <a:spcBef>
                <a:spcPts val="0"/>
              </a:spcBef>
              <a:spcAft>
                <a:spcPts val="0"/>
              </a:spcAft>
              <a:buNone/>
            </a:pPr>
            <a:endParaRPr lang="en-IN" dirty="0"/>
          </a:p>
          <a:p>
            <a:pPr marL="457200" lvl="0" indent="-342900" algn="l" rtl="0">
              <a:spcBef>
                <a:spcPts val="0"/>
              </a:spcBef>
              <a:spcAft>
                <a:spcPts val="0"/>
              </a:spcAft>
              <a:buSzPts val="1800"/>
              <a:buChar char="●"/>
            </a:pPr>
            <a:r>
              <a:rPr lang="en" dirty="0"/>
              <a:t>Steps to asseble PC</a:t>
            </a:r>
          </a:p>
          <a:p>
            <a:pPr marL="457200" lvl="0" indent="-342900" algn="l" rtl="0">
              <a:spcBef>
                <a:spcPts val="0"/>
              </a:spcBef>
              <a:spcAft>
                <a:spcPts val="0"/>
              </a:spcAft>
              <a:buSzPts val="1800"/>
              <a:buChar char="●"/>
            </a:pPr>
            <a:r>
              <a:rPr lang="en-IN" dirty="0"/>
              <a:t>S</a:t>
            </a:r>
            <a:r>
              <a:rPr lang="en" dirty="0"/>
              <a:t>teps to deassemble PC</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2738916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There are two types of coaxial cabling: </a:t>
            </a:r>
            <a:r>
              <a:rPr lang="en-IN" sz="1100" b="0" i="0" u="none" strike="noStrike" cap="none" dirty="0" err="1">
                <a:solidFill>
                  <a:srgbClr val="000000"/>
                </a:solidFill>
                <a:effectLst/>
                <a:latin typeface="Arial"/>
                <a:ea typeface="Arial"/>
                <a:cs typeface="Arial"/>
                <a:sym typeface="Arial"/>
              </a:rPr>
              <a:t>ThinNet</a:t>
            </a:r>
            <a:r>
              <a:rPr lang="en-IN" sz="1100" b="0" i="0" u="none" strike="noStrike" cap="none" dirty="0">
                <a:solidFill>
                  <a:srgbClr val="000000"/>
                </a:solidFill>
                <a:effectLst/>
                <a:latin typeface="Arial"/>
                <a:ea typeface="Arial"/>
                <a:cs typeface="Arial"/>
                <a:sym typeface="Arial"/>
              </a:rPr>
              <a:t> and </a:t>
            </a:r>
            <a:r>
              <a:rPr lang="en-IN" sz="1100" b="0" i="0" u="none" strike="noStrike" cap="none" dirty="0" err="1">
                <a:solidFill>
                  <a:srgbClr val="000000"/>
                </a:solidFill>
                <a:effectLst/>
                <a:latin typeface="Arial"/>
                <a:ea typeface="Arial"/>
                <a:cs typeface="Arial"/>
                <a:sym typeface="Arial"/>
              </a:rPr>
              <a:t>ThickNet</a:t>
            </a:r>
            <a:r>
              <a:rPr lang="en-IN" sz="1100" b="0" i="0" u="none" strike="noStrike" cap="none" dirty="0">
                <a:solidFill>
                  <a:srgbClr val="000000"/>
                </a:solidFill>
                <a:effectLst/>
                <a:latin typeface="Arial"/>
                <a:ea typeface="Arial"/>
                <a:cs typeface="Arial"/>
                <a:sym typeface="Arial"/>
              </a:rPr>
              <a:t>. </a:t>
            </a:r>
            <a:r>
              <a:rPr lang="en-IN" sz="1100" b="0" i="0" u="none" strike="noStrike" cap="none" dirty="0" err="1">
                <a:solidFill>
                  <a:srgbClr val="000000"/>
                </a:solidFill>
                <a:effectLst/>
                <a:latin typeface="Arial"/>
                <a:ea typeface="Arial"/>
                <a:cs typeface="Arial"/>
                <a:sym typeface="Arial"/>
              </a:rPr>
              <a:t>ThinNet</a:t>
            </a:r>
            <a:r>
              <a:rPr lang="en-IN" sz="1100" b="0" i="0" u="none" strike="noStrike" cap="none" dirty="0">
                <a:solidFill>
                  <a:srgbClr val="000000"/>
                </a:solidFill>
                <a:effectLst/>
                <a:latin typeface="Arial"/>
                <a:ea typeface="Arial"/>
                <a:cs typeface="Arial"/>
                <a:sym typeface="Arial"/>
              </a:rPr>
              <a:t> is a flexible coaxial cable about ¼ inch thick. </a:t>
            </a:r>
            <a:r>
              <a:rPr lang="en-IN" sz="1100" b="0" i="0" u="none" strike="noStrike" cap="none" dirty="0" err="1">
                <a:solidFill>
                  <a:srgbClr val="000000"/>
                </a:solidFill>
                <a:effectLst/>
                <a:latin typeface="Arial"/>
                <a:ea typeface="Arial"/>
                <a:cs typeface="Arial"/>
                <a:sym typeface="Arial"/>
              </a:rPr>
              <a:t>ThinNet</a:t>
            </a:r>
            <a:r>
              <a:rPr lang="en-IN" sz="1100" b="0" i="0" u="none" strike="noStrike" cap="none" dirty="0">
                <a:solidFill>
                  <a:srgbClr val="000000"/>
                </a:solidFill>
                <a:effectLst/>
                <a:latin typeface="Arial"/>
                <a:ea typeface="Arial"/>
                <a:cs typeface="Arial"/>
                <a:sym typeface="Arial"/>
              </a:rPr>
              <a:t> is used for short-distance. </a:t>
            </a:r>
            <a:r>
              <a:rPr lang="en-IN" sz="1100" b="0" i="0" u="none" strike="noStrike" cap="none" dirty="0" err="1">
                <a:solidFill>
                  <a:srgbClr val="000000"/>
                </a:solidFill>
                <a:effectLst/>
                <a:latin typeface="Arial"/>
                <a:ea typeface="Arial"/>
                <a:cs typeface="Arial"/>
                <a:sym typeface="Arial"/>
              </a:rPr>
              <a:t>ThinNet</a:t>
            </a:r>
            <a:r>
              <a:rPr lang="en-IN" sz="1100" b="0" i="0" u="none" strike="noStrike" cap="none" dirty="0">
                <a:solidFill>
                  <a:srgbClr val="000000"/>
                </a:solidFill>
                <a:effectLst/>
                <a:latin typeface="Arial"/>
                <a:ea typeface="Arial"/>
                <a:cs typeface="Arial"/>
                <a:sym typeface="Arial"/>
              </a:rPr>
              <a:t> connects directly to a workstation’s network adapter card using a British Naval Connector (BNC). The maximum length of </a:t>
            </a:r>
            <a:r>
              <a:rPr lang="en-IN" sz="1100" b="0" i="0" u="none" strike="noStrike" cap="none" dirty="0" err="1">
                <a:solidFill>
                  <a:srgbClr val="000000"/>
                </a:solidFill>
                <a:effectLst/>
                <a:latin typeface="Arial"/>
                <a:ea typeface="Arial"/>
                <a:cs typeface="Arial"/>
                <a:sym typeface="Arial"/>
              </a:rPr>
              <a:t>thinnet</a:t>
            </a:r>
            <a:r>
              <a:rPr lang="en-IN" sz="1100" b="0" i="0" u="none" strike="noStrike" cap="none" dirty="0">
                <a:solidFill>
                  <a:srgbClr val="000000"/>
                </a:solidFill>
                <a:effectLst/>
                <a:latin typeface="Arial"/>
                <a:ea typeface="Arial"/>
                <a:cs typeface="Arial"/>
                <a:sym typeface="Arial"/>
              </a:rPr>
              <a:t> is 185 to 200 meters. </a:t>
            </a:r>
            <a:r>
              <a:rPr lang="en-IN" sz="1100" b="0" i="0" u="none" strike="noStrike" cap="none" dirty="0" err="1">
                <a:solidFill>
                  <a:srgbClr val="000000"/>
                </a:solidFill>
                <a:effectLst/>
                <a:latin typeface="Arial"/>
                <a:ea typeface="Arial"/>
                <a:cs typeface="Arial"/>
                <a:sym typeface="Arial"/>
              </a:rPr>
              <a:t>ThickNet</a:t>
            </a:r>
            <a:r>
              <a:rPr lang="en-IN" sz="1100" b="0" i="0" u="none" strike="noStrike" cap="none" dirty="0">
                <a:solidFill>
                  <a:srgbClr val="000000"/>
                </a:solidFill>
                <a:effectLst/>
                <a:latin typeface="Arial"/>
                <a:ea typeface="Arial"/>
                <a:cs typeface="Arial"/>
                <a:sym typeface="Arial"/>
              </a:rPr>
              <a:t> coaxial cable is thicker cable than </a:t>
            </a:r>
            <a:r>
              <a:rPr lang="en-IN" sz="1100" b="0" i="0" u="none" strike="noStrike" cap="none" dirty="0" err="1">
                <a:solidFill>
                  <a:srgbClr val="000000"/>
                </a:solidFill>
                <a:effectLst/>
                <a:latin typeface="Arial"/>
                <a:ea typeface="Arial"/>
                <a:cs typeface="Arial"/>
                <a:sym typeface="Arial"/>
              </a:rPr>
              <a:t>ThinNet</a:t>
            </a:r>
            <a:r>
              <a:rPr lang="en-IN" sz="1100" b="0" i="0" u="none" strike="noStrike" cap="none" dirty="0">
                <a:solidFill>
                  <a:srgbClr val="000000"/>
                </a:solidFill>
                <a:effectLst/>
                <a:latin typeface="Arial"/>
                <a:ea typeface="Arial"/>
                <a:cs typeface="Arial"/>
                <a:sym typeface="Arial"/>
              </a:rPr>
              <a:t>. </a:t>
            </a:r>
            <a:r>
              <a:rPr lang="en-IN" sz="1100" b="0" i="0" u="none" strike="noStrike" cap="none" dirty="0" err="1">
                <a:solidFill>
                  <a:srgbClr val="000000"/>
                </a:solidFill>
                <a:effectLst/>
                <a:latin typeface="Arial"/>
                <a:ea typeface="Arial"/>
                <a:cs typeface="Arial"/>
                <a:sym typeface="Arial"/>
              </a:rPr>
              <a:t>ThickNet</a:t>
            </a:r>
            <a:r>
              <a:rPr lang="en-IN" sz="1100" b="0" i="0" u="none" strike="noStrike" cap="none" dirty="0">
                <a:solidFill>
                  <a:srgbClr val="000000"/>
                </a:solidFill>
                <a:effectLst/>
                <a:latin typeface="Arial"/>
                <a:ea typeface="Arial"/>
                <a:cs typeface="Arial"/>
                <a:sym typeface="Arial"/>
              </a:rPr>
              <a:t> cable is about ½ inch thick and can support data transfer over longer distances than </a:t>
            </a:r>
            <a:r>
              <a:rPr lang="en-IN" sz="1100" b="0" i="0" u="none" strike="noStrike" cap="none" dirty="0" err="1">
                <a:solidFill>
                  <a:srgbClr val="000000"/>
                </a:solidFill>
                <a:effectLst/>
                <a:latin typeface="Arial"/>
                <a:ea typeface="Arial"/>
                <a:cs typeface="Arial"/>
                <a:sym typeface="Arial"/>
              </a:rPr>
              <a:t>ThinNet</a:t>
            </a:r>
            <a:r>
              <a:rPr lang="en-IN" sz="1100" b="0" i="0" u="none" strike="noStrike" cap="none" dirty="0">
                <a:solidFill>
                  <a:srgbClr val="000000"/>
                </a:solidFill>
                <a:effectLst/>
                <a:latin typeface="Arial"/>
                <a:ea typeface="Arial"/>
                <a:cs typeface="Arial"/>
                <a:sym typeface="Arial"/>
              </a:rPr>
              <a:t>. </a:t>
            </a:r>
            <a:r>
              <a:rPr lang="en-IN" sz="1100" b="0" i="0" u="none" strike="noStrike" cap="none" dirty="0" err="1">
                <a:solidFill>
                  <a:srgbClr val="000000"/>
                </a:solidFill>
                <a:effectLst/>
                <a:latin typeface="Arial"/>
                <a:ea typeface="Arial"/>
                <a:cs typeface="Arial"/>
                <a:sym typeface="Arial"/>
              </a:rPr>
              <a:t>ThickNet</a:t>
            </a:r>
            <a:r>
              <a:rPr lang="en-IN" sz="1100" b="0" i="0" u="none" strike="noStrike" cap="none" dirty="0">
                <a:solidFill>
                  <a:srgbClr val="000000"/>
                </a:solidFill>
                <a:effectLst/>
                <a:latin typeface="Arial"/>
                <a:ea typeface="Arial"/>
                <a:cs typeface="Arial"/>
                <a:sym typeface="Arial"/>
              </a:rPr>
              <a:t> has a maximum supported cable length of 500 meters and usually is used as a backbone to connect several smaller </a:t>
            </a:r>
            <a:r>
              <a:rPr lang="en-IN" sz="1100" b="0" i="0" u="none" strike="noStrike" cap="none" dirty="0" err="1">
                <a:solidFill>
                  <a:srgbClr val="000000"/>
                </a:solidFill>
                <a:effectLst/>
                <a:latin typeface="Arial"/>
                <a:ea typeface="Arial"/>
                <a:cs typeface="Arial"/>
                <a:sym typeface="Arial"/>
              </a:rPr>
              <a:t>ThinNet</a:t>
            </a:r>
            <a:r>
              <a:rPr lang="en-IN" sz="1100" b="0" i="0" u="none" strike="noStrike" cap="none" dirty="0">
                <a:solidFill>
                  <a:srgbClr val="000000"/>
                </a:solidFill>
                <a:effectLst/>
                <a:latin typeface="Arial"/>
                <a:ea typeface="Arial"/>
                <a:cs typeface="Arial"/>
                <a:sym typeface="Arial"/>
              </a:rPr>
              <a:t>-based networks.</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https://www.omnisecu.com/basic-networking/common-network-cable-types.php</a:t>
            </a:r>
          </a:p>
          <a:p>
            <a:pPr marL="158750" indent="0">
              <a:buNone/>
            </a:pPr>
            <a:r>
              <a:rPr lang="en-IN" dirty="0"/>
              <a:t>https://www.homedepot.com/c/ab/types-of-cables-and-connectors-in-networking/9ba683603be9fa5395fab90e9250f90</a:t>
            </a:r>
            <a:endParaRPr lang="en" dirty="0"/>
          </a:p>
        </p:txBody>
      </p:sp>
    </p:spTree>
    <p:extLst>
      <p:ext uri="{BB962C8B-B14F-4D97-AF65-F5344CB8AC3E}">
        <p14:creationId xmlns:p14="http://schemas.microsoft.com/office/powerpoint/2010/main" val="52730013"/>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Twisted-pair cable is the most common type of cabling you can see in today's Local Area Networks (LAN) networks. A pair of wires forms a circuit that can transmit data. The pairs are twisted to provide protection against crosstalk. Crosstalk is the undesired signal noise generated by the electromagnetic fields of the adjacent wires.</a:t>
            </a:r>
          </a:p>
          <a:p>
            <a:pPr marL="158750" indent="0">
              <a:buNone/>
            </a:pPr>
            <a:r>
              <a:rPr lang="en-IN" sz="1100" b="0" i="0" u="none" strike="noStrike" cap="none" dirty="0">
                <a:solidFill>
                  <a:srgbClr val="000000"/>
                </a:solidFill>
                <a:effectLst/>
                <a:latin typeface="Arial"/>
                <a:ea typeface="Arial"/>
                <a:cs typeface="Arial"/>
                <a:sym typeface="Arial"/>
              </a:rPr>
              <a:t>When a wire is carrying a current, the current creates a magnetic field around the wire. This field can interfere with signals on nearby wires. To eliminate this, pairs of wires carry signals in opposite directions, so that the two magnetic fields also occur in opposite directions and cancel each other out. This process is known as cancellation.</a:t>
            </a:r>
          </a:p>
          <a:p>
            <a:pPr marL="158750" indent="0">
              <a:buNone/>
            </a:pPr>
            <a:r>
              <a:rPr lang="en-IN" sz="1100" b="0" i="0" u="none" strike="noStrike" cap="none" dirty="0" err="1">
                <a:solidFill>
                  <a:srgbClr val="000000"/>
                </a:solidFill>
                <a:effectLst/>
                <a:latin typeface="Arial"/>
                <a:ea typeface="Arial"/>
                <a:cs typeface="Arial"/>
                <a:sym typeface="Arial"/>
              </a:rPr>
              <a:t>Color</a:t>
            </a:r>
            <a:r>
              <a:rPr lang="en-IN" sz="1100" b="0" i="0" u="none" strike="noStrike" cap="none" dirty="0">
                <a:solidFill>
                  <a:srgbClr val="000000"/>
                </a:solidFill>
                <a:effectLst/>
                <a:latin typeface="Arial"/>
                <a:ea typeface="Arial"/>
                <a:cs typeface="Arial"/>
                <a:sym typeface="Arial"/>
              </a:rPr>
              <a:t> codes used for Twisted Pair wire’s plastic insulation are Orange, Orange-White, Blue, Blue-White, Green, Green-White, Brown and Brown-White.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Two types of twisted pair cables are Unshielded Twisted Pair (UTP) and Shielded Twisted Pair (STP).</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https://www.omnisecu.com/basic-networking/common-network-cable-types.php</a:t>
            </a:r>
          </a:p>
          <a:p>
            <a:pPr marL="158750" indent="0">
              <a:buNone/>
            </a:pPr>
            <a:r>
              <a:rPr lang="en-IN" dirty="0"/>
              <a:t>https://www.homedepot.com/c/ab/types-of-cables-and-connectors-in-networking/9ba683603be9fa5395fab90e9250f90</a:t>
            </a:r>
            <a:endParaRPr lang="en" dirty="0"/>
          </a:p>
        </p:txBody>
      </p:sp>
    </p:spTree>
    <p:extLst>
      <p:ext uri="{BB962C8B-B14F-4D97-AF65-F5344CB8AC3E}">
        <p14:creationId xmlns:p14="http://schemas.microsoft.com/office/powerpoint/2010/main" val="98137691"/>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Two types of twisted pair cables are Unshielded Twisted Pair (UTP) and Shielded Twisted Pair (STP).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Unshielded Twisted Pair (UTP) cable is the most common networking media. Unshielded Twisted Pair (UTP) consists of four pairs of thin, copper wires covered in color-coded plastic insulation that are twisted together. The wire pairs are then covered with a plastic outer jacket. UTP cables are of small diameter and it doesn’t need grounding.  Since there is no shielding for UTP cabling, it relies only on "cancellation" to avoid noise.</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https://www.omnisecu.com/basic-networking/common-network-cable-types.php</a:t>
            </a:r>
          </a:p>
          <a:p>
            <a:pPr marL="158750" indent="0">
              <a:buNone/>
            </a:pPr>
            <a:r>
              <a:rPr lang="en-IN" dirty="0"/>
              <a:t>https://www.homedepot.com/c/ab/types-of-cables-and-connectors-in-networking/9ba683603be9fa5395fab90e9250f90</a:t>
            </a:r>
            <a:endParaRPr lang="en" dirty="0"/>
          </a:p>
        </p:txBody>
      </p:sp>
    </p:spTree>
    <p:extLst>
      <p:ext uri="{BB962C8B-B14F-4D97-AF65-F5344CB8AC3E}">
        <p14:creationId xmlns:p14="http://schemas.microsoft.com/office/powerpoint/2010/main" val="24986605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Shielded Twisted Pair (STP) cables additionally have an overall conducting metallic shields covering four twisted pair wires. There may be another conducting metallic shields covering individual twisted pairs also. These metallic shields blocks out electromagnetic interference to prevent unwanted noise from the communication circuit.</a:t>
            </a:r>
          </a:p>
          <a:p>
            <a:pPr marL="158750" indent="0">
              <a:buNone/>
            </a:pPr>
            <a:r>
              <a:rPr lang="en-IN" sz="1100" b="0" i="0" u="none" strike="noStrike" cap="none" dirty="0">
                <a:solidFill>
                  <a:srgbClr val="000000"/>
                </a:solidFill>
                <a:effectLst/>
                <a:latin typeface="Arial"/>
                <a:ea typeface="Arial"/>
                <a:cs typeface="Arial"/>
                <a:sym typeface="Arial"/>
              </a:rPr>
              <a:t>Drain wires are also used in Shielded Twisted Pair (STP) cables together with metallic shields for grounding purpose. The drain wire provides a low-resistance connection to shield for better grounding. The main purpose of drain wire is to carry away unwanted interference noise to ground.</a:t>
            </a:r>
          </a:p>
          <a:p>
            <a:pPr marL="158750" indent="0">
              <a:buNone/>
            </a:pPr>
            <a:endParaRPr lang="en-IN" sz="1100" b="0" i="0" u="none" strike="noStrike" cap="none" dirty="0">
              <a:solidFill>
                <a:srgbClr val="000000"/>
              </a:solidFill>
              <a:effectLst/>
              <a:latin typeface="Arial"/>
              <a:ea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https://www.omnisecu.com/basic-networking/common-network-cable-types.php</a:t>
            </a:r>
          </a:p>
          <a:p>
            <a:pPr marL="158750" indent="0">
              <a:buNone/>
            </a:pPr>
            <a:r>
              <a:rPr lang="en-IN" dirty="0"/>
              <a:t>https://www.homedepot.com/c/ab/types-of-cables-and-connectors-in-networking/9ba683603be9fa5395fab90e9250f90</a:t>
            </a:r>
            <a:endParaRPr lang="en" dirty="0"/>
          </a:p>
        </p:txBody>
      </p:sp>
    </p:spTree>
    <p:extLst>
      <p:ext uri="{BB962C8B-B14F-4D97-AF65-F5344CB8AC3E}">
        <p14:creationId xmlns:p14="http://schemas.microsoft.com/office/powerpoint/2010/main" val="309870797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RJ45 connectors are used for CAT6 cables and CAT5e cables. These connectors for twisted-pair Ethernet cables are similar in appearance to a standard telephone cord connector. They are wider, however, because they have eight conductors compared to only four conductors on a telephone jack.</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https://www.omnisecu.com/basic-networking/common-network-cable-types.php</a:t>
            </a:r>
          </a:p>
          <a:p>
            <a:pPr marL="158750" indent="0">
              <a:buNone/>
            </a:pPr>
            <a:r>
              <a:rPr lang="en-IN" dirty="0"/>
              <a:t>https://www.homedepot.com/c/ab/types-of-cables-and-connectors-in-networking/9ba683603be9fa5395fab90e9250f90</a:t>
            </a:r>
            <a:endParaRPr lang="en" dirty="0"/>
          </a:p>
        </p:txBody>
      </p:sp>
    </p:spTree>
    <p:extLst>
      <p:ext uri="{BB962C8B-B14F-4D97-AF65-F5344CB8AC3E}">
        <p14:creationId xmlns:p14="http://schemas.microsoft.com/office/powerpoint/2010/main" val="350125199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BNC connectors are a type of F-series connectors commonly found in households. This type of connector for RG59 or RG6 coaxial cable is used for cable television equipment, broadcast TV antenna applications and CCTV security camera installations. They are easy to connect and disconnect from equipment and provide inexpensive, stable connections to these communications devices and other cables.</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https://www.omnisecu.com/basic-networking/common-network-cable-types.php</a:t>
            </a:r>
          </a:p>
          <a:p>
            <a:pPr marL="158750" indent="0">
              <a:buNone/>
            </a:pPr>
            <a:r>
              <a:rPr lang="en-IN" dirty="0"/>
              <a:t>https://www.homedepot.com/c/ab/types-of-cables-and-connectors-in-networking/9ba683603be9fa5395fab90e9250f90</a:t>
            </a:r>
            <a:endParaRPr lang="en" dirty="0"/>
          </a:p>
        </p:txBody>
      </p:sp>
    </p:spTree>
    <p:extLst>
      <p:ext uri="{BB962C8B-B14F-4D97-AF65-F5344CB8AC3E}">
        <p14:creationId xmlns:p14="http://schemas.microsoft.com/office/powerpoint/2010/main" val="2516221127"/>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USB connectors are perhaps most familiar to the majority of people. USB (Universal Serial Bus) connectors typically join external devices to a personal computer or are used for mobile phone charging. There are adapters that will allow an Ethernet cable to connect directly to a USB port, though this type of setup would be a temporary solution for networking.</a:t>
            </a: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https://www.omnisecu.com/basic-networking/common-network-cable-types.php</a:t>
            </a:r>
          </a:p>
          <a:p>
            <a:pPr marL="158750" indent="0">
              <a:buNone/>
            </a:pPr>
            <a:r>
              <a:rPr lang="en-IN" dirty="0"/>
              <a:t>https://www.homedepot.com/c/ab/types-of-cables-and-connectors-in-networking/9ba683603be9fa5395fab90e9250f90</a:t>
            </a:r>
            <a:endParaRPr lang="en" dirty="0"/>
          </a:p>
        </p:txBody>
      </p:sp>
    </p:spTree>
    <p:extLst>
      <p:ext uri="{BB962C8B-B14F-4D97-AF65-F5344CB8AC3E}">
        <p14:creationId xmlns:p14="http://schemas.microsoft.com/office/powerpoint/2010/main" val="367666565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err="1">
                <a:solidFill>
                  <a:srgbClr val="000000"/>
                </a:solidFill>
                <a:effectLst/>
                <a:latin typeface="Arial"/>
                <a:ea typeface="Arial"/>
                <a:cs typeface="Arial"/>
                <a:sym typeface="Arial"/>
              </a:rPr>
              <a:t>Fiber</a:t>
            </a:r>
            <a:r>
              <a:rPr lang="en-IN" sz="1100" b="0" i="0" u="none" strike="noStrike" cap="none" dirty="0">
                <a:solidFill>
                  <a:srgbClr val="000000"/>
                </a:solidFill>
                <a:effectLst/>
                <a:latin typeface="Arial"/>
                <a:ea typeface="Arial"/>
                <a:cs typeface="Arial"/>
                <a:sym typeface="Arial"/>
              </a:rPr>
              <a:t> optic connectors require different types of connectors from those used with coax or twisted-pair cables, such as CAT5e. These types of connectors in networking must align glass </a:t>
            </a:r>
            <a:r>
              <a:rPr lang="en-IN" sz="1100" b="0" i="0" u="none" strike="noStrike" cap="none" dirty="0" err="1">
                <a:solidFill>
                  <a:srgbClr val="000000"/>
                </a:solidFill>
                <a:effectLst/>
                <a:latin typeface="Arial"/>
                <a:ea typeface="Arial"/>
                <a:cs typeface="Arial"/>
                <a:sym typeface="Arial"/>
              </a:rPr>
              <a:t>fibers</a:t>
            </a:r>
            <a:r>
              <a:rPr lang="en-IN" sz="1100" b="0" i="0" u="none" strike="noStrike" cap="none" dirty="0">
                <a:solidFill>
                  <a:srgbClr val="000000"/>
                </a:solidFill>
                <a:effectLst/>
                <a:latin typeface="Arial"/>
                <a:ea typeface="Arial"/>
                <a:cs typeface="Arial"/>
                <a:sym typeface="Arial"/>
              </a:rPr>
              <a:t> with precision to allow for communication. If you choose to use optical cable over twisted pair Ethernet, you may need to install a special adapter in your computer to utilize various </a:t>
            </a:r>
            <a:r>
              <a:rPr lang="en-IN" sz="1100" b="0" i="0" u="none" strike="noStrike" cap="none" dirty="0" err="1">
                <a:solidFill>
                  <a:srgbClr val="000000"/>
                </a:solidFill>
                <a:effectLst/>
                <a:latin typeface="Arial"/>
                <a:ea typeface="Arial"/>
                <a:cs typeface="Arial"/>
                <a:sym typeface="Arial"/>
              </a:rPr>
              <a:t>fiber</a:t>
            </a:r>
            <a:r>
              <a:rPr lang="en-IN" sz="1100" b="0" i="0" u="none" strike="noStrike" cap="none" dirty="0">
                <a:solidFill>
                  <a:srgbClr val="000000"/>
                </a:solidFill>
                <a:effectLst/>
                <a:latin typeface="Arial"/>
                <a:ea typeface="Arial"/>
                <a:cs typeface="Arial"/>
                <a:sym typeface="Arial"/>
              </a:rPr>
              <a:t> optic cable connector types.</a:t>
            </a:r>
            <a:endParaRPr lang="en-IN" sz="1100" b="0" i="0" u="none" strike="noStrike" cap="none" dirty="0">
              <a:solidFill>
                <a:srgbClr val="000000"/>
              </a:solidFill>
              <a:effectLst/>
              <a:latin typeface="Arial"/>
              <a:cs typeface="Arial"/>
              <a:sym typeface="Arial"/>
            </a:endParaRPr>
          </a:p>
          <a:p>
            <a:pPr marL="158750" indent="0">
              <a:buNone/>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https://www.omnisecu.com/basic-networking/common-network-cable-types.php</a:t>
            </a:r>
          </a:p>
          <a:p>
            <a:pPr marL="158750" indent="0">
              <a:buNone/>
            </a:pPr>
            <a:r>
              <a:rPr lang="en-IN" dirty="0"/>
              <a:t>https://www.homedepot.com/c/ab/types-of-cables-and-connectors-in-networking/9ba683603be9fa5395fab90e9250f90</a:t>
            </a:r>
            <a:endParaRPr lang="en" dirty="0"/>
          </a:p>
        </p:txBody>
      </p:sp>
    </p:spTree>
    <p:extLst>
      <p:ext uri="{BB962C8B-B14F-4D97-AF65-F5344CB8AC3E}">
        <p14:creationId xmlns:p14="http://schemas.microsoft.com/office/powerpoint/2010/main" val="340878182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Physical topology indicates arrangement of different elements of a network. It reflects physical layout of devices and cables to a form a connected network. It is concerned with essentials of network ignoring minute details like transfer of data and device type. The pattern of arrangement of nodes (computers) and network cables depends on ease of installation and setup of the network. It affects cost and bandwidth capacity based on solution of devices. It takes into account placement of nodes and distance between them. Devices can be arranged to form a ring (Ring Topology) or linearly connected in a line called Bus Topology.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https://www.geeksforgeeks.org/difference-between-physical-and-logical-topology/</a:t>
            </a:r>
          </a:p>
          <a:p>
            <a:pPr marL="158750" indent="0">
              <a:buNone/>
            </a:pPr>
            <a:r>
              <a:rPr lang="en-IN" dirty="0"/>
              <a:t>https://www.javatpoint.com/computer-network-topologies</a:t>
            </a:r>
            <a:endParaRPr lang="en" dirty="0"/>
          </a:p>
        </p:txBody>
      </p:sp>
    </p:spTree>
    <p:extLst>
      <p:ext uri="{BB962C8B-B14F-4D97-AF65-F5344CB8AC3E}">
        <p14:creationId xmlns:p14="http://schemas.microsoft.com/office/powerpoint/2010/main" val="2234036123"/>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Logical Topology reflects arrangement of devices and their communication. It is the transmission of data over physical topology. It is independent of physical topology, irrespective of arrangements of nodes. It is concerned with intricate details of network like type of devices (switches, routers) chosen and their quality, which affect rate and speed of data packets delivery. The logical topology ensures optimal flow control that can be regulated within network.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https://www.geeksforgeeks.org/difference-between-physical-and-logical-topology/</a:t>
            </a:r>
          </a:p>
          <a:p>
            <a:pPr marL="158750" indent="0">
              <a:buNone/>
            </a:pPr>
            <a:r>
              <a:rPr lang="en-IN" dirty="0"/>
              <a:t>https://www.javatpoint.com/computer-network-topologies</a:t>
            </a:r>
            <a:endParaRPr lang="en" dirty="0"/>
          </a:p>
        </p:txBody>
      </p:sp>
    </p:spTree>
    <p:extLst>
      <p:ext uri="{BB962C8B-B14F-4D97-AF65-F5344CB8AC3E}">
        <p14:creationId xmlns:p14="http://schemas.microsoft.com/office/powerpoint/2010/main" val="3335413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605"/>
              </a:lnSpc>
              <a:spcBef>
                <a:spcPts val="500"/>
              </a:spcBef>
              <a:spcAft>
                <a:spcPts val="600"/>
              </a:spcAft>
            </a:pPr>
            <a:r>
              <a:rPr lang="en-IN" sz="1800" b="1"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Computer Assembly</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lgn="just">
              <a:lnSpc>
                <a:spcPts val="1205"/>
              </a:lnSpc>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As we know, computer assembly is a systematic process. First, arrange the computer parts. The sequence for assembly and working of the computer listed below is as:</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Open the case.</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Install the power supply.</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Attach the components to the motherboard.</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Install the motherboard.</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Install internal drives.</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Connect all internal cables.</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Install motherboard power connections</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Connect external cables to the computer.</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r>
              <a:rPr lang="en-IN" sz="1800" dirty="0">
                <a:solidFill>
                  <a:srgbClr val="211D1E"/>
                </a:solidFill>
                <a:effectLst/>
                <a:latin typeface="Times New Roman" panose="02020603050405020304" pitchFamily="18" charset="0"/>
                <a:ea typeface="Times New Roman" panose="02020603050405020304" pitchFamily="18" charset="0"/>
              </a:rPr>
              <a:t>Boot the computer for the first time. </a:t>
            </a: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677511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bus topology is designed in such a way that all the stations are connected through a single cable known as a backbone cable.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Each node is either connected to the backbone cable by drop cable or directly connected to the backbone cable.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When a node wants to send a message over the network, it puts a message over the network. All the stations available in the network will receive the message whether it has been addressed or not.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bus topology is mainly used in 802.3 (</a:t>
            </a:r>
            <a:r>
              <a:rPr lang="en-IN" sz="1100" b="0" i="0" u="none" strike="noStrike" cap="none" dirty="0" err="1">
                <a:solidFill>
                  <a:srgbClr val="000000"/>
                </a:solidFill>
                <a:effectLst/>
                <a:latin typeface="Arial"/>
                <a:ea typeface="Arial"/>
                <a:cs typeface="Arial"/>
                <a:sym typeface="Arial"/>
              </a:rPr>
              <a:t>ethernet</a:t>
            </a:r>
            <a:r>
              <a:rPr lang="en-IN" sz="1100" b="0" i="0" u="none" strike="noStrike" cap="none" dirty="0">
                <a:solidFill>
                  <a:srgbClr val="000000"/>
                </a:solidFill>
                <a:effectLst/>
                <a:latin typeface="Arial"/>
                <a:ea typeface="Arial"/>
                <a:cs typeface="Arial"/>
                <a:sym typeface="Arial"/>
              </a:rPr>
              <a:t>) and 802.4 standard networks.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configuration of a bus topology is quite simpler as compared to other topologies.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backbone cable is considered as a "single lane" through which the message is broadcast to all the stations.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most common access method of the bus topologies is CSMA (Carrier Sense Multiple Access).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https://www.geeksforgeeks.org/difference-between-physical-and-logical-topology/</a:t>
            </a:r>
          </a:p>
          <a:p>
            <a:pPr marL="158750" indent="0">
              <a:buNone/>
            </a:pPr>
            <a:r>
              <a:rPr lang="en-IN" dirty="0"/>
              <a:t>https://www.javatpoint.com/computer-network-topologies</a:t>
            </a:r>
            <a:endParaRPr lang="en" dirty="0"/>
          </a:p>
        </p:txBody>
      </p:sp>
    </p:spTree>
    <p:extLst>
      <p:ext uri="{BB962C8B-B14F-4D97-AF65-F5344CB8AC3E}">
        <p14:creationId xmlns:p14="http://schemas.microsoft.com/office/powerpoint/2010/main" val="394802949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Ring topology is like a bus topology, but with connected ends.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node that receives the message from the previous computer will retransmit to the next node.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data flows in one direction, i.e., it is unidirectional.</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data flows in a single loop continuously known as an endless loop.</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It has no terminated ends, i.e., each node is connected to other node and having no termination point.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data in a ring topology flow in a clockwise direction.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most common access method of the ring topology is token passing.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Token passing: It is a network access method in which token is passed from one node to another node.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Token: It is a frame that circulates around the network.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https://www.geeksforgeeks.org/difference-between-physical-and-logical-topology/</a:t>
            </a:r>
          </a:p>
          <a:p>
            <a:pPr marL="158750" indent="0">
              <a:buNone/>
            </a:pPr>
            <a:r>
              <a:rPr lang="en-IN" dirty="0"/>
              <a:t>https://www.javatpoint.com/computer-network-topologies</a:t>
            </a:r>
            <a:endParaRPr lang="en" dirty="0"/>
          </a:p>
        </p:txBody>
      </p:sp>
    </p:spTree>
    <p:extLst>
      <p:ext uri="{BB962C8B-B14F-4D97-AF65-F5344CB8AC3E}">
        <p14:creationId xmlns:p14="http://schemas.microsoft.com/office/powerpoint/2010/main" val="390645432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Star topology is an arrangement of the network in which every node is connected to the central hub, switch or a central computer.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central computer is known as a server, and the peripheral devices attached to the server are known as clients.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Coaxial cable or RJ-45 cables are used to connect the computers.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Hubs or Switches are mainly used as connection devices in a physical star topology.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Star topology is the most popular topology in network implementation.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https://www.geeksforgeeks.org/difference-between-physical-and-logical-topology/</a:t>
            </a:r>
          </a:p>
          <a:p>
            <a:pPr marL="158750" indent="0">
              <a:buNone/>
            </a:pPr>
            <a:r>
              <a:rPr lang="en-IN" dirty="0"/>
              <a:t>https://www.javatpoint.com/computer-network-topologies</a:t>
            </a:r>
            <a:endParaRPr lang="en" dirty="0"/>
          </a:p>
        </p:txBody>
      </p:sp>
    </p:spTree>
    <p:extLst>
      <p:ext uri="{BB962C8B-B14F-4D97-AF65-F5344CB8AC3E}">
        <p14:creationId xmlns:p14="http://schemas.microsoft.com/office/powerpoint/2010/main" val="266034944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Tree topology combines the characteristics of bus topology and star topology.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A tree topology is a type of structure in which all the computers are connected with each other in hierarchical fashion.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top-most node in tree topology is known as a root node, and all other nodes are the descendants of the root node.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There is only one path exists between two nodes for the data transmission. Thus, it forms a parent-child hierarchy.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https://www.geeksforgeeks.org/difference-between-physical-and-logical-topology/</a:t>
            </a:r>
          </a:p>
          <a:p>
            <a:pPr marL="158750" indent="0">
              <a:buNone/>
            </a:pPr>
            <a:r>
              <a:rPr lang="en-IN" dirty="0"/>
              <a:t>https://www.javatpoint.com/computer-network-topologies</a:t>
            </a:r>
            <a:endParaRPr lang="en" dirty="0"/>
          </a:p>
        </p:txBody>
      </p:sp>
    </p:spTree>
    <p:extLst>
      <p:ext uri="{BB962C8B-B14F-4D97-AF65-F5344CB8AC3E}">
        <p14:creationId xmlns:p14="http://schemas.microsoft.com/office/powerpoint/2010/main" val="1453158887"/>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Mesh technology is an arrangement of the network in which computers are interconnected with each other through various redundant connections.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There are multiple paths from one computer to another computer.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It does not contain the switch, hub or any central computer which acts as a central point of communication.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Internet is an example of the mesh topology.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Mesh topology is mainly used for WAN implementations where communication failures are a critical concern.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Mesh topology is mainly used for wireless networks.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Mesh topology can be formed by using the formula: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Number of cables = (n*(n-1))/2;</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Where n is the number of nodes that represents the network.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https://www.geeksforgeeks.org/difference-between-physical-and-logical-topology/</a:t>
            </a:r>
          </a:p>
          <a:p>
            <a:pPr marL="158750" indent="0">
              <a:buNone/>
            </a:pPr>
            <a:r>
              <a:rPr lang="en-IN" dirty="0"/>
              <a:t>https://www.javatpoint.com/computer-network-topologies</a:t>
            </a:r>
            <a:endParaRPr lang="en" dirty="0"/>
          </a:p>
        </p:txBody>
      </p:sp>
    </p:spTree>
    <p:extLst>
      <p:ext uri="{BB962C8B-B14F-4D97-AF65-F5344CB8AC3E}">
        <p14:creationId xmlns:p14="http://schemas.microsoft.com/office/powerpoint/2010/main" val="3131390875"/>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 combination of various different topologies is known as Hybrid topology.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A Hybrid topology is a connection between different links and nodes to transfer the data.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When two or more different topologies are combined together is termed as Hybrid topology and if similar topologies are connected with each other will not result in Hybrid topology. For example, if there exist a ring topology in one branch of ICICI bank and bus topology in another branch of ICICI bank, connecting these two topologies will result in Hybrid topology.</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https://www.geeksforgeeks.org/difference-between-physical-and-logical-topology/</a:t>
            </a:r>
          </a:p>
          <a:p>
            <a:pPr marL="158750" indent="0">
              <a:buNone/>
            </a:pPr>
            <a:r>
              <a:rPr lang="en-IN" dirty="0"/>
              <a:t>https://www.javatpoint.com/computer-network-topologies</a:t>
            </a:r>
            <a:endParaRPr lang="en" dirty="0"/>
          </a:p>
        </p:txBody>
      </p:sp>
    </p:spTree>
    <p:extLst>
      <p:ext uri="{BB962C8B-B14F-4D97-AF65-F5344CB8AC3E}">
        <p14:creationId xmlns:p14="http://schemas.microsoft.com/office/powerpoint/2010/main" val="999977809"/>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In Synchronous Transmission, data is sent in form of blocks or frames. This transmission is the full duplex type. Between sender and receiver the synchronization is compulsory. In Synchronous transmission, There is no gap present between data. It is more efficient and more reliable than asynchronous transmission to transfer the large amount of data.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https://www.geeksforgeeks.org/difference-between-synchronous-and-asynchronous-transmission/</a:t>
            </a:r>
          </a:p>
          <a:p>
            <a:pPr marL="158750" indent="0">
              <a:buNone/>
            </a:pPr>
            <a:r>
              <a:rPr lang="en-IN" dirty="0"/>
              <a:t>https://www.guru99.com/difference-between-synchronous-and-asynchronous-transmission.html</a:t>
            </a:r>
            <a:endParaRPr lang="en" dirty="0"/>
          </a:p>
        </p:txBody>
      </p:sp>
    </p:spTree>
    <p:extLst>
      <p:ext uri="{BB962C8B-B14F-4D97-AF65-F5344CB8AC3E}">
        <p14:creationId xmlns:p14="http://schemas.microsoft.com/office/powerpoint/2010/main" val="3088469082"/>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In Asynchronous Transmission, data is sent in form of byte or character. This transmission is the half duplex type transmission. In this transmission start bits and stop bits are added with data. It does not require synchronization.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sz="1100" b="0" i="0" u="none" strike="noStrike" cap="none" dirty="0">
              <a:solidFill>
                <a:srgbClr val="000000"/>
              </a:solidFill>
              <a:effectLst/>
              <a:latin typeface="Arial"/>
              <a:cs typeface="Arial"/>
              <a:sym typeface="Arial"/>
            </a:endParaRPr>
          </a:p>
          <a:p>
            <a:pPr marL="158750" indent="0">
              <a:buNone/>
            </a:pPr>
            <a:r>
              <a:rPr lang="en" dirty="0"/>
              <a:t>Reference: </a:t>
            </a:r>
          </a:p>
          <a:p>
            <a:pPr marL="158750" indent="0">
              <a:buNone/>
            </a:pPr>
            <a:r>
              <a:rPr lang="en-IN" dirty="0"/>
              <a:t>https://www.geeksforgeeks.org/difference-between-synchronous-and-asynchronous-transmission/</a:t>
            </a:r>
          </a:p>
          <a:p>
            <a:pPr marL="158750" indent="0">
              <a:buNone/>
            </a:pPr>
            <a:r>
              <a:rPr lang="en-IN" dirty="0"/>
              <a:t>https://www.guru99.com/difference-between-synchronous-and-asynchronous-transmission.html</a:t>
            </a:r>
            <a:endParaRPr lang="en" dirty="0"/>
          </a:p>
        </p:txBody>
      </p:sp>
    </p:spTree>
    <p:extLst>
      <p:ext uri="{BB962C8B-B14F-4D97-AF65-F5344CB8AC3E}">
        <p14:creationId xmlns:p14="http://schemas.microsoft.com/office/powerpoint/2010/main" val="3778614927"/>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Aft>
                <a:spcPts val="75"/>
              </a:spcAft>
              <a:buNone/>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Prepare the workspace before starting installation of the computer. There should be adequate lighting, good ventilation, and a comfortable room temperature. The workbench or table should be accessible from all sides. Avoid cluttering the surface of the workbench or table with tools and computer components. An anti‑static mat on the table will help to prevent physical and electrostatic discharge (ESD) damage to equipment. Small containers can be used to hold small screws and other parts as they are being removed.</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0" indent="0">
              <a:spcAft>
                <a:spcPts val="75"/>
              </a:spcAft>
              <a:buNone/>
            </a:pPr>
            <a:r>
              <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rPr>
              <a:t> </a:t>
            </a:r>
          </a:p>
          <a:p>
            <a:pPr>
              <a:spcAft>
                <a:spcPts val="75"/>
              </a:spcAft>
            </a:pPr>
            <a:r>
              <a:rPr lang="en-IN" sz="1800" b="1"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Material Required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tabLst>
                <a:tab pos="274320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Computer case, with power supply installed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tabLst>
                <a:tab pos="274320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Motherboard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tabLst>
                <a:tab pos="274320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CPU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tabLst>
                <a:tab pos="274320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Heat sink/fan assembly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tabLst>
                <a:tab pos="274320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Thermal compound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tabLst>
                <a:tab pos="274320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RAM module(s)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tabLst>
                <a:tab pos="274320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Motherboard standoffs and screws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tabLst>
                <a:tab pos="274320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Anti‑static wrist strap and anti-static mat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tabLst>
                <a:tab pos="2743200" algn="l"/>
              </a:tabLs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Tool kit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158750" indent="0" algn="just">
              <a:lnSpc>
                <a:spcPts val="1605"/>
              </a:lnSpc>
              <a:spcBef>
                <a:spcPts val="500"/>
              </a:spcBef>
              <a:spcAft>
                <a:spcPts val="600"/>
              </a:spcAft>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3074107"/>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02262095"/>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8569607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0649287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00585595"/>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06978125"/>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64760461"/>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00105928"/>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59726169"/>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8574520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06548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The first step in assembling a computer is to open the computer case (see Figure 1.1). There are different methods for opening cases.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The computer comes with various types of cabinets. The method for opening the case is different based on the manufacturer.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To open the case, first remove the screws of the left side cover and slide the side cover (see Figure 1.2).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158750" indent="0" algn="just">
              <a:lnSpc>
                <a:spcPts val="1605"/>
              </a:lnSpc>
              <a:spcBef>
                <a:spcPts val="500"/>
              </a:spcBef>
              <a:spcAft>
                <a:spcPts val="600"/>
              </a:spcAft>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9499493"/>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8895462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40450445"/>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03037332"/>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680948"/>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6872812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5327779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2754239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45935983"/>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8882848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9809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Install the power supply The next step is to install a power supply (see Figure 1.3). There are usually four screws that attach the power supply to the case. Power supplies have fans that can vibrate and loosen screws that are not secured. When installing a power supply, make sure that all of the screws are used and that they are properly tightened.</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Insert the power supply into the case.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Align the holes in the power supply with the holes in the case.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r>
              <a:rPr lang="en-IN" sz="1800" dirty="0">
                <a:solidFill>
                  <a:srgbClr val="211D1E"/>
                </a:solidFill>
                <a:effectLst/>
                <a:latin typeface="Times New Roman" panose="02020603050405020304" pitchFamily="18" charset="0"/>
                <a:ea typeface="Times New Roman" panose="02020603050405020304" pitchFamily="18" charset="0"/>
              </a:rPr>
              <a:t>Secure the power supply to the case using the proper screws</a:t>
            </a: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311965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7482862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85789959"/>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20833585"/>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87780196"/>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09898979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33558425"/>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12730554"/>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28954934"/>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9944789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682580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75"/>
              </a:spcAft>
              <a:buClr>
                <a:srgbClr val="000000"/>
              </a:buClr>
              <a:buSzPts val="1100"/>
              <a:buFont typeface="+mj-lt"/>
              <a:buNone/>
              <a:tabLst/>
              <a:defRPr/>
            </a:pPr>
            <a:r>
              <a:rPr lang="en-IN" sz="1800" dirty="0">
                <a:solidFill>
                  <a:srgbClr val="211D1E"/>
                </a:solidFill>
                <a:effectLst/>
                <a:latin typeface="Times New Roman" panose="02020603050405020304" pitchFamily="18" charset="0"/>
                <a:ea typeface="Times New Roman" panose="02020603050405020304" pitchFamily="18" charset="0"/>
              </a:rPr>
              <a:t>The motherboard has to be prepared before its installation. To prepare the motherboard, you first need to install the CPU, then the heat sink on the CPU and CPU fan.</a:t>
            </a:r>
            <a:endParaRPr lang="en-IN" sz="1800" dirty="0">
              <a:effectLst/>
              <a:latin typeface="Times New Roman" panose="02020603050405020304" pitchFamily="18" charset="0"/>
              <a:ea typeface="Times New Roman" panose="02020603050405020304" pitchFamily="18" charset="0"/>
            </a:endParaRPr>
          </a:p>
          <a:p>
            <a:pPr marL="0" lvl="0" indent="0">
              <a:spcAft>
                <a:spcPts val="75"/>
              </a:spcAft>
              <a:buFont typeface="+mj-lt"/>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ts val="1205"/>
              </a:lnSpc>
              <a:spcBef>
                <a:spcPts val="700"/>
              </a:spcBef>
              <a:spcAft>
                <a:spcPts val="300"/>
              </a:spcAft>
            </a:pPr>
            <a:r>
              <a:rPr lang="en-IN" sz="1800" b="1"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CPU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gn="just">
              <a:lnSpc>
                <a:spcPts val="1205"/>
              </a:lnSpc>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The CPU and motherboard are sensitive to electrostatic discharge. So place them on a grounded anti-static mat and wear an anti-static wrist strap while handling the CPU. When handling a CPU, do not touch the CPU contacts at any point. The CPU is secured to the socket on the motherboard with a locking assembly.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r>
              <a:rPr lang="en-IN" sz="1800" dirty="0">
                <a:solidFill>
                  <a:srgbClr val="211D1E"/>
                </a:solidFill>
                <a:effectLst/>
                <a:latin typeface="Times New Roman" panose="02020603050405020304" pitchFamily="18" charset="0"/>
                <a:ea typeface="Times New Roman" panose="02020603050405020304" pitchFamily="18" charset="0"/>
              </a:rPr>
              <a:t>Thermal compound which is used to conduct heat away from the CPU is applied on the top of CPU. In case of an old CPU, first clean the top of the CPU, and then apply the thermal compound. Clean the top of the CPU and the base of the heat sink with isopropyl alcohol and a lint‑free cloth. This removes the old thermal compound. Then apply a new layer of thermal compound</a:t>
            </a: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4284025"/>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55377732"/>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1355252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64551987"/>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88180812"/>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00472632"/>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57968772"/>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88918965"/>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28147940"/>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30390220"/>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64319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75"/>
              </a:spcAft>
              <a:buClr>
                <a:srgbClr val="000000"/>
              </a:buClr>
              <a:buSzPts val="1100"/>
              <a:buFont typeface="+mj-lt"/>
              <a:buNone/>
              <a:tabLst/>
              <a:defRPr/>
            </a:pPr>
            <a:r>
              <a:rPr lang="en-IN" sz="1800" dirty="0">
                <a:solidFill>
                  <a:srgbClr val="211D1E"/>
                </a:solidFill>
                <a:effectLst/>
                <a:latin typeface="Times New Roman" panose="02020603050405020304" pitchFamily="18" charset="0"/>
                <a:ea typeface="Times New Roman" panose="02020603050405020304" pitchFamily="18" charset="0"/>
              </a:rPr>
              <a:t>The motherboard has to be prepared before its installation. To prepare the motherboard, you first need to install the CPU, then the heat sink on the CPU and CPU fan.</a:t>
            </a:r>
            <a:endParaRPr lang="en-IN" sz="1800" dirty="0">
              <a:effectLst/>
              <a:latin typeface="Times New Roman" panose="02020603050405020304" pitchFamily="18" charset="0"/>
              <a:ea typeface="Times New Roman" panose="02020603050405020304" pitchFamily="18" charset="0"/>
            </a:endParaRPr>
          </a:p>
          <a:p>
            <a:pPr algn="just">
              <a:lnSpc>
                <a:spcPts val="1205"/>
              </a:lnSpc>
              <a:spcBef>
                <a:spcPts val="700"/>
              </a:spcBef>
              <a:spcAft>
                <a:spcPts val="300"/>
              </a:spcAft>
            </a:pPr>
            <a:r>
              <a:rPr lang="en-IN" sz="1800" b="1"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Heat sink and fan assembly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gn="just">
              <a:lnSpc>
                <a:spcPts val="1205"/>
              </a:lnSpc>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Heat sink and fan assembly is a two-part cooling device. The heat sink draws heat away from the CPU. The fan moves the heat away from the heat sink. The assembly has a 3-pin power connector.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nSpc>
                <a:spcPct val="115000"/>
              </a:lnSpc>
              <a:spcBef>
                <a:spcPts val="1000"/>
              </a:spcBef>
              <a:spcAft>
                <a:spcPts val="1000"/>
              </a:spcAft>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rPr>
              <a:t>To install a CPU and heat sink and fan assembly, follow these steps:</a:t>
            </a:r>
            <a:endParaRPr lang="en-IN" sz="1800" dirty="0">
              <a:effectLst/>
              <a:latin typeface="Times New Roman" panose="02020603050405020304" pitchFamily="18" charset="0"/>
              <a:ea typeface="Times New Roman" panose="02020603050405020304" pitchFamily="18" charset="0"/>
            </a:endParaRPr>
          </a:p>
          <a:p>
            <a:pPr marL="158750" indent="0">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First, open the CPU load plate. Align the CPU orientation so that the notches on the CPU are aligned with the orientation keys on CPU socket.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Place the CPU gently into the socket. Close the CPU load plate.</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Close the load lever.</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Apply a small amount of thermal compound to top of the CPU (see Figure)</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95"/>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Screw the CPU fan on the heat sink.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95"/>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Align the heat sink and fan assembly with the holes on the motherboard.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95"/>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Place the assembly onto the CPU socket carefully.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95"/>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Screw the assembly on the motherboard (see Figure 1.7).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Connect the assembly power cable to the CPU fan connector on the motherboard.</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0" lvl="0" indent="0">
              <a:spcAft>
                <a:spcPts val="75"/>
              </a:spcAft>
              <a:buFont typeface="+mj-lt"/>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8269370"/>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57418603"/>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88640727"/>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90452438"/>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2311427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24176901"/>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0968392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23102365"/>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090064438"/>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02098439"/>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95796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In this sec</a:t>
            </a:r>
            <a:r>
              <a:rPr lang="en-IN" dirty="0" err="1"/>
              <a:t>tion</a:t>
            </a:r>
            <a:r>
              <a:rPr lang="en-IN" dirty="0"/>
              <a:t>, we will discuss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457200" lvl="0" indent="-342900" algn="l" rtl="0">
              <a:spcBef>
                <a:spcPts val="0"/>
              </a:spcBef>
              <a:spcAft>
                <a:spcPts val="0"/>
              </a:spcAft>
              <a:buSzPts val="1800"/>
              <a:buChar char="●"/>
            </a:pPr>
            <a:r>
              <a:rPr lang="en-IN" dirty="0"/>
              <a:t>Introduction to hand tools.</a:t>
            </a:r>
          </a:p>
          <a:p>
            <a:pPr marL="457200" lvl="0" indent="-342900" algn="l" rtl="0">
              <a:spcBef>
                <a:spcPts val="0"/>
              </a:spcBef>
              <a:spcAft>
                <a:spcPts val="0"/>
              </a:spcAft>
              <a:buSzPts val="1800"/>
              <a:buChar char="●"/>
            </a:pPr>
            <a:r>
              <a:rPr lang="en-IN" dirty="0"/>
              <a:t>Usage of different tools</a:t>
            </a:r>
          </a:p>
          <a:p>
            <a:pPr marL="457200" lvl="0" indent="-342900" algn="l" rtl="0">
              <a:spcBef>
                <a:spcPts val="0"/>
              </a:spcBef>
              <a:spcAft>
                <a:spcPts val="0"/>
              </a:spcAft>
              <a:buSzPts val="1800"/>
              <a:buChar char="●"/>
            </a:pPr>
            <a:r>
              <a:rPr lang="en-IN" dirty="0"/>
              <a:t>Soldering techniques</a:t>
            </a:r>
          </a:p>
          <a:p>
            <a:pPr marL="457200" lvl="0" indent="-342900" algn="l" rtl="0">
              <a:spcBef>
                <a:spcPts val="0"/>
              </a:spcBef>
              <a:spcAft>
                <a:spcPts val="0"/>
              </a:spcAft>
              <a:buSzPts val="1800"/>
              <a:buChar char="●"/>
            </a:pPr>
            <a:r>
              <a:rPr lang="en-IN" dirty="0"/>
              <a:t>Cables and connectors</a:t>
            </a:r>
          </a:p>
          <a:p>
            <a:pPr marL="457200" lvl="0" indent="-342900" algn="l" rtl="0">
              <a:spcBef>
                <a:spcPts val="0"/>
              </a:spcBef>
              <a:spcAft>
                <a:spcPts val="0"/>
              </a:spcAft>
              <a:buSzPts val="1800"/>
              <a:buChar char="●"/>
            </a:pPr>
            <a:r>
              <a:rPr lang="en-IN" dirty="0"/>
              <a:t>Safety hazards on hand </a:t>
            </a:r>
            <a:r>
              <a:rPr lang="en-IN" dirty="0" err="1"/>
              <a:t>toools</a:t>
            </a:r>
            <a:endParaRPr lang="en-I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75"/>
              </a:spcAft>
              <a:buClr>
                <a:srgbClr val="000000"/>
              </a:buClr>
              <a:buSzPts val="1100"/>
              <a:buFont typeface="+mj-lt"/>
              <a:buNone/>
              <a:tabLst/>
              <a:defRPr/>
            </a:pPr>
            <a:r>
              <a:rPr lang="en-IN" sz="1800" dirty="0">
                <a:solidFill>
                  <a:srgbClr val="211D1E"/>
                </a:solidFill>
                <a:effectLst/>
                <a:latin typeface="Times New Roman" panose="02020603050405020304" pitchFamily="18" charset="0"/>
                <a:ea typeface="Times New Roman" panose="02020603050405020304" pitchFamily="18" charset="0"/>
              </a:rPr>
              <a:t>The motherboard has to be prepared before its installation. To prepare the motherboard, you first need to install the CPU, then the heat sink on the CPU and CPU fan.</a:t>
            </a:r>
            <a:endParaRPr lang="en-IN" sz="1800" b="0" dirty="0">
              <a:solidFill>
                <a:srgbClr val="000000"/>
              </a:solidFill>
              <a:effectLst/>
              <a:latin typeface="Times New Roman" panose="02020603050405020304" pitchFamily="18" charset="0"/>
              <a:ea typeface="Times New Roman" panose="02020603050405020304" pitchFamily="18" charset="0"/>
              <a:cs typeface="Arial"/>
            </a:endParaRPr>
          </a:p>
          <a:p>
            <a:pPr marL="0" marR="0" lvl="0" indent="0" algn="l" defTabSz="914400" rtl="0" eaLnBrk="1" fontAlgn="auto" latinLnBrk="0" hangingPunct="1">
              <a:lnSpc>
                <a:spcPct val="100000"/>
              </a:lnSpc>
              <a:spcBef>
                <a:spcPts val="0"/>
              </a:spcBef>
              <a:spcAft>
                <a:spcPts val="75"/>
              </a:spcAft>
              <a:buClr>
                <a:srgbClr val="000000"/>
              </a:buClr>
              <a:buSzPts val="1100"/>
              <a:buFont typeface="+mj-lt"/>
              <a:buNone/>
              <a:tabLst/>
              <a:defRPr/>
            </a:pPr>
            <a:endParaRPr lang="en-IN" sz="1800" b="0" dirty="0">
              <a:solidFill>
                <a:srgbClr val="000000"/>
              </a:solidFill>
              <a:effectLst/>
              <a:latin typeface="Times New Roman" panose="02020603050405020304" pitchFamily="18" charset="0"/>
              <a:ea typeface="Times New Roman" panose="02020603050405020304" pitchFamily="18" charset="0"/>
              <a:cs typeface="Arial"/>
            </a:endParaRPr>
          </a:p>
          <a:p>
            <a:pPr marL="0" marR="0" lvl="0" indent="0" algn="l" defTabSz="914400" rtl="0" eaLnBrk="1" fontAlgn="auto" latinLnBrk="0" hangingPunct="1">
              <a:lnSpc>
                <a:spcPct val="100000"/>
              </a:lnSpc>
              <a:spcBef>
                <a:spcPts val="0"/>
              </a:spcBef>
              <a:spcAft>
                <a:spcPts val="75"/>
              </a:spcAft>
              <a:buClr>
                <a:srgbClr val="000000"/>
              </a:buClr>
              <a:buSzPts val="1100"/>
              <a:buFont typeface="+mj-lt"/>
              <a:buNone/>
              <a:tabLst/>
              <a:defRPr/>
            </a:pPr>
            <a:r>
              <a:rPr lang="en-IN" sz="1800" b="1"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Installation of RAM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marL="342900" lvl="0" indent="-342900">
              <a:spcAft>
                <a:spcPts val="9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rPr>
              <a:t>It is better to install the RAM first on the motherboard and then fix the motherboard in the case. To install RAM, first ensure its compatibility with the motherboard. If DDR3 is mentioned on the motherboard, then DDR3 RAM may be fixed in the memory slot. To install RAM, follow these steps.</a:t>
            </a:r>
          </a:p>
          <a:p>
            <a:pPr marL="342900" lvl="0" indent="-342900">
              <a:spcAft>
                <a:spcPts val="90"/>
              </a:spcAft>
              <a:buFont typeface="Symbol" panose="05050102010706020507" pitchFamily="18" charset="2"/>
              <a:buChar char=""/>
            </a:pPr>
            <a:endPar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endParaRPr>
          </a:p>
          <a:p>
            <a:pPr marL="342900" lvl="0" indent="-342900">
              <a:spcAft>
                <a:spcPts val="9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Press down the side locks of the memory slot (see Figure 1.8). Align the notches on the RAM module to the keys in the slot and press down on both ends of RAM module until the side lock gets locked.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9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Make sure that the side tabs have locked the RAM module.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9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Repeat the above steps to install additional RAM modules.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158750" indent="0">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6646404"/>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75208511"/>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07599160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93261907"/>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88167373"/>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16909464"/>
      </p:ext>
    </p:extLst>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16225236"/>
      </p:ext>
    </p:extLst>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02651315"/>
      </p:ext>
    </p:extLst>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28804067"/>
      </p:ext>
    </p:extLst>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23207871"/>
      </p:ext>
    </p:extLst>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522691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90"/>
              </a:spcAf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After preparing the motherboard, you can install the computer case, as shown in Figure 1.9. Plastic and metal standoffs are used to mount the motherboard and to prevent it from touching the metal portions of the case. To install the motherboard, follow these steps:</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457200"/>
            <a:r>
              <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rPr>
              <a:t> </a:t>
            </a:r>
          </a:p>
          <a:p>
            <a:pPr marL="342900" lvl="0" indent="-342900">
              <a:buFont typeface="Symbol" panose="05050102010706020507" pitchFamily="18" charset="2"/>
              <a:buChar char=""/>
            </a:pPr>
            <a:r>
              <a:rPr lang="en-IN" sz="1800" dirty="0">
                <a:solidFill>
                  <a:srgbClr val="211D1E"/>
                </a:solidFill>
                <a:effectLst/>
                <a:latin typeface="Bookman Old Style" panose="02050604050505020204" pitchFamily="18" charset="0"/>
                <a:ea typeface="Times New Roman" panose="02020603050405020304" pitchFamily="18" charset="0"/>
                <a:cs typeface="Mangal" panose="02040503050203030202" pitchFamily="18" charset="0"/>
              </a:rPr>
              <a:t>Lay the motherboard over the standoffs to mount </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it on the holes.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90"/>
              </a:spcAft>
              <a:buFont typeface="Symbol" panose="05050102010706020507" pitchFamily="18" charset="2"/>
              <a:buChar char=""/>
            </a:pP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Align the screw holes of the motherboard with the standoffs.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90"/>
              </a:spcAft>
              <a:buFont typeface="Symbol" panose="05050102010706020507" pitchFamily="18" charset="2"/>
              <a:buChar char=""/>
            </a:pP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Then screw the board using a standard screwdriver.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90"/>
              </a:spcAft>
              <a:buFont typeface="Symbol" panose="05050102010706020507" pitchFamily="18" charset="2"/>
              <a:buChar char=""/>
            </a:pP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Tighten all the motherboard screws.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Symbol" panose="05050102010706020507" pitchFamily="18" charset="2"/>
              <a:buChar char=""/>
            </a:pP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Connect the 4</a:t>
            </a:r>
            <a:r>
              <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pin ATX power connector from the power supply to the motherboard.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158750" indent="0">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908125"/>
      </p:ext>
    </p:extLst>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45898662"/>
      </p:ext>
    </p:extLst>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16344758"/>
      </p:ext>
    </p:extLst>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extLst>
      <p:ext uri="{BB962C8B-B14F-4D97-AF65-F5344CB8AC3E}">
        <p14:creationId xmlns:p14="http://schemas.microsoft.com/office/powerpoint/2010/main" val="3667366788"/>
      </p:ext>
    </p:extLst>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17869839"/>
      </p:ext>
    </p:extLst>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83227710"/>
      </p:ext>
    </p:extLst>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21956903"/>
      </p:ext>
    </p:extLst>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70185811"/>
      </p:ext>
    </p:extLst>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42741624"/>
      </p:ext>
    </p:extLst>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42856868"/>
      </p:ext>
    </p:extLst>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33350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ts val="1205"/>
              </a:lnSpc>
              <a:spcBef>
                <a:spcPts val="700"/>
              </a:spcBef>
              <a:spcAft>
                <a:spcPts val="300"/>
              </a:spcAft>
              <a:buNone/>
            </a:pPr>
            <a:r>
              <a:rPr lang="en-IN" sz="1800" b="1"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Hard drive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nSpc>
                <a:spcPct val="115000"/>
              </a:lnSpc>
              <a:spcBef>
                <a:spcPts val="1000"/>
              </a:spcBef>
              <a:spcAft>
                <a:spcPts val="1000"/>
              </a:spcAft>
            </a:pPr>
            <a:r>
              <a:rPr lang="en-IN" sz="1800" dirty="0">
                <a:solidFill>
                  <a:srgbClr val="211D1E"/>
                </a:solidFill>
                <a:effectLst/>
                <a:latin typeface="Times New Roman" panose="02020603050405020304" pitchFamily="18" charset="0"/>
                <a:ea typeface="Times New Roman" panose="02020603050405020304" pitchFamily="18" charset="0"/>
              </a:rPr>
              <a:t>The hard drive is the device which stores all the data. It is 3.5 inch wide and needs to be mounted so that access to the cable connections on the back is gained. Drives that are installed in internal bays are called internal drives. A hard disk drive (HDD) is an example of an internal drive. To install HDD, follow these steps: </a:t>
            </a:r>
            <a:endParaRPr lang="en-IN" sz="1800" dirty="0">
              <a:effectLst/>
              <a:latin typeface="Times New Roman" panose="02020603050405020304" pitchFamily="18" charset="0"/>
              <a:ea typeface="Times New Roman" panose="02020603050405020304" pitchFamily="18" charset="0"/>
            </a:endParaRPr>
          </a:p>
          <a:p>
            <a:pPr marL="342900" lvl="0" indent="-342900">
              <a:spcAft>
                <a:spcPts val="10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Position the HDD so that it aligns with the 3.5-inch drive bay.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Insert the HDD into the drive bay so that the screw holes in the drive line up with the screw holes in the case (see Figure 1.10)</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Secure the HDD to the case using proper screws.</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158750" indent="0">
              <a:spcAft>
                <a:spcPts val="100"/>
              </a:spcAft>
              <a:buNone/>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158750" indent="0">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73543580"/>
      </p:ext>
    </p:extLst>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43781506"/>
      </p:ext>
    </p:extLst>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8992091"/>
      </p:ext>
    </p:extLst>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22861892"/>
      </p:ext>
    </p:extLst>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43690846"/>
      </p:ext>
    </p:extLst>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90538185"/>
      </p:ext>
    </p:extLst>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2928170"/>
      </p:ext>
    </p:extLst>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3915334"/>
      </p:ext>
    </p:extLst>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75331876"/>
      </p:ext>
    </p:extLst>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98067929"/>
      </p:ext>
    </p:extLst>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78167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205"/>
              </a:lnSpc>
              <a:spcBef>
                <a:spcPts val="700"/>
              </a:spcBef>
              <a:spcAft>
                <a:spcPts val="300"/>
              </a:spcAft>
            </a:pPr>
            <a:r>
              <a:rPr lang="en-IN" sz="1800" b="1"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Optical drive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marL="342900" lvl="0" indent="-342900">
              <a:spcAft>
                <a:spcPts val="10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Position the optical drive so that it aligns with the 5.25 inch drive bay.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Insert the optical drive into the drive bay so that the optical drive screw holes align with the screw holes in the case (see Figure 1.11).</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 Secure the optical drive to the case using the proper screws.</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 Connect the power cable coming from the SMPS to the power socket of optical drive.</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 Connect SATA data cable from optical drive socket to the motherboard socket.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158750" indent="0">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8114198"/>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58859396"/>
      </p:ext>
    </p:extLst>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61177850"/>
      </p:ext>
    </p:extLst>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54294773"/>
      </p:ext>
    </p:extLst>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50858979"/>
      </p:ext>
    </p:extLst>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61322095"/>
      </p:ext>
    </p:extLst>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98440326"/>
      </p:ext>
    </p:extLst>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34657746"/>
      </p:ext>
    </p:extLst>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23935861"/>
      </p:ext>
    </p:extLst>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15356872"/>
      </p:ext>
    </p:extLst>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246234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spcAft>
                <a:spcPts val="100"/>
              </a:spcAft>
            </a:pPr>
            <a:r>
              <a:rPr lang="en-IN" sz="1800" b="1"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Step 6: Connect all internal cables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spcAft>
                <a:spcPts val="100"/>
              </a:spcAft>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Power cables are used to distribute electricity from the power supply to the motherboard and other components. Data cables transmit data between the motherboard and storage devices, such as hard drives.</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r>
              <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rPr>
              <a:t> </a:t>
            </a:r>
          </a:p>
          <a:p>
            <a:pPr marL="158750" indent="0">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6562754"/>
      </p:ext>
    </p:extLst>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008145043"/>
      </p:ext>
    </p:extLst>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36984683"/>
      </p:ext>
    </p:extLst>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33073063"/>
      </p:ext>
    </p:extLst>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01841944"/>
      </p:ext>
    </p:extLst>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38161626"/>
      </p:ext>
    </p:extLst>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014885605"/>
      </p:ext>
    </p:extLst>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32267605"/>
      </p:ext>
    </p:extLst>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1329387"/>
      </p:ext>
    </p:extLst>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88681207"/>
      </p:ext>
    </p:extLst>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80910f6b8e_0_2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1" name="Google Shape;3331;g80910f6b8e_0_24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Title - </a:t>
            </a:r>
            <a:r>
              <a:rPr lang="en" b="0" i="0" u="none" strike="noStrike">
                <a:solidFill>
                  <a:srgbClr val="000000"/>
                </a:solidFill>
                <a:latin typeface="Arial"/>
                <a:ea typeface="Arial"/>
                <a:cs typeface="Arial"/>
                <a:sym typeface="Arial"/>
              </a:rPr>
              <a:t>Able to Install and configure Linux server environment</a:t>
            </a:r>
            <a:endParaRPr/>
          </a:p>
          <a:p>
            <a:pPr marL="0" lvl="0" indent="0" algn="l" rtl="0">
              <a:lnSpc>
                <a:spcPct val="100000"/>
              </a:lnSpc>
              <a:spcBef>
                <a:spcPts val="0"/>
              </a:spcBef>
              <a:spcAft>
                <a:spcPts val="0"/>
              </a:spcAft>
              <a:buSzPts val="1100"/>
              <a:buNone/>
            </a:pPr>
            <a:r>
              <a:rPr lang="en"/>
              <a:t>Subtitle – 15 hours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dirty="0">
                <a:solidFill>
                  <a:srgbClr val="211D1E"/>
                </a:solidFill>
                <a:effectLst/>
                <a:latin typeface="Times New Roman" panose="02020603050405020304" pitchFamily="18" charset="0"/>
                <a:ea typeface="Times New Roman" panose="02020603050405020304" pitchFamily="18" charset="0"/>
              </a:rPr>
              <a:t>Just like other components, motherboards require power to operate. The Advanced Technology </a:t>
            </a:r>
            <a:r>
              <a:rPr lang="en-IN" sz="1800" dirty="0" err="1">
                <a:solidFill>
                  <a:srgbClr val="211D1E"/>
                </a:solidFill>
                <a:effectLst/>
                <a:latin typeface="Times New Roman" panose="02020603050405020304" pitchFamily="18" charset="0"/>
                <a:ea typeface="Times New Roman" panose="02020603050405020304" pitchFamily="18" charset="0"/>
              </a:rPr>
              <a:t>eXtended</a:t>
            </a:r>
            <a:r>
              <a:rPr lang="en-IN" sz="1800" dirty="0">
                <a:solidFill>
                  <a:srgbClr val="211D1E"/>
                </a:solidFill>
                <a:effectLst/>
                <a:latin typeface="Times New Roman" panose="02020603050405020304" pitchFamily="18" charset="0"/>
                <a:ea typeface="Times New Roman" panose="02020603050405020304" pitchFamily="18" charset="0"/>
              </a:rPr>
              <a:t> (ATX) main power connector will have either 20 or 24 pins. The power supply may also have a 4-pin or 6-pin auxiliary (AUX) power connector that connects to the motherboard. A 20-pin connector will work in a motherboard with a 24-pin socket. Follow these steps for motherboard power cable installation:</a:t>
            </a:r>
            <a:endParaRPr lang="en-IN" sz="1800" dirty="0">
              <a:effectLst/>
              <a:latin typeface="Times New Roman" panose="02020603050405020304" pitchFamily="18" charset="0"/>
              <a:ea typeface="Times New Roman" panose="02020603050405020304" pitchFamily="18" charset="0"/>
            </a:endParaRPr>
          </a:p>
          <a:p>
            <a:pPr marL="158750" indent="0">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437105"/>
      </p:ext>
    </p:extLst>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5"/>
        <p:cNvGrpSpPr/>
        <p:nvPr/>
      </p:nvGrpSpPr>
      <p:grpSpPr>
        <a:xfrm>
          <a:off x="0" y="0"/>
          <a:ext cx="0" cy="0"/>
          <a:chOff x="0" y="0"/>
          <a:chExt cx="0" cy="0"/>
        </a:xfrm>
      </p:grpSpPr>
      <p:sp>
        <p:nvSpPr>
          <p:cNvPr id="3336" name="Google Shape;3336;g80910f6b8e_0_2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7" name="Google Shape;3337;g80910f6b8e_0_2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Mention the parent topics one by one. This particular learning outcome has 4 parent topics.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1"/>
        <p:cNvGrpSpPr/>
        <p:nvPr/>
      </p:nvGrpSpPr>
      <p:grpSpPr>
        <a:xfrm>
          <a:off x="0" y="0"/>
          <a:ext cx="0" cy="0"/>
          <a:chOff x="0" y="0"/>
          <a:chExt cx="0" cy="0"/>
        </a:xfrm>
      </p:grpSpPr>
      <p:sp>
        <p:nvSpPr>
          <p:cNvPr id="3342" name="Google Shape;3342;g80910f6b8e_0_2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3" name="Google Shape;3343;g80910f6b8e_0_25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Reference: </a:t>
            </a:r>
            <a:endParaRPr/>
          </a:p>
          <a:p>
            <a:pPr marL="0" lvl="0" indent="0" algn="l" rtl="0">
              <a:lnSpc>
                <a:spcPct val="100000"/>
              </a:lnSpc>
              <a:spcBef>
                <a:spcPts val="0"/>
              </a:spcBef>
              <a:spcAft>
                <a:spcPts val="0"/>
              </a:spcAft>
              <a:buSzPts val="1100"/>
              <a:buNone/>
            </a:pPr>
            <a:r>
              <a:rPr lang="en" u="sng">
                <a:solidFill>
                  <a:schemeClr val="hlink"/>
                </a:solidFill>
              </a:rPr>
              <a:t>https://www.kencorner.com/network-devices/</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0"/>
        <p:cNvGrpSpPr/>
        <p:nvPr/>
      </p:nvGrpSpPr>
      <p:grpSpPr>
        <a:xfrm>
          <a:off x="0" y="0"/>
          <a:ext cx="0" cy="0"/>
          <a:chOff x="0" y="0"/>
          <a:chExt cx="0" cy="0"/>
        </a:xfrm>
      </p:grpSpPr>
      <p:sp>
        <p:nvSpPr>
          <p:cNvPr id="3351" name="Google Shape;3351;g80910f6b8e_0_2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2" name="Google Shape;3352;g80910f6b8e_0_25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Reference: </a:t>
            </a:r>
            <a:endParaRPr/>
          </a:p>
          <a:p>
            <a:pPr marL="0" lvl="0" indent="0" algn="l" rtl="0">
              <a:lnSpc>
                <a:spcPct val="100000"/>
              </a:lnSpc>
              <a:spcBef>
                <a:spcPts val="0"/>
              </a:spcBef>
              <a:spcAft>
                <a:spcPts val="0"/>
              </a:spcAft>
              <a:buSzPts val="1100"/>
              <a:buNone/>
            </a:pPr>
            <a:r>
              <a:rPr lang="en" u="sng">
                <a:solidFill>
                  <a:schemeClr val="hlink"/>
                </a:solidFill>
              </a:rPr>
              <a:t>https://www.kencorner.com/network-devices/</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80910f6b8e_0_2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1" name="Google Shape;3361;g80910f6b8e_0_25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Reference: </a:t>
            </a:r>
            <a:endParaRPr/>
          </a:p>
          <a:p>
            <a:pPr marL="0" lvl="0" indent="0" algn="l" rtl="0">
              <a:lnSpc>
                <a:spcPct val="100000"/>
              </a:lnSpc>
              <a:spcBef>
                <a:spcPts val="0"/>
              </a:spcBef>
              <a:spcAft>
                <a:spcPts val="0"/>
              </a:spcAft>
              <a:buSzPts val="1100"/>
              <a:buNone/>
            </a:pPr>
            <a:r>
              <a:rPr lang="en" u="sng">
                <a:solidFill>
                  <a:schemeClr val="hlink"/>
                </a:solidFill>
              </a:rPr>
              <a:t>https://www.kencorner.com/network-devices/</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8"/>
        <p:cNvGrpSpPr/>
        <p:nvPr/>
      </p:nvGrpSpPr>
      <p:grpSpPr>
        <a:xfrm>
          <a:off x="0" y="0"/>
          <a:ext cx="0" cy="0"/>
          <a:chOff x="0" y="0"/>
          <a:chExt cx="0" cy="0"/>
        </a:xfrm>
      </p:grpSpPr>
      <p:sp>
        <p:nvSpPr>
          <p:cNvPr id="3369" name="Google Shape;3369;g80910f6b8e_0_2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0" name="Google Shape;3370;g80910f6b8e_0_25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Reference: </a:t>
            </a:r>
            <a:endParaRPr/>
          </a:p>
          <a:p>
            <a:pPr marL="0" lvl="0" indent="0" algn="l" rtl="0">
              <a:lnSpc>
                <a:spcPct val="100000"/>
              </a:lnSpc>
              <a:spcBef>
                <a:spcPts val="0"/>
              </a:spcBef>
              <a:spcAft>
                <a:spcPts val="0"/>
              </a:spcAft>
              <a:buSzPts val="1100"/>
              <a:buNone/>
            </a:pPr>
            <a:r>
              <a:rPr lang="en" u="sng">
                <a:solidFill>
                  <a:schemeClr val="hlink"/>
                </a:solidFill>
              </a:rPr>
              <a:t>https://www.kencorner.com/network-devices/</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7"/>
        <p:cNvGrpSpPr/>
        <p:nvPr/>
      </p:nvGrpSpPr>
      <p:grpSpPr>
        <a:xfrm>
          <a:off x="0" y="0"/>
          <a:ext cx="0" cy="0"/>
          <a:chOff x="0" y="0"/>
          <a:chExt cx="0" cy="0"/>
        </a:xfrm>
      </p:grpSpPr>
      <p:sp>
        <p:nvSpPr>
          <p:cNvPr id="3378" name="Google Shape;3378;g80910f6b8e_0_26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9" name="Google Shape;3379;g80910f6b8e_0_26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https://www.cisco.com/c/en_in/solutions/small-business/resource-center/networking/network-switch-how.html</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6"/>
        <p:cNvGrpSpPr/>
        <p:nvPr/>
      </p:nvGrpSpPr>
      <p:grpSpPr>
        <a:xfrm>
          <a:off x="0" y="0"/>
          <a:ext cx="0" cy="0"/>
          <a:chOff x="0" y="0"/>
          <a:chExt cx="0" cy="0"/>
        </a:xfrm>
      </p:grpSpPr>
      <p:sp>
        <p:nvSpPr>
          <p:cNvPr id="3387" name="Google Shape;3387;g80910f6b8e_0_2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8" name="Google Shape;3388;g80910f6b8e_0_2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https://www.javatpoint.com/computer-network-switching</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5"/>
        <p:cNvGrpSpPr/>
        <p:nvPr/>
      </p:nvGrpSpPr>
      <p:grpSpPr>
        <a:xfrm>
          <a:off x="0" y="0"/>
          <a:ext cx="0" cy="0"/>
          <a:chOff x="0" y="0"/>
          <a:chExt cx="0" cy="0"/>
        </a:xfrm>
      </p:grpSpPr>
      <p:sp>
        <p:nvSpPr>
          <p:cNvPr id="3396" name="Google Shape;3396;g80910f6b8e_0_2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7" name="Google Shape;3397;g80910f6b8e_0_2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https://www.geeksforgeeks.org/types-of-switches-in-computer-network/</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4"/>
        <p:cNvGrpSpPr/>
        <p:nvPr/>
      </p:nvGrpSpPr>
      <p:grpSpPr>
        <a:xfrm>
          <a:off x="0" y="0"/>
          <a:ext cx="0" cy="0"/>
          <a:chOff x="0" y="0"/>
          <a:chExt cx="0" cy="0"/>
        </a:xfrm>
      </p:grpSpPr>
      <p:sp>
        <p:nvSpPr>
          <p:cNvPr id="3405" name="Google Shape;3405;g80910f6b8e_0_2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6" name="Google Shape;3406;g80910f6b8e_0_2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https://www.geeksforgeeks.org/types-of-switches-in-computer-network/</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3"/>
        <p:cNvGrpSpPr/>
        <p:nvPr/>
      </p:nvGrpSpPr>
      <p:grpSpPr>
        <a:xfrm>
          <a:off x="0" y="0"/>
          <a:ext cx="0" cy="0"/>
          <a:chOff x="0" y="0"/>
          <a:chExt cx="0" cy="0"/>
        </a:xfrm>
      </p:grpSpPr>
      <p:sp>
        <p:nvSpPr>
          <p:cNvPr id="3414" name="Google Shape;3414;g80910f6b8e_0_2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5" name="Google Shape;3415;g80910f6b8e_0_2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https://www.geeksforgeeks.org/types-of-switches-in-computer-network/</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Setting up the computer system involves the complete process of establishing the proper connectivity of various parts of the computer system — input and output devices, connectivity of computer with the surge power supply. Reattach the side panels to the case. The process of connecting the external cables given below:</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lgn="just">
              <a:lnSpc>
                <a:spcPts val="1205"/>
              </a:lnSpc>
              <a:spcBef>
                <a:spcPts val="700"/>
              </a:spcBef>
              <a:spcAft>
                <a:spcPts val="300"/>
              </a:spcAft>
            </a:pP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Locate the monitor cable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solidFill>
                  <a:srgbClr val="211D1E"/>
                </a:solidFill>
                <a:effectLst/>
                <a:latin typeface="Times New Roman" panose="02020603050405020304" pitchFamily="18" charset="0"/>
                <a:ea typeface="Times New Roman" panose="02020603050405020304" pitchFamily="18" charset="0"/>
              </a:rPr>
              <a:t>Locate the two power cable and one VGA cable or monitor cable (see Figure 1.14). The VGA cable is used to connect to monitor and another point on to the back side of the cabinet. If you are having trouble finding these, refer to the instruction manual of or the computer. You can skip to ‘Step 3’, in case of all-in-one computer that is built into the monitor.</a:t>
            </a:r>
            <a:r>
              <a:rPr lang="en-IN" sz="1800" dirty="0">
                <a:effectLst/>
                <a:latin typeface="Times New Roman" panose="02020603050405020304" pitchFamily="18" charset="0"/>
                <a:ea typeface="Times New Roman" panose="02020603050405020304" pitchFamily="18" charset="0"/>
              </a:rPr>
              <a:t> </a:t>
            </a:r>
          </a:p>
          <a:p>
            <a:pPr algn="just">
              <a:lnSpc>
                <a:spcPts val="1205"/>
              </a:lnSpc>
              <a:spcBef>
                <a:spcPts val="700"/>
              </a:spcBef>
              <a:spcAft>
                <a:spcPts val="300"/>
              </a:spcAft>
            </a:pPr>
            <a:r>
              <a:rPr lang="en-IN" sz="1800" b="1"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Connecting monitor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gn="just">
              <a:lnSpc>
                <a:spcPts val="1205"/>
              </a:lnSpc>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Connect one end of the cable to the monitor port on the back of the computer case and the other end to the monitor. In case of VGA cable as shown in Figure 12.22 tighten the screws on the monitor cable to secure it.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nSpc>
                <a:spcPct val="115000"/>
              </a:lnSpc>
              <a:spcBef>
                <a:spcPts val="1000"/>
              </a:spcBef>
              <a:spcAft>
                <a:spcPts val="1000"/>
              </a:spcAft>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rPr>
              <a:t>The cables will only fit in a specific way. If the cable does not fit, do not force it, otherwise the connectors might get damaged. Make sure the plug aligns with the port, then connect it. So, first identify all the cables, ports, and connectors. The cables will only fit in a specific way. If the cable does not fit, do not force it, otherwise the connectors might get damaged. Make sure the plug aligns with the port, then connect it. So, first identify all the cables, ports, and connectors</a:t>
            </a:r>
            <a:endParaRPr lang="en-IN" sz="1800" dirty="0">
              <a:effectLst/>
              <a:latin typeface="Times New Roman" panose="02020603050405020304" pitchFamily="18" charset="0"/>
              <a:ea typeface="Times New Roman" panose="02020603050405020304" pitchFamily="18" charset="0"/>
            </a:endParaRPr>
          </a:p>
          <a:p>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8368687"/>
      </p:ext>
    </p:extLst>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2"/>
        <p:cNvGrpSpPr/>
        <p:nvPr/>
      </p:nvGrpSpPr>
      <p:grpSpPr>
        <a:xfrm>
          <a:off x="0" y="0"/>
          <a:ext cx="0" cy="0"/>
          <a:chOff x="0" y="0"/>
          <a:chExt cx="0" cy="0"/>
        </a:xfrm>
      </p:grpSpPr>
      <p:sp>
        <p:nvSpPr>
          <p:cNvPr id="3423" name="Google Shape;3423;g80910f6b8e_0_2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4" name="Google Shape;3424;g80910f6b8e_0_2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https://www.geeksforgeeks.org/types-of-switches-in-computer-network/</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g80910f6b8e_0_2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3" name="Google Shape;3433;g80910f6b8e_0_2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https://www.javatpoint.com/computer-network-switching</a:t>
            </a: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0"/>
        <p:cNvGrpSpPr/>
        <p:nvPr/>
      </p:nvGrpSpPr>
      <p:grpSpPr>
        <a:xfrm>
          <a:off x="0" y="0"/>
          <a:ext cx="0" cy="0"/>
          <a:chOff x="0" y="0"/>
          <a:chExt cx="0" cy="0"/>
        </a:xfrm>
      </p:grpSpPr>
      <p:sp>
        <p:nvSpPr>
          <p:cNvPr id="3441" name="Google Shape;3441;g80910f6b8e_0_26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2" name="Google Shape;3442;g80910f6b8e_0_2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https://www.javatpoint.com/computer-network-switching</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9"/>
        <p:cNvGrpSpPr/>
        <p:nvPr/>
      </p:nvGrpSpPr>
      <p:grpSpPr>
        <a:xfrm>
          <a:off x="0" y="0"/>
          <a:ext cx="0" cy="0"/>
          <a:chOff x="0" y="0"/>
          <a:chExt cx="0" cy="0"/>
        </a:xfrm>
      </p:grpSpPr>
      <p:sp>
        <p:nvSpPr>
          <p:cNvPr id="3450" name="Google Shape;3450;g80910f6b8e_0_2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1" name="Google Shape;3451;g80910f6b8e_0_2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8"/>
        <p:cNvGrpSpPr/>
        <p:nvPr/>
      </p:nvGrpSpPr>
      <p:grpSpPr>
        <a:xfrm>
          <a:off x="0" y="0"/>
          <a:ext cx="0" cy="0"/>
          <a:chOff x="0" y="0"/>
          <a:chExt cx="0" cy="0"/>
        </a:xfrm>
      </p:grpSpPr>
      <p:sp>
        <p:nvSpPr>
          <p:cNvPr id="3459" name="Google Shape;3459;g80910f6b8e_0_2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0" name="Google Shape;3460;g80910f6b8e_0_2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7"/>
        <p:cNvGrpSpPr/>
        <p:nvPr/>
      </p:nvGrpSpPr>
      <p:grpSpPr>
        <a:xfrm>
          <a:off x="0" y="0"/>
          <a:ext cx="0" cy="0"/>
          <a:chOff x="0" y="0"/>
          <a:chExt cx="0" cy="0"/>
        </a:xfrm>
      </p:grpSpPr>
      <p:sp>
        <p:nvSpPr>
          <p:cNvPr id="3468" name="Google Shape;3468;g80910f6b8e_0_2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9" name="Google Shape;3469;g80910f6b8e_0_2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6"/>
        <p:cNvGrpSpPr/>
        <p:nvPr/>
      </p:nvGrpSpPr>
      <p:grpSpPr>
        <a:xfrm>
          <a:off x="0" y="0"/>
          <a:ext cx="0" cy="0"/>
          <a:chOff x="0" y="0"/>
          <a:chExt cx="0" cy="0"/>
        </a:xfrm>
      </p:grpSpPr>
      <p:sp>
        <p:nvSpPr>
          <p:cNvPr id="3477" name="Google Shape;3477;g80910f6b8e_0_27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8" name="Google Shape;3478;g80910f6b8e_0_27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5"/>
        <p:cNvGrpSpPr/>
        <p:nvPr/>
      </p:nvGrpSpPr>
      <p:grpSpPr>
        <a:xfrm>
          <a:off x="0" y="0"/>
          <a:ext cx="0" cy="0"/>
          <a:chOff x="0" y="0"/>
          <a:chExt cx="0" cy="0"/>
        </a:xfrm>
      </p:grpSpPr>
      <p:sp>
        <p:nvSpPr>
          <p:cNvPr id="3486" name="Google Shape;3486;g80910f6b8e_0_2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7" name="Google Shape;3487;g80910f6b8e_0_2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80910f6b8e_0_2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80910f6b8e_0_27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3"/>
        <p:cNvGrpSpPr/>
        <p:nvPr/>
      </p:nvGrpSpPr>
      <p:grpSpPr>
        <a:xfrm>
          <a:off x="0" y="0"/>
          <a:ext cx="0" cy="0"/>
          <a:chOff x="0" y="0"/>
          <a:chExt cx="0" cy="0"/>
        </a:xfrm>
      </p:grpSpPr>
      <p:sp>
        <p:nvSpPr>
          <p:cNvPr id="3504" name="Google Shape;3504;g80910f6b8e_0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5" name="Google Shape;3505;g80910f6b8e_0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205"/>
              </a:lnSpc>
              <a:spcBef>
                <a:spcPts val="700"/>
              </a:spcBef>
              <a:spcAft>
                <a:spcPts val="300"/>
              </a:spcAft>
            </a:pPr>
            <a:r>
              <a:rPr lang="en-IN" sz="1800" b="1"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Connecting keyboard  and mouse</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gn="just">
              <a:lnSpc>
                <a:spcPts val="1205"/>
              </a:lnSpc>
              <a:spcBef>
                <a:spcPts val="700"/>
              </a:spcBef>
              <a:spcAft>
                <a:spcPts val="300"/>
              </a:spcAft>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Unpack the keyboard and determine whether it uses a USB (rectangular) connector or a PS/2 (round) connector. If they have colour coded plugs that are light green and lavender, plug them into the corresponding colour-coded ports, it is more likely if they use round PS/2 connectors. If it uses a USB connector, plug it into any of the USB ports on the back of the computer. The following Figures 1.16 and 1.17 shows connecting keyboard in PS/2 connector and USB connector.</a:t>
            </a:r>
          </a:p>
          <a:p>
            <a:pPr algn="just">
              <a:lnSpc>
                <a:spcPts val="1205"/>
              </a:lnSpc>
              <a:spcBef>
                <a:spcPts val="700"/>
              </a:spcBef>
              <a:spcAft>
                <a:spcPts val="300"/>
              </a:spcAft>
            </a:pPr>
            <a:endPar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endParaRPr>
          </a:p>
          <a:p>
            <a:pPr algn="just">
              <a:lnSpc>
                <a:spcPts val="1205"/>
              </a:lnSpc>
              <a:spcBef>
                <a:spcPts val="700"/>
              </a:spcBef>
              <a:spcAft>
                <a:spcPts val="300"/>
              </a:spcAft>
            </a:pPr>
            <a:r>
              <a:rPr lang="en-IN" sz="1800" b="1"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Connecting mouse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gn="just"/>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Unpack the mouse and determine whether it uses a USB or PS/2 connector. If it uses a USB connector, plug it into any of the USB ports on the back of the computer. If it uses a PS/2 connector, plug it into the green mouse port on the back of the computer. In case of wireless mouse or keyboard, connect a Bluetooth dongle (USB adapter) in one of the USB ports of the computer. However, it is not necessary to connect an adapter for the modern computers which have built</a:t>
            </a:r>
            <a:r>
              <a:rPr lang="en-IN" sz="1800" dirty="0">
                <a:solidFill>
                  <a:srgbClr val="000000"/>
                </a:solidFill>
                <a:effectLst/>
                <a:latin typeface="Times New Roman" panose="02020603050405020304" pitchFamily="18" charset="0"/>
                <a:ea typeface="Times New Roman" panose="02020603050405020304" pitchFamily="18" charset="0"/>
                <a:cs typeface="Bookman Old Style" panose="02050604050505020204" pitchFamily="18" charset="0"/>
              </a:rPr>
              <a:t>-</a:t>
            </a: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 Bluetooth.</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lgn="just">
              <a:lnSpc>
                <a:spcPts val="1205"/>
              </a:lnSpc>
              <a:spcBef>
                <a:spcPts val="700"/>
              </a:spcBef>
              <a:spcAft>
                <a:spcPts val="300"/>
              </a:spcAft>
            </a:pP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8882063"/>
      </p:ext>
    </p:extLst>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2"/>
        <p:cNvGrpSpPr/>
        <p:nvPr/>
      </p:nvGrpSpPr>
      <p:grpSpPr>
        <a:xfrm>
          <a:off x="0" y="0"/>
          <a:ext cx="0" cy="0"/>
          <a:chOff x="0" y="0"/>
          <a:chExt cx="0" cy="0"/>
        </a:xfrm>
      </p:grpSpPr>
      <p:sp>
        <p:nvSpPr>
          <p:cNvPr id="3513" name="Google Shape;3513;g80910f6b8e_0_2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4" name="Google Shape;3514;g80910f6b8e_0_2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1"/>
        <p:cNvGrpSpPr/>
        <p:nvPr/>
      </p:nvGrpSpPr>
      <p:grpSpPr>
        <a:xfrm>
          <a:off x="0" y="0"/>
          <a:ext cx="0" cy="0"/>
          <a:chOff x="0" y="0"/>
          <a:chExt cx="0" cy="0"/>
        </a:xfrm>
      </p:grpSpPr>
      <p:sp>
        <p:nvSpPr>
          <p:cNvPr id="3522" name="Google Shape;3522;g80910f6b8e_0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3" name="Google Shape;3523;g80910f6b8e_0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0"/>
        <p:cNvGrpSpPr/>
        <p:nvPr/>
      </p:nvGrpSpPr>
      <p:grpSpPr>
        <a:xfrm>
          <a:off x="0" y="0"/>
          <a:ext cx="0" cy="0"/>
          <a:chOff x="0" y="0"/>
          <a:chExt cx="0" cy="0"/>
        </a:xfrm>
      </p:grpSpPr>
      <p:sp>
        <p:nvSpPr>
          <p:cNvPr id="3531" name="Google Shape;3531;g80910f6b8e_0_27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2" name="Google Shape;3532;g80910f6b8e_0_27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https://www.javatpoint.com/router</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9"/>
        <p:cNvGrpSpPr/>
        <p:nvPr/>
      </p:nvGrpSpPr>
      <p:grpSpPr>
        <a:xfrm>
          <a:off x="0" y="0"/>
          <a:ext cx="0" cy="0"/>
          <a:chOff x="0" y="0"/>
          <a:chExt cx="0" cy="0"/>
        </a:xfrm>
      </p:grpSpPr>
      <p:sp>
        <p:nvSpPr>
          <p:cNvPr id="3540" name="Google Shape;3540;g80910f6b8e_0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1" name="Google Shape;3541;g80910f6b8e_0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https://geek-university.com/ccna/what-is-a-network-bridge/</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8"/>
        <p:cNvGrpSpPr/>
        <p:nvPr/>
      </p:nvGrpSpPr>
      <p:grpSpPr>
        <a:xfrm>
          <a:off x="0" y="0"/>
          <a:ext cx="0" cy="0"/>
          <a:chOff x="0" y="0"/>
          <a:chExt cx="0" cy="0"/>
        </a:xfrm>
      </p:grpSpPr>
      <p:sp>
        <p:nvSpPr>
          <p:cNvPr id="3549" name="Google Shape;3549;g80910f6b8e_0_2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0" name="Google Shape;3550;g80910f6b8e_0_2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https://www.elprocus.com/what-is-a-bridge-in-computer-network-working-types-its-functions/</a:t>
            </a: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7"/>
        <p:cNvGrpSpPr/>
        <p:nvPr/>
      </p:nvGrpSpPr>
      <p:grpSpPr>
        <a:xfrm>
          <a:off x="0" y="0"/>
          <a:ext cx="0" cy="0"/>
          <a:chOff x="0" y="0"/>
          <a:chExt cx="0" cy="0"/>
        </a:xfrm>
      </p:grpSpPr>
      <p:sp>
        <p:nvSpPr>
          <p:cNvPr id="3558" name="Google Shape;3558;g80910f6b8e_0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9" name="Google Shape;3559;g80910f6b8e_0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https://www.elprocus.com/what-is-a-bridge-in-computer-network-working-types-its-functions/</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6"/>
        <p:cNvGrpSpPr/>
        <p:nvPr/>
      </p:nvGrpSpPr>
      <p:grpSpPr>
        <a:xfrm>
          <a:off x="0" y="0"/>
          <a:ext cx="0" cy="0"/>
          <a:chOff x="0" y="0"/>
          <a:chExt cx="0" cy="0"/>
        </a:xfrm>
      </p:grpSpPr>
      <p:sp>
        <p:nvSpPr>
          <p:cNvPr id="3567" name="Google Shape;3567;g80910f6b8e_0_2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8" name="Google Shape;3568;g80910f6b8e_0_2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https://www.elprocus.com/what-is-a-bridge-in-computer-network-working-types-its-functions/</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5"/>
        <p:cNvGrpSpPr/>
        <p:nvPr/>
      </p:nvGrpSpPr>
      <p:grpSpPr>
        <a:xfrm>
          <a:off x="0" y="0"/>
          <a:ext cx="0" cy="0"/>
          <a:chOff x="0" y="0"/>
          <a:chExt cx="0" cy="0"/>
        </a:xfrm>
      </p:grpSpPr>
      <p:sp>
        <p:nvSpPr>
          <p:cNvPr id="3576" name="Google Shape;3576;g80910f6b8e_0_2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7" name="Google Shape;3577;g80910f6b8e_0_2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https://www.elprocus.com/what-is-a-bridge-in-computer-network-working-types-its-functions/</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4"/>
        <p:cNvGrpSpPr/>
        <p:nvPr/>
      </p:nvGrpSpPr>
      <p:grpSpPr>
        <a:xfrm>
          <a:off x="0" y="0"/>
          <a:ext cx="0" cy="0"/>
          <a:chOff x="0" y="0"/>
          <a:chExt cx="0" cy="0"/>
        </a:xfrm>
      </p:grpSpPr>
      <p:sp>
        <p:nvSpPr>
          <p:cNvPr id="3585" name="Google Shape;3585;g80910f6b8e_0_2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6" name="Google Shape;3586;g80910f6b8e_0_2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https://www.elprocus.com/what-is-a-bridge-in-computer-network-working-types-its-functions/</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3"/>
        <p:cNvGrpSpPr/>
        <p:nvPr/>
      </p:nvGrpSpPr>
      <p:grpSpPr>
        <a:xfrm>
          <a:off x="0" y="0"/>
          <a:ext cx="0" cy="0"/>
          <a:chOff x="0" y="0"/>
          <a:chExt cx="0" cy="0"/>
        </a:xfrm>
      </p:grpSpPr>
      <p:sp>
        <p:nvSpPr>
          <p:cNvPr id="3594" name="Google Shape;3594;g80910f6b8e_0_2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5" name="Google Shape;3595;g80910f6b8e_0_2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https://www.elprocus.com/what-is-a-bridge-in-computer-network-working-types-its-functions/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205"/>
              </a:lnSpc>
            </a:pPr>
            <a:r>
              <a:rPr lang="en-IN" sz="1800" b="1"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Checklist the following before starting the computer :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marL="342900" lvl="0" indent="-342900">
              <a:spcAft>
                <a:spcPts val="75"/>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VGA cable of monitor is connected to the cabinet or not.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Power cable of monitor and cabinet has been plugged into the UPS power output socket. Make sure monitor is connected to the power supply or not.</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Keyboard and mouse both are connected to their proper ports.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lnSpc>
                <a:spcPct val="115000"/>
              </a:lnSpc>
              <a:spcBef>
                <a:spcPts val="1000"/>
              </a:spcBef>
              <a:spcAft>
                <a:spcPts val="1000"/>
              </a:spcAft>
              <a:tabLst>
                <a:tab pos="1375410" algn="l"/>
              </a:tabLst>
            </a:pPr>
            <a:r>
              <a:rPr lang="en-IN" sz="1800" b="1" dirty="0">
                <a:solidFill>
                  <a:srgbClr val="444444"/>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3021808"/>
      </p:ext>
    </p:extLst>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2"/>
        <p:cNvGrpSpPr/>
        <p:nvPr/>
      </p:nvGrpSpPr>
      <p:grpSpPr>
        <a:xfrm>
          <a:off x="0" y="0"/>
          <a:ext cx="0" cy="0"/>
          <a:chOff x="0" y="0"/>
          <a:chExt cx="0" cy="0"/>
        </a:xfrm>
      </p:grpSpPr>
      <p:sp>
        <p:nvSpPr>
          <p:cNvPr id="3603" name="Google Shape;3603;g80910f6b8e_0_2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4" name="Google Shape;3604;g80910f6b8e_0_2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https://www.techopedia.com/definition/2510/internet-service-provider-isp</a:t>
            </a:r>
            <a:endParaRPr/>
          </a:p>
          <a:p>
            <a:pPr marL="0" lvl="0" indent="0" algn="l" rtl="0">
              <a:spcBef>
                <a:spcPts val="0"/>
              </a:spcBef>
              <a:spcAft>
                <a:spcPts val="0"/>
              </a:spcAft>
              <a:buNone/>
            </a:pPr>
            <a:r>
              <a:rPr lang="en"/>
              <a:t>https://www.javatpoint.com/isp-full-form</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1"/>
        <p:cNvGrpSpPr/>
        <p:nvPr/>
      </p:nvGrpSpPr>
      <p:grpSpPr>
        <a:xfrm>
          <a:off x="0" y="0"/>
          <a:ext cx="0" cy="0"/>
          <a:chOff x="0" y="0"/>
          <a:chExt cx="0" cy="0"/>
        </a:xfrm>
      </p:grpSpPr>
      <p:sp>
        <p:nvSpPr>
          <p:cNvPr id="3612" name="Google Shape;3612;g80910f6b8e_0_2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3" name="Google Shape;3613;g80910f6b8e_0_2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a:t>https://www.javatpoint.com/isp-full-form</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0"/>
        <p:cNvGrpSpPr/>
        <p:nvPr/>
      </p:nvGrpSpPr>
      <p:grpSpPr>
        <a:xfrm>
          <a:off x="0" y="0"/>
          <a:ext cx="0" cy="0"/>
          <a:chOff x="0" y="0"/>
          <a:chExt cx="0" cy="0"/>
        </a:xfrm>
      </p:grpSpPr>
      <p:sp>
        <p:nvSpPr>
          <p:cNvPr id="3621" name="Google Shape;3621;g80910f6b8e_0_2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2" name="Google Shape;3622;g80910f6b8e_0_2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a:t>https://www.javatpoint.com/isp-full-form</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9"/>
        <p:cNvGrpSpPr/>
        <p:nvPr/>
      </p:nvGrpSpPr>
      <p:grpSpPr>
        <a:xfrm>
          <a:off x="0" y="0"/>
          <a:ext cx="0" cy="0"/>
          <a:chOff x="0" y="0"/>
          <a:chExt cx="0" cy="0"/>
        </a:xfrm>
      </p:grpSpPr>
      <p:sp>
        <p:nvSpPr>
          <p:cNvPr id="3630" name="Google Shape;3630;g80910f6b8e_0_2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1" name="Google Shape;3631;g80910f6b8e_0_2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a:t>https://www.javatpoint.com/isp-full-form</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8"/>
        <p:cNvGrpSpPr/>
        <p:nvPr/>
      </p:nvGrpSpPr>
      <p:grpSpPr>
        <a:xfrm>
          <a:off x="0" y="0"/>
          <a:ext cx="0" cy="0"/>
          <a:chOff x="0" y="0"/>
          <a:chExt cx="0" cy="0"/>
        </a:xfrm>
      </p:grpSpPr>
      <p:sp>
        <p:nvSpPr>
          <p:cNvPr id="3639" name="Google Shape;3639;g80910f6b8e_0_28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0" name="Google Shape;3640;g80910f6b8e_0_2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a:t>https://www.javatpoint.com/isp-full-form</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7"/>
        <p:cNvGrpSpPr/>
        <p:nvPr/>
      </p:nvGrpSpPr>
      <p:grpSpPr>
        <a:xfrm>
          <a:off x="0" y="0"/>
          <a:ext cx="0" cy="0"/>
          <a:chOff x="0" y="0"/>
          <a:chExt cx="0" cy="0"/>
        </a:xfrm>
      </p:grpSpPr>
      <p:sp>
        <p:nvSpPr>
          <p:cNvPr id="3648" name="Google Shape;3648;g80910f6b8e_0_2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9" name="Google Shape;3649;g80910f6b8e_0_2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a:t>https://www.javatpoint.com/isp-full-form</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6"/>
        <p:cNvGrpSpPr/>
        <p:nvPr/>
      </p:nvGrpSpPr>
      <p:grpSpPr>
        <a:xfrm>
          <a:off x="0" y="0"/>
          <a:ext cx="0" cy="0"/>
          <a:chOff x="0" y="0"/>
          <a:chExt cx="0" cy="0"/>
        </a:xfrm>
      </p:grpSpPr>
      <p:sp>
        <p:nvSpPr>
          <p:cNvPr id="3657" name="Google Shape;3657;g80910f6b8e_0_2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8" name="Google Shape;3658;g80910f6b8e_0_2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a:t>https://www.javatpoint.com/isp-full-form</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405"/>
              </a:lnSpc>
              <a:spcBef>
                <a:spcPts val="900"/>
              </a:spcBef>
              <a:spcAft>
                <a:spcPts val="600"/>
              </a:spcAft>
            </a:pP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Step 9: Starting the computer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gn="just">
              <a:lnSpc>
                <a:spcPts val="1205"/>
              </a:lnSpc>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To start the computer, it is necessary to follow the correct sequence to start up. Now push the power button on the CPU to start the computer. Practically when we start our vehicle, we always check that the light or air conditioner (AC) is off. Otherwise, it will consume more power compared to normal start up.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nSpc>
                <a:spcPct val="115000"/>
              </a:lnSpc>
              <a:spcBef>
                <a:spcPts val="1000"/>
              </a:spcBef>
              <a:spcAft>
                <a:spcPts val="1000"/>
              </a:spcAft>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rPr>
              <a:t>Always remember that the first step is to push power button of the CPU than the monitor’s. Because the monitor consumes more electricity when powered. An operating system or system software like Window or Linux will start.</a:t>
            </a:r>
            <a:endParaRPr lang="en-IN" sz="1800" dirty="0">
              <a:effectLst/>
              <a:latin typeface="Times New Roman" panose="02020603050405020304" pitchFamily="18" charset="0"/>
              <a:ea typeface="Times New Roman" panose="02020603050405020304" pitchFamily="18" charset="0"/>
            </a:endParaRPr>
          </a:p>
          <a:p>
            <a:pPr marL="158750" indent="0">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025150"/>
      </p:ext>
    </p:extLst>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Hello and welcome to course,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Here we will learn about how use basic hand tools and its specification,</a:t>
            </a:r>
          </a:p>
          <a:p>
            <a:pPr marL="0" lvl="0" indent="0" algn="l" rtl="0">
              <a:spcBef>
                <a:spcPts val="0"/>
              </a:spcBef>
              <a:spcAft>
                <a:spcPts val="0"/>
              </a:spcAft>
              <a:buNone/>
            </a:pPr>
            <a:r>
              <a:rPr lang="en-IN" dirty="0"/>
              <a:t>Lets start with the introduction to tools,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What is tools?</a:t>
            </a:r>
          </a:p>
          <a:p>
            <a:pPr marL="0" lvl="0" indent="0" algn="l" rtl="0">
              <a:spcBef>
                <a:spcPts val="0"/>
              </a:spcBef>
              <a:spcAft>
                <a:spcPts val="0"/>
              </a:spcAft>
              <a:buNone/>
            </a:pPr>
            <a:endParaRPr lang="en-I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dirty="0">
                <a:effectLst/>
                <a:latin typeface="Times New Roman" panose="02020603050405020304" pitchFamily="18" charset="0"/>
                <a:ea typeface="Times New Roman" panose="02020603050405020304" pitchFamily="18" charset="0"/>
              </a:rPr>
              <a:t>An item or implement used for a specific purpose. A tool can be a physical object such as mechanical tools including saws and hammers or a technical object such as a web authoring tool or software program. Furthermore, a concept can also be considered a tool.</a:t>
            </a:r>
          </a:p>
          <a:p>
            <a:pPr marL="0" lvl="0" indent="0" algn="l" rtl="0">
              <a:spcBef>
                <a:spcPts val="0"/>
              </a:spcBef>
              <a:spcAft>
                <a:spcPts val="0"/>
              </a:spcAft>
              <a:buNone/>
            </a:pPr>
            <a:endParaRPr lang="en-I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sz="1800" b="1" dirty="0">
                <a:solidFill>
                  <a:srgbClr val="000000"/>
                </a:solidFill>
                <a:effectLst/>
                <a:latin typeface="Times New Roman" panose="02020603050405020304" pitchFamily="18" charset="0"/>
                <a:ea typeface="Times New Roman" panose="02020603050405020304" pitchFamily="18" charset="0"/>
                <a:cs typeface="Bookman Old Style" panose="02050604050505020204" pitchFamily="18" charset="0"/>
              </a:rPr>
              <a:t>Computer Disassembly</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lgn="just">
              <a:lnSpc>
                <a:spcPct val="115000"/>
              </a:lnSpc>
              <a:spcBef>
                <a:spcPts val="1000"/>
              </a:spcBef>
              <a:spcAft>
                <a:spcPts val="1000"/>
              </a:spcAft>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rPr>
              <a:t>Disassembly is the process of breaking down a device into separate parts. Disassembly of any device is required to determine a problem, to replace a part, or take the parts and use them in another device. A computer is also an electronic device which requires disassembly for such issues. For example, if a RAM gets dysfunctional in a computer, then it requires disassembling the computer to take out the dysfunctional RAM and replace it with new RAM chips. As we know, computers have standard </a:t>
            </a: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internal components, but the way of placement may vary as per the PC tower case and different brands of computer. The best way is to refer to the manufacturer instructions manual. But in general there is a standard process of computer disassembly, which is demonstrated in this session. Just like computer assembly, the disassembly is a standard process. The process involves unplugging of all the cords and cables connecting a component to other components, then removing the part from the case or frame. Components can be attached to the case with special clips, screws, or by insertion into a holder. A small amount of force is required to remove each part of the computer system.</a:t>
            </a:r>
            <a:endParaRPr lang="en-IN" sz="1800" dirty="0">
              <a:effectLst/>
              <a:latin typeface="Times New Roman" panose="02020603050405020304" pitchFamily="18" charset="0"/>
              <a:ea typeface="Times New Roman" panose="02020603050405020304" pitchFamily="18" charset="0"/>
            </a:endParaRPr>
          </a:p>
          <a:p>
            <a:pPr marL="158750" indent="0" algn="just">
              <a:lnSpc>
                <a:spcPts val="1605"/>
              </a:lnSpc>
              <a:spcBef>
                <a:spcPts val="500"/>
              </a:spcBef>
              <a:spcAft>
                <a:spcPts val="600"/>
              </a:spcAft>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673407"/>
      </p:ext>
    </p:extLst>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405"/>
              </a:lnSpc>
              <a:spcBef>
                <a:spcPts val="500"/>
              </a:spcBef>
              <a:spcAft>
                <a:spcPts val="300"/>
              </a:spcAft>
            </a:pPr>
            <a:r>
              <a:rPr lang="en-IN" sz="1800" b="1"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Material Required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One working PC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An anti‑static wrist strap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An anti‑static mat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Anti-static bags of various sizes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Technician’s toolkit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A plastic cup or box to organise screws, nuts, and bolts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158750" indent="0" algn="just">
              <a:lnSpc>
                <a:spcPts val="1605"/>
              </a:lnSpc>
              <a:spcBef>
                <a:spcPts val="500"/>
              </a:spcBef>
              <a:spcAft>
                <a:spcPts val="600"/>
              </a:spcAft>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850567"/>
      </p:ext>
    </p:extLst>
  </p:cSld>
  <p:clrMapOvr>
    <a:masterClrMapping/>
  </p:clrMapOvr>
</p:notes>
</file>

<file path=ppt/notesSlides/notesSlide4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405"/>
              </a:lnSpc>
              <a:spcBef>
                <a:spcPts val="900"/>
              </a:spcBef>
              <a:spcAft>
                <a:spcPts val="300"/>
              </a:spcAft>
            </a:pP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Step 1: Unplugging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Unplug the power cord from the PC and from the wall socket to prevent any injuries and damage of the PC from electrostatic discharge (ESD).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Unplug all the peripherals attached to the computer, such as the keyboard, mouse, monitor, headphones, and any external drives.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Wear a grounding strap to discharge any static electricity.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158750" indent="0" algn="just">
              <a:lnSpc>
                <a:spcPts val="1605"/>
              </a:lnSpc>
              <a:spcBef>
                <a:spcPts val="500"/>
              </a:spcBef>
              <a:spcAft>
                <a:spcPts val="600"/>
              </a:spcAft>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1695533"/>
      </p:ext>
    </p:extLst>
  </p:cSld>
  <p:clrMapOvr>
    <a:masterClrMapping/>
  </p:clrMapOvr>
</p:notes>
</file>

<file path=ppt/notesSlides/notesSlide4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1000"/>
              </a:spcBef>
              <a:spcAft>
                <a:spcPts val="1000"/>
              </a:spcAft>
              <a:tabLst>
                <a:tab pos="1375410" algn="l"/>
              </a:tabLst>
            </a:pPr>
            <a:r>
              <a:rPr lang="en-IN" sz="1800" b="1" dirty="0">
                <a:effectLst/>
                <a:latin typeface="Times New Roman" panose="02020603050405020304" pitchFamily="18" charset="0"/>
                <a:ea typeface="Times New Roman" panose="02020603050405020304" pitchFamily="18" charset="0"/>
              </a:rPr>
              <a:t>Step 2: Open the case</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000000"/>
                </a:solidFill>
                <a:effectLst/>
                <a:latin typeface="Times New Roman" panose="02020603050405020304" pitchFamily="18" charset="0"/>
                <a:ea typeface="Times New Roman" panose="02020603050405020304" pitchFamily="18" charset="0"/>
                <a:cs typeface="Bookman Old Style" panose="02050604050505020204" pitchFamily="18" charset="0"/>
              </a:rPr>
              <a: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lgn="just">
              <a:lnSpc>
                <a:spcPts val="1205"/>
              </a:lnSpc>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The computer comes with various types of cabinets. The methods of opening the case are different based on the manufacturer.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marL="342900" lvl="0" indent="-342900">
              <a:spcAft>
                <a:spcPts val="75"/>
              </a:spcAft>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To open the case, first remove the screws of the left side cover and slide the side cover.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buFont typeface="+mj-lt"/>
              <a:buAutoNum type="arabicPeriod"/>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Pull the latch to release the side panel. Then lift the side cover out from the chassis.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lnSpc>
                <a:spcPct val="115000"/>
              </a:lnSpc>
              <a:spcBef>
                <a:spcPts val="1000"/>
              </a:spcBef>
              <a:spcAft>
                <a:spcPts val="1000"/>
              </a:spcAft>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rPr>
              <a:t>To remember connectivity of internal cables, take the photographs of internal circuitry. It will help to assemble back the system.</a:t>
            </a:r>
            <a:endParaRPr lang="en-IN" sz="1800" dirty="0">
              <a:effectLst/>
              <a:latin typeface="Times New Roman" panose="02020603050405020304" pitchFamily="18" charset="0"/>
              <a:ea typeface="Times New Roman" panose="02020603050405020304" pitchFamily="18" charset="0"/>
            </a:endParaRPr>
          </a:p>
          <a:p>
            <a:pPr marL="158750" indent="0" algn="just">
              <a:lnSpc>
                <a:spcPts val="1605"/>
              </a:lnSpc>
              <a:spcBef>
                <a:spcPts val="500"/>
              </a:spcBef>
              <a:spcAft>
                <a:spcPts val="600"/>
              </a:spcAft>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4482178"/>
      </p:ext>
    </p:extLst>
  </p:cSld>
  <p:clrMapOvr>
    <a:masterClrMapping/>
  </p:clrMapOvr>
</p:notes>
</file>

<file path=ppt/notesSlides/notesSlide4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405"/>
              </a:lnSpc>
              <a:spcAft>
                <a:spcPts val="400"/>
              </a:spcAft>
            </a:pPr>
            <a:r>
              <a:rPr lang="en-IN" sz="1800" b="1" dirty="0">
                <a:solidFill>
                  <a:srgbClr val="000000"/>
                </a:solidFill>
                <a:effectLst/>
                <a:latin typeface="Times New Roman" panose="02020603050405020304" pitchFamily="18" charset="0"/>
                <a:ea typeface="Times New Roman" panose="02020603050405020304" pitchFamily="18" charset="0"/>
                <a:cs typeface="Bookman Old Style" panose="02050604050505020204" pitchFamily="18" charset="0"/>
              </a:rPr>
              <a:t>Step 3: Disconnect all the connectors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a:lnSpc>
                <a:spcPct val="115000"/>
              </a:lnSpc>
              <a:spcBef>
                <a:spcPts val="1000"/>
              </a:spcBef>
              <a:spcAft>
                <a:spcPts val="1000"/>
              </a:spcAft>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rPr>
              <a:t>Disconnect all the connectors connected to the motherboard. These include SATA power cable and data cable of HDD as well as SATA cable of optical drive.</a:t>
            </a:r>
            <a:endParaRPr lang="en-IN" sz="1800" dirty="0">
              <a:effectLst/>
              <a:latin typeface="Times New Roman" panose="02020603050405020304" pitchFamily="18" charset="0"/>
              <a:ea typeface="Times New Roman" panose="02020603050405020304" pitchFamily="18" charset="0"/>
            </a:endParaRPr>
          </a:p>
          <a:p>
            <a:pPr marL="158750" indent="0" algn="just">
              <a:lnSpc>
                <a:spcPts val="1605"/>
              </a:lnSpc>
              <a:spcBef>
                <a:spcPts val="500"/>
              </a:spcBef>
              <a:spcAft>
                <a:spcPts val="600"/>
              </a:spcAft>
              <a:buNone/>
            </a:pPr>
            <a:endParaRPr lang="en-IN" sz="1800" dirty="0">
              <a:solidFill>
                <a:srgbClr val="393939"/>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2338885"/>
      </p:ext>
    </p:extLst>
  </p:cSld>
  <p:clrMapOvr>
    <a:masterClrMapping/>
  </p:clrMapOvr>
</p:notes>
</file>

<file path=ppt/notesSlides/notesSlide4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205"/>
              </a:lnSpc>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Remove the fan now. Most computers have two fans — the system fan and CPU fan. The system fan is located at the back side of the computer to blow air into the computer. The CPU fan is located on top of the CPU heat sink. The fans and its connectors are labelled with their names.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indent="228600" algn="just">
              <a:lnSpc>
                <a:spcPts val="1205"/>
              </a:lnSpc>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To remove the system fan, first, disconnect its connector from the motherboard. Then, unscrew it from the outside of the back of the case and lift the fan out of the system.</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gn="just">
              <a:lnSpc>
                <a:spcPct val="115000"/>
              </a:lnSpc>
              <a:spcBef>
                <a:spcPts val="1000"/>
              </a:spcBef>
              <a:spcAft>
                <a:spcPts val="1000"/>
              </a:spcAft>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rPr>
              <a:t>To remove the CPU fan from the heat sink, first, disconnect its connector from the motherboard. Then remove the four screws securing it</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64151186"/>
      </p:ext>
    </p:extLst>
  </p:cSld>
  <p:clrMapOvr>
    <a:masterClrMapping/>
  </p:clrMapOvr>
</p:notes>
</file>

<file path=ppt/notesSlides/notesSlide4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ts val="1205"/>
              </a:lnSpc>
              <a:buNone/>
            </a:pPr>
            <a:r>
              <a:rPr lang="en-IN" sz="1800" dirty="0">
                <a:solidFill>
                  <a:srgbClr val="211D1E"/>
                </a:solidFill>
                <a:effectLst/>
                <a:latin typeface="Times New Roman" panose="02020603050405020304" pitchFamily="18" charset="0"/>
                <a:ea typeface="Times New Roman" panose="02020603050405020304" pitchFamily="18" charset="0"/>
              </a:rPr>
              <a:t>The power supply is connected to the motherboard by a 20</a:t>
            </a:r>
            <a:r>
              <a:rPr lang="en-IN" sz="1800" dirty="0">
                <a:solidFill>
                  <a:srgbClr val="000000"/>
                </a:solidFill>
                <a:effectLst/>
                <a:latin typeface="Times New Roman" panose="02020603050405020304" pitchFamily="18" charset="0"/>
                <a:ea typeface="Times New Roman" panose="02020603050405020304" pitchFamily="18" charset="0"/>
              </a:rPr>
              <a:t>-</a:t>
            </a:r>
            <a:r>
              <a:rPr lang="en-IN" sz="1800" dirty="0">
                <a:solidFill>
                  <a:srgbClr val="211D1E"/>
                </a:solidFill>
                <a:effectLst/>
                <a:latin typeface="Times New Roman" panose="02020603050405020304" pitchFamily="18" charset="0"/>
                <a:ea typeface="Times New Roman" panose="02020603050405020304" pitchFamily="18" charset="0"/>
              </a:rPr>
              <a:t>pin connector and 4</a:t>
            </a:r>
            <a:r>
              <a:rPr lang="en-IN" sz="1800" dirty="0">
                <a:solidFill>
                  <a:srgbClr val="000000"/>
                </a:solidFill>
                <a:effectLst/>
                <a:latin typeface="Times New Roman" panose="02020603050405020304" pitchFamily="18" charset="0"/>
                <a:ea typeface="Times New Roman" panose="02020603050405020304" pitchFamily="18" charset="0"/>
              </a:rPr>
              <a:t>-</a:t>
            </a:r>
            <a:r>
              <a:rPr lang="en-IN" sz="1800" dirty="0">
                <a:solidFill>
                  <a:srgbClr val="211D1E"/>
                </a:solidFill>
                <a:effectLst/>
                <a:latin typeface="Times New Roman" panose="02020603050405020304" pitchFamily="18" charset="0"/>
                <a:ea typeface="Times New Roman" panose="02020603050405020304" pitchFamily="18" charset="0"/>
              </a:rPr>
              <a:t>pin connector. It is also connected to hard disk drive and the optical drive. Firstly, disconnect hard disk drive and the optical drive connectors from the motherboard</a:t>
            </a:r>
          </a:p>
          <a:p>
            <a:pPr marL="158750" indent="0" algn="just">
              <a:lnSpc>
                <a:spcPts val="1205"/>
              </a:lnSpc>
              <a:buNone/>
            </a:pPr>
            <a:endParaRPr lang="en-IN" sz="1800" dirty="0">
              <a:solidFill>
                <a:srgbClr val="211D1E"/>
              </a:solidFill>
              <a:effectLst/>
              <a:latin typeface="Times New Roman" panose="02020603050405020304" pitchFamily="18" charset="0"/>
              <a:ea typeface="Times New Roman" panose="02020603050405020304" pitchFamily="18" charset="0"/>
            </a:endParaRPr>
          </a:p>
          <a:p>
            <a:pPr marL="342900" lvl="0" indent="-342900">
              <a:lnSpc>
                <a:spcPct val="115000"/>
              </a:lnSpc>
              <a:spcBef>
                <a:spcPts val="1000"/>
              </a:spcBef>
              <a:buFont typeface="Symbol" panose="05050102010706020507" pitchFamily="18" charset="2"/>
              <a:buChar char=""/>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rPr>
              <a:t>Disconnect the power cable of the hard disk and optical drive which connects to the SMPS </a:t>
            </a:r>
            <a:endParaRPr lang="en-IN" sz="1800" dirty="0">
              <a:effectLst/>
              <a:latin typeface="Times New Roman" panose="02020603050405020304" pitchFamily="18" charset="0"/>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1375410" algn="l"/>
              </a:tabLst>
            </a:pPr>
            <a:r>
              <a:rPr lang="en-IN" sz="1800" dirty="0">
                <a:solidFill>
                  <a:srgbClr val="211D1E"/>
                </a:solidFill>
                <a:effectLst/>
                <a:latin typeface="Times New Roman" panose="02020603050405020304" pitchFamily="18" charset="0"/>
                <a:ea typeface="Times New Roman" panose="02020603050405020304" pitchFamily="18" charset="0"/>
              </a:rPr>
              <a:t>Remove the screws that secure the power supply unit to the chassis </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211D1E"/>
                </a:solidFill>
                <a:effectLst/>
                <a:latin typeface="Times New Roman" panose="02020603050405020304" pitchFamily="18" charset="0"/>
                <a:ea typeface="Times New Roman" panose="02020603050405020304" pitchFamily="18" charset="0"/>
              </a:rPr>
              <a:t>Carefully lift the power supply out of the chassis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90105322"/>
      </p:ext>
    </p:extLst>
  </p:cSld>
  <p:clrMapOvr>
    <a:masterClrMapping/>
  </p:clrMapOvr>
</p:notes>
</file>

<file path=ppt/notesSlides/notesSlide4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a:t>THANK YOU!</a:t>
            </a:r>
          </a:p>
        </p:txBody>
      </p:sp>
    </p:spTree>
    <p:extLst>
      <p:ext uri="{BB962C8B-B14F-4D97-AF65-F5344CB8AC3E}">
        <p14:creationId xmlns:p14="http://schemas.microsoft.com/office/powerpoint/2010/main" val="30521062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just" defTabSz="914400" rtl="0" eaLnBrk="1" fontAlgn="auto" latinLnBrk="0" hangingPunct="1">
              <a:lnSpc>
                <a:spcPts val="1205"/>
              </a:lnSpc>
              <a:spcBef>
                <a:spcPts val="0"/>
              </a:spcBef>
              <a:spcAft>
                <a:spcPts val="0"/>
              </a:spcAft>
              <a:buClr>
                <a:srgbClr val="000000"/>
              </a:buClr>
              <a:buSzPts val="1100"/>
              <a:buFont typeface="Arial"/>
              <a:buNone/>
              <a:tabLst/>
              <a:defRPr/>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RAM allows for the transfer of information to and from the CPU. Computer runs fast with more RAM. Most computers have four RAM slots, and two RAM chips. To remove the RAM, push down on both tabs holding the RAM in place, which are located at both ends of </a:t>
            </a:r>
            <a:r>
              <a:rPr lang="en-IN" sz="1800" dirty="0">
                <a:solidFill>
                  <a:srgbClr val="211D1E"/>
                </a:solidFill>
                <a:effectLst/>
                <a:latin typeface="Bookman Old Style" panose="02050604050505020204" pitchFamily="18" charset="0"/>
                <a:ea typeface="Times New Roman" panose="02020603050405020304" pitchFamily="18" charset="0"/>
                <a:cs typeface="Mangal" panose="02040503050203030202" pitchFamily="18" charset="0"/>
              </a:rPr>
              <a:t>the RAM. It will cause the module to pop up for easy removal.</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marL="158750" indent="0" algn="just">
              <a:lnSpc>
                <a:spcPts val="1205"/>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1197553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405"/>
              </a:lnSpc>
              <a:spcBef>
                <a:spcPts val="900"/>
              </a:spcBef>
              <a:spcAft>
                <a:spcPts val="600"/>
              </a:spcAft>
            </a:pP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Step 7: Remove expansion cards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gn="just">
              <a:lnSpc>
                <a:spcPts val="1205"/>
              </a:lnSpc>
            </a:pPr>
            <a:r>
              <a:rPr lang="en-IN" sz="1800" dirty="0">
                <a:solidFill>
                  <a:srgbClr val="211D1E"/>
                </a:solidFill>
                <a:effectLst/>
                <a:latin typeface="Times New Roman" panose="02020603050405020304" pitchFamily="18" charset="0"/>
                <a:ea typeface="Times New Roman" panose="02020603050405020304" pitchFamily="18" charset="0"/>
                <a:cs typeface="Mangal" panose="02040503050203030202" pitchFamily="18" charset="0"/>
              </a:rPr>
              <a:t>The modern motherboards are integrated with the audio, video and network cards. However, if your computer has the expansion card as shown in Figure 1.31, insert into the expansions slot to increase the functionality. The expansion card is screwed with a single screw on top of expansion card slot.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r>
              <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rPr>
              <a:t> </a:t>
            </a:r>
          </a:p>
          <a:p>
            <a:pPr marL="342900" lvl="0" indent="-342900">
              <a:spcAft>
                <a:spcPts val="75"/>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To remove the expansion cards, disconnect the cables attached to it.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pPr>
            <a:r>
              <a:rPr lang="en-IN" sz="1800" dirty="0">
                <a:solidFill>
                  <a:srgbClr val="211D1E"/>
                </a:solidFill>
                <a:effectLst/>
                <a:latin typeface="Times New Roman" panose="02020603050405020304" pitchFamily="18" charset="0"/>
                <a:ea typeface="Times New Roman" panose="02020603050405020304" pitchFamily="18" charset="0"/>
                <a:cs typeface="Bookman Old Style" panose="02050604050505020204" pitchFamily="18" charset="0"/>
              </a:rPr>
              <a:t>Remove the screws securing the card in the slot. </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r>
              <a:rPr lang="en-IN" sz="1800" dirty="0">
                <a:solidFill>
                  <a:srgbClr val="211D1E"/>
                </a:solidFill>
                <a:effectLst/>
                <a:latin typeface="Times New Roman" panose="02020603050405020304" pitchFamily="18" charset="0"/>
                <a:ea typeface="Times New Roman" panose="02020603050405020304" pitchFamily="18" charset="0"/>
              </a:rPr>
              <a:t>Carefully take out the card from the slot </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717863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405"/>
              </a:lnSpc>
              <a:spcBef>
                <a:spcPts val="900"/>
              </a:spcBef>
              <a:spcAft>
                <a:spcPts val="600"/>
              </a:spcAft>
            </a:pPr>
            <a:r>
              <a:rPr lang="en-IN" sz="1800" b="1" dirty="0">
                <a:effectLst/>
                <a:latin typeface="Times New Roman" panose="02020603050405020304" pitchFamily="18" charset="0"/>
                <a:ea typeface="Times New Roman" panose="02020603050405020304" pitchFamily="18" charset="0"/>
                <a:cs typeface="Mangal" panose="02040503050203030202" pitchFamily="18" charset="0"/>
              </a:rPr>
              <a:t>Step 8: Remove motherboard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pPr algn="just">
              <a:lnSpc>
                <a:spcPts val="1205"/>
              </a:lnSpc>
            </a:pPr>
            <a:r>
              <a:rPr lang="en-IN" sz="1800" dirty="0">
                <a:solidFill>
                  <a:srgbClr val="211D1E"/>
                </a:solidFill>
                <a:effectLst/>
                <a:latin typeface="Bookman Old Style" panose="02050604050505020204" pitchFamily="18" charset="0"/>
                <a:ea typeface="Times New Roman" panose="02020603050405020304" pitchFamily="18" charset="0"/>
                <a:cs typeface="Mangal" panose="02040503050203030202" pitchFamily="18" charset="0"/>
              </a:rPr>
              <a:t>Every part of the computer is attached to the motherboard. The CPU, RAM, and expansion cards are directly attached to the motherboard. </a:t>
            </a:r>
            <a:endParaRPr lang="en-IN" sz="1800" dirty="0">
              <a:effectLst/>
              <a:latin typeface="Bookman Old Style" panose="02050604050505020204" pitchFamily="18" charset="0"/>
              <a:ea typeface="Times New Roman" panose="02020603050405020304" pitchFamily="18" charset="0"/>
              <a:cs typeface="Mangal" panose="02040503050203030202" pitchFamily="18" charset="0"/>
            </a:endParaRPr>
          </a:p>
          <a:p>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To remove the motherboard, disconnect all the cables from the motherboard. It has seven screws holding it to the frame. Remove these screws and then lift the motherboard out of the frame.</a:t>
            </a: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p:txBody>
      </p:sp>
    </p:spTree>
    <p:extLst>
      <p:ext uri="{BB962C8B-B14F-4D97-AF65-F5344CB8AC3E}">
        <p14:creationId xmlns:p14="http://schemas.microsoft.com/office/powerpoint/2010/main" val="4282799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this section we will discuss the different type of software and file system of PC</a:t>
            </a:r>
            <a:endParaRPr dirty="0"/>
          </a:p>
        </p:txBody>
      </p:sp>
    </p:spTree>
    <p:extLst>
      <p:ext uri="{BB962C8B-B14F-4D97-AF65-F5344CB8AC3E}">
        <p14:creationId xmlns:p14="http://schemas.microsoft.com/office/powerpoint/2010/main" val="16183606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69900" indent="-457834">
              <a:lnSpc>
                <a:spcPct val="100000"/>
              </a:lnSpc>
              <a:spcBef>
                <a:spcPts val="595"/>
              </a:spcBef>
              <a:buSzPct val="75000"/>
              <a:buChar char="●"/>
              <a:tabLst>
                <a:tab pos="469900" algn="l"/>
                <a:tab pos="470534" algn="l"/>
              </a:tabLst>
            </a:pPr>
            <a:r>
              <a:rPr lang="en-IN" sz="1100" spc="-10" dirty="0">
                <a:solidFill>
                  <a:srgbClr val="585858"/>
                </a:solidFill>
                <a:latin typeface="Arial"/>
                <a:cs typeface="Arial"/>
              </a:rPr>
              <a:t>We will discuss following things in this section</a:t>
            </a:r>
          </a:p>
          <a:p>
            <a:pPr marL="469900" indent="-457834">
              <a:lnSpc>
                <a:spcPct val="100000"/>
              </a:lnSpc>
              <a:spcBef>
                <a:spcPts val="595"/>
              </a:spcBef>
              <a:buSzPct val="75000"/>
              <a:buChar char="●"/>
              <a:tabLst>
                <a:tab pos="469900" algn="l"/>
                <a:tab pos="470534" algn="l"/>
              </a:tabLst>
            </a:pPr>
            <a:endParaRPr lang="en-IN" sz="1100" spc="-10" dirty="0">
              <a:solidFill>
                <a:srgbClr val="585858"/>
              </a:solidFill>
              <a:latin typeface="Arial"/>
              <a:cs typeface="Arial"/>
            </a:endParaRPr>
          </a:p>
          <a:p>
            <a:pPr marL="469900" indent="-457834">
              <a:lnSpc>
                <a:spcPct val="100000"/>
              </a:lnSpc>
              <a:spcBef>
                <a:spcPts val="595"/>
              </a:spcBef>
              <a:buSzPct val="75000"/>
              <a:buChar char="●"/>
              <a:tabLst>
                <a:tab pos="469900" algn="l"/>
                <a:tab pos="470534" algn="l"/>
              </a:tabLst>
            </a:pPr>
            <a:r>
              <a:rPr lang="en-IN" sz="1100" spc="-10" dirty="0">
                <a:solidFill>
                  <a:srgbClr val="585858"/>
                </a:solidFill>
                <a:latin typeface="Arial"/>
                <a:cs typeface="Arial"/>
              </a:rPr>
              <a:t>Distinguish </a:t>
            </a:r>
            <a:r>
              <a:rPr lang="en-IN" sz="1100" spc="-40" dirty="0">
                <a:solidFill>
                  <a:srgbClr val="585858"/>
                </a:solidFill>
                <a:latin typeface="Arial"/>
                <a:cs typeface="Arial"/>
              </a:rPr>
              <a:t>between </a:t>
            </a:r>
            <a:r>
              <a:rPr lang="en-IN" sz="1100" spc="-30" dirty="0">
                <a:solidFill>
                  <a:srgbClr val="585858"/>
                </a:solidFill>
                <a:latin typeface="Arial"/>
                <a:cs typeface="Arial"/>
              </a:rPr>
              <a:t>System </a:t>
            </a:r>
            <a:r>
              <a:rPr lang="en-IN" sz="1100" spc="-10" dirty="0">
                <a:solidFill>
                  <a:srgbClr val="585858"/>
                </a:solidFill>
                <a:latin typeface="Arial"/>
                <a:cs typeface="Arial"/>
              </a:rPr>
              <a:t>Software </a:t>
            </a:r>
            <a:r>
              <a:rPr lang="en-IN" sz="1100" spc="-20" dirty="0">
                <a:solidFill>
                  <a:srgbClr val="585858"/>
                </a:solidFill>
                <a:latin typeface="Arial"/>
                <a:cs typeface="Arial"/>
              </a:rPr>
              <a:t>and </a:t>
            </a:r>
            <a:r>
              <a:rPr lang="en-IN" sz="1100" spc="-30" dirty="0">
                <a:solidFill>
                  <a:srgbClr val="585858"/>
                </a:solidFill>
                <a:latin typeface="Arial"/>
                <a:cs typeface="Arial"/>
              </a:rPr>
              <a:t>Application</a:t>
            </a:r>
            <a:r>
              <a:rPr lang="en-IN" sz="1100" spc="330" dirty="0">
                <a:solidFill>
                  <a:srgbClr val="585858"/>
                </a:solidFill>
                <a:latin typeface="Arial"/>
                <a:cs typeface="Arial"/>
              </a:rPr>
              <a:t> </a:t>
            </a:r>
            <a:r>
              <a:rPr lang="en-IN" sz="1100" spc="-10" dirty="0">
                <a:solidFill>
                  <a:srgbClr val="585858"/>
                </a:solidFill>
                <a:latin typeface="Arial"/>
                <a:cs typeface="Arial"/>
              </a:rPr>
              <a:t>Software</a:t>
            </a:r>
            <a:endParaRPr lang="en-IN" sz="1100" dirty="0">
              <a:latin typeface="Arial"/>
              <a:cs typeface="Arial"/>
            </a:endParaRPr>
          </a:p>
          <a:p>
            <a:pPr marL="469900" indent="-457834">
              <a:lnSpc>
                <a:spcPct val="100000"/>
              </a:lnSpc>
              <a:spcBef>
                <a:spcPts val="495"/>
              </a:spcBef>
              <a:buSzPct val="75000"/>
              <a:buChar char="●"/>
              <a:tabLst>
                <a:tab pos="469900" algn="l"/>
                <a:tab pos="470534" algn="l"/>
              </a:tabLst>
            </a:pPr>
            <a:r>
              <a:rPr lang="en-IN" sz="1100" spc="-5" dirty="0">
                <a:solidFill>
                  <a:srgbClr val="585858"/>
                </a:solidFill>
                <a:latin typeface="Arial"/>
                <a:cs typeface="Arial"/>
              </a:rPr>
              <a:t>Differentiate </a:t>
            </a:r>
            <a:r>
              <a:rPr lang="en-IN" sz="1100" spc="-35" dirty="0">
                <a:solidFill>
                  <a:srgbClr val="585858"/>
                </a:solidFill>
                <a:latin typeface="Arial"/>
                <a:cs typeface="Arial"/>
              </a:rPr>
              <a:t>between </a:t>
            </a:r>
            <a:r>
              <a:rPr lang="en-IN" sz="1100" dirty="0">
                <a:solidFill>
                  <a:srgbClr val="585858"/>
                </a:solidFill>
                <a:latin typeface="Arial"/>
                <a:cs typeface="Arial"/>
              </a:rPr>
              <a:t>Linux </a:t>
            </a:r>
            <a:r>
              <a:rPr lang="en-IN" sz="1100" spc="-20" dirty="0">
                <a:solidFill>
                  <a:srgbClr val="585858"/>
                </a:solidFill>
                <a:latin typeface="Arial"/>
                <a:cs typeface="Arial"/>
              </a:rPr>
              <a:t>and </a:t>
            </a:r>
            <a:r>
              <a:rPr lang="en-IN" sz="1100" spc="-5" dirty="0">
                <a:solidFill>
                  <a:srgbClr val="585858"/>
                </a:solidFill>
                <a:latin typeface="Arial"/>
                <a:cs typeface="Arial"/>
              </a:rPr>
              <a:t>Windows</a:t>
            </a:r>
            <a:r>
              <a:rPr lang="en-IN" sz="1100" spc="-380" dirty="0">
                <a:solidFill>
                  <a:srgbClr val="585858"/>
                </a:solidFill>
                <a:latin typeface="Arial"/>
                <a:cs typeface="Arial"/>
              </a:rPr>
              <a:t> </a:t>
            </a:r>
            <a:r>
              <a:rPr lang="en-IN" sz="1100" dirty="0">
                <a:solidFill>
                  <a:srgbClr val="585858"/>
                </a:solidFill>
                <a:latin typeface="Arial"/>
                <a:cs typeface="Arial"/>
              </a:rPr>
              <a:t>OS</a:t>
            </a:r>
            <a:endParaRPr lang="en-IN" sz="1100" dirty="0">
              <a:latin typeface="Arial"/>
              <a:cs typeface="Arial"/>
            </a:endParaRPr>
          </a:p>
          <a:p>
            <a:pPr marL="469900" indent="-457834">
              <a:lnSpc>
                <a:spcPct val="100000"/>
              </a:lnSpc>
              <a:spcBef>
                <a:spcPts val="425"/>
              </a:spcBef>
              <a:buSzPct val="75000"/>
              <a:buChar char="●"/>
              <a:tabLst>
                <a:tab pos="469900" algn="l"/>
                <a:tab pos="470534" algn="l"/>
              </a:tabLst>
            </a:pPr>
            <a:r>
              <a:rPr lang="en-IN" sz="1100" spc="-5" dirty="0">
                <a:solidFill>
                  <a:srgbClr val="585858"/>
                </a:solidFill>
                <a:latin typeface="Arial"/>
                <a:cs typeface="Arial"/>
              </a:rPr>
              <a:t>Windows </a:t>
            </a:r>
            <a:r>
              <a:rPr lang="en-IN" sz="1100" spc="5" dirty="0">
                <a:solidFill>
                  <a:srgbClr val="585858"/>
                </a:solidFill>
                <a:latin typeface="Arial"/>
                <a:cs typeface="Arial"/>
              </a:rPr>
              <a:t>32 </a:t>
            </a:r>
            <a:r>
              <a:rPr lang="en-IN" sz="1100" spc="-20" dirty="0">
                <a:solidFill>
                  <a:srgbClr val="585858"/>
                </a:solidFill>
                <a:latin typeface="Arial"/>
                <a:cs typeface="Arial"/>
              </a:rPr>
              <a:t>bit, and </a:t>
            </a:r>
            <a:r>
              <a:rPr lang="en-IN" sz="1100" dirty="0">
                <a:solidFill>
                  <a:srgbClr val="585858"/>
                </a:solidFill>
                <a:latin typeface="Arial"/>
                <a:cs typeface="Arial"/>
              </a:rPr>
              <a:t>64 </a:t>
            </a:r>
            <a:r>
              <a:rPr lang="en-IN" sz="1100" spc="-25" dirty="0">
                <a:solidFill>
                  <a:srgbClr val="585858"/>
                </a:solidFill>
                <a:latin typeface="Arial"/>
                <a:cs typeface="Arial"/>
              </a:rPr>
              <a:t>bit</a:t>
            </a:r>
            <a:r>
              <a:rPr lang="en-IN" sz="1100" spc="100" dirty="0">
                <a:solidFill>
                  <a:srgbClr val="585858"/>
                </a:solidFill>
                <a:latin typeface="Arial"/>
                <a:cs typeface="Arial"/>
              </a:rPr>
              <a:t> </a:t>
            </a:r>
            <a:r>
              <a:rPr lang="en-IN" sz="1100" spc="-30" dirty="0">
                <a:solidFill>
                  <a:srgbClr val="585858"/>
                </a:solidFill>
                <a:latin typeface="Arial"/>
                <a:cs typeface="Arial"/>
              </a:rPr>
              <a:t>System</a:t>
            </a:r>
            <a:endParaRPr lang="en-IN" sz="1100" dirty="0">
              <a:latin typeface="Arial"/>
              <a:cs typeface="Arial"/>
            </a:endParaRPr>
          </a:p>
          <a:p>
            <a:pPr marL="469900" marR="128905" indent="-457834">
              <a:lnSpc>
                <a:spcPts val="3300"/>
              </a:lnSpc>
              <a:spcBef>
                <a:spcPts val="185"/>
              </a:spcBef>
              <a:buSzPct val="75000"/>
              <a:buChar char="●"/>
              <a:tabLst>
                <a:tab pos="469900" algn="l"/>
                <a:tab pos="470534" algn="l"/>
              </a:tabLst>
            </a:pPr>
            <a:r>
              <a:rPr lang="en-IN" sz="1100" spc="-5" dirty="0">
                <a:solidFill>
                  <a:srgbClr val="585858"/>
                </a:solidFill>
                <a:latin typeface="Arial"/>
                <a:cs typeface="Arial"/>
              </a:rPr>
              <a:t>FDISK, </a:t>
            </a:r>
            <a:r>
              <a:rPr lang="en-IN" sz="1100" spc="-10" dirty="0">
                <a:solidFill>
                  <a:srgbClr val="585858"/>
                </a:solidFill>
                <a:latin typeface="Arial"/>
                <a:cs typeface="Arial"/>
              </a:rPr>
              <a:t>Format, </a:t>
            </a:r>
            <a:r>
              <a:rPr lang="en-IN" sz="1100" spc="-20" dirty="0">
                <a:solidFill>
                  <a:srgbClr val="585858"/>
                </a:solidFill>
                <a:latin typeface="Arial"/>
                <a:cs typeface="Arial"/>
              </a:rPr>
              <a:t>Scandisk, </a:t>
            </a:r>
            <a:r>
              <a:rPr lang="en-IN" sz="1100" dirty="0">
                <a:solidFill>
                  <a:srgbClr val="585858"/>
                </a:solidFill>
                <a:latin typeface="Arial"/>
                <a:cs typeface="Arial"/>
              </a:rPr>
              <a:t>FAT </a:t>
            </a:r>
            <a:r>
              <a:rPr lang="en-IN" sz="1100" spc="-25" dirty="0">
                <a:solidFill>
                  <a:srgbClr val="585858"/>
                </a:solidFill>
                <a:latin typeface="Arial"/>
                <a:cs typeface="Arial"/>
              </a:rPr>
              <a:t>System, </a:t>
            </a:r>
            <a:r>
              <a:rPr lang="en-IN" sz="1100" spc="-10" dirty="0">
                <a:solidFill>
                  <a:srgbClr val="585858"/>
                </a:solidFill>
                <a:latin typeface="Arial"/>
                <a:cs typeface="Arial"/>
              </a:rPr>
              <a:t>NTFS </a:t>
            </a:r>
            <a:r>
              <a:rPr lang="en-IN" sz="1100" spc="-15" dirty="0">
                <a:solidFill>
                  <a:srgbClr val="585858"/>
                </a:solidFill>
                <a:latin typeface="Arial"/>
                <a:cs typeface="Arial"/>
              </a:rPr>
              <a:t>and Directories,  </a:t>
            </a:r>
            <a:r>
              <a:rPr lang="en-IN" sz="1100" spc="-20" dirty="0">
                <a:solidFill>
                  <a:srgbClr val="585858"/>
                </a:solidFill>
                <a:latin typeface="Arial"/>
                <a:cs typeface="Arial"/>
              </a:rPr>
              <a:t>Fragmentation and </a:t>
            </a:r>
            <a:r>
              <a:rPr lang="en-IN" sz="1100" spc="-25" dirty="0">
                <a:solidFill>
                  <a:srgbClr val="585858"/>
                </a:solidFill>
                <a:latin typeface="Arial"/>
                <a:cs typeface="Arial"/>
              </a:rPr>
              <a:t>defragmentation</a:t>
            </a:r>
            <a:r>
              <a:rPr lang="en-IN" sz="1100" spc="535" dirty="0">
                <a:solidFill>
                  <a:srgbClr val="585858"/>
                </a:solidFill>
                <a:latin typeface="Arial"/>
                <a:cs typeface="Arial"/>
              </a:rPr>
              <a:t> </a:t>
            </a:r>
            <a:r>
              <a:rPr lang="en-IN" sz="1100" spc="-20" dirty="0">
                <a:solidFill>
                  <a:srgbClr val="585858"/>
                </a:solidFill>
                <a:latin typeface="Arial"/>
                <a:cs typeface="Arial"/>
              </a:rPr>
              <a:t>disk</a:t>
            </a:r>
            <a:endParaRPr lang="en-IN" sz="1100" dirty="0">
              <a:latin typeface="Arial"/>
              <a:cs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207209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nSpc>
                <a:spcPct val="115000"/>
              </a:lnSpc>
              <a:spcBef>
                <a:spcPts val="1000"/>
              </a:spcBef>
              <a:spcAft>
                <a:spcPts val="1000"/>
              </a:spcAft>
              <a:buNone/>
              <a:tabLst>
                <a:tab pos="1375410" algn="l"/>
              </a:tabLst>
            </a:pPr>
            <a:r>
              <a:rPr lang="en-IN" sz="1800" b="1" dirty="0">
                <a:effectLst/>
                <a:latin typeface="Times New Roman" panose="02020603050405020304" pitchFamily="18" charset="0"/>
                <a:ea typeface="Times New Roman" panose="02020603050405020304" pitchFamily="18" charset="0"/>
              </a:rPr>
              <a:t>We will discuss following in this section</a:t>
            </a:r>
          </a:p>
          <a:p>
            <a:pPr marL="158750" indent="0">
              <a:lnSpc>
                <a:spcPct val="115000"/>
              </a:lnSpc>
              <a:spcBef>
                <a:spcPts val="1000"/>
              </a:spcBef>
              <a:spcAft>
                <a:spcPts val="1000"/>
              </a:spcAft>
              <a:buNone/>
              <a:tabLst>
                <a:tab pos="1375410" algn="l"/>
              </a:tabLst>
            </a:pPr>
            <a:r>
              <a:rPr lang="en-IN" sz="1800" b="1" dirty="0">
                <a:effectLst/>
                <a:latin typeface="Times New Roman" panose="02020603050405020304" pitchFamily="18" charset="0"/>
                <a:ea typeface="Times New Roman" panose="02020603050405020304" pitchFamily="18" charset="0"/>
              </a:rPr>
              <a:t>What is software?</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tabLst>
                <a:tab pos="1375410" algn="l"/>
              </a:tabLst>
            </a:pPr>
            <a:r>
              <a:rPr lang="en-IN" sz="1800" b="1" dirty="0">
                <a:effectLst/>
                <a:latin typeface="Times New Roman" panose="02020603050405020304" pitchFamily="18" charset="0"/>
                <a:ea typeface="Times New Roman" panose="02020603050405020304" pitchFamily="18" charset="0"/>
              </a:rPr>
              <a:t>Types of Software</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tabLst>
                <a:tab pos="1375410" algn="l"/>
              </a:tabLst>
            </a:pP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600"/>
              </a:spcBef>
              <a:spcAft>
                <a:spcPts val="400"/>
              </a:spcAft>
            </a:pPr>
            <a:r>
              <a:rPr lang="en-IN" sz="1800" b="1" spc="10" dirty="0">
                <a:solidFill>
                  <a:srgbClr val="273239"/>
                </a:solidFill>
                <a:effectLst/>
                <a:latin typeface="Times New Roman" panose="02020603050405020304" pitchFamily="18" charset="0"/>
              </a:rPr>
              <a:t>System Software</a:t>
            </a:r>
            <a:endParaRPr lang="en-IN" sz="1800" b="1" dirty="0">
              <a:solidFill>
                <a:srgbClr val="434343"/>
              </a:solidFill>
              <a:effectLst/>
              <a:latin typeface="Times New Roman" panose="02020603050405020304" pitchFamily="18" charset="0"/>
            </a:endParaRPr>
          </a:p>
          <a:p>
            <a:pPr fontAlgn="base">
              <a:lnSpc>
                <a:spcPct val="115000"/>
              </a:lnSpc>
              <a:spcBef>
                <a:spcPts val="1600"/>
              </a:spcBef>
              <a:spcAft>
                <a:spcPts val="400"/>
              </a:spcAft>
            </a:pPr>
            <a:r>
              <a:rPr lang="en-IN" sz="1200" b="1" dirty="0">
                <a:solidFill>
                  <a:srgbClr val="434343"/>
                </a:solidFill>
                <a:effectLst/>
                <a:latin typeface="Times New Roman" panose="02020603050405020304" pitchFamily="18" charset="0"/>
              </a:rPr>
              <a:t>Features of system software:</a:t>
            </a:r>
            <a:endParaRPr lang="en-IN" sz="12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Types of system software:</a:t>
            </a:r>
            <a:endParaRPr lang="en-IN" sz="1800" dirty="0">
              <a:effectLst/>
              <a:latin typeface="Times New Roman" panose="02020603050405020304" pitchFamily="18" charset="0"/>
              <a:ea typeface="Times New Roman" panose="02020603050405020304" pitchFamily="18" charset="0"/>
            </a:endParaRPr>
          </a:p>
          <a:p>
            <a:pPr marL="158750" indent="0" algn="just">
              <a:lnSpc>
                <a:spcPts val="1405"/>
              </a:lnSpc>
              <a:spcBef>
                <a:spcPts val="900"/>
              </a:spcBef>
              <a:spcAft>
                <a:spcPts val="600"/>
              </a:spcAft>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p:txBody>
      </p:sp>
    </p:spTree>
    <p:extLst>
      <p:ext uri="{BB962C8B-B14F-4D97-AF65-F5344CB8AC3E}">
        <p14:creationId xmlns:p14="http://schemas.microsoft.com/office/powerpoint/2010/main" val="18368155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1000"/>
              </a:spcBef>
              <a:spcAft>
                <a:spcPts val="1000"/>
              </a:spcAft>
              <a:tabLst>
                <a:tab pos="1375410" algn="l"/>
              </a:tabLst>
            </a:pPr>
            <a:r>
              <a:rPr lang="en-IN" sz="1800" b="1" dirty="0">
                <a:effectLst/>
                <a:latin typeface="Times New Roman" panose="02020603050405020304" pitchFamily="18" charset="0"/>
                <a:ea typeface="Times New Roman" panose="02020603050405020304" pitchFamily="18" charset="0"/>
              </a:rPr>
              <a:t>What is software?</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tabLst>
                <a:tab pos="1375410" algn="l"/>
              </a:tabLst>
            </a:pPr>
            <a:r>
              <a:rPr lang="en-IN" sz="1800" dirty="0">
                <a:solidFill>
                  <a:srgbClr val="212529"/>
                </a:solidFill>
                <a:effectLst/>
                <a:latin typeface="Times New Roman" panose="02020603050405020304" pitchFamily="18" charset="0"/>
                <a:ea typeface="Times New Roman" panose="02020603050405020304" pitchFamily="18" charset="0"/>
              </a:rPr>
              <a:t>Software is the collection of data, programs, procedures, routines and instructions that tell a computer or electronic device how to run, work and execute specific tasks. This is in contrast to hardware, which is the physical system and components that perform the work.</a:t>
            </a:r>
          </a:p>
          <a:p>
            <a:pPr algn="just">
              <a:lnSpc>
                <a:spcPct val="115000"/>
              </a:lnSpc>
              <a:spcBef>
                <a:spcPts val="1000"/>
              </a:spcBef>
              <a:spcAft>
                <a:spcPts val="1000"/>
              </a:spcAft>
              <a:tabLst>
                <a:tab pos="1375410" algn="l"/>
              </a:tabLst>
            </a:pPr>
            <a:endParaRPr lang="en-IN" sz="1800" dirty="0">
              <a:solidFill>
                <a:srgbClr val="212529"/>
              </a:solidFill>
              <a:effectLst/>
              <a:latin typeface="Times New Roman" panose="02020603050405020304" pitchFamily="18" charset="0"/>
              <a:ea typeface="Times New Roman" panose="02020603050405020304" pitchFamily="18" charset="0"/>
            </a:endParaRPr>
          </a:p>
          <a:p>
            <a:pPr marL="457200" marR="0" lvl="0" indent="-298450" algn="just" defTabSz="914400" rtl="0" eaLnBrk="1" fontAlgn="auto" latinLnBrk="0" hangingPunct="1">
              <a:lnSpc>
                <a:spcPct val="115000"/>
              </a:lnSpc>
              <a:spcBef>
                <a:spcPts val="1000"/>
              </a:spcBef>
              <a:spcAft>
                <a:spcPts val="1000"/>
              </a:spcAft>
              <a:buClr>
                <a:srgbClr val="000000"/>
              </a:buClr>
              <a:buSzPts val="1100"/>
              <a:buFont typeface="Arial"/>
              <a:buChar char="●"/>
              <a:tabLst>
                <a:tab pos="1375410" algn="l"/>
              </a:tabLst>
              <a:defRPr/>
            </a:pPr>
            <a:r>
              <a:rPr lang="en-IN" sz="1800" spc="10" dirty="0">
                <a:solidFill>
                  <a:srgbClr val="273239"/>
                </a:solidFill>
                <a:effectLst/>
                <a:latin typeface="Times New Roman" panose="02020603050405020304" pitchFamily="18" charset="0"/>
                <a:ea typeface="Times New Roman" panose="02020603050405020304" pitchFamily="18" charset="0"/>
              </a:rPr>
              <a:t>System software is software that directly operates the computer hardware and provides the basic functionality to the users as well as to the other software to operate smoothly. Or in other words, system software basically controls a computer’s internal functioning and also controls hardware devices such as monitors, printers, and storage devices, etc. It is like an interface between hardware and user applications, it helps them to communicate with each other because hardware understands machine language(i.e. 1 or 0) whereas user applications are work in human-readable languages like English, Hindi, German, etc. so system software converts the human-readable language into machine language and vice versa.</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tabLst>
                <a:tab pos="1375410" algn="l"/>
              </a:tabLst>
            </a:pPr>
            <a:endParaRPr lang="en-IN" sz="1800" dirty="0">
              <a:effectLst/>
              <a:latin typeface="Times New Roman" panose="02020603050405020304" pitchFamily="18" charset="0"/>
              <a:ea typeface="Times New Roman" panose="02020603050405020304" pitchFamily="18" charset="0"/>
            </a:endParaRPr>
          </a:p>
          <a:p>
            <a:pPr marL="158750" indent="0" algn="just">
              <a:lnSpc>
                <a:spcPts val="1405"/>
              </a:lnSpc>
              <a:spcBef>
                <a:spcPts val="900"/>
              </a:spcBef>
              <a:spcAft>
                <a:spcPts val="600"/>
              </a:spcAft>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p:txBody>
      </p:sp>
    </p:spTree>
    <p:extLst>
      <p:ext uri="{BB962C8B-B14F-4D97-AF65-F5344CB8AC3E}">
        <p14:creationId xmlns:p14="http://schemas.microsoft.com/office/powerpoint/2010/main" val="3979910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Types of system software:</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750"/>
              </a:spcAft>
            </a:pPr>
            <a:r>
              <a:rPr lang="en-IN" sz="1800" spc="10" dirty="0">
                <a:solidFill>
                  <a:srgbClr val="273239"/>
                </a:solidFill>
                <a:effectLst/>
                <a:latin typeface="Times New Roman" panose="02020603050405020304" pitchFamily="18" charset="0"/>
                <a:ea typeface="Times New Roman" panose="02020603050405020304" pitchFamily="18" charset="0"/>
              </a:rPr>
              <a:t>It has two subtypes which are:</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b="1" spc="10" dirty="0">
                <a:solidFill>
                  <a:srgbClr val="273239"/>
                </a:solidFill>
                <a:effectLst/>
                <a:latin typeface="Times New Roman" panose="02020603050405020304" pitchFamily="18" charset="0"/>
                <a:ea typeface="Times New Roman" panose="02020603050405020304" pitchFamily="18" charset="0"/>
              </a:rPr>
              <a:t>Operating System:</a:t>
            </a:r>
            <a:r>
              <a:rPr lang="en-IN" sz="1800" spc="10" dirty="0">
                <a:solidFill>
                  <a:srgbClr val="273239"/>
                </a:solidFill>
                <a:effectLst/>
                <a:latin typeface="Times New Roman" panose="02020603050405020304" pitchFamily="18" charset="0"/>
                <a:ea typeface="Times New Roman" panose="02020603050405020304" pitchFamily="18" charset="0"/>
              </a:rPr>
              <a:t> It is the main program of a computer system. When the computer system ON it is the first software that loads into the computer’s memory. Basically, it manages all the resources such as memory, CPU, printer, hard disk, etc., and provides an interface to the user, which helps the user to interact with the computer system. It also provides various services to other computer software. Examples of operating systems are Linux, Apple macOS, Microsoft Windows, etc.</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b="1" spc="10" dirty="0">
                <a:solidFill>
                  <a:srgbClr val="273239"/>
                </a:solidFill>
                <a:effectLst/>
                <a:latin typeface="Times New Roman" panose="02020603050405020304" pitchFamily="18" charset="0"/>
                <a:ea typeface="Times New Roman" panose="02020603050405020304" pitchFamily="18" charset="0"/>
              </a:rPr>
              <a:t>Language Processor: </a:t>
            </a:r>
            <a:r>
              <a:rPr lang="en-IN" sz="1800" spc="10" dirty="0">
                <a:solidFill>
                  <a:srgbClr val="273239"/>
                </a:solidFill>
                <a:effectLst/>
                <a:latin typeface="Times New Roman" panose="02020603050405020304" pitchFamily="18" charset="0"/>
                <a:ea typeface="Times New Roman" panose="02020603050405020304" pitchFamily="18" charset="0"/>
              </a:rPr>
              <a:t>As we know that system software converts the human-readable language into a machine language and vice versa. So, the conversion is done by the language processor. It converts programs written in high-level programming languages like Java, C, C++, Python, etc(known as source code), into sets of instructions that are easily readable by machines(known as object code or machine code).</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b="1" spc="10" dirty="0">
                <a:solidFill>
                  <a:srgbClr val="273239"/>
                </a:solidFill>
                <a:effectLst/>
                <a:latin typeface="Times New Roman" panose="02020603050405020304" pitchFamily="18" charset="0"/>
                <a:ea typeface="Times New Roman" panose="02020603050405020304" pitchFamily="18" charset="0"/>
              </a:rPr>
              <a:t>Device Driver: </a:t>
            </a:r>
            <a:r>
              <a:rPr lang="en-IN" sz="1800" spc="10" dirty="0">
                <a:solidFill>
                  <a:srgbClr val="273239"/>
                </a:solidFill>
                <a:effectLst/>
                <a:latin typeface="Times New Roman" panose="02020603050405020304" pitchFamily="18" charset="0"/>
                <a:ea typeface="Times New Roman" panose="02020603050405020304" pitchFamily="18" charset="0"/>
              </a:rPr>
              <a:t>A device driver is a program or software that controls a device and helps that device to perform its functions. Every device like a printer, mouse, modem, etc. needs a driver to connect with the computer system eternally. So, when you connect a new device with your computer system, first you need to install the driver of that device so that your operating system knows how to control or manage that device.</a:t>
            </a:r>
            <a:endParaRPr lang="en-IN" sz="1800" dirty="0">
              <a:effectLst/>
              <a:latin typeface="Times New Roman" panose="02020603050405020304" pitchFamily="18" charset="0"/>
              <a:ea typeface="Times New Roman" panose="02020603050405020304" pitchFamily="18" charset="0"/>
            </a:endParaRPr>
          </a:p>
          <a:p>
            <a:pPr marL="158750" indent="0" algn="just">
              <a:lnSpc>
                <a:spcPts val="1405"/>
              </a:lnSpc>
              <a:spcBef>
                <a:spcPts val="900"/>
              </a:spcBef>
              <a:spcAft>
                <a:spcPts val="600"/>
              </a:spcAft>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p:txBody>
      </p:sp>
    </p:spTree>
    <p:extLst>
      <p:ext uri="{BB962C8B-B14F-4D97-AF65-F5344CB8AC3E}">
        <p14:creationId xmlns:p14="http://schemas.microsoft.com/office/powerpoint/2010/main" val="3136149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lnSpc>
                <a:spcPct val="115000"/>
              </a:lnSpc>
              <a:spcBef>
                <a:spcPts val="1600"/>
              </a:spcBef>
              <a:spcAft>
                <a:spcPts val="400"/>
              </a:spcAft>
            </a:pPr>
            <a:r>
              <a:rPr lang="en-IN" sz="1200" b="1" dirty="0">
                <a:solidFill>
                  <a:srgbClr val="434343"/>
                </a:solidFill>
                <a:effectLst/>
                <a:latin typeface="Times New Roman" panose="02020603050405020304" pitchFamily="18" charset="0"/>
              </a:rPr>
              <a:t>Features of system software:</a:t>
            </a:r>
            <a:endParaRPr lang="en-IN" sz="1400" b="1" dirty="0">
              <a:solidFill>
                <a:srgbClr val="434343"/>
              </a:solidFill>
              <a:effectLst/>
              <a:latin typeface="Times New Roman" panose="02020603050405020304" pitchFamily="18" charset="0"/>
            </a:endParaRPr>
          </a:p>
          <a:p>
            <a:pPr fontAlgn="base">
              <a:lnSpc>
                <a:spcPct val="115000"/>
              </a:lnSpc>
              <a:spcBef>
                <a:spcPts val="1000"/>
              </a:spcBef>
              <a:spcAft>
                <a:spcPts val="750"/>
              </a:spcAft>
            </a:pPr>
            <a:r>
              <a:rPr lang="en-IN" sz="1200" spc="10" dirty="0">
                <a:solidFill>
                  <a:srgbClr val="273239"/>
                </a:solidFill>
                <a:effectLst/>
                <a:latin typeface="Times New Roman" panose="02020603050405020304" pitchFamily="18" charset="0"/>
                <a:ea typeface="Times New Roman" panose="02020603050405020304" pitchFamily="18" charset="0"/>
              </a:rPr>
              <a:t>Let us discuss some of the features of System Software:</a:t>
            </a:r>
            <a:endParaRPr lang="en-IN" sz="1200" dirty="0">
              <a:effectLst/>
              <a:latin typeface="Times New Roman" panose="02020603050405020304" pitchFamily="18" charset="0"/>
              <a:ea typeface="Times New Roman" panose="02020603050405020304" pitchFamily="18" charset="0"/>
            </a:endParaRPr>
          </a:p>
          <a:p>
            <a:pPr marL="742950" lvl="1" indent="-285750" fontAlgn="base">
              <a:lnSpc>
                <a:spcPct val="115000"/>
              </a:lnSpc>
              <a:spcBef>
                <a:spcPts val="1000"/>
              </a:spcBef>
              <a:tabLst>
                <a:tab pos="914400" algn="l"/>
              </a:tabLst>
            </a:pPr>
            <a:r>
              <a:rPr lang="en-IN" sz="1200" spc="10" dirty="0">
                <a:solidFill>
                  <a:srgbClr val="273239"/>
                </a:solidFill>
                <a:effectLst/>
                <a:latin typeface="Times New Roman" panose="02020603050405020304" pitchFamily="18" charset="0"/>
                <a:ea typeface="Times New Roman" panose="02020603050405020304" pitchFamily="18" charset="0"/>
              </a:rPr>
              <a:t>System Software is closer to the computer system.</a:t>
            </a:r>
            <a:endParaRPr lang="en-IN" sz="1200" dirty="0">
              <a:effectLst/>
              <a:latin typeface="Times New Roman" panose="02020603050405020304" pitchFamily="18" charset="0"/>
              <a:ea typeface="Times New Roman" panose="02020603050405020304" pitchFamily="18" charset="0"/>
            </a:endParaRPr>
          </a:p>
          <a:p>
            <a:pPr marL="742950" lvl="1" indent="-285750" fontAlgn="base">
              <a:lnSpc>
                <a:spcPct val="115000"/>
              </a:lnSpc>
              <a:tabLst>
                <a:tab pos="914400" algn="l"/>
              </a:tabLst>
            </a:pPr>
            <a:r>
              <a:rPr lang="en-IN" sz="1200" spc="10" dirty="0">
                <a:solidFill>
                  <a:srgbClr val="273239"/>
                </a:solidFill>
                <a:effectLst/>
                <a:latin typeface="Times New Roman" panose="02020603050405020304" pitchFamily="18" charset="0"/>
                <a:ea typeface="Times New Roman" panose="02020603050405020304" pitchFamily="18" charset="0"/>
              </a:rPr>
              <a:t>System Software is written in a low-level language in general.</a:t>
            </a:r>
            <a:endParaRPr lang="en-IN" sz="1200" dirty="0">
              <a:effectLst/>
              <a:latin typeface="Times New Roman" panose="02020603050405020304" pitchFamily="18" charset="0"/>
              <a:ea typeface="Times New Roman" panose="02020603050405020304" pitchFamily="18" charset="0"/>
            </a:endParaRPr>
          </a:p>
          <a:p>
            <a:pPr marL="742950" lvl="1" indent="-285750" fontAlgn="base">
              <a:lnSpc>
                <a:spcPct val="115000"/>
              </a:lnSpc>
              <a:tabLst>
                <a:tab pos="914400" algn="l"/>
              </a:tabLst>
            </a:pPr>
            <a:r>
              <a:rPr lang="en-IN" sz="1200" spc="10" dirty="0">
                <a:solidFill>
                  <a:srgbClr val="273239"/>
                </a:solidFill>
                <a:effectLst/>
                <a:latin typeface="Times New Roman" panose="02020603050405020304" pitchFamily="18" charset="0"/>
                <a:ea typeface="Times New Roman" panose="02020603050405020304" pitchFamily="18" charset="0"/>
              </a:rPr>
              <a:t>System software is difficult to design and understand.</a:t>
            </a:r>
            <a:endParaRPr lang="en-IN" sz="1200" dirty="0">
              <a:effectLst/>
              <a:latin typeface="Times New Roman" panose="02020603050405020304" pitchFamily="18" charset="0"/>
              <a:ea typeface="Times New Roman" panose="02020603050405020304" pitchFamily="18" charset="0"/>
            </a:endParaRPr>
          </a:p>
          <a:p>
            <a:pPr marL="742950" lvl="1" indent="-285750" fontAlgn="base">
              <a:lnSpc>
                <a:spcPct val="115000"/>
              </a:lnSpc>
              <a:tabLst>
                <a:tab pos="914400" algn="l"/>
              </a:tabLst>
            </a:pPr>
            <a:r>
              <a:rPr lang="en-IN" sz="1200" spc="10" dirty="0">
                <a:solidFill>
                  <a:srgbClr val="273239"/>
                </a:solidFill>
                <a:effectLst/>
                <a:latin typeface="Times New Roman" panose="02020603050405020304" pitchFamily="18" charset="0"/>
                <a:ea typeface="Times New Roman" panose="02020603050405020304" pitchFamily="18" charset="0"/>
              </a:rPr>
              <a:t>System software is fast in speed(working speed).</a:t>
            </a:r>
            <a:endParaRPr lang="en-IN" sz="1200" dirty="0">
              <a:effectLst/>
              <a:latin typeface="Times New Roman" panose="02020603050405020304" pitchFamily="18" charset="0"/>
              <a:ea typeface="Times New Roman" panose="02020603050405020304" pitchFamily="18" charset="0"/>
            </a:endParaRPr>
          </a:p>
          <a:p>
            <a:pPr marL="742950" lvl="1" indent="-285750" fontAlgn="base">
              <a:lnSpc>
                <a:spcPct val="115000"/>
              </a:lnSpc>
              <a:spcAft>
                <a:spcPts val="1000"/>
              </a:spcAft>
              <a:tabLst>
                <a:tab pos="914400" algn="l"/>
              </a:tabLst>
            </a:pPr>
            <a:r>
              <a:rPr lang="en-IN" sz="1200" spc="10" dirty="0">
                <a:solidFill>
                  <a:srgbClr val="273239"/>
                </a:solidFill>
                <a:effectLst/>
                <a:latin typeface="Times New Roman" panose="02020603050405020304" pitchFamily="18" charset="0"/>
                <a:ea typeface="Times New Roman" panose="02020603050405020304" pitchFamily="18" charset="0"/>
              </a:rPr>
              <a:t>System software is less interactive for the users in comparison to application software.</a:t>
            </a:r>
            <a:endParaRPr lang="en-IN" sz="1200" dirty="0">
              <a:effectLst/>
              <a:latin typeface="Times New Roman" panose="02020603050405020304" pitchFamily="18" charset="0"/>
              <a:ea typeface="Times New Roman" panose="02020603050405020304" pitchFamily="18" charset="0"/>
            </a:endParaRPr>
          </a:p>
          <a:p>
            <a:pPr marL="158750" indent="0" algn="just">
              <a:lnSpc>
                <a:spcPts val="1405"/>
              </a:lnSpc>
              <a:spcBef>
                <a:spcPts val="900"/>
              </a:spcBef>
              <a:spcAft>
                <a:spcPts val="600"/>
              </a:spcAft>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p:txBody>
      </p:sp>
    </p:spTree>
    <p:extLst>
      <p:ext uri="{BB962C8B-B14F-4D97-AF65-F5344CB8AC3E}">
        <p14:creationId xmlns:p14="http://schemas.microsoft.com/office/powerpoint/2010/main" val="171728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lnSpc>
                <a:spcPts val="1405"/>
              </a:lnSpc>
              <a:spcBef>
                <a:spcPts val="900"/>
              </a:spcBef>
              <a:spcAft>
                <a:spcPts val="600"/>
              </a:spcAft>
              <a:buNone/>
            </a:pPr>
            <a:r>
              <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rPr>
              <a:t>In this section you learn about</a:t>
            </a:r>
          </a:p>
          <a:p>
            <a:pPr marL="158750" indent="0" algn="just">
              <a:lnSpc>
                <a:spcPts val="1405"/>
              </a:lnSpc>
              <a:spcBef>
                <a:spcPts val="900"/>
              </a:spcBef>
              <a:spcAft>
                <a:spcPts val="600"/>
              </a:spcAft>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a:p>
            <a:pPr marL="323850" indent="-314801">
              <a:spcBef>
                <a:spcPts val="307"/>
              </a:spcBef>
              <a:buSzPct val="90322"/>
              <a:buChar char="●"/>
              <a:tabLst>
                <a:tab pos="323850" algn="l"/>
                <a:tab pos="324326" algn="l"/>
              </a:tabLst>
            </a:pPr>
            <a:r>
              <a:rPr lang="en-IN" sz="2400" spc="19" dirty="0"/>
              <a:t>What </a:t>
            </a:r>
            <a:r>
              <a:rPr lang="en-IN" sz="2400" spc="15" dirty="0"/>
              <a:t>is </a:t>
            </a:r>
            <a:r>
              <a:rPr lang="en-IN" sz="2400" dirty="0"/>
              <a:t>Application</a:t>
            </a:r>
            <a:r>
              <a:rPr lang="en-IN" sz="2400" spc="53" dirty="0"/>
              <a:t> </a:t>
            </a:r>
            <a:r>
              <a:rPr lang="en-IN" sz="2400" spc="15" dirty="0"/>
              <a:t>Software?</a:t>
            </a:r>
            <a:endParaRPr lang="en-IN" sz="2400" dirty="0"/>
          </a:p>
          <a:p>
            <a:pPr marL="323850" indent="-314801">
              <a:spcBef>
                <a:spcPts val="236"/>
              </a:spcBef>
              <a:buSzPct val="90322"/>
              <a:buChar char="●"/>
              <a:tabLst>
                <a:tab pos="323850" algn="l"/>
                <a:tab pos="324326" algn="l"/>
              </a:tabLst>
            </a:pPr>
            <a:r>
              <a:rPr lang="en-IN" sz="2400" spc="-11" dirty="0"/>
              <a:t>Types </a:t>
            </a:r>
            <a:r>
              <a:rPr lang="en-IN" sz="2400" spc="15" dirty="0"/>
              <a:t>of </a:t>
            </a:r>
            <a:r>
              <a:rPr lang="en-IN" sz="2400" dirty="0"/>
              <a:t>Application</a:t>
            </a:r>
            <a:r>
              <a:rPr lang="en-IN" sz="2400" spc="139" dirty="0"/>
              <a:t> </a:t>
            </a:r>
            <a:r>
              <a:rPr lang="en-IN" sz="2400" spc="11" dirty="0"/>
              <a:t>Software</a:t>
            </a:r>
            <a:endParaRPr lang="en-IN" sz="2400" dirty="0"/>
          </a:p>
          <a:p>
            <a:pPr marL="323850" indent="-314801">
              <a:spcBef>
                <a:spcPts val="236"/>
              </a:spcBef>
              <a:buSzPct val="90322"/>
              <a:buChar char="●"/>
              <a:tabLst>
                <a:tab pos="323850" algn="l"/>
                <a:tab pos="324326" algn="l"/>
              </a:tabLst>
            </a:pPr>
            <a:r>
              <a:rPr lang="en-IN" sz="2400" spc="11" dirty="0"/>
              <a:t>Features </a:t>
            </a:r>
            <a:r>
              <a:rPr lang="en-IN" sz="2400" spc="15" dirty="0"/>
              <a:t>of </a:t>
            </a:r>
            <a:r>
              <a:rPr lang="en-IN" sz="2400" dirty="0"/>
              <a:t>Application</a:t>
            </a:r>
            <a:r>
              <a:rPr lang="en-IN" sz="2400" spc="124" dirty="0"/>
              <a:t> </a:t>
            </a:r>
            <a:r>
              <a:rPr lang="en-IN" sz="2400" spc="11" dirty="0"/>
              <a:t>Software</a:t>
            </a:r>
            <a:endParaRPr lang="en-IN" sz="2400" dirty="0"/>
          </a:p>
          <a:p>
            <a:pPr marL="158750" indent="0" algn="just">
              <a:lnSpc>
                <a:spcPts val="1405"/>
              </a:lnSpc>
              <a:spcBef>
                <a:spcPts val="900"/>
              </a:spcBef>
              <a:spcAft>
                <a:spcPts val="600"/>
              </a:spcAft>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p:txBody>
      </p:sp>
    </p:spTree>
    <p:extLst>
      <p:ext uri="{BB962C8B-B14F-4D97-AF65-F5344CB8AC3E}">
        <p14:creationId xmlns:p14="http://schemas.microsoft.com/office/powerpoint/2010/main" val="2047648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fontAlgn="base">
              <a:lnSpc>
                <a:spcPct val="115000"/>
              </a:lnSpc>
              <a:spcBef>
                <a:spcPts val="1600"/>
              </a:spcBef>
              <a:spcAft>
                <a:spcPts val="400"/>
              </a:spcAft>
              <a:buNone/>
            </a:pPr>
            <a:r>
              <a:rPr lang="en-IN" sz="1800" b="1" spc="10" dirty="0">
                <a:solidFill>
                  <a:srgbClr val="273239"/>
                </a:solidFill>
                <a:effectLst/>
                <a:latin typeface="Times New Roman" panose="02020603050405020304" pitchFamily="18" charset="0"/>
              </a:rPr>
              <a:t>Application Software </a:t>
            </a:r>
            <a:endParaRPr lang="en-IN" sz="1800" b="1" dirty="0">
              <a:solidFill>
                <a:srgbClr val="434343"/>
              </a:solidFill>
              <a:effectLst/>
              <a:latin typeface="Times New Roman" panose="02020603050405020304" pitchFamily="18" charset="0"/>
            </a:endParaRPr>
          </a:p>
          <a:p>
            <a:pPr fontAlgn="base">
              <a:spcAft>
                <a:spcPts val="750"/>
              </a:spcAft>
            </a:pPr>
            <a:r>
              <a:rPr lang="en-IN" sz="1800" spc="10" dirty="0">
                <a:solidFill>
                  <a:srgbClr val="273239"/>
                </a:solidFill>
                <a:effectLst/>
                <a:latin typeface="Times New Roman" panose="02020603050405020304" pitchFamily="18" charset="0"/>
                <a:ea typeface="Times New Roman" panose="02020603050405020304" pitchFamily="18" charset="0"/>
              </a:rPr>
              <a:t>Software that performs special functions or provides functions that are much more than the basic operation of the computer is known as application software. Or in other words, application software is designed to perform a specific task for end-users. It is a product or a program that is designed only to </a:t>
            </a:r>
            <a:r>
              <a:rPr lang="en-IN" sz="1800" spc="10" dirty="0" err="1">
                <a:solidFill>
                  <a:srgbClr val="273239"/>
                </a:solidFill>
                <a:effectLst/>
                <a:latin typeface="Times New Roman" panose="02020603050405020304" pitchFamily="18" charset="0"/>
                <a:ea typeface="Times New Roman" panose="02020603050405020304" pitchFamily="18" charset="0"/>
              </a:rPr>
              <a:t>fulfill</a:t>
            </a:r>
            <a:r>
              <a:rPr lang="en-IN" sz="1800" spc="10" dirty="0">
                <a:solidFill>
                  <a:srgbClr val="273239"/>
                </a:solidFill>
                <a:effectLst/>
                <a:latin typeface="Times New Roman" panose="02020603050405020304" pitchFamily="18" charset="0"/>
                <a:ea typeface="Times New Roman" panose="02020603050405020304" pitchFamily="18" charset="0"/>
              </a:rPr>
              <a:t> end-users’ requirements. It includes word processors, spreadsheets, database management, inventory, payroll programs, etc.</a:t>
            </a:r>
            <a:endParaRPr lang="en-IN" sz="1800" dirty="0">
              <a:effectLst/>
              <a:latin typeface="Times New Roman" panose="02020603050405020304" pitchFamily="18" charset="0"/>
              <a:ea typeface="Times New Roman" panose="02020603050405020304" pitchFamily="18" charset="0"/>
            </a:endParaRPr>
          </a:p>
          <a:p>
            <a:pPr marL="158750" indent="0" algn="just">
              <a:lnSpc>
                <a:spcPts val="1405"/>
              </a:lnSpc>
              <a:spcBef>
                <a:spcPts val="900"/>
              </a:spcBef>
              <a:spcAft>
                <a:spcPts val="600"/>
              </a:spcAft>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p:txBody>
      </p:sp>
    </p:spTree>
    <p:extLst>
      <p:ext uri="{BB962C8B-B14F-4D97-AF65-F5344CB8AC3E}">
        <p14:creationId xmlns:p14="http://schemas.microsoft.com/office/powerpoint/2010/main" val="29902132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IN" sz="1800" b="1" spc="10" dirty="0">
                <a:solidFill>
                  <a:srgbClr val="273239"/>
                </a:solidFill>
                <a:effectLst/>
                <a:latin typeface="Times New Roman" panose="02020603050405020304" pitchFamily="18" charset="0"/>
                <a:ea typeface="Times New Roman" panose="02020603050405020304" pitchFamily="18" charset="0"/>
              </a:rPr>
              <a:t>Types of application software:</a:t>
            </a:r>
            <a:endParaRPr lang="en-IN" sz="1800" dirty="0">
              <a:effectLst/>
              <a:latin typeface="Times New Roman" panose="02020603050405020304" pitchFamily="18" charset="0"/>
              <a:ea typeface="Times New Roman" panose="02020603050405020304" pitchFamily="18" charset="0"/>
            </a:endParaRPr>
          </a:p>
          <a:p>
            <a:pPr fontAlgn="base">
              <a:spcAft>
                <a:spcPts val="750"/>
              </a:spcAft>
            </a:pPr>
            <a:r>
              <a:rPr lang="en-IN" sz="1800" spc="10" dirty="0">
                <a:solidFill>
                  <a:srgbClr val="273239"/>
                </a:solidFill>
                <a:effectLst/>
                <a:latin typeface="Times New Roman" panose="02020603050405020304" pitchFamily="18" charset="0"/>
                <a:ea typeface="Times New Roman" panose="02020603050405020304" pitchFamily="18" charset="0"/>
              </a:rPr>
              <a:t>There are different types of application software and those are:</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b="1" spc="10" dirty="0">
                <a:solidFill>
                  <a:srgbClr val="273239"/>
                </a:solidFill>
                <a:effectLst/>
                <a:latin typeface="Times New Roman" panose="02020603050405020304" pitchFamily="18" charset="0"/>
                <a:ea typeface="Times New Roman" panose="02020603050405020304" pitchFamily="18" charset="0"/>
              </a:rPr>
              <a:t>General Purpose Software: </a:t>
            </a:r>
            <a:r>
              <a:rPr lang="en-IN" sz="1800" spc="10" dirty="0">
                <a:solidFill>
                  <a:srgbClr val="273239"/>
                </a:solidFill>
                <a:effectLst/>
                <a:latin typeface="Times New Roman" panose="02020603050405020304" pitchFamily="18" charset="0"/>
                <a:ea typeface="Times New Roman" panose="02020603050405020304" pitchFamily="18" charset="0"/>
              </a:rPr>
              <a:t>This type of application software is used for a variety of tasks and it is not limited to performing a specific task only. For example, MS-Word, MS-Excel, PowerPoint, etc.</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b="1" spc="10" dirty="0">
                <a:solidFill>
                  <a:srgbClr val="273239"/>
                </a:solidFill>
                <a:effectLst/>
                <a:latin typeface="Times New Roman" panose="02020603050405020304" pitchFamily="18" charset="0"/>
                <a:ea typeface="Times New Roman" panose="02020603050405020304" pitchFamily="18" charset="0"/>
              </a:rPr>
              <a:t>Customized Software: </a:t>
            </a:r>
            <a:r>
              <a:rPr lang="en-IN" sz="1800" spc="10" dirty="0">
                <a:solidFill>
                  <a:srgbClr val="273239"/>
                </a:solidFill>
                <a:effectLst/>
                <a:latin typeface="Times New Roman" panose="02020603050405020304" pitchFamily="18" charset="0"/>
                <a:ea typeface="Times New Roman" panose="02020603050405020304" pitchFamily="18" charset="0"/>
              </a:rPr>
              <a:t>This type of application software is used or designed to perform specific tasks or functions or designed for specific organizations. For example, railway reservation system, airline reservation system, invoice management system, etc.</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b="1" spc="10" dirty="0">
                <a:solidFill>
                  <a:srgbClr val="273239"/>
                </a:solidFill>
                <a:effectLst/>
                <a:latin typeface="Times New Roman" panose="02020603050405020304" pitchFamily="18" charset="0"/>
                <a:ea typeface="Times New Roman" panose="02020603050405020304" pitchFamily="18" charset="0"/>
              </a:rPr>
              <a:t>Utility Software: </a:t>
            </a:r>
            <a:r>
              <a:rPr lang="en-IN" sz="1800" spc="10" dirty="0">
                <a:solidFill>
                  <a:srgbClr val="273239"/>
                </a:solidFill>
                <a:effectLst/>
                <a:latin typeface="Times New Roman" panose="02020603050405020304" pitchFamily="18" charset="0"/>
                <a:ea typeface="Times New Roman" panose="02020603050405020304" pitchFamily="18" charset="0"/>
              </a:rPr>
              <a:t>This type of application software is used to support the computer infrastructure. It is designed to </a:t>
            </a:r>
            <a:r>
              <a:rPr lang="en-IN" sz="1800" spc="10" dirty="0" err="1">
                <a:solidFill>
                  <a:srgbClr val="273239"/>
                </a:solidFill>
                <a:effectLst/>
                <a:latin typeface="Times New Roman" panose="02020603050405020304" pitchFamily="18" charset="0"/>
                <a:ea typeface="Times New Roman" panose="02020603050405020304" pitchFamily="18" charset="0"/>
              </a:rPr>
              <a:t>analyze</a:t>
            </a:r>
            <a:r>
              <a:rPr lang="en-IN" sz="1800" spc="10" dirty="0">
                <a:solidFill>
                  <a:srgbClr val="273239"/>
                </a:solidFill>
                <a:effectLst/>
                <a:latin typeface="Times New Roman" panose="02020603050405020304" pitchFamily="18" charset="0"/>
                <a:ea typeface="Times New Roman" panose="02020603050405020304" pitchFamily="18" charset="0"/>
              </a:rPr>
              <a:t>, configure, optimize and maintains the system, and take care of its requirements as well. For example, antivirus, disk </a:t>
            </a:r>
            <a:r>
              <a:rPr lang="en-IN" sz="1800" spc="10" dirty="0" err="1">
                <a:solidFill>
                  <a:srgbClr val="273239"/>
                </a:solidFill>
                <a:effectLst/>
                <a:latin typeface="Times New Roman" panose="02020603050405020304" pitchFamily="18" charset="0"/>
                <a:ea typeface="Times New Roman" panose="02020603050405020304" pitchFamily="18" charset="0"/>
              </a:rPr>
              <a:t>fragmenter</a:t>
            </a:r>
            <a:r>
              <a:rPr lang="en-IN" sz="1800" spc="10" dirty="0">
                <a:solidFill>
                  <a:srgbClr val="273239"/>
                </a:solidFill>
                <a:effectLst/>
                <a:latin typeface="Times New Roman" panose="02020603050405020304" pitchFamily="18" charset="0"/>
                <a:ea typeface="Times New Roman" panose="02020603050405020304" pitchFamily="18" charset="0"/>
              </a:rPr>
              <a:t>, memory tester, disk repair, disk cleaners, registry cleaners, disk space </a:t>
            </a:r>
            <a:r>
              <a:rPr lang="en-IN" sz="1800" spc="10" dirty="0" err="1">
                <a:solidFill>
                  <a:srgbClr val="273239"/>
                </a:solidFill>
                <a:effectLst/>
                <a:latin typeface="Times New Roman" panose="02020603050405020304" pitchFamily="18" charset="0"/>
                <a:ea typeface="Times New Roman" panose="02020603050405020304" pitchFamily="18" charset="0"/>
              </a:rPr>
              <a:t>analyzer</a:t>
            </a:r>
            <a:r>
              <a:rPr lang="en-IN" sz="1800" spc="10" dirty="0">
                <a:solidFill>
                  <a:srgbClr val="273239"/>
                </a:solidFill>
                <a:effectLst/>
                <a:latin typeface="Times New Roman" panose="02020603050405020304" pitchFamily="18" charset="0"/>
                <a:ea typeface="Times New Roman" panose="02020603050405020304" pitchFamily="18" charset="0"/>
              </a:rPr>
              <a:t>, etc.</a:t>
            </a:r>
            <a:endParaRPr lang="en-IN" sz="1800" dirty="0">
              <a:effectLst/>
              <a:latin typeface="Times New Roman" panose="02020603050405020304" pitchFamily="18" charset="0"/>
              <a:ea typeface="Times New Roman" panose="02020603050405020304" pitchFamily="18" charset="0"/>
            </a:endParaRPr>
          </a:p>
          <a:p>
            <a:pPr marL="158750" indent="0" algn="just">
              <a:lnSpc>
                <a:spcPts val="1405"/>
              </a:lnSpc>
              <a:spcBef>
                <a:spcPts val="900"/>
              </a:spcBef>
              <a:spcAft>
                <a:spcPts val="600"/>
              </a:spcAft>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p:txBody>
      </p:sp>
    </p:spTree>
    <p:extLst>
      <p:ext uri="{BB962C8B-B14F-4D97-AF65-F5344CB8AC3E}">
        <p14:creationId xmlns:p14="http://schemas.microsoft.com/office/powerpoint/2010/main" val="26774542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IN" sz="1800" b="1" spc="10" dirty="0">
                <a:solidFill>
                  <a:srgbClr val="273239"/>
                </a:solidFill>
                <a:effectLst/>
                <a:latin typeface="Times New Roman" panose="02020603050405020304" pitchFamily="18" charset="0"/>
                <a:ea typeface="Times New Roman" panose="02020603050405020304" pitchFamily="18" charset="0"/>
              </a:rPr>
              <a:t>Features of application software:</a:t>
            </a:r>
            <a:endParaRPr lang="en-IN" sz="1800" dirty="0">
              <a:effectLst/>
              <a:latin typeface="Times New Roman" panose="02020603050405020304" pitchFamily="18" charset="0"/>
              <a:ea typeface="Times New Roman" panose="02020603050405020304" pitchFamily="18" charset="0"/>
            </a:endParaRPr>
          </a:p>
          <a:p>
            <a:pPr fontAlgn="base">
              <a:spcAft>
                <a:spcPts val="750"/>
              </a:spcAft>
            </a:pPr>
            <a:r>
              <a:rPr lang="en-IN" sz="1800" spc="10" dirty="0">
                <a:solidFill>
                  <a:srgbClr val="273239"/>
                </a:solidFill>
                <a:effectLst/>
                <a:latin typeface="Times New Roman" panose="02020603050405020304" pitchFamily="18" charset="0"/>
                <a:ea typeface="Times New Roman" panose="02020603050405020304" pitchFamily="18" charset="0"/>
              </a:rPr>
              <a:t>Let us discuss some of the features of Application Software:</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An important feature of application software is it performs more specialized tasks like word processing, spreadsheets, email, etc.</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Mostly, the size of the software is big, so it requires more storage space.</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Application software is more interactive for the users, so it is easy to use and design.</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The application software is easy to design and understand.</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Application software is written in a high-level language in general.</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254952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indent="0" algn="l" rtl="0" fontAlgn="ctr">
              <a:spcBef>
                <a:spcPts val="0"/>
              </a:spcBef>
              <a:spcAft>
                <a:spcPts val="0"/>
              </a:spcAft>
              <a:buNone/>
            </a:pPr>
            <a:r>
              <a:rPr lang="en-IN" sz="1800" b="1" i="0" u="none" strike="noStrike" dirty="0">
                <a:solidFill>
                  <a:srgbClr val="000000"/>
                </a:solidFill>
                <a:effectLst/>
                <a:latin typeface="Arial" panose="020B0604020202020204" pitchFamily="34" charset="0"/>
              </a:rPr>
              <a:t>System Software</a:t>
            </a:r>
            <a:endParaRPr lang="en-IN" sz="1800" b="0" i="0" u="none" strike="noStrike" dirty="0">
              <a:effectLst/>
              <a:latin typeface="Arial" panose="020B0604020202020204" pitchFamily="34" charset="0"/>
            </a:endParaRPr>
          </a:p>
          <a:p>
            <a:pPr marR="0" algn="l" rtl="0" fontAlgn="ctr">
              <a:spcBef>
                <a:spcPts val="0"/>
              </a:spcBef>
              <a:spcAft>
                <a:spcPts val="0"/>
              </a:spcAft>
            </a:pPr>
            <a:r>
              <a:rPr lang="en-IN" sz="1800" b="0" i="0" u="none" strike="noStrike" dirty="0">
                <a:solidFill>
                  <a:srgbClr val="000000"/>
                </a:solidFill>
                <a:effectLst/>
                <a:latin typeface="Arial" panose="020B0604020202020204" pitchFamily="34" charset="0"/>
              </a:rPr>
              <a:t>It is designed to manage the resources of the computer system, like memory and process management, etc</a:t>
            </a:r>
            <a:endParaRPr lang="en-IN" sz="1800" b="0" i="0" u="none" strike="noStrike" dirty="0">
              <a:effectLst/>
              <a:latin typeface="Arial" panose="020B0604020202020204" pitchFamily="34" charset="0"/>
            </a:endParaRPr>
          </a:p>
          <a:p>
            <a:pPr marR="0" algn="l" rtl="0" fontAlgn="ctr">
              <a:spcBef>
                <a:spcPts val="0"/>
              </a:spcBef>
              <a:spcAft>
                <a:spcPts val="0"/>
              </a:spcAft>
            </a:pPr>
            <a:r>
              <a:rPr lang="en-IN" sz="1800" b="0" i="0" u="none" strike="noStrike" dirty="0">
                <a:solidFill>
                  <a:srgbClr val="000000"/>
                </a:solidFill>
                <a:effectLst/>
                <a:latin typeface="Arial" panose="020B0604020202020204" pitchFamily="34" charset="0"/>
              </a:rPr>
              <a:t>Written in a low-level language</a:t>
            </a:r>
            <a:endParaRPr lang="en-IN" sz="1800" b="0" i="0" u="none" strike="noStrike" dirty="0">
              <a:effectLst/>
              <a:latin typeface="Arial" panose="020B0604020202020204" pitchFamily="34" charset="0"/>
            </a:endParaRPr>
          </a:p>
          <a:p>
            <a:pPr marR="0" algn="l" rtl="0" fontAlgn="ctr">
              <a:spcBef>
                <a:spcPts val="0"/>
              </a:spcBef>
              <a:spcAft>
                <a:spcPts val="0"/>
              </a:spcAft>
            </a:pPr>
            <a:r>
              <a:rPr lang="en-IN" sz="1800" b="0" i="0" u="none" strike="noStrike" dirty="0">
                <a:solidFill>
                  <a:srgbClr val="000000"/>
                </a:solidFill>
                <a:effectLst/>
                <a:latin typeface="Arial" panose="020B0604020202020204" pitchFamily="34" charset="0"/>
              </a:rPr>
              <a:t>Less interactive for the users</a:t>
            </a:r>
            <a:endParaRPr lang="en-IN" sz="1800" b="0" i="0" u="none" strike="noStrike" dirty="0">
              <a:effectLst/>
              <a:latin typeface="Arial" panose="020B0604020202020204" pitchFamily="34" charset="0"/>
            </a:endParaRPr>
          </a:p>
          <a:p>
            <a:pPr marR="0" algn="l" rtl="0" fontAlgn="base">
              <a:spcBef>
                <a:spcPts val="0"/>
              </a:spcBef>
              <a:spcAft>
                <a:spcPts val="750"/>
              </a:spcAft>
            </a:pPr>
            <a:r>
              <a:rPr lang="en-IN" sz="1800" b="0" i="0" u="none" strike="noStrike" dirty="0">
                <a:solidFill>
                  <a:srgbClr val="000000"/>
                </a:solidFill>
                <a:effectLst/>
                <a:latin typeface="Arial" panose="020B0604020202020204" pitchFamily="34" charset="0"/>
                <a:ea typeface="Times New Roman" panose="02020603050405020304" pitchFamily="18" charset="0"/>
              </a:rPr>
              <a:t>System software plays vital role for the effective functioning of a system</a:t>
            </a:r>
          </a:p>
          <a:p>
            <a:pPr marL="158750" marR="0" indent="0" algn="l" rtl="0" fontAlgn="ctr">
              <a:spcBef>
                <a:spcPts val="0"/>
              </a:spcBef>
              <a:spcAft>
                <a:spcPts val="0"/>
              </a:spcAft>
              <a:buNone/>
            </a:pPr>
            <a:endParaRPr lang="en-IN" sz="1800" b="1" i="0" u="none" strike="noStrike" dirty="0">
              <a:solidFill>
                <a:srgbClr val="000000"/>
              </a:solidFill>
              <a:effectLst/>
              <a:latin typeface="Arial" panose="020B0604020202020204" pitchFamily="34" charset="0"/>
            </a:endParaRPr>
          </a:p>
          <a:p>
            <a:pPr marL="158750" marR="0" indent="0" algn="l" rtl="0" fontAlgn="ctr">
              <a:spcBef>
                <a:spcPts val="0"/>
              </a:spcBef>
              <a:spcAft>
                <a:spcPts val="0"/>
              </a:spcAft>
              <a:buNone/>
            </a:pPr>
            <a:endParaRPr lang="en-IN" sz="1800" b="1" i="0" u="none" strike="noStrike" dirty="0">
              <a:solidFill>
                <a:srgbClr val="000000"/>
              </a:solidFill>
              <a:effectLst/>
              <a:latin typeface="Arial" panose="020B0604020202020204" pitchFamily="34" charset="0"/>
            </a:endParaRPr>
          </a:p>
          <a:p>
            <a:pPr marL="158750" marR="0" indent="0" algn="l" rtl="0" fontAlgn="ctr">
              <a:spcBef>
                <a:spcPts val="0"/>
              </a:spcBef>
              <a:spcAft>
                <a:spcPts val="0"/>
              </a:spcAft>
              <a:buNone/>
            </a:pPr>
            <a:r>
              <a:rPr lang="en-IN" sz="1800" b="1" i="0" u="none" strike="noStrike" dirty="0">
                <a:solidFill>
                  <a:srgbClr val="000000"/>
                </a:solidFill>
                <a:effectLst/>
                <a:latin typeface="Arial" panose="020B0604020202020204" pitchFamily="34" charset="0"/>
              </a:rPr>
              <a:t>Application Software</a:t>
            </a:r>
            <a:endParaRPr lang="en-IN" sz="1800" b="0" i="0" u="none" strike="noStrike" dirty="0">
              <a:effectLst/>
              <a:latin typeface="Arial" panose="020B0604020202020204" pitchFamily="34" charset="0"/>
            </a:endParaRPr>
          </a:p>
          <a:p>
            <a:pPr marR="0" algn="l" rtl="0" fontAlgn="ctr">
              <a:spcBef>
                <a:spcPts val="0"/>
              </a:spcBef>
              <a:spcAft>
                <a:spcPts val="0"/>
              </a:spcAft>
            </a:pPr>
            <a:r>
              <a:rPr lang="en-IN" sz="1800" b="0" i="0" u="none" strike="noStrike" dirty="0">
                <a:solidFill>
                  <a:srgbClr val="000000"/>
                </a:solidFill>
                <a:effectLst/>
                <a:latin typeface="Arial" panose="020B0604020202020204" pitchFamily="34" charset="0"/>
              </a:rPr>
              <a:t>It is designed to full fill the requirements of the user for performing specific tasks.</a:t>
            </a:r>
            <a:endParaRPr lang="en-IN" sz="1800" b="0" i="0" u="none" strike="noStrike" dirty="0">
              <a:effectLst/>
              <a:latin typeface="Arial" panose="020B0604020202020204" pitchFamily="34" charset="0"/>
            </a:endParaRPr>
          </a:p>
          <a:p>
            <a:pPr marR="0" algn="l" rtl="0" fontAlgn="ctr">
              <a:spcBef>
                <a:spcPts val="0"/>
              </a:spcBef>
              <a:spcAft>
                <a:spcPts val="0"/>
              </a:spcAft>
            </a:pPr>
            <a:r>
              <a:rPr lang="en-IN" sz="1800" b="0" i="0" u="none" strike="noStrike" dirty="0">
                <a:solidFill>
                  <a:srgbClr val="000000"/>
                </a:solidFill>
                <a:effectLst/>
                <a:latin typeface="Arial" panose="020B0604020202020204" pitchFamily="34" charset="0"/>
              </a:rPr>
              <a:t>Written in a high-level language</a:t>
            </a:r>
            <a:endParaRPr lang="en-IN" sz="1800" b="0" i="0" u="none" strike="noStrike" dirty="0">
              <a:effectLst/>
              <a:latin typeface="Arial" panose="020B0604020202020204" pitchFamily="34" charset="0"/>
            </a:endParaRPr>
          </a:p>
          <a:p>
            <a:pPr marR="0" algn="l" rtl="0" fontAlgn="ctr">
              <a:spcBef>
                <a:spcPts val="0"/>
              </a:spcBef>
              <a:spcAft>
                <a:spcPts val="0"/>
              </a:spcAft>
            </a:pPr>
            <a:r>
              <a:rPr lang="en-IN" sz="1800" b="0" i="0" u="none" strike="noStrike" dirty="0">
                <a:solidFill>
                  <a:srgbClr val="000000"/>
                </a:solidFill>
                <a:effectLst/>
                <a:latin typeface="Arial" panose="020B0604020202020204" pitchFamily="34" charset="0"/>
              </a:rPr>
              <a:t>More interactive for the users</a:t>
            </a:r>
            <a:endParaRPr lang="en-IN" sz="1800" b="0" i="0" u="none" strike="noStrike" dirty="0">
              <a:effectLst/>
              <a:latin typeface="Arial" panose="020B0604020202020204" pitchFamily="34" charset="0"/>
            </a:endParaRPr>
          </a:p>
          <a:p>
            <a:pPr marR="0" algn="l" rtl="0" fontAlgn="ctr">
              <a:spcBef>
                <a:spcPts val="0"/>
              </a:spcBef>
              <a:spcAft>
                <a:spcPts val="0"/>
              </a:spcAft>
            </a:pPr>
            <a:r>
              <a:rPr lang="en-IN" sz="1800" b="0" i="0" u="none" strike="noStrike" dirty="0">
                <a:solidFill>
                  <a:srgbClr val="000000"/>
                </a:solidFill>
                <a:effectLst/>
                <a:latin typeface="Arial" panose="020B0604020202020204" pitchFamily="34" charset="0"/>
              </a:rPr>
              <a:t>Application software is not so important for the functioning of the system, as it is task specific.</a:t>
            </a:r>
            <a:endParaRPr lang="en-IN" sz="1800" b="0" i="0" u="none" strike="noStrike" dirty="0">
              <a:effectLst/>
              <a:latin typeface="Arial" panose="020B0604020202020204" pitchFamily="34" charset="0"/>
            </a:endParaRPr>
          </a:p>
          <a:p>
            <a:pPr marL="158750" marR="0" indent="0" algn="l" rtl="0" fontAlgn="base">
              <a:spcBef>
                <a:spcPts val="0"/>
              </a:spcBef>
              <a:spcAft>
                <a:spcPts val="750"/>
              </a:spcAft>
              <a:buNone/>
            </a:pPr>
            <a:endParaRPr lang="en-IN" sz="1800" b="0" i="0" u="none" strike="noStrike" dirty="0">
              <a:effectLst/>
              <a:latin typeface="Arial" panose="020B0604020202020204" pitchFamily="34" charset="0"/>
            </a:endParaRPr>
          </a:p>
          <a:p>
            <a:pPr marL="158750" indent="0" algn="just">
              <a:lnSpc>
                <a:spcPts val="1405"/>
              </a:lnSpc>
              <a:spcBef>
                <a:spcPts val="900"/>
              </a:spcBef>
              <a:spcAft>
                <a:spcPts val="600"/>
              </a:spcAft>
              <a:buNone/>
            </a:pPr>
            <a:endParaRPr lang="en-IN" sz="1800" dirty="0">
              <a:solidFill>
                <a:srgbClr val="000000"/>
              </a:solidFill>
              <a:effectLst/>
              <a:latin typeface="Bookman Old Style" panose="02050604050505020204" pitchFamily="18" charset="0"/>
              <a:ea typeface="Times New Roman" panose="02020603050405020304" pitchFamily="18" charset="0"/>
              <a:cs typeface="Bookman Old Style" panose="02050604050505020204" pitchFamily="18" charset="0"/>
            </a:endParaRPr>
          </a:p>
        </p:txBody>
      </p:sp>
    </p:spTree>
    <p:extLst>
      <p:ext uri="{BB962C8B-B14F-4D97-AF65-F5344CB8AC3E}">
        <p14:creationId xmlns:p14="http://schemas.microsoft.com/office/powerpoint/2010/main" val="42141070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r>
              <a:rPr lang="en-IN" sz="1800" dirty="0">
                <a:effectLst/>
                <a:latin typeface="Times New Roman" panose="02020603050405020304" pitchFamily="18" charset="0"/>
                <a:ea typeface="Times New Roman" panose="02020603050405020304" pitchFamily="18" charset="0"/>
              </a:rPr>
              <a:t>In this section we will discuss about the operating system and types of operating system</a:t>
            </a:r>
          </a:p>
          <a:p>
            <a:pPr fontAlgn="base"/>
            <a:endParaRPr lang="en-IN" sz="1800" dirty="0">
              <a:effectLst/>
              <a:latin typeface="Times New Roman" panose="02020603050405020304" pitchFamily="18" charset="0"/>
              <a:ea typeface="Times New Roman" panose="02020603050405020304" pitchFamily="18" charset="0"/>
            </a:endParaRPr>
          </a:p>
          <a:p>
            <a:pPr marL="158750" indent="0" fontAlgn="base">
              <a:buNone/>
            </a:pPr>
            <a:r>
              <a:rPr lang="en-IN" sz="1800" dirty="0">
                <a:effectLst/>
                <a:latin typeface="Times New Roman" panose="02020603050405020304" pitchFamily="18" charset="0"/>
                <a:ea typeface="Times New Roman" panose="02020603050405020304" pitchFamily="18" charset="0"/>
              </a:rPr>
              <a:t>What is OS</a:t>
            </a:r>
          </a:p>
          <a:p>
            <a:pPr marL="158750" indent="0" fontAlgn="base">
              <a:buNone/>
            </a:pPr>
            <a:r>
              <a:rPr lang="en-IN" sz="1800" dirty="0">
                <a:effectLst/>
                <a:latin typeface="Times New Roman" panose="02020603050405020304" pitchFamily="18" charset="0"/>
                <a:ea typeface="Times New Roman" panose="02020603050405020304" pitchFamily="18" charset="0"/>
              </a:rPr>
              <a:t>Types of OS</a:t>
            </a:r>
          </a:p>
        </p:txBody>
      </p:sp>
    </p:spTree>
    <p:extLst>
      <p:ext uri="{BB962C8B-B14F-4D97-AF65-F5344CB8AC3E}">
        <p14:creationId xmlns:p14="http://schemas.microsoft.com/office/powerpoint/2010/main" val="11576943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spcAft>
                <a:spcPts val="750"/>
              </a:spcAft>
            </a:pPr>
            <a:r>
              <a:rPr lang="en-IN" sz="1800" b="1" spc="10" dirty="0">
                <a:solidFill>
                  <a:srgbClr val="273239"/>
                </a:solidFill>
                <a:effectLst/>
                <a:latin typeface="Times New Roman" panose="02020603050405020304" pitchFamily="18" charset="0"/>
                <a:ea typeface="Times New Roman" panose="02020603050405020304" pitchFamily="18" charset="0"/>
              </a:rPr>
              <a:t>Introduction to Operating system</a:t>
            </a:r>
            <a:endParaRPr lang="en-IN" sz="1800" dirty="0">
              <a:effectLst/>
              <a:latin typeface="Times New Roman" panose="02020603050405020304" pitchFamily="18" charset="0"/>
              <a:ea typeface="Times New Roman" panose="02020603050405020304" pitchFamily="18" charset="0"/>
            </a:endParaRPr>
          </a:p>
          <a:p>
            <a:pPr fontAlgn="base">
              <a:spcAft>
                <a:spcPts val="750"/>
              </a:spcAft>
            </a:pPr>
            <a:r>
              <a:rPr lang="en-IN" sz="1800" spc="10" dirty="0">
                <a:solidFill>
                  <a:srgbClr val="273239"/>
                </a:solidFill>
                <a:effectLst/>
                <a:latin typeface="Times New Roman" panose="02020603050405020304" pitchFamily="18" charset="0"/>
                <a:ea typeface="Times New Roman" panose="02020603050405020304" pitchFamily="18" charset="0"/>
              </a:rPr>
              <a:t>An operating system acts as an intermediary between the user of a computer and computer hardware. The purpose of an operating system is to provide an environment in which a user can execute programs conveniently and efficiently. </a:t>
            </a:r>
            <a:endParaRPr lang="en-IN" sz="1800" dirty="0">
              <a:effectLst/>
              <a:latin typeface="Times New Roman" panose="02020603050405020304" pitchFamily="18" charset="0"/>
              <a:ea typeface="Times New Roman" panose="02020603050405020304" pitchFamily="18" charset="0"/>
            </a:endParaRPr>
          </a:p>
          <a:p>
            <a:pPr fontAlgn="base">
              <a:spcAft>
                <a:spcPts val="750"/>
              </a:spcAft>
            </a:pPr>
            <a:r>
              <a:rPr lang="en-IN" sz="1800" spc="10" dirty="0">
                <a:solidFill>
                  <a:srgbClr val="273239"/>
                </a:solidFill>
                <a:effectLst/>
                <a:latin typeface="Times New Roman" panose="02020603050405020304" pitchFamily="18" charset="0"/>
                <a:ea typeface="Times New Roman" panose="02020603050405020304" pitchFamily="18" charset="0"/>
              </a:rPr>
              <a:t>An operating system is a software that manages computer hardware. The hardware must provide appropriate mechanisms to ensure the correct operation of the computer system and to prevent user programs from interfering with the proper operation of the system. </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Operating System – Definition</a:t>
            </a:r>
            <a:r>
              <a:rPr lang="en-IN" sz="1800" spc="10" dirty="0">
                <a:solidFill>
                  <a:srgbClr val="273239"/>
                </a:solidFill>
                <a:effectLst/>
                <a:latin typeface="Times New Roman" panose="02020603050405020304" pitchFamily="18" charset="0"/>
                <a:ea typeface="Times New Roman" panose="02020603050405020304" pitchFamily="18" charset="0"/>
              </a:rPr>
              <a:t>: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An operating system is a program that controls the execution of application programs and acts as an interface between the user of a computer and the computer hardware.</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A more common definition is that the operating system is the one program running at all times on the computer (usually called the kernel), with all else being application programs.</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An operating system is concerned with the allocation of resources and services, such as memory, processors, devices, and information. The operating system correspondingly includes programs to manage these resources, such as a traffic controller, a scheduler, a memory management module, I/O programs, and a file system.</a:t>
            </a:r>
            <a:endParaRPr lang="en-IN" sz="1800" dirty="0">
              <a:effectLst/>
              <a:latin typeface="Times New Roman" panose="02020603050405020304" pitchFamily="18" charset="0"/>
              <a:ea typeface="Times New Roman" panose="02020603050405020304" pitchFamily="18" charset="0"/>
            </a:endParaRPr>
          </a:p>
          <a:p>
            <a:pPr marL="158750" indent="0" fontAlgn="base">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7883339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fontAlgn="base">
              <a:buNone/>
            </a:pPr>
            <a:r>
              <a:rPr lang="en-IN" sz="1800" b="1" dirty="0">
                <a:solidFill>
                  <a:srgbClr val="000000"/>
                </a:solidFill>
                <a:effectLst/>
                <a:latin typeface="Times New Roman" panose="02020603050405020304" pitchFamily="18" charset="0"/>
                <a:ea typeface="Times New Roman" panose="02020603050405020304" pitchFamily="18" charset="0"/>
              </a:rPr>
              <a:t>Types of Operating Systems:</a:t>
            </a:r>
            <a:r>
              <a:rPr lang="en-IN" sz="1800" spc="10" dirty="0">
                <a:solidFill>
                  <a:srgbClr val="273239"/>
                </a:solidFill>
                <a:effectLst/>
                <a:latin typeface="Times New Roman" panose="02020603050405020304" pitchFamily="18" charset="0"/>
                <a:ea typeface="Times New Roman" panose="02020603050405020304" pitchFamily="18" charset="0"/>
              </a:rPr>
              <a:t> Some widely used operating systems are as follows- </a:t>
            </a:r>
            <a:endParaRPr lang="en-IN" sz="1800" dirty="0">
              <a:effectLst/>
              <a:latin typeface="Times New Roman" panose="02020603050405020304" pitchFamily="18" charset="0"/>
              <a:ea typeface="Times New Roman" panose="02020603050405020304" pitchFamily="18" charset="0"/>
            </a:endParaRPr>
          </a:p>
          <a:p>
            <a:pPr marL="158750" indent="0" fontAlgn="base">
              <a:buNone/>
            </a:pPr>
            <a:r>
              <a:rPr lang="en-IN"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501650" indent="-342900" fontAlgn="base">
              <a:buAutoNum type="arabicPeriod"/>
            </a:pPr>
            <a:r>
              <a:rPr lang="en-IN" sz="1800" b="1" dirty="0">
                <a:solidFill>
                  <a:srgbClr val="000000"/>
                </a:solidFill>
                <a:effectLst/>
                <a:latin typeface="Times New Roman" panose="02020603050405020304" pitchFamily="18" charset="0"/>
                <a:ea typeface="Times New Roman" panose="02020603050405020304" pitchFamily="18" charset="0"/>
              </a:rPr>
              <a:t>Batch Operating System –</a:t>
            </a:r>
            <a:r>
              <a:rPr lang="en-IN" sz="1800" spc="10" dirty="0">
                <a:solidFill>
                  <a:srgbClr val="273239"/>
                </a:solidFill>
                <a:effectLst/>
                <a:latin typeface="Times New Roman" panose="02020603050405020304" pitchFamily="18" charset="0"/>
                <a:ea typeface="Times New Roman" panose="02020603050405020304" pitchFamily="18" charset="0"/>
              </a:rPr>
              <a:t>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This type of operating system does not interact with the computer directly. There is an operator which takes similar jobs having the same requirement and group them into batches. It is the responsibility of the operator to sort jobs with similar needs. </a:t>
            </a: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IN" sz="1800" b="1" spc="10" dirty="0">
                <a:solidFill>
                  <a:srgbClr val="273239"/>
                </a:solidFill>
                <a:effectLst/>
                <a:latin typeface="Times New Roman" panose="02020603050405020304" pitchFamily="18" charset="0"/>
                <a:ea typeface="Times New Roman" panose="02020603050405020304" pitchFamily="18" charset="0"/>
              </a:rPr>
              <a:t>	Examples of Batch based Operating System:</a:t>
            </a:r>
            <a:r>
              <a:rPr lang="en-IN" sz="1800" spc="10" dirty="0">
                <a:solidFill>
                  <a:srgbClr val="273239"/>
                </a:solidFill>
                <a:effectLst/>
                <a:latin typeface="Times New Roman" panose="02020603050405020304" pitchFamily="18" charset="0"/>
                <a:ea typeface="Times New Roman" panose="02020603050405020304" pitchFamily="18" charset="0"/>
              </a:rPr>
              <a:t> Payroll System, Bank Statements, etc. </a:t>
            </a: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IN" sz="1800" spc="10" dirty="0">
                <a:solidFill>
                  <a:srgbClr val="273239"/>
                </a:solidFill>
                <a:effectLst/>
                <a:latin typeface="Times New Roman" panose="02020603050405020304" pitchFamily="18" charset="0"/>
                <a:ea typeface="Times New Roman" panose="02020603050405020304" pitchFamily="18" charset="0"/>
              </a:rPr>
              <a:t>2. </a:t>
            </a:r>
            <a:r>
              <a:rPr lang="en-IN" sz="1800" b="1" spc="10" dirty="0">
                <a:solidFill>
                  <a:srgbClr val="273239"/>
                </a:solidFill>
                <a:effectLst/>
                <a:latin typeface="Times New Roman" panose="02020603050405020304" pitchFamily="18" charset="0"/>
                <a:ea typeface="Times New Roman" panose="02020603050405020304" pitchFamily="18" charset="0"/>
              </a:rPr>
              <a:t>Time-Sharing Operating Systems –</a:t>
            </a:r>
            <a:r>
              <a:rPr lang="en-IN" sz="1800" spc="10" dirty="0">
                <a:solidFill>
                  <a:srgbClr val="273239"/>
                </a:solidFill>
                <a:effectLst/>
                <a:latin typeface="Times New Roman" panose="02020603050405020304" pitchFamily="18" charset="0"/>
                <a:ea typeface="Times New Roman" panose="02020603050405020304" pitchFamily="18" charset="0"/>
              </a:rPr>
              <a:t>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Each task is given some time to execute so that all the tasks work smoothly. Each user gets the time of CPU as they use a single system. These systems are also known as Multitasking Systems. The task can be from a single user or different users also. The time that each task gets to execute is called quantum. After this time interval is over OS switches over to the next task. </a:t>
            </a:r>
            <a:endParaRPr lang="en-IN" sz="1800" dirty="0">
              <a:effectLst/>
              <a:latin typeface="Times New Roman" panose="02020603050405020304" pitchFamily="18" charset="0"/>
              <a:ea typeface="Times New Roman" panose="02020603050405020304" pitchFamily="18" charset="0"/>
            </a:endParaRPr>
          </a:p>
          <a:p>
            <a:pPr marL="158750" indent="0" fontAlgn="base">
              <a:lnSpc>
                <a:spcPct val="115000"/>
              </a:lnSpc>
              <a:spcBef>
                <a:spcPts val="1000"/>
              </a:spcBef>
              <a:spcAft>
                <a:spcPts val="1000"/>
              </a:spcAft>
              <a:buNone/>
            </a:pPr>
            <a:r>
              <a:rPr lang="en-IN" sz="1800" b="1" spc="10" dirty="0">
                <a:solidFill>
                  <a:srgbClr val="273239"/>
                </a:solidFill>
                <a:effectLst/>
                <a:latin typeface="Times New Roman" panose="02020603050405020304" pitchFamily="18" charset="0"/>
                <a:ea typeface="Times New Roman" panose="02020603050405020304" pitchFamily="18" charset="0"/>
              </a:rPr>
              <a:t>Examples of Time-Sharing OSs are:</a:t>
            </a:r>
            <a:r>
              <a:rPr lang="en-IN" sz="1800" spc="10" dirty="0">
                <a:solidFill>
                  <a:srgbClr val="273239"/>
                </a:solidFill>
                <a:effectLst/>
                <a:latin typeface="Times New Roman" panose="02020603050405020304" pitchFamily="18" charset="0"/>
                <a:ea typeface="Times New Roman" panose="02020603050405020304" pitchFamily="18" charset="0"/>
              </a:rPr>
              <a:t> Multics, Unix, etc. </a:t>
            </a:r>
            <a:endParaRPr lang="en-IN" sz="1800" dirty="0">
              <a:effectLst/>
              <a:latin typeface="Times New Roman" panose="02020603050405020304" pitchFamily="18" charset="0"/>
              <a:ea typeface="Times New Roman" panose="02020603050405020304" pitchFamily="18" charset="0"/>
            </a:endParaRPr>
          </a:p>
          <a:p>
            <a:pPr marL="158750" indent="0" fontAlgn="base">
              <a:lnSpc>
                <a:spcPct val="115000"/>
              </a:lnSpc>
              <a:spcBef>
                <a:spcPts val="1000"/>
              </a:spcBef>
              <a:spcAft>
                <a:spcPts val="1000"/>
              </a:spcAft>
              <a:buNone/>
            </a:pPr>
            <a:r>
              <a:rPr lang="en-IN" sz="1800" spc="10" dirty="0">
                <a:solidFill>
                  <a:srgbClr val="273239"/>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58750" indent="0">
              <a:lnSpc>
                <a:spcPct val="115000"/>
              </a:lnSpc>
              <a:spcBef>
                <a:spcPts val="1000"/>
              </a:spcBef>
              <a:spcAft>
                <a:spcPts val="1000"/>
              </a:spcAft>
              <a:buNone/>
            </a:pPr>
            <a:r>
              <a:rPr lang="en-IN" sz="1800" b="1" spc="10" dirty="0">
                <a:solidFill>
                  <a:srgbClr val="273239"/>
                </a:solidFill>
                <a:effectLst/>
                <a:latin typeface="Times New Roman" panose="02020603050405020304" pitchFamily="18" charset="0"/>
                <a:ea typeface="Times New Roman" panose="02020603050405020304" pitchFamily="18" charset="0"/>
              </a:rPr>
              <a:t>3. Network Operating System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These systems run on a server and provide the capability to manage data, users, groups, security, applications, and other networking functions. These types of operating systems allow shared access of files, printers, security, applications, and other networking functions over a small private network. One more important aspect of Network Operating Systems is that all the users are well aware of the underlying configuration, of all other users within the network, their individual connections, etc. and that’s why these computers are popularly known as </a:t>
            </a:r>
            <a:r>
              <a:rPr lang="en-IN" sz="1800" b="1" spc="10" dirty="0">
                <a:solidFill>
                  <a:srgbClr val="273239"/>
                </a:solidFill>
                <a:effectLst/>
                <a:latin typeface="Times New Roman" panose="02020603050405020304" pitchFamily="18" charset="0"/>
                <a:ea typeface="Times New Roman" panose="02020603050405020304" pitchFamily="18" charset="0"/>
              </a:rPr>
              <a:t>tightly coupled systems</a:t>
            </a:r>
            <a:r>
              <a:rPr lang="en-IN" sz="1800" spc="10" dirty="0">
                <a:solidFill>
                  <a:srgbClr val="273239"/>
                </a:solidFill>
                <a:effectLst/>
                <a:latin typeface="Times New Roman" panose="02020603050405020304" pitchFamily="18" charset="0"/>
                <a:ea typeface="Times New Roman" panose="02020603050405020304" pitchFamily="18" charset="0"/>
              </a:rPr>
              <a:t>. </a:t>
            </a:r>
          </a:p>
          <a:p>
            <a:pPr marL="158750" indent="0" fontAlgn="base">
              <a:lnSpc>
                <a:spcPct val="115000"/>
              </a:lnSpc>
              <a:spcBef>
                <a:spcPts val="1000"/>
              </a:spcBef>
              <a:spcAft>
                <a:spcPts val="1000"/>
              </a:spcAft>
              <a:buNone/>
            </a:pPr>
            <a:r>
              <a:rPr lang="en-IN" sz="1800" b="1" spc="10" dirty="0">
                <a:solidFill>
                  <a:srgbClr val="273239"/>
                </a:solidFill>
                <a:effectLst/>
                <a:latin typeface="Times New Roman" panose="02020603050405020304" pitchFamily="18" charset="0"/>
                <a:ea typeface="Times New Roman" panose="02020603050405020304" pitchFamily="18" charset="0"/>
              </a:rPr>
              <a:t>Examples of Network Operating System are:</a:t>
            </a:r>
            <a:r>
              <a:rPr lang="en-IN" sz="1800" spc="10" dirty="0">
                <a:solidFill>
                  <a:srgbClr val="273239"/>
                </a:solidFill>
                <a:effectLst/>
                <a:latin typeface="Times New Roman" panose="02020603050405020304" pitchFamily="18" charset="0"/>
                <a:ea typeface="Times New Roman" panose="02020603050405020304" pitchFamily="18" charset="0"/>
              </a:rPr>
              <a:t> Microsoft Windows Server 2003, Microsoft Windows Server 2008, UNIX, Linux, Mac OS X, Novell NetWare, and BSD, etc. </a:t>
            </a:r>
            <a:endParaRPr lang="en-IN" sz="1800" dirty="0">
              <a:effectLst/>
              <a:latin typeface="Times New Roman" panose="02020603050405020304" pitchFamily="18" charset="0"/>
              <a:ea typeface="Times New Roman" panose="02020603050405020304" pitchFamily="18" charset="0"/>
            </a:endParaRPr>
          </a:p>
          <a:p>
            <a:pPr marL="158750" indent="0">
              <a:lnSpc>
                <a:spcPct val="115000"/>
              </a:lnSpc>
              <a:spcBef>
                <a:spcPts val="1000"/>
              </a:spcBef>
              <a:spcAft>
                <a:spcPts val="1000"/>
              </a:spcAft>
              <a:buNone/>
            </a:pPr>
            <a:endParaRPr lang="en-IN" sz="1800" dirty="0">
              <a:effectLst/>
              <a:latin typeface="Times New Roman" panose="02020603050405020304" pitchFamily="18" charset="0"/>
              <a:ea typeface="Times New Roman" panose="02020603050405020304" pitchFamily="18" charset="0"/>
            </a:endParaRPr>
          </a:p>
          <a:p>
            <a:pPr marL="158750" indent="0" fontAlgn="base">
              <a:lnSpc>
                <a:spcPct val="115000"/>
              </a:lnSpc>
              <a:spcBef>
                <a:spcPts val="1000"/>
              </a:spcBef>
              <a:spcAft>
                <a:spcPts val="1000"/>
              </a:spcAft>
              <a:buNone/>
            </a:pPr>
            <a:r>
              <a:rPr lang="en-IN" sz="1800" b="1" spc="10" dirty="0">
                <a:solidFill>
                  <a:srgbClr val="273239"/>
                </a:solidFill>
                <a:effectLst/>
                <a:latin typeface="Times New Roman" panose="02020603050405020304" pitchFamily="18" charset="0"/>
                <a:ea typeface="Times New Roman" panose="02020603050405020304" pitchFamily="18" charset="0"/>
              </a:rPr>
              <a:t>4. Real-Time Operating System –</a:t>
            </a:r>
            <a:r>
              <a:rPr lang="en-IN" sz="1800" spc="10" dirty="0">
                <a:solidFill>
                  <a:srgbClr val="273239"/>
                </a:solidFill>
                <a:effectLst/>
                <a:latin typeface="Times New Roman" panose="02020603050405020304" pitchFamily="18" charset="0"/>
                <a:ea typeface="Times New Roman" panose="02020603050405020304" pitchFamily="18" charset="0"/>
              </a:rPr>
              <a:t>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These types of OSs serve real-time systems. The time interval required to process and respond to inputs is very small. This time interval is called </a:t>
            </a:r>
            <a:r>
              <a:rPr lang="en-IN" sz="1800" b="1" spc="10" dirty="0">
                <a:solidFill>
                  <a:srgbClr val="273239"/>
                </a:solidFill>
                <a:effectLst/>
                <a:latin typeface="Times New Roman" panose="02020603050405020304" pitchFamily="18" charset="0"/>
                <a:ea typeface="Times New Roman" panose="02020603050405020304" pitchFamily="18" charset="0"/>
              </a:rPr>
              <a:t>response time</a:t>
            </a:r>
            <a:r>
              <a:rPr lang="en-IN" sz="1800" spc="10" dirty="0">
                <a:solidFill>
                  <a:srgbClr val="273239"/>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Real-time systems</a:t>
            </a:r>
            <a:r>
              <a:rPr lang="en-IN" sz="1800" spc="10" dirty="0">
                <a:solidFill>
                  <a:srgbClr val="273239"/>
                </a:solidFill>
                <a:effectLst/>
                <a:latin typeface="Times New Roman" panose="02020603050405020304" pitchFamily="18" charset="0"/>
                <a:ea typeface="Times New Roman" panose="02020603050405020304" pitchFamily="18" charset="0"/>
              </a:rPr>
              <a:t> are used when there are time requirements that are very strict like missile systems, air traffic control systems, robots, etc. </a:t>
            </a:r>
            <a:endParaRPr lang="en-IN" sz="1800" dirty="0">
              <a:effectLst/>
              <a:latin typeface="Times New Roman" panose="02020603050405020304" pitchFamily="18" charset="0"/>
              <a:ea typeface="Times New Roman" panose="02020603050405020304" pitchFamily="18" charset="0"/>
            </a:endParaRPr>
          </a:p>
          <a:p>
            <a:pPr marL="158750" indent="0">
              <a:lnSpc>
                <a:spcPct val="115000"/>
              </a:lnSpc>
              <a:spcBef>
                <a:spcPts val="1000"/>
              </a:spcBef>
              <a:spcAft>
                <a:spcPts val="1000"/>
              </a:spcAft>
              <a:buNone/>
            </a:pPr>
            <a:endParaRPr lang="en-IN" sz="1800" dirty="0">
              <a:effectLst/>
              <a:latin typeface="Times New Roman" panose="02020603050405020304" pitchFamily="18" charset="0"/>
              <a:ea typeface="Times New Roman" panose="02020603050405020304" pitchFamily="18" charset="0"/>
            </a:endParaRPr>
          </a:p>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endParaRPr lang="en-IN" sz="1800" dirty="0">
              <a:effectLst/>
              <a:latin typeface="Times New Roman" panose="02020603050405020304" pitchFamily="18" charset="0"/>
              <a:ea typeface="Times New Roman" panose="02020603050405020304" pitchFamily="18" charset="0"/>
            </a:endParaRPr>
          </a:p>
          <a:p>
            <a:pPr marL="501650" indent="-342900" fontAlgn="base">
              <a:buAutoNum type="arabicPeriod"/>
            </a:pPr>
            <a:endParaRPr lang="en-IN" sz="1800" dirty="0">
              <a:effectLst/>
              <a:latin typeface="Times New Roman" panose="02020603050405020304" pitchFamily="18" charset="0"/>
              <a:ea typeface="Times New Roman" panose="02020603050405020304" pitchFamily="18" charset="0"/>
            </a:endParaRPr>
          </a:p>
          <a:p>
            <a:pPr marL="501650" indent="-342900" fontAlgn="base">
              <a:buAutoNum type="arabicPeriod"/>
            </a:pPr>
            <a:endParaRPr lang="en-IN" sz="1800" dirty="0">
              <a:effectLst/>
              <a:latin typeface="Times New Roman" panose="02020603050405020304" pitchFamily="18" charset="0"/>
              <a:ea typeface="Times New Roman" panose="02020603050405020304" pitchFamily="18" charset="0"/>
            </a:endParaRPr>
          </a:p>
          <a:p>
            <a:pPr marL="158750" indent="0" fontAlgn="base">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06624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Linux</a:t>
            </a:r>
            <a:r>
              <a:rPr lang="en-IN" sz="1800" spc="10" dirty="0">
                <a:solidFill>
                  <a:srgbClr val="273239"/>
                </a:solidFill>
                <a:effectLst/>
                <a:latin typeface="Times New Roman" panose="02020603050405020304" pitchFamily="18" charset="0"/>
                <a:ea typeface="Times New Roman" panose="02020603050405020304" pitchFamily="18" charset="0"/>
              </a:rPr>
              <a:t> could be a free and open supply OS supported operating system standards. It provides programming interface still as programme compatible with operating system primarily based systems and provides giant selection applications. A UNIX operating system </a:t>
            </a:r>
            <a:r>
              <a:rPr lang="en-IN" sz="1800" spc="10" dirty="0" err="1">
                <a:solidFill>
                  <a:srgbClr val="273239"/>
                </a:solidFill>
                <a:effectLst/>
                <a:latin typeface="Times New Roman" panose="02020603050405020304" pitchFamily="18" charset="0"/>
                <a:ea typeface="Times New Roman" panose="02020603050405020304" pitchFamily="18" charset="0"/>
              </a:rPr>
              <a:t>system</a:t>
            </a:r>
            <a:r>
              <a:rPr lang="en-IN" sz="1800" spc="10" dirty="0">
                <a:solidFill>
                  <a:srgbClr val="273239"/>
                </a:solidFill>
                <a:effectLst/>
                <a:latin typeface="Times New Roman" panose="02020603050405020304" pitchFamily="18" charset="0"/>
                <a:ea typeface="Times New Roman" panose="02020603050405020304" pitchFamily="18" charset="0"/>
              </a:rPr>
              <a:t> additionally contains several severally developed parts, leading to UNIX operating system that is totally compatible and free from proprietary code.</a:t>
            </a:r>
            <a:endParaRPr lang="en-IN" sz="1800" dirty="0">
              <a:effectLst/>
              <a:latin typeface="Times New Roman" panose="02020603050405020304" pitchFamily="18" charset="0"/>
              <a:ea typeface="Times New Roman" panose="02020603050405020304" pitchFamily="18" charset="0"/>
            </a:endParaRPr>
          </a:p>
          <a:p>
            <a:pPr algn="just" fontAlgn="base">
              <a:spcAft>
                <a:spcPts val="750"/>
              </a:spcAft>
            </a:pPr>
            <a:r>
              <a:rPr lang="en-IN" sz="1800" b="1" spc="10" dirty="0">
                <a:solidFill>
                  <a:srgbClr val="273239"/>
                </a:solidFill>
                <a:effectLst/>
                <a:latin typeface="Times New Roman" panose="02020603050405020304" pitchFamily="18" charset="0"/>
                <a:ea typeface="Times New Roman" panose="02020603050405020304" pitchFamily="18" charset="0"/>
              </a:rPr>
              <a:t>Windows </a:t>
            </a:r>
            <a:r>
              <a:rPr lang="en-IN" sz="1800" spc="10" dirty="0">
                <a:solidFill>
                  <a:srgbClr val="273239"/>
                </a:solidFill>
                <a:effectLst/>
                <a:latin typeface="Times New Roman" panose="02020603050405020304" pitchFamily="18" charset="0"/>
                <a:ea typeface="Times New Roman" panose="02020603050405020304" pitchFamily="18" charset="0"/>
              </a:rPr>
              <a:t>may be a commissioned OS within which ASCII text file is inaccessible. it’s designed for the people with the angle of getting no programming information and for business and alternative industrial users. it’s terribly straightforward and simple to use.</a:t>
            </a:r>
            <a:endParaRPr lang="en-IN" sz="1800" dirty="0">
              <a:effectLst/>
              <a:latin typeface="Times New Roman" panose="02020603050405020304" pitchFamily="18" charset="0"/>
              <a:ea typeface="Times New Roman" panose="02020603050405020304" pitchFamily="18" charset="0"/>
            </a:endParaRPr>
          </a:p>
          <a:p>
            <a:pPr algn="just" fontAlgn="base">
              <a:spcAft>
                <a:spcPts val="750"/>
              </a:spcAft>
            </a:pPr>
            <a:r>
              <a:rPr lang="en-IN" sz="1800" spc="10" dirty="0">
                <a:solidFill>
                  <a:srgbClr val="273239"/>
                </a:solidFill>
                <a:effectLst/>
                <a:latin typeface="Times New Roman" panose="02020603050405020304" pitchFamily="18" charset="0"/>
                <a:ea typeface="Times New Roman" panose="02020603050405020304" pitchFamily="18" charset="0"/>
              </a:rPr>
              <a:t>The distinction between Linux and Windows package is that Linux is completely freed from price whereas windows is marketable package and is expensive. Associate operating system could be a program meant to regulate the pc or computer hardware Associate behave as an treater between user and hardware.</a:t>
            </a:r>
            <a:endParaRPr lang="en-IN" sz="1800" dirty="0">
              <a:effectLst/>
              <a:latin typeface="Times New Roman" panose="02020603050405020304" pitchFamily="18" charset="0"/>
              <a:ea typeface="Times New Roman" panose="02020603050405020304" pitchFamily="18" charset="0"/>
            </a:endParaRPr>
          </a:p>
          <a:p>
            <a:pPr algn="just" fontAlgn="base">
              <a:spcAft>
                <a:spcPts val="750"/>
              </a:spcAft>
            </a:pPr>
            <a:r>
              <a:rPr lang="en-IN" sz="1800" spc="10" dirty="0">
                <a:solidFill>
                  <a:srgbClr val="273239"/>
                </a:solidFill>
                <a:effectLst/>
                <a:latin typeface="Times New Roman" panose="02020603050405020304" pitchFamily="18" charset="0"/>
                <a:ea typeface="Times New Roman" panose="02020603050405020304" pitchFamily="18" charset="0"/>
              </a:rPr>
              <a:t>Linux is a open supply package wherever users will access the ASCII text file and might improve the code victimisation the system. On the opposite hand, in windows, users can’t access ASCII text file, and it’s a authorized OS.</a:t>
            </a:r>
            <a:endParaRPr lang="en-IN" sz="1800" dirty="0">
              <a:effectLst/>
              <a:latin typeface="Times New Roman" panose="02020603050405020304" pitchFamily="18" charset="0"/>
              <a:ea typeface="Times New Roman" panose="02020603050405020304" pitchFamily="18" charset="0"/>
            </a:endParaRPr>
          </a:p>
          <a:p>
            <a:pPr marL="158750" indent="0" fontAlgn="base">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317814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lnSpc>
                <a:spcPct val="115000"/>
              </a:lnSpc>
              <a:spcBef>
                <a:spcPts val="1000"/>
              </a:spcBef>
              <a:spcAft>
                <a:spcPts val="1000"/>
              </a:spcAft>
            </a:pPr>
            <a:r>
              <a:rPr lang="en-IN" sz="1800" b="1" kern="0" dirty="0">
                <a:solidFill>
                  <a:srgbClr val="273239"/>
                </a:solidFill>
                <a:effectLst/>
                <a:latin typeface="Times New Roman" panose="02020603050405020304" pitchFamily="18" charset="0"/>
              </a:rPr>
              <a:t>Difference between 32-bit and 64-bit operating systems</a:t>
            </a:r>
            <a:endParaRPr lang="en-IN" sz="1800" b="1" kern="0" dirty="0">
              <a:effectLst/>
              <a:latin typeface="Times New Roman" panose="02020603050405020304" pitchFamily="18" charset="0"/>
            </a:endParaRPr>
          </a:p>
          <a:p>
            <a:pPr algn="just">
              <a:lnSpc>
                <a:spcPct val="115000"/>
              </a:lnSpc>
              <a:spcBef>
                <a:spcPts val="1000"/>
              </a:spcBef>
              <a:spcAft>
                <a:spcPts val="1000"/>
              </a:spcAft>
            </a:pPr>
            <a:r>
              <a:rPr lang="en-IN" sz="1800" spc="10" dirty="0">
                <a:solidFill>
                  <a:srgbClr val="273239"/>
                </a:solidFill>
                <a:effectLst/>
                <a:latin typeface="Times New Roman" panose="02020603050405020304" pitchFamily="18" charset="0"/>
                <a:ea typeface="Times New Roman" panose="02020603050405020304" pitchFamily="18" charset="0"/>
              </a:rPr>
              <a:t>In computing, there are two types of processors existing, i.e., 32-bit and 64-bit processors. These types of processors tell us how much memory a processor can access from a CPU register. For instance, </a:t>
            </a:r>
            <a:endParaRPr lang="en-IN" sz="1800" dirty="0">
              <a:effectLst/>
              <a:latin typeface="Times New Roman" panose="02020603050405020304" pitchFamily="18" charset="0"/>
              <a:ea typeface="Times New Roman" panose="02020603050405020304" pitchFamily="18" charset="0"/>
            </a:endParaRPr>
          </a:p>
          <a:p>
            <a:pPr algn="just" fontAlgn="base"/>
            <a:r>
              <a:rPr lang="en-IN" sz="1800" spc="10" dirty="0">
                <a:solidFill>
                  <a:srgbClr val="273239"/>
                </a:solidFill>
                <a:effectLst/>
                <a:latin typeface="Times New Roman" panose="02020603050405020304" pitchFamily="18" charset="0"/>
                <a:ea typeface="Times New Roman" panose="02020603050405020304" pitchFamily="18" charset="0"/>
              </a:rPr>
              <a:t>Most computers made in the 1990s and early 2000s were 32-bit machines. The CPU register stores memory addresses, which is how the processor accesses data from RAM. One bit in the register can reference an individual byte in memory, so a </a:t>
            </a:r>
            <a:r>
              <a:rPr lang="en-IN" sz="1800" b="1" spc="10" dirty="0">
                <a:solidFill>
                  <a:srgbClr val="273239"/>
                </a:solidFill>
                <a:effectLst/>
                <a:latin typeface="Times New Roman" panose="02020603050405020304" pitchFamily="18" charset="0"/>
                <a:ea typeface="Times New Roman" panose="02020603050405020304" pitchFamily="18" charset="0"/>
              </a:rPr>
              <a:t>32-bit</a:t>
            </a:r>
            <a:r>
              <a:rPr lang="en-IN" sz="1800" spc="10" dirty="0">
                <a:solidFill>
                  <a:srgbClr val="273239"/>
                </a:solidFill>
                <a:effectLst/>
                <a:latin typeface="Times New Roman" panose="02020603050405020304" pitchFamily="18" charset="0"/>
                <a:ea typeface="Times New Roman" panose="02020603050405020304" pitchFamily="18" charset="0"/>
              </a:rPr>
              <a:t> system can address a maximum of 4 GB (4,294,967,296 bytes) of RAM. </a:t>
            </a:r>
            <a:r>
              <a:rPr lang="en-IN" sz="1800" i="1" spc="10" dirty="0">
                <a:solidFill>
                  <a:srgbClr val="273239"/>
                </a:solidFill>
                <a:effectLst/>
                <a:latin typeface="Times New Roman" panose="02020603050405020304" pitchFamily="18" charset="0"/>
                <a:ea typeface="Times New Roman" panose="02020603050405020304" pitchFamily="18" charset="0"/>
              </a:rPr>
              <a:t>The actual limit is often less than</a:t>
            </a:r>
            <a:r>
              <a:rPr lang="en-IN" sz="1800" spc="10" dirty="0">
                <a:solidFill>
                  <a:srgbClr val="273239"/>
                </a:solidFill>
                <a:effectLst/>
                <a:latin typeface="Times New Roman" panose="02020603050405020304" pitchFamily="18" charset="0"/>
                <a:ea typeface="Times New Roman" panose="02020603050405020304" pitchFamily="18" charset="0"/>
              </a:rPr>
              <a:t> </a:t>
            </a:r>
            <a:r>
              <a:rPr lang="en-IN" sz="1800" i="1" spc="10" dirty="0">
                <a:solidFill>
                  <a:srgbClr val="273239"/>
                </a:solidFill>
                <a:effectLst/>
                <a:latin typeface="Times New Roman" panose="02020603050405020304" pitchFamily="18" charset="0"/>
                <a:ea typeface="Times New Roman" panose="02020603050405020304" pitchFamily="18" charset="0"/>
              </a:rPr>
              <a:t>around </a:t>
            </a:r>
            <a:r>
              <a:rPr lang="en-IN" sz="1800" b="1" i="1" spc="10" dirty="0">
                <a:solidFill>
                  <a:srgbClr val="273239"/>
                </a:solidFill>
                <a:effectLst/>
                <a:latin typeface="Times New Roman" panose="02020603050405020304" pitchFamily="18" charset="0"/>
                <a:ea typeface="Times New Roman" panose="02020603050405020304" pitchFamily="18" charset="0"/>
              </a:rPr>
              <a:t>3.5 GB</a:t>
            </a:r>
            <a:r>
              <a:rPr lang="en-IN" sz="1800" i="1" spc="10" dirty="0">
                <a:solidFill>
                  <a:srgbClr val="273239"/>
                </a:solidFill>
                <a:effectLst/>
                <a:latin typeface="Times New Roman" panose="02020603050405020304" pitchFamily="18" charset="0"/>
                <a:ea typeface="Times New Roman" panose="02020603050405020304" pitchFamily="18" charset="0"/>
              </a:rPr>
              <a:t> since part of the register is used to store other temporary values besides memory addresses</a:t>
            </a:r>
            <a:r>
              <a:rPr lang="en-IN" sz="1800" spc="10" dirty="0">
                <a:solidFill>
                  <a:srgbClr val="273239"/>
                </a:solidFill>
                <a:effectLst/>
                <a:latin typeface="Times New Roman" panose="02020603050405020304" pitchFamily="18" charset="0"/>
                <a:ea typeface="Times New Roman" panose="02020603050405020304" pitchFamily="18" charset="0"/>
              </a:rPr>
              <a:t>. Most computers released over the past two decades were built on a 32-bit architecture, hence most operating systems were designed to run on a 32-bit processor. </a:t>
            </a:r>
            <a:endParaRPr lang="en-IN" sz="1800" dirty="0">
              <a:effectLst/>
              <a:latin typeface="Times New Roman" panose="02020603050405020304" pitchFamily="18" charset="0"/>
              <a:ea typeface="Times New Roman" panose="02020603050405020304" pitchFamily="18" charset="0"/>
            </a:endParaRPr>
          </a:p>
          <a:p>
            <a:pPr algn="just" fontAlgn="base"/>
            <a:r>
              <a:rPr lang="en-IN" sz="1800" spc="10" dirty="0">
                <a:solidFill>
                  <a:srgbClr val="273239"/>
                </a:solidFill>
                <a:effectLst/>
                <a:latin typeface="Times New Roman" panose="02020603050405020304" pitchFamily="18" charset="0"/>
                <a:ea typeface="Times New Roman" panose="02020603050405020304" pitchFamily="18" charset="0"/>
              </a:rPr>
              <a:t>A </a:t>
            </a:r>
            <a:r>
              <a:rPr lang="en-IN" sz="1800" b="1" spc="10" dirty="0">
                <a:solidFill>
                  <a:srgbClr val="273239"/>
                </a:solidFill>
                <a:effectLst/>
                <a:latin typeface="Times New Roman" panose="02020603050405020304" pitchFamily="18" charset="0"/>
                <a:ea typeface="Times New Roman" panose="02020603050405020304" pitchFamily="18" charset="0"/>
              </a:rPr>
              <a:t>64-bit</a:t>
            </a:r>
            <a:r>
              <a:rPr lang="en-IN" sz="1800" spc="10" dirty="0">
                <a:solidFill>
                  <a:srgbClr val="273239"/>
                </a:solidFill>
                <a:effectLst/>
                <a:latin typeface="Times New Roman" panose="02020603050405020304" pitchFamily="18" charset="0"/>
                <a:ea typeface="Times New Roman" panose="02020603050405020304" pitchFamily="18" charset="0"/>
              </a:rPr>
              <a:t> register can theoretically reference 18,446,744,073,709,551,616 bytes, or 17,179,869,184 GB (16 exabytes) of memory. This is several million times more than an average workstation would need to access. What’s important is that a 64-bit computer (which means it has a 64-bit processor) can access more than 4 GB of RAM. If a computer has 8 GB of RAM, it better has a 64-bit processor. Otherwise, at least 4 GB of the memory will be inaccessible by the CPU. </a:t>
            </a:r>
            <a:endParaRPr lang="en-IN" sz="1800" dirty="0">
              <a:effectLst/>
              <a:latin typeface="Times New Roman" panose="02020603050405020304" pitchFamily="18" charset="0"/>
              <a:ea typeface="Times New Roman" panose="02020603050405020304" pitchFamily="18" charset="0"/>
            </a:endParaRPr>
          </a:p>
          <a:p>
            <a:pPr algn="just" fontAlgn="base"/>
            <a:r>
              <a:rPr lang="en-IN" sz="1800" spc="10" dirty="0">
                <a:solidFill>
                  <a:srgbClr val="273239"/>
                </a:solidFill>
                <a:effectLst/>
                <a:latin typeface="Times New Roman" panose="02020603050405020304" pitchFamily="18" charset="0"/>
                <a:ea typeface="Times New Roman" panose="02020603050405020304" pitchFamily="18" charset="0"/>
              </a:rPr>
              <a:t>A major difference between </a:t>
            </a:r>
            <a:r>
              <a:rPr lang="en-IN" sz="1800" b="1" spc="10" dirty="0">
                <a:solidFill>
                  <a:srgbClr val="273239"/>
                </a:solidFill>
                <a:effectLst/>
                <a:latin typeface="Times New Roman" panose="02020603050405020304" pitchFamily="18" charset="0"/>
                <a:ea typeface="Times New Roman" panose="02020603050405020304" pitchFamily="18" charset="0"/>
              </a:rPr>
              <a:t>32-bit processors and 64-bit processors</a:t>
            </a:r>
            <a:r>
              <a:rPr lang="en-IN" sz="1800" spc="10" dirty="0">
                <a:solidFill>
                  <a:srgbClr val="273239"/>
                </a:solidFill>
                <a:effectLst/>
                <a:latin typeface="Times New Roman" panose="02020603050405020304" pitchFamily="18" charset="0"/>
                <a:ea typeface="Times New Roman" panose="02020603050405020304" pitchFamily="18" charset="0"/>
              </a:rPr>
              <a:t> is the number of calculations per second they can perform, which affects the speed at which they can complete tasks. 64-bit processors can come in dual-core</a:t>
            </a:r>
            <a:r>
              <a:rPr lang="en-IN" sz="1800" b="1" spc="10" dirty="0">
                <a:solidFill>
                  <a:srgbClr val="273239"/>
                </a:solidFill>
                <a:effectLst/>
                <a:latin typeface="Times New Roman" panose="02020603050405020304" pitchFamily="18" charset="0"/>
                <a:ea typeface="Times New Roman" panose="02020603050405020304" pitchFamily="18" charset="0"/>
              </a:rPr>
              <a:t>, </a:t>
            </a:r>
            <a:r>
              <a:rPr lang="en-IN" sz="1800" spc="10" dirty="0">
                <a:solidFill>
                  <a:srgbClr val="273239"/>
                </a:solidFill>
                <a:effectLst/>
                <a:latin typeface="Times New Roman" panose="02020603050405020304" pitchFamily="18" charset="0"/>
                <a:ea typeface="Times New Roman" panose="02020603050405020304" pitchFamily="18" charset="0"/>
              </a:rPr>
              <a:t>quad-core</a:t>
            </a:r>
            <a:r>
              <a:rPr lang="en-IN" sz="1800" b="1" spc="10" dirty="0">
                <a:solidFill>
                  <a:srgbClr val="273239"/>
                </a:solidFill>
                <a:effectLst/>
                <a:latin typeface="Times New Roman" panose="02020603050405020304" pitchFamily="18" charset="0"/>
                <a:ea typeface="Times New Roman" panose="02020603050405020304" pitchFamily="18" charset="0"/>
              </a:rPr>
              <a:t>, </a:t>
            </a:r>
            <a:r>
              <a:rPr lang="en-IN" sz="1800" spc="10" dirty="0">
                <a:solidFill>
                  <a:srgbClr val="273239"/>
                </a:solidFill>
                <a:effectLst/>
                <a:latin typeface="Times New Roman" panose="02020603050405020304" pitchFamily="18" charset="0"/>
                <a:ea typeface="Times New Roman" panose="02020603050405020304" pitchFamily="18" charset="0"/>
              </a:rPr>
              <a:t>six-core</a:t>
            </a:r>
            <a:r>
              <a:rPr lang="en-IN" sz="1800" b="1" spc="10" dirty="0">
                <a:solidFill>
                  <a:srgbClr val="273239"/>
                </a:solidFill>
                <a:effectLst/>
                <a:latin typeface="Times New Roman" panose="02020603050405020304" pitchFamily="18" charset="0"/>
                <a:ea typeface="Times New Roman" panose="02020603050405020304" pitchFamily="18" charset="0"/>
              </a:rPr>
              <a:t>, and </a:t>
            </a:r>
            <a:r>
              <a:rPr lang="en-IN" sz="1800" spc="10" dirty="0">
                <a:solidFill>
                  <a:srgbClr val="273239"/>
                </a:solidFill>
                <a:effectLst/>
                <a:latin typeface="Times New Roman" panose="02020603050405020304" pitchFamily="18" charset="0"/>
                <a:ea typeface="Times New Roman" panose="02020603050405020304" pitchFamily="18" charset="0"/>
              </a:rPr>
              <a:t>eight-core</a:t>
            </a:r>
            <a:r>
              <a:rPr lang="en-IN" sz="1800" b="1" spc="10" dirty="0">
                <a:solidFill>
                  <a:srgbClr val="273239"/>
                </a:solidFill>
                <a:effectLst/>
                <a:latin typeface="Times New Roman" panose="02020603050405020304" pitchFamily="18" charset="0"/>
                <a:ea typeface="Times New Roman" panose="02020603050405020304" pitchFamily="18" charset="0"/>
              </a:rPr>
              <a:t> versions</a:t>
            </a:r>
            <a:r>
              <a:rPr lang="en-IN" sz="1800" spc="10" dirty="0">
                <a:solidFill>
                  <a:srgbClr val="273239"/>
                </a:solidFill>
                <a:effectLst/>
                <a:latin typeface="Times New Roman" panose="02020603050405020304" pitchFamily="18" charset="0"/>
                <a:ea typeface="Times New Roman" panose="02020603050405020304" pitchFamily="18" charset="0"/>
              </a:rPr>
              <a:t> for home computing. Multiple cores allow for an increased number of calculations per second that can be performed, which can increase the processing power and help make a computer run faster. Software programs that require many calculations to function smoothly can operate faster and more efficiently on the multi-core 64-bit processors, for the most part. </a:t>
            </a:r>
            <a:endParaRPr lang="en-IN" sz="1800" dirty="0">
              <a:effectLst/>
              <a:latin typeface="Times New Roman" panose="02020603050405020304" pitchFamily="18" charset="0"/>
              <a:ea typeface="Times New Roman" panose="02020603050405020304" pitchFamily="18" charset="0"/>
            </a:endParaRPr>
          </a:p>
          <a:p>
            <a:pPr algn="just" fontAlgn="base"/>
            <a:r>
              <a:rPr lang="en-IN" sz="1800" b="1" spc="10" dirty="0">
                <a:solidFill>
                  <a:srgbClr val="273239"/>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just" fontAlgn="base"/>
            <a:r>
              <a:rPr lang="en-IN" sz="1800" b="1" spc="10" dirty="0">
                <a:solidFill>
                  <a:srgbClr val="273239"/>
                </a:solidFill>
                <a:effectLst/>
                <a:latin typeface="Times New Roman" panose="02020603050405020304" pitchFamily="18" charset="0"/>
                <a:ea typeface="Times New Roman" panose="02020603050405020304" pitchFamily="18" charset="0"/>
              </a:rPr>
              <a:t>Advantages of 64-bit over 32-bit</a:t>
            </a:r>
            <a:endParaRPr lang="en-IN" sz="1800" dirty="0">
              <a:effectLst/>
              <a:latin typeface="Times New Roman" panose="02020603050405020304" pitchFamily="18" charset="0"/>
              <a:ea typeface="Times New Roman" panose="02020603050405020304" pitchFamily="18" charset="0"/>
            </a:endParaRPr>
          </a:p>
          <a:p>
            <a:pPr marL="342900" lvl="0" indent="-342900" algn="just"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Using 64-bit one can do a lot in multi-tasking, user can easily switch between various applications without any windows hanging problems.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342900" lvl="0" indent="-342900" algn="just"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Gamers can easily play High graphical games like Modern Warfare, GTA V, or use high-end software like Photoshop or CAD which takes a lot of memory since it makes multi-tasking with big software, easy and efficient for users. However, upgrading the </a:t>
            </a:r>
            <a:r>
              <a:rPr lang="en-IN" sz="1800" u="sng" spc="10" dirty="0">
                <a:solidFill>
                  <a:srgbClr val="000000"/>
                </a:solidFill>
                <a:effectLst/>
                <a:latin typeface="Times New Roman" panose="02020603050405020304" pitchFamily="18" charset="0"/>
                <a:ea typeface="Times New Roman" panose="02020603050405020304" pitchFamily="18" charset="0"/>
                <a:hlinkClick r:id="rId3"/>
              </a:rPr>
              <a:t>video card</a:t>
            </a:r>
            <a:r>
              <a:rPr lang="en-IN" sz="1800" spc="10" dirty="0">
                <a:solidFill>
                  <a:srgbClr val="273239"/>
                </a:solidFill>
                <a:effectLst/>
                <a:latin typeface="Times New Roman" panose="02020603050405020304" pitchFamily="18" charset="0"/>
                <a:ea typeface="Times New Roman" panose="02020603050405020304" pitchFamily="18" charset="0"/>
              </a:rPr>
              <a:t> instead of getting a 64-bit processor would be more beneficial.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marL="158750" indent="0" fontAlgn="base">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990893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23850" marR="196215" indent="-314801">
              <a:lnSpc>
                <a:spcPct val="119100"/>
              </a:lnSpc>
              <a:buSzPct val="90322"/>
              <a:buChar char="●"/>
              <a:tabLst>
                <a:tab pos="323850" algn="l"/>
                <a:tab pos="324326" algn="l"/>
              </a:tabLst>
            </a:pPr>
            <a:r>
              <a:rPr lang="en-IN" sz="2400" spc="-19" dirty="0"/>
              <a:t>The </a:t>
            </a:r>
            <a:r>
              <a:rPr lang="en-IN" sz="2400" dirty="0" err="1"/>
              <a:t>diskpart</a:t>
            </a:r>
            <a:r>
              <a:rPr lang="en-IN" sz="2400" dirty="0"/>
              <a:t> </a:t>
            </a:r>
            <a:r>
              <a:rPr lang="en-IN" sz="2400" spc="-11" dirty="0"/>
              <a:t>command </a:t>
            </a:r>
            <a:r>
              <a:rPr lang="en-IN" sz="2400" spc="8" dirty="0"/>
              <a:t>interpreter </a:t>
            </a:r>
            <a:r>
              <a:rPr lang="en-IN" sz="2400" spc="-11" dirty="0"/>
              <a:t>helps </a:t>
            </a:r>
            <a:r>
              <a:rPr lang="en-IN" sz="2400" spc="23" dirty="0"/>
              <a:t>you  </a:t>
            </a:r>
            <a:r>
              <a:rPr lang="en-IN" sz="2400" spc="-11" dirty="0"/>
              <a:t>manage </a:t>
            </a:r>
            <a:r>
              <a:rPr lang="en-IN" sz="2400" spc="8" dirty="0"/>
              <a:t>your </a:t>
            </a:r>
            <a:r>
              <a:rPr lang="en-IN" sz="2400" dirty="0"/>
              <a:t>computer's </a:t>
            </a:r>
            <a:r>
              <a:rPr lang="en-IN" sz="2400" spc="11" dirty="0"/>
              <a:t>drives </a:t>
            </a:r>
            <a:r>
              <a:rPr lang="en-IN" sz="2400" spc="8" dirty="0"/>
              <a:t>(disks,  partitions, </a:t>
            </a:r>
            <a:r>
              <a:rPr lang="en-IN" sz="2400" spc="-4" dirty="0"/>
              <a:t>volumes, </a:t>
            </a:r>
            <a:r>
              <a:rPr lang="en-IN" sz="2400" spc="15" dirty="0"/>
              <a:t>or </a:t>
            </a:r>
            <a:r>
              <a:rPr lang="en-IN" sz="2400" spc="11" dirty="0"/>
              <a:t>virtual </a:t>
            </a:r>
            <a:r>
              <a:rPr lang="en-IN" sz="2400" spc="4" dirty="0"/>
              <a:t>hard</a:t>
            </a:r>
            <a:r>
              <a:rPr lang="en-IN" sz="2400" spc="-49" dirty="0"/>
              <a:t> </a:t>
            </a:r>
            <a:r>
              <a:rPr lang="en-IN" sz="2400" spc="8" dirty="0"/>
              <a:t>disks).</a:t>
            </a:r>
            <a:endParaRPr lang="en-IN" sz="2400" dirty="0"/>
          </a:p>
          <a:p>
            <a:pPr>
              <a:spcBef>
                <a:spcPts val="30"/>
              </a:spcBef>
              <a:buFont typeface="Arial"/>
              <a:buChar char="●"/>
            </a:pPr>
            <a:endParaRPr lang="en-IN" sz="2400" dirty="0"/>
          </a:p>
          <a:p>
            <a:pPr marL="323850" marR="3810" indent="-314801">
              <a:lnSpc>
                <a:spcPct val="118700"/>
              </a:lnSpc>
              <a:buSzPct val="90322"/>
              <a:buChar char="●"/>
              <a:tabLst>
                <a:tab pos="323850" algn="l"/>
                <a:tab pos="324326" algn="l"/>
              </a:tabLst>
            </a:pPr>
            <a:r>
              <a:rPr lang="en-IN" sz="2400" spc="15" dirty="0"/>
              <a:t>Disk </a:t>
            </a:r>
            <a:r>
              <a:rPr lang="en-IN" sz="2400" spc="11" dirty="0"/>
              <a:t>Part, </a:t>
            </a:r>
            <a:r>
              <a:rPr lang="en-IN" sz="2400" spc="4" dirty="0"/>
              <a:t>replacing </a:t>
            </a:r>
            <a:r>
              <a:rPr lang="en-IN" sz="2400" spc="15" dirty="0"/>
              <a:t>its predecessor </a:t>
            </a:r>
            <a:r>
              <a:rPr lang="en-IN" sz="2400" spc="4" dirty="0"/>
              <a:t>- </a:t>
            </a:r>
            <a:r>
              <a:rPr lang="en-IN" sz="2400" dirty="0" err="1"/>
              <a:t>fdisk</a:t>
            </a:r>
            <a:r>
              <a:rPr lang="en-IN" sz="2400" dirty="0"/>
              <a:t>, </a:t>
            </a:r>
            <a:r>
              <a:rPr lang="en-IN" sz="2400" spc="11" dirty="0"/>
              <a:t>is a  </a:t>
            </a:r>
            <a:r>
              <a:rPr lang="en-IN" sz="2400" spc="-8" dirty="0"/>
              <a:t>command-line </a:t>
            </a:r>
            <a:r>
              <a:rPr lang="en-IN" sz="2400" dirty="0"/>
              <a:t>utility that </a:t>
            </a:r>
            <a:r>
              <a:rPr lang="en-IN" sz="2400" spc="8" dirty="0"/>
              <a:t>provides </a:t>
            </a:r>
            <a:r>
              <a:rPr lang="en-IN" sz="2400" spc="-4" dirty="0"/>
              <a:t>the </a:t>
            </a:r>
            <a:r>
              <a:rPr lang="en-IN" sz="2400" dirty="0"/>
              <a:t>ability </a:t>
            </a:r>
            <a:r>
              <a:rPr lang="en-IN" sz="2400" spc="8" dirty="0"/>
              <a:t>to  </a:t>
            </a:r>
            <a:r>
              <a:rPr lang="en-IN" sz="2400" spc="-11" dirty="0"/>
              <a:t>manage </a:t>
            </a:r>
            <a:r>
              <a:rPr lang="en-IN" sz="2400" spc="8" dirty="0"/>
              <a:t>disks, partitions </a:t>
            </a:r>
            <a:r>
              <a:rPr lang="en-IN" sz="2400" spc="15" dirty="0"/>
              <a:t>or </a:t>
            </a:r>
            <a:r>
              <a:rPr lang="en-IN" sz="2400" spc="-8" dirty="0"/>
              <a:t>volumes </a:t>
            </a:r>
            <a:r>
              <a:rPr lang="en-IN" sz="2400" spc="15" dirty="0"/>
              <a:t>in </a:t>
            </a:r>
            <a:r>
              <a:rPr lang="en-IN" sz="2400" spc="8" dirty="0"/>
              <a:t>your  </a:t>
            </a:r>
            <a:r>
              <a:rPr lang="en-IN" sz="2400" spc="-4" dirty="0"/>
              <a:t>computer </a:t>
            </a:r>
            <a:r>
              <a:rPr lang="en-IN" sz="2400" spc="-11" dirty="0"/>
              <a:t>running </a:t>
            </a:r>
            <a:r>
              <a:rPr lang="en-IN" sz="2400" spc="-4" dirty="0"/>
              <a:t>all </a:t>
            </a:r>
            <a:r>
              <a:rPr lang="en-IN" sz="2400" spc="15" dirty="0"/>
              <a:t>versions of </a:t>
            </a:r>
            <a:r>
              <a:rPr lang="en-IN" sz="2400" spc="-4" dirty="0"/>
              <a:t>the </a:t>
            </a:r>
            <a:r>
              <a:rPr lang="en-IN" sz="2400" spc="8" dirty="0"/>
              <a:t>operating  </a:t>
            </a:r>
            <a:r>
              <a:rPr lang="en-IN" sz="2400" spc="26" dirty="0"/>
              <a:t>system </a:t>
            </a:r>
            <a:r>
              <a:rPr lang="en-IN" sz="2400" spc="15" dirty="0"/>
              <a:t>since </a:t>
            </a:r>
            <a:r>
              <a:rPr lang="en-IN" sz="2400" spc="11" dirty="0"/>
              <a:t>Windows </a:t>
            </a:r>
            <a:r>
              <a:rPr lang="en-IN" sz="2400" spc="19" dirty="0"/>
              <a:t>2000, </a:t>
            </a:r>
            <a:r>
              <a:rPr lang="en-IN" sz="2400" spc="8" dirty="0"/>
              <a:t>also </a:t>
            </a:r>
            <a:r>
              <a:rPr lang="en-IN" sz="2400" spc="-8" dirty="0"/>
              <a:t>including </a:t>
            </a:r>
            <a:r>
              <a:rPr lang="en-IN" sz="2400" spc="-4" dirty="0"/>
              <a:t>the  </a:t>
            </a:r>
            <a:r>
              <a:rPr lang="en-IN" sz="2400" spc="11" dirty="0"/>
              <a:t>latest Windows</a:t>
            </a:r>
            <a:r>
              <a:rPr lang="en-IN" sz="2400" spc="49" dirty="0"/>
              <a:t> </a:t>
            </a:r>
            <a:r>
              <a:rPr lang="en-IN" sz="2400" spc="19" dirty="0"/>
              <a:t>10.</a:t>
            </a:r>
          </a:p>
          <a:p>
            <a:pPr marL="323850" marR="3810" indent="-314801">
              <a:lnSpc>
                <a:spcPct val="118700"/>
              </a:lnSpc>
              <a:buSzPct val="90322"/>
              <a:buChar char="●"/>
              <a:tabLst>
                <a:tab pos="323850" algn="l"/>
                <a:tab pos="324326" algn="l"/>
              </a:tabLst>
            </a:pPr>
            <a:endParaRPr lang="en-IN" sz="2400" spc="19" dirty="0"/>
          </a:p>
          <a:p>
            <a:pPr marL="342900" lvl="0" indent="-342900">
              <a:lnSpc>
                <a:spcPct val="115000"/>
              </a:lnSpc>
              <a:spcBef>
                <a:spcPts val="1000"/>
              </a:spcBef>
              <a:spcAft>
                <a:spcPts val="1000"/>
              </a:spcAft>
              <a:buFont typeface="+mj-lt"/>
              <a:buAutoNum type="arabicPeriod"/>
            </a:pPr>
            <a:r>
              <a:rPr lang="en-IN" sz="1800" b="1" dirty="0">
                <a:solidFill>
                  <a:srgbClr val="444444"/>
                </a:solidFill>
                <a:effectLst/>
                <a:latin typeface="Times New Roman" panose="02020603050405020304" pitchFamily="18" charset="0"/>
                <a:ea typeface="Times New Roman" panose="02020603050405020304" pitchFamily="18" charset="0"/>
              </a:rPr>
              <a:t>FDISK</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solidFill>
                  <a:srgbClr val="454545"/>
                </a:solidFill>
                <a:effectLst/>
                <a:latin typeface="Times New Roman" panose="02020603050405020304" pitchFamily="18" charset="0"/>
                <a:ea typeface="Times New Roman" panose="02020603050405020304" pitchFamily="18" charset="0"/>
              </a:rPr>
              <a:t>The </a:t>
            </a:r>
            <a:r>
              <a:rPr lang="en-IN" sz="1800" b="1" dirty="0" err="1">
                <a:solidFill>
                  <a:srgbClr val="454545"/>
                </a:solidFill>
                <a:effectLst/>
                <a:latin typeface="Times New Roman" panose="02020603050405020304" pitchFamily="18" charset="0"/>
                <a:ea typeface="Times New Roman" panose="02020603050405020304" pitchFamily="18" charset="0"/>
              </a:rPr>
              <a:t>fdisk</a:t>
            </a:r>
            <a:r>
              <a:rPr lang="en-IN" sz="1800" dirty="0">
                <a:solidFill>
                  <a:srgbClr val="454545"/>
                </a:solidFill>
                <a:effectLst/>
                <a:latin typeface="Times New Roman" panose="02020603050405020304" pitchFamily="18" charset="0"/>
                <a:ea typeface="Times New Roman" panose="02020603050405020304" pitchFamily="18" charset="0"/>
              </a:rPr>
              <a:t> command is used to create and delete </a:t>
            </a:r>
            <a:r>
              <a:rPr lang="en-IN" sz="1800" u="sng" dirty="0">
                <a:solidFill>
                  <a:srgbClr val="2675D1"/>
                </a:solidFill>
                <a:effectLst/>
                <a:latin typeface="Times New Roman" panose="02020603050405020304" pitchFamily="18" charset="0"/>
                <a:ea typeface="Times New Roman" panose="02020603050405020304" pitchFamily="18" charset="0"/>
                <a:hlinkClick r:id="rId3"/>
              </a:rPr>
              <a:t>partitions</a:t>
            </a:r>
            <a:r>
              <a:rPr lang="en-IN" sz="1800" dirty="0">
                <a:solidFill>
                  <a:srgbClr val="454545"/>
                </a:solidFill>
                <a:effectLst/>
                <a:latin typeface="Times New Roman" panose="02020603050405020304" pitchFamily="18" charset="0"/>
                <a:ea typeface="Times New Roman" panose="02020603050405020304" pitchFamily="18" charset="0"/>
              </a:rPr>
              <a:t> on the </a:t>
            </a:r>
            <a:r>
              <a:rPr lang="en-IN" sz="1800" u="sng" dirty="0">
                <a:solidFill>
                  <a:srgbClr val="2675D1"/>
                </a:solidFill>
                <a:effectLst/>
                <a:latin typeface="Times New Roman" panose="02020603050405020304" pitchFamily="18" charset="0"/>
                <a:ea typeface="Times New Roman" panose="02020603050405020304" pitchFamily="18" charset="0"/>
                <a:hlinkClick r:id="rId4"/>
              </a:rPr>
              <a:t>hard drive</a:t>
            </a:r>
            <a:r>
              <a:rPr lang="en-IN" sz="1800" dirty="0">
                <a:solidFill>
                  <a:srgbClr val="454545"/>
                </a:solidFill>
                <a:effectLst/>
                <a:latin typeface="Times New Roman" panose="02020603050405020304" pitchFamily="18" charset="0"/>
                <a:ea typeface="Times New Roman" panose="02020603050405020304" pitchFamily="18" charset="0"/>
              </a:rPr>
              <a:t> in earlier versions of MS-DOS and Windows.</a:t>
            </a:r>
            <a:endParaRPr lang="en-IN" sz="1800" dirty="0">
              <a:effectLst/>
              <a:latin typeface="Times New Roman" panose="02020603050405020304" pitchFamily="18" charset="0"/>
              <a:ea typeface="Times New Roman" panose="02020603050405020304" pitchFamily="18" charset="0"/>
            </a:endParaRPr>
          </a:p>
          <a:p>
            <a:pPr marL="323850" marR="3810" indent="-314801">
              <a:lnSpc>
                <a:spcPct val="118700"/>
              </a:lnSpc>
              <a:buSzPct val="90322"/>
              <a:buChar char="●"/>
              <a:tabLst>
                <a:tab pos="323850" algn="l"/>
                <a:tab pos="324326" algn="l"/>
              </a:tabLst>
            </a:pPr>
            <a:endParaRPr lang="en-IN" sz="2400" dirty="0"/>
          </a:p>
          <a:p>
            <a:pPr marL="158750" indent="0" fontAlgn="base">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500357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 typeface="Arial"/>
              <a:buNone/>
              <a:tabLst/>
              <a:defRPr/>
            </a:pPr>
            <a:r>
              <a:rPr lang="en-IN" sz="1800" spc="15" dirty="0"/>
              <a:t>Disk </a:t>
            </a:r>
            <a:r>
              <a:rPr lang="en-IN" sz="1800" spc="-8" dirty="0"/>
              <a:t>Management </a:t>
            </a:r>
            <a:r>
              <a:rPr lang="en-IN" sz="1800" spc="15" dirty="0"/>
              <a:t>is </a:t>
            </a:r>
            <a:r>
              <a:rPr lang="en-IN" sz="1800" dirty="0"/>
              <a:t>not </a:t>
            </a:r>
            <a:r>
              <a:rPr lang="en-IN" sz="1800" spc="15" dirty="0"/>
              <a:t>as </a:t>
            </a:r>
            <a:r>
              <a:rPr lang="en-IN" sz="1800" dirty="0"/>
              <a:t>powerful </a:t>
            </a:r>
            <a:r>
              <a:rPr lang="en-IN" sz="1800" spc="15" dirty="0"/>
              <a:t>as  </a:t>
            </a:r>
            <a:r>
              <a:rPr lang="en-IN" sz="1800" spc="-11" dirty="0"/>
              <a:t>MiniTool </a:t>
            </a:r>
            <a:r>
              <a:rPr lang="en-IN" sz="1800" spc="15" dirty="0"/>
              <a:t>Partition </a:t>
            </a:r>
            <a:r>
              <a:rPr lang="en-IN" sz="1800" spc="11" dirty="0"/>
              <a:t>Wizard </a:t>
            </a:r>
            <a:r>
              <a:rPr lang="en-IN" sz="1800" spc="15" dirty="0"/>
              <a:t>Free </a:t>
            </a:r>
            <a:r>
              <a:rPr lang="en-IN" sz="1800" spc="4" dirty="0"/>
              <a:t>Edition, </a:t>
            </a:r>
            <a:r>
              <a:rPr lang="en-IN" sz="1800" spc="-19" dirty="0"/>
              <a:t>but </a:t>
            </a:r>
            <a:r>
              <a:rPr lang="en-IN" sz="1800" spc="15" dirty="0"/>
              <a:t>as </a:t>
            </a:r>
            <a:r>
              <a:rPr lang="en-IN" sz="1800" spc="11" dirty="0"/>
              <a:t>a  Windows </a:t>
            </a:r>
            <a:r>
              <a:rPr lang="en-IN" sz="1800" spc="-4" dirty="0"/>
              <a:t>built-in </a:t>
            </a:r>
            <a:r>
              <a:rPr lang="en-IN" sz="1800" spc="8" dirty="0"/>
              <a:t>partition </a:t>
            </a:r>
            <a:r>
              <a:rPr lang="en-IN" sz="1800" spc="-15" dirty="0"/>
              <a:t>manager, </a:t>
            </a:r>
            <a:r>
              <a:rPr lang="en-IN" sz="1800" spc="11" dirty="0"/>
              <a:t>it </a:t>
            </a:r>
            <a:r>
              <a:rPr lang="en-IN" sz="1800" spc="23" dirty="0"/>
              <a:t>can  </a:t>
            </a:r>
            <a:r>
              <a:rPr lang="en-IN" sz="1800" spc="-4" dirty="0"/>
              <a:t>complete most </a:t>
            </a:r>
            <a:r>
              <a:rPr lang="en-IN" sz="1800" spc="-11" dirty="0"/>
              <a:t>simple </a:t>
            </a:r>
            <a:r>
              <a:rPr lang="en-IN" sz="1800" spc="4" dirty="0"/>
              <a:t>and </a:t>
            </a:r>
            <a:r>
              <a:rPr lang="en-IN" sz="1800" spc="11" dirty="0"/>
              <a:t>basic partition  </a:t>
            </a:r>
            <a:r>
              <a:rPr lang="en-IN" sz="1800" spc="-11" dirty="0"/>
              <a:t>managements </a:t>
            </a:r>
            <a:r>
              <a:rPr lang="en-IN" sz="1800" spc="-8" dirty="0"/>
              <a:t>like </a:t>
            </a:r>
            <a:r>
              <a:rPr lang="en-IN" sz="1800" spc="19" dirty="0"/>
              <a:t>create </a:t>
            </a:r>
            <a:r>
              <a:rPr lang="en-IN" sz="1800" spc="8" dirty="0"/>
              <a:t>partition, </a:t>
            </a:r>
            <a:r>
              <a:rPr lang="en-IN" sz="1800" dirty="0"/>
              <a:t>delete  </a:t>
            </a:r>
            <a:r>
              <a:rPr lang="en-IN" sz="1800" spc="8" dirty="0"/>
              <a:t>partition, </a:t>
            </a:r>
            <a:r>
              <a:rPr lang="en-IN" sz="1800" dirty="0"/>
              <a:t>format </a:t>
            </a:r>
            <a:r>
              <a:rPr lang="en-IN" sz="1800" spc="8" dirty="0"/>
              <a:t>partition,</a:t>
            </a:r>
            <a:r>
              <a:rPr lang="en-IN" sz="1800" spc="225" dirty="0"/>
              <a:t> </a:t>
            </a:r>
            <a:r>
              <a:rPr lang="en-IN" sz="1800" spc="19" dirty="0"/>
              <a:t>etc.</a:t>
            </a:r>
            <a:endParaRPr lang="en-IN" sz="1800" dirty="0"/>
          </a:p>
          <a:p>
            <a:pPr marL="158750" indent="0" fontAlgn="base">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21416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23850" marR="51911" indent="-314801">
              <a:lnSpc>
                <a:spcPct val="119200"/>
              </a:lnSpc>
              <a:spcBef>
                <a:spcPts val="1050"/>
              </a:spcBef>
              <a:buSzPct val="90322"/>
              <a:buChar char="●"/>
              <a:tabLst>
                <a:tab pos="323850" algn="l"/>
                <a:tab pos="324326" algn="l"/>
              </a:tabLst>
            </a:pPr>
            <a:r>
              <a:rPr lang="en-IN" sz="1800" spc="11" dirty="0"/>
              <a:t>Scandisk </a:t>
            </a:r>
            <a:r>
              <a:rPr lang="en-IN" sz="1800" spc="23" dirty="0"/>
              <a:t>can </a:t>
            </a:r>
            <a:r>
              <a:rPr lang="en-IN" sz="1800" dirty="0"/>
              <a:t>improve </a:t>
            </a:r>
            <a:r>
              <a:rPr lang="en-IN" sz="1800" spc="-4" dirty="0"/>
              <a:t>the </a:t>
            </a:r>
            <a:r>
              <a:rPr lang="en-IN" sz="1800" dirty="0"/>
              <a:t>performance </a:t>
            </a:r>
            <a:r>
              <a:rPr lang="en-IN" sz="1800" spc="15" dirty="0"/>
              <a:t>of </a:t>
            </a:r>
            <a:r>
              <a:rPr lang="en-IN" sz="1800" spc="8" dirty="0"/>
              <a:t>your  </a:t>
            </a:r>
            <a:r>
              <a:rPr lang="en-IN" sz="1800" spc="4" dirty="0"/>
              <a:t>hard </a:t>
            </a:r>
            <a:r>
              <a:rPr lang="en-IN" sz="1800" spc="8" dirty="0"/>
              <a:t>drive </a:t>
            </a:r>
            <a:r>
              <a:rPr lang="en-IN" sz="1800" spc="4" dirty="0"/>
              <a:t>and </a:t>
            </a:r>
            <a:r>
              <a:rPr lang="en-IN" sz="1800" spc="-8" dirty="0"/>
              <a:t>help </a:t>
            </a:r>
            <a:r>
              <a:rPr lang="en-IN" sz="1800" dirty="0"/>
              <a:t>maintain </a:t>
            </a:r>
            <a:r>
              <a:rPr lang="en-IN" sz="1800" spc="-4" dirty="0"/>
              <a:t>the </a:t>
            </a:r>
            <a:r>
              <a:rPr lang="en-IN" sz="1800" spc="11" dirty="0"/>
              <a:t>Windows </a:t>
            </a:r>
            <a:r>
              <a:rPr lang="en-IN" sz="1800" dirty="0"/>
              <a:t>file  </a:t>
            </a:r>
            <a:r>
              <a:rPr lang="en-IN" sz="1800" spc="11" dirty="0"/>
              <a:t>system.</a:t>
            </a:r>
            <a:endParaRPr lang="en-IN" sz="1800" dirty="0"/>
          </a:p>
          <a:p>
            <a:pPr>
              <a:spcBef>
                <a:spcPts val="30"/>
              </a:spcBef>
              <a:buFont typeface="Arial"/>
              <a:buChar char="●"/>
            </a:pPr>
            <a:endParaRPr lang="en-IN" sz="2800" dirty="0"/>
          </a:p>
          <a:p>
            <a:pPr marL="9525"/>
            <a:r>
              <a:rPr lang="en-IN" sz="1800" spc="-15" dirty="0"/>
              <a:t>Command </a:t>
            </a:r>
            <a:r>
              <a:rPr lang="en-IN" sz="1800" spc="-8" dirty="0"/>
              <a:t>Prompt, </a:t>
            </a:r>
            <a:r>
              <a:rPr lang="en-IN" sz="1800" dirty="0"/>
              <a:t>follow </a:t>
            </a:r>
            <a:r>
              <a:rPr lang="en-IN" sz="1800" spc="11" dirty="0"/>
              <a:t>these</a:t>
            </a:r>
            <a:r>
              <a:rPr lang="en-IN" sz="1800" spc="-11" dirty="0"/>
              <a:t> </a:t>
            </a:r>
            <a:r>
              <a:rPr lang="en-IN" sz="1800" spc="11" dirty="0"/>
              <a:t>steps:</a:t>
            </a:r>
            <a:endParaRPr lang="en-IN" sz="1800" dirty="0"/>
          </a:p>
          <a:p>
            <a:pPr marL="323850" indent="-314801">
              <a:spcBef>
                <a:spcPts val="240"/>
              </a:spcBef>
              <a:buSzPct val="90322"/>
              <a:buChar char="●"/>
              <a:tabLst>
                <a:tab pos="323850" algn="l"/>
                <a:tab pos="324326" algn="l"/>
              </a:tabLst>
            </a:pPr>
            <a:r>
              <a:rPr lang="en-IN" sz="1800" spc="15" dirty="0"/>
              <a:t>Boot </a:t>
            </a:r>
            <a:r>
              <a:rPr lang="en-IN" sz="1800" spc="8" dirty="0"/>
              <a:t>your</a:t>
            </a:r>
            <a:r>
              <a:rPr lang="en-IN" sz="1800" spc="19" dirty="0"/>
              <a:t> </a:t>
            </a:r>
            <a:r>
              <a:rPr lang="en-IN" sz="1800" spc="-8" dirty="0"/>
              <a:t>computer.</a:t>
            </a:r>
            <a:endParaRPr lang="en-IN" sz="1800" dirty="0"/>
          </a:p>
          <a:p>
            <a:pPr marL="323850" indent="-314801">
              <a:spcBef>
                <a:spcPts val="296"/>
              </a:spcBef>
              <a:buSzPct val="90322"/>
              <a:buChar char="●"/>
              <a:tabLst>
                <a:tab pos="323850" algn="l"/>
                <a:tab pos="324326" algn="l"/>
              </a:tabLst>
            </a:pPr>
            <a:r>
              <a:rPr lang="en-IN" sz="1800" dirty="0"/>
              <a:t>Go </a:t>
            </a:r>
            <a:r>
              <a:rPr lang="en-IN" sz="1800" spc="11" dirty="0"/>
              <a:t>to </a:t>
            </a:r>
            <a:r>
              <a:rPr lang="en-IN" sz="1800" spc="4" dirty="0"/>
              <a:t>Start.-&gt;Run.-&gt;</a:t>
            </a:r>
            <a:r>
              <a:rPr lang="en-IN" sz="1800" spc="4" dirty="0" err="1"/>
              <a:t>cmd</a:t>
            </a:r>
            <a:r>
              <a:rPr lang="en-IN" sz="1800" spc="4" dirty="0"/>
              <a:t> </a:t>
            </a:r>
            <a:r>
              <a:rPr lang="en-IN" sz="1800" spc="15" dirty="0"/>
              <a:t>in </a:t>
            </a:r>
            <a:r>
              <a:rPr lang="en-IN" sz="1800" spc="-4" dirty="0"/>
              <a:t>the</a:t>
            </a:r>
            <a:r>
              <a:rPr lang="en-IN" sz="1800" spc="4" dirty="0"/>
              <a:t> </a:t>
            </a:r>
            <a:r>
              <a:rPr lang="en-IN" sz="1800" spc="-8" dirty="0"/>
              <a:t>box:</a:t>
            </a:r>
            <a:endParaRPr lang="en-IN" sz="1800" dirty="0"/>
          </a:p>
          <a:p>
            <a:pPr marL="323850" marR="3810" indent="-314801">
              <a:lnSpc>
                <a:spcPts val="1688"/>
              </a:lnSpc>
              <a:spcBef>
                <a:spcPts val="49"/>
              </a:spcBef>
              <a:buSzPct val="90322"/>
              <a:buChar char="●"/>
              <a:tabLst>
                <a:tab pos="323850" algn="l"/>
                <a:tab pos="324326" algn="l"/>
              </a:tabLst>
            </a:pPr>
            <a:r>
              <a:rPr lang="en-IN" sz="1800" spc="-23" dirty="0"/>
              <a:t>You </a:t>
            </a:r>
            <a:r>
              <a:rPr lang="en-IN" sz="1800" spc="23" dirty="0"/>
              <a:t>can </a:t>
            </a:r>
            <a:r>
              <a:rPr lang="en-IN" sz="1800" spc="4" dirty="0"/>
              <a:t>now </a:t>
            </a:r>
            <a:r>
              <a:rPr lang="en-IN" sz="1800" spc="8" dirty="0"/>
              <a:t>type </a:t>
            </a:r>
            <a:r>
              <a:rPr lang="en-IN" sz="1800" dirty="0" err="1"/>
              <a:t>chkdsk</a:t>
            </a:r>
            <a:r>
              <a:rPr lang="en-IN" sz="1800" dirty="0"/>
              <a:t> </a:t>
            </a:r>
            <a:r>
              <a:rPr lang="en-IN" sz="1800" spc="11" dirty="0"/>
              <a:t>to </a:t>
            </a:r>
            <a:r>
              <a:rPr lang="en-IN" sz="1800" spc="8" dirty="0"/>
              <a:t>open </a:t>
            </a:r>
            <a:r>
              <a:rPr lang="en-IN" sz="1800" spc="-4" dirty="0"/>
              <a:t>the </a:t>
            </a:r>
            <a:r>
              <a:rPr lang="en-IN" sz="1800" dirty="0"/>
              <a:t>utility </a:t>
            </a:r>
            <a:r>
              <a:rPr lang="en-IN" sz="1800" spc="15" dirty="0"/>
              <a:t>in </a:t>
            </a:r>
            <a:r>
              <a:rPr lang="en-IN" sz="1800" spc="11" dirty="0"/>
              <a:t>a  </a:t>
            </a:r>
            <a:r>
              <a:rPr lang="en-IN" sz="1800" dirty="0"/>
              <a:t>read-only </a:t>
            </a:r>
            <a:r>
              <a:rPr lang="en-IN" sz="1800" spc="-11" dirty="0"/>
              <a:t>mode. </a:t>
            </a:r>
            <a:r>
              <a:rPr lang="en-IN" sz="1800" spc="15" dirty="0"/>
              <a:t>Press</a:t>
            </a:r>
            <a:r>
              <a:rPr lang="en-IN" sz="1800" spc="326" dirty="0"/>
              <a:t> </a:t>
            </a:r>
            <a:r>
              <a:rPr lang="en-IN" sz="1800" spc="-8" dirty="0"/>
              <a:t>Enter.</a:t>
            </a:r>
            <a:endParaRPr lang="en-IN" sz="1800" dirty="0"/>
          </a:p>
          <a:p>
            <a:pPr marL="323850" indent="-314801">
              <a:spcBef>
                <a:spcPts val="135"/>
              </a:spcBef>
              <a:buSzPct val="90322"/>
              <a:buChar char="●"/>
              <a:tabLst>
                <a:tab pos="323850" algn="l"/>
                <a:tab pos="324326" algn="l"/>
              </a:tabLst>
            </a:pPr>
            <a:r>
              <a:rPr lang="en-IN" sz="1800" spc="-71" dirty="0"/>
              <a:t>To </a:t>
            </a:r>
            <a:r>
              <a:rPr lang="en-IN" sz="1800" spc="8" dirty="0"/>
              <a:t>repair</a:t>
            </a:r>
            <a:r>
              <a:rPr lang="en-IN" sz="1800" spc="-83" dirty="0"/>
              <a:t> </a:t>
            </a:r>
            <a:r>
              <a:rPr lang="en-IN" sz="1800" spc="11" dirty="0"/>
              <a:t>errors</a:t>
            </a:r>
            <a:endParaRPr lang="en-IN" sz="1800" dirty="0"/>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660577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a:lnSpc>
                <a:spcPct val="115000"/>
              </a:lnSpc>
              <a:spcBef>
                <a:spcPts val="1000"/>
              </a:spcBef>
              <a:spcAft>
                <a:spcPts val="1000"/>
              </a:spcAft>
            </a:pPr>
            <a:r>
              <a:rPr lang="en-IN" sz="2400" spc="4" dirty="0"/>
              <a:t>The format command is used to erase information from a computer </a:t>
            </a:r>
            <a:r>
              <a:rPr lang="en-IN" sz="2400" spc="4" dirty="0">
                <a:hlinkClick r:id="rId3">
                  <a:extLst>
                    <a:ext uri="{A12FA001-AC4F-418D-AE19-62706E023703}">
                      <ahyp:hlinkClr xmlns:ahyp="http://schemas.microsoft.com/office/drawing/2018/hyperlinkcolor" val="tx"/>
                    </a:ext>
                  </a:extLst>
                </a:hlinkClick>
              </a:rPr>
              <a:t>diskette</a:t>
            </a:r>
            <a:r>
              <a:rPr lang="en-IN" sz="2400" spc="4" dirty="0"/>
              <a:t> or fixed drive</a:t>
            </a:r>
            <a:r>
              <a:rPr lang="en-IN" sz="2400" dirty="0">
                <a:solidFill>
                  <a:srgbClr val="454545"/>
                </a:solidFill>
                <a:effectLst/>
                <a:latin typeface="Times New Roman" panose="02020603050405020304" pitchFamily="18" charset="0"/>
                <a:ea typeface="Times New Roman" panose="02020603050405020304" pitchFamily="18" charset="0"/>
              </a:rPr>
              <a:t>.</a:t>
            </a:r>
          </a:p>
          <a:p>
            <a:pPr marL="457200">
              <a:lnSpc>
                <a:spcPct val="115000"/>
              </a:lnSpc>
              <a:spcBef>
                <a:spcPts val="1000"/>
              </a:spcBef>
              <a:spcAft>
                <a:spcPts val="1000"/>
              </a:spcAft>
            </a:pPr>
            <a:r>
              <a:rPr lang="en-IN" sz="2400" u="sng" spc="4" dirty="0"/>
              <a:t>Format</a:t>
            </a:r>
          </a:p>
          <a:p>
            <a:pPr marL="457200">
              <a:lnSpc>
                <a:spcPct val="115000"/>
              </a:lnSpc>
              <a:spcBef>
                <a:spcPts val="1000"/>
              </a:spcBef>
              <a:spcAft>
                <a:spcPts val="1000"/>
              </a:spcAft>
            </a:pPr>
            <a:r>
              <a:rPr lang="en-IN" sz="2400" spc="4" dirty="0"/>
              <a:t>C:\WINDOWS\system32&gt;format E:</a:t>
            </a:r>
          </a:p>
          <a:p>
            <a:pPr marL="457200">
              <a:lnSpc>
                <a:spcPct val="115000"/>
              </a:lnSpc>
              <a:spcBef>
                <a:spcPts val="1000"/>
              </a:spcBef>
              <a:spcAft>
                <a:spcPts val="1000"/>
              </a:spcAft>
            </a:pPr>
            <a:r>
              <a:rPr lang="en-IN" sz="2400" spc="4" dirty="0"/>
              <a:t>E: is the drive letter </a:t>
            </a:r>
            <a:endParaRPr lang="en-IN" sz="2400" dirty="0">
              <a:effectLst/>
              <a:latin typeface="Times New Roman" panose="02020603050405020304" pitchFamily="18" charset="0"/>
              <a:ea typeface="Times New Roman" panose="02020603050405020304" pitchFamily="18" charset="0"/>
            </a:endParaRPr>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79170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1634551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What is directories in operating system?</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A </a:t>
            </a:r>
            <a:r>
              <a:rPr lang="en-IN" sz="1800" b="1" dirty="0">
                <a:solidFill>
                  <a:srgbClr val="000000"/>
                </a:solidFill>
                <a:effectLst/>
                <a:latin typeface="Times New Roman" panose="02020603050405020304" pitchFamily="18" charset="0"/>
                <a:ea typeface="Times New Roman" panose="02020603050405020304" pitchFamily="18" charset="0"/>
              </a:rPr>
              <a:t>directory</a:t>
            </a:r>
            <a:r>
              <a:rPr lang="en-IN" sz="1800" dirty="0">
                <a:solidFill>
                  <a:srgbClr val="000000"/>
                </a:solidFill>
                <a:effectLst/>
                <a:latin typeface="Times New Roman" panose="02020603050405020304" pitchFamily="18" charset="0"/>
                <a:ea typeface="Times New Roman" panose="02020603050405020304" pitchFamily="18" charset="0"/>
              </a:rPr>
              <a:t> is a location for storing files on your computer. Directories are found in a </a:t>
            </a:r>
            <a:r>
              <a:rPr lang="en-IN" sz="1800" u="sng" dirty="0">
                <a:solidFill>
                  <a:srgbClr val="0000FF"/>
                </a:solidFill>
                <a:effectLst/>
                <a:latin typeface="Times New Roman" panose="02020603050405020304" pitchFamily="18" charset="0"/>
                <a:ea typeface="Times New Roman" panose="02020603050405020304" pitchFamily="18" charset="0"/>
                <a:hlinkClick r:id="rId3"/>
              </a:rPr>
              <a:t>hierarchical file system</a:t>
            </a:r>
            <a:r>
              <a:rPr lang="en-IN" sz="1800" dirty="0">
                <a:solidFill>
                  <a:srgbClr val="000000"/>
                </a:solidFill>
                <a:effectLst/>
                <a:latin typeface="Times New Roman" panose="02020603050405020304" pitchFamily="18" charset="0"/>
                <a:ea typeface="Times New Roman" panose="02020603050405020304" pitchFamily="18" charset="0"/>
              </a:rPr>
              <a:t>, such as </a:t>
            </a:r>
            <a:r>
              <a:rPr lang="en-IN" sz="1800" u="sng" dirty="0">
                <a:solidFill>
                  <a:srgbClr val="0000FF"/>
                </a:solidFill>
                <a:effectLst/>
                <a:latin typeface="Times New Roman" panose="02020603050405020304" pitchFamily="18" charset="0"/>
                <a:ea typeface="Times New Roman" panose="02020603050405020304" pitchFamily="18" charset="0"/>
                <a:hlinkClick r:id="rId4"/>
              </a:rPr>
              <a:t>Linux</a:t>
            </a:r>
            <a:r>
              <a:rPr lang="en-IN" sz="1800" dirty="0">
                <a:solidFill>
                  <a:srgbClr val="000000"/>
                </a:solidFill>
                <a:effectLst/>
                <a:latin typeface="Times New Roman" panose="02020603050405020304" pitchFamily="18" charset="0"/>
                <a:ea typeface="Times New Roman" panose="02020603050405020304" pitchFamily="18" charset="0"/>
              </a:rPr>
              <a:t>, </a:t>
            </a:r>
            <a:r>
              <a:rPr lang="en-IN" sz="1800" u="sng" dirty="0">
                <a:solidFill>
                  <a:srgbClr val="0000FF"/>
                </a:solidFill>
                <a:effectLst/>
                <a:latin typeface="Times New Roman" panose="02020603050405020304" pitchFamily="18" charset="0"/>
                <a:ea typeface="Times New Roman" panose="02020603050405020304" pitchFamily="18" charset="0"/>
                <a:hlinkClick r:id="rId5"/>
              </a:rPr>
              <a:t>MS-DOS</a:t>
            </a:r>
            <a:r>
              <a:rPr lang="en-IN" sz="1800" dirty="0">
                <a:solidFill>
                  <a:srgbClr val="000000"/>
                </a:solidFill>
                <a:effectLst/>
                <a:latin typeface="Times New Roman" panose="02020603050405020304" pitchFamily="18" charset="0"/>
                <a:ea typeface="Times New Roman" panose="02020603050405020304" pitchFamily="18" charset="0"/>
              </a:rPr>
              <a:t>, </a:t>
            </a:r>
            <a:r>
              <a:rPr lang="en-IN" sz="1800" u="sng" dirty="0">
                <a:solidFill>
                  <a:srgbClr val="0000FF"/>
                </a:solidFill>
                <a:effectLst/>
                <a:latin typeface="Times New Roman" panose="02020603050405020304" pitchFamily="18" charset="0"/>
                <a:ea typeface="Times New Roman" panose="02020603050405020304" pitchFamily="18" charset="0"/>
                <a:hlinkClick r:id="rId6"/>
              </a:rPr>
              <a:t>OS/2</a:t>
            </a:r>
            <a:r>
              <a:rPr lang="en-IN" sz="1800" dirty="0">
                <a:solidFill>
                  <a:srgbClr val="000000"/>
                </a:solidFill>
                <a:effectLst/>
                <a:latin typeface="Times New Roman" panose="02020603050405020304" pitchFamily="18" charset="0"/>
                <a:ea typeface="Times New Roman" panose="02020603050405020304" pitchFamily="18" charset="0"/>
              </a:rPr>
              <a:t>, and </a:t>
            </a:r>
            <a:r>
              <a:rPr lang="en-IN" sz="1800" u="sng" dirty="0">
                <a:solidFill>
                  <a:srgbClr val="0000FF"/>
                </a:solidFill>
                <a:effectLst/>
                <a:latin typeface="Times New Roman" panose="02020603050405020304" pitchFamily="18" charset="0"/>
                <a:ea typeface="Times New Roman" panose="02020603050405020304" pitchFamily="18" charset="0"/>
                <a:hlinkClick r:id="rId7"/>
              </a:rPr>
              <a:t>Unix</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Pictured is an example of output from the Windows/DOS </a:t>
            </a:r>
            <a:r>
              <a:rPr lang="en-IN" sz="1800" u="none" strike="noStrike" dirty="0">
                <a:solidFill>
                  <a:srgbClr val="0000FF"/>
                </a:solidFill>
                <a:effectLst/>
                <a:latin typeface="Times New Roman" panose="02020603050405020304" pitchFamily="18" charset="0"/>
                <a:ea typeface="Times New Roman" panose="02020603050405020304" pitchFamily="18" charset="0"/>
                <a:hlinkClick r:id="rId8"/>
              </a:rPr>
              <a:t>tree command</a:t>
            </a:r>
            <a:r>
              <a:rPr lang="en-IN" sz="1800" dirty="0">
                <a:solidFill>
                  <a:srgbClr val="000000"/>
                </a:solidFill>
                <a:effectLst/>
                <a:latin typeface="Times New Roman" panose="02020603050405020304" pitchFamily="18" charset="0"/>
                <a:ea typeface="Times New Roman" panose="02020603050405020304" pitchFamily="18" charset="0"/>
              </a:rPr>
              <a:t>. It shows all the local and </a:t>
            </a:r>
            <a:r>
              <a:rPr lang="en-IN" sz="1800" u="none" strike="noStrike" dirty="0">
                <a:solidFill>
                  <a:srgbClr val="0000FF"/>
                </a:solidFill>
                <a:effectLst/>
                <a:latin typeface="Times New Roman" panose="02020603050405020304" pitchFamily="18" charset="0"/>
                <a:ea typeface="Times New Roman" panose="02020603050405020304" pitchFamily="18" charset="0"/>
                <a:hlinkClick r:id="rId9"/>
              </a:rPr>
              <a:t>subdirectories</a:t>
            </a:r>
            <a:r>
              <a:rPr lang="en-IN" sz="1800" dirty="0">
                <a:solidFill>
                  <a:srgbClr val="000000"/>
                </a:solidFill>
                <a:effectLst/>
                <a:latin typeface="Times New Roman" panose="02020603050405020304" pitchFamily="18" charset="0"/>
                <a:ea typeface="Times New Roman" panose="02020603050405020304" pitchFamily="18" charset="0"/>
              </a:rPr>
              <a:t> (e.g., the "big" directory in the "</a:t>
            </a:r>
            <a:r>
              <a:rPr lang="en-IN" sz="1800" dirty="0" err="1">
                <a:solidFill>
                  <a:srgbClr val="000000"/>
                </a:solidFill>
                <a:effectLst/>
                <a:latin typeface="Times New Roman" panose="02020603050405020304" pitchFamily="18" charset="0"/>
                <a:ea typeface="Times New Roman" panose="02020603050405020304" pitchFamily="18" charset="0"/>
              </a:rPr>
              <a:t>cdn</a:t>
            </a:r>
            <a:r>
              <a:rPr lang="en-IN" sz="1800" dirty="0">
                <a:solidFill>
                  <a:srgbClr val="000000"/>
                </a:solidFill>
                <a:effectLst/>
                <a:latin typeface="Times New Roman" panose="02020603050405020304" pitchFamily="18" charset="0"/>
                <a:ea typeface="Times New Roman" panose="02020603050405020304" pitchFamily="18" charset="0"/>
              </a:rPr>
              <a:t>" directory). When looking at this overview, the </a:t>
            </a:r>
            <a:r>
              <a:rPr lang="en-IN" sz="1800" u="none" strike="noStrike" dirty="0">
                <a:solidFill>
                  <a:srgbClr val="0000FF"/>
                </a:solidFill>
                <a:effectLst/>
                <a:latin typeface="Times New Roman" panose="02020603050405020304" pitchFamily="18" charset="0"/>
                <a:ea typeface="Times New Roman" panose="02020603050405020304" pitchFamily="18" charset="0"/>
                <a:hlinkClick r:id="rId10"/>
              </a:rPr>
              <a:t>current directory</a:t>
            </a:r>
            <a:r>
              <a:rPr lang="en-IN" sz="1800" dirty="0">
                <a:solidFill>
                  <a:srgbClr val="000000"/>
                </a:solidFill>
                <a:effectLst/>
                <a:latin typeface="Times New Roman" panose="02020603050405020304" pitchFamily="18" charset="0"/>
                <a:ea typeface="Times New Roman" panose="02020603050405020304" pitchFamily="18" charset="0"/>
              </a:rPr>
              <a:t> is the </a:t>
            </a:r>
            <a:r>
              <a:rPr lang="en-IN" sz="1800" u="none" strike="noStrike" dirty="0">
                <a:solidFill>
                  <a:srgbClr val="0000FF"/>
                </a:solidFill>
                <a:effectLst/>
                <a:latin typeface="Times New Roman" panose="02020603050405020304" pitchFamily="18" charset="0"/>
                <a:ea typeface="Times New Roman" panose="02020603050405020304" pitchFamily="18" charset="0"/>
                <a:hlinkClick r:id="rId11"/>
              </a:rPr>
              <a:t>root directory</a:t>
            </a:r>
            <a:r>
              <a:rPr lang="en-IN" sz="1800" dirty="0">
                <a:solidFill>
                  <a:srgbClr val="000000"/>
                </a:solidFill>
                <a:effectLst/>
                <a:latin typeface="Times New Roman" panose="02020603050405020304" pitchFamily="18" charset="0"/>
                <a:ea typeface="Times New Roman" panose="02020603050405020304" pitchFamily="18" charset="0"/>
              </a:rPr>
              <a:t> of the C: drive. It's called the "root" directory because there is nothing beneath it, and the other directories "branch" from it. If you are using an operating system with multiple user accounts, the directory may also be referred to as a </a:t>
            </a:r>
            <a:r>
              <a:rPr lang="en-IN" sz="1800" u="none" strike="noStrike" dirty="0">
                <a:solidFill>
                  <a:srgbClr val="0000FF"/>
                </a:solidFill>
                <a:effectLst/>
                <a:latin typeface="Times New Roman" panose="02020603050405020304" pitchFamily="18" charset="0"/>
                <a:ea typeface="Times New Roman" panose="02020603050405020304" pitchFamily="18" charset="0"/>
                <a:hlinkClick r:id="rId12"/>
              </a:rPr>
              <a:t>home directory</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318057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ts val="1800"/>
              </a:lnSpc>
              <a:spcBef>
                <a:spcPts val="0"/>
              </a:spcBef>
              <a:spcAft>
                <a:spcPts val="0"/>
              </a:spcAft>
              <a:buClr>
                <a:srgbClr val="000000"/>
              </a:buClr>
              <a:buSzPts val="1100"/>
              <a:buFont typeface="Arial"/>
              <a:buNone/>
              <a:tabLst/>
              <a:defRPr/>
            </a:pPr>
            <a:r>
              <a:rPr lang="en-IN" sz="1800" spc="11" dirty="0"/>
              <a:t>A </a:t>
            </a:r>
            <a:r>
              <a:rPr lang="en-IN" sz="1800" spc="8" dirty="0"/>
              <a:t>disk formatted </a:t>
            </a:r>
            <a:r>
              <a:rPr lang="en-IN" sz="1800" spc="11" dirty="0"/>
              <a:t>with </a:t>
            </a:r>
            <a:r>
              <a:rPr lang="en-IN" sz="1800" spc="-60" dirty="0"/>
              <a:t>FAT </a:t>
            </a:r>
            <a:r>
              <a:rPr lang="en-IN" sz="1800" spc="15" dirty="0"/>
              <a:t>is </a:t>
            </a:r>
            <a:r>
              <a:rPr lang="en-IN" sz="1800" spc="8" dirty="0"/>
              <a:t>allocated </a:t>
            </a:r>
            <a:r>
              <a:rPr lang="en-IN" sz="1800" spc="15" dirty="0"/>
              <a:t>in  </a:t>
            </a:r>
            <a:r>
              <a:rPr lang="en-IN" sz="1800" spc="8" dirty="0"/>
              <a:t>clusters, whose </a:t>
            </a:r>
            <a:r>
              <a:rPr lang="en-IN" sz="1800" spc="-4" dirty="0"/>
              <a:t>size </a:t>
            </a:r>
            <a:r>
              <a:rPr lang="en-IN" sz="1800" spc="11" dirty="0"/>
              <a:t>are </a:t>
            </a:r>
            <a:r>
              <a:rPr lang="en-IN" sz="1800" dirty="0"/>
              <a:t>determined </a:t>
            </a:r>
            <a:r>
              <a:rPr lang="en-IN" sz="1800" spc="-11" dirty="0"/>
              <a:t>by </a:t>
            </a:r>
            <a:r>
              <a:rPr lang="en-IN" sz="1800" spc="-4" dirty="0"/>
              <a:t>the size  </a:t>
            </a:r>
            <a:r>
              <a:rPr lang="en-IN" sz="1800" spc="15" dirty="0"/>
              <a:t>of </a:t>
            </a:r>
            <a:r>
              <a:rPr lang="en-IN" sz="1800" spc="-4" dirty="0"/>
              <a:t>the </a:t>
            </a:r>
            <a:r>
              <a:rPr lang="en-IN" sz="1800" spc="-8" dirty="0"/>
              <a:t>volume. </a:t>
            </a:r>
            <a:r>
              <a:rPr lang="en-IN" sz="1800" spc="23" dirty="0"/>
              <a:t>When </a:t>
            </a:r>
            <a:r>
              <a:rPr lang="en-IN" sz="1800" spc="11" dirty="0"/>
              <a:t>a </a:t>
            </a:r>
            <a:r>
              <a:rPr lang="en-IN" sz="1800" dirty="0"/>
              <a:t>file </a:t>
            </a:r>
            <a:r>
              <a:rPr lang="en-IN" sz="1800" spc="15" dirty="0"/>
              <a:t>is </a:t>
            </a:r>
            <a:r>
              <a:rPr lang="en-IN" sz="1800" spc="11" dirty="0"/>
              <a:t>created, </a:t>
            </a:r>
            <a:r>
              <a:rPr lang="en-IN" sz="1800" spc="19" dirty="0"/>
              <a:t>an </a:t>
            </a:r>
            <a:r>
              <a:rPr lang="en-IN" sz="1800" spc="4" dirty="0"/>
              <a:t>entry  </a:t>
            </a:r>
            <a:r>
              <a:rPr lang="en-IN" sz="1800" spc="15" dirty="0"/>
              <a:t>is </a:t>
            </a:r>
            <a:r>
              <a:rPr lang="en-IN" sz="1800" spc="19" dirty="0"/>
              <a:t>created </a:t>
            </a:r>
            <a:r>
              <a:rPr lang="en-IN" sz="1800" spc="15" dirty="0"/>
              <a:t>in </a:t>
            </a:r>
            <a:r>
              <a:rPr lang="en-IN" sz="1800" spc="-4" dirty="0"/>
              <a:t>the </a:t>
            </a:r>
            <a:r>
              <a:rPr lang="en-IN" sz="1800" spc="11" dirty="0"/>
              <a:t>directory </a:t>
            </a:r>
            <a:r>
              <a:rPr lang="en-IN" sz="1800" spc="4" dirty="0"/>
              <a:t>and </a:t>
            </a:r>
            <a:r>
              <a:rPr lang="en-IN" sz="1800" spc="-4" dirty="0"/>
              <a:t>the </a:t>
            </a:r>
            <a:r>
              <a:rPr lang="en-IN" sz="1800" spc="15" dirty="0"/>
              <a:t>first </a:t>
            </a:r>
            <a:r>
              <a:rPr lang="en-IN" sz="1800" spc="8" dirty="0"/>
              <a:t>cluster  </a:t>
            </a:r>
            <a:r>
              <a:rPr lang="en-IN" sz="1800" spc="-23" dirty="0"/>
              <a:t>number </a:t>
            </a:r>
            <a:r>
              <a:rPr lang="en-IN" sz="1800" spc="8" dirty="0"/>
              <a:t>containing </a:t>
            </a:r>
            <a:r>
              <a:rPr lang="en-IN" sz="1800" spc="4" dirty="0"/>
              <a:t>data </a:t>
            </a:r>
            <a:r>
              <a:rPr lang="en-IN" sz="1800" spc="15" dirty="0"/>
              <a:t>is</a:t>
            </a:r>
            <a:r>
              <a:rPr lang="en-IN" sz="1800" spc="109" dirty="0"/>
              <a:t> </a:t>
            </a:r>
            <a:r>
              <a:rPr lang="en-IN" sz="1800" spc="4" dirty="0"/>
              <a:t>established.</a:t>
            </a:r>
            <a:endParaRPr lang="en-IN" sz="1800" dirty="0"/>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1. FAT32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FAT32 stands for File Allocation Table. FAT32 is an extension of previous file systems in which the data is stored in chunks of 32 bits. FAT32 is an upgraded version of FAT16 designed to overcome the limitations of FAT16 and add support for larger media. FAT32 was used in older versions of operating systems like Windows 95 up until Windows XP.</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Advantages of FAT32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efficiently work under partitions of 200 MB.</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provides compatibility with different operating systems.</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is frequently used as a primary partition on multiboot systems.</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Disadvantages of FAT32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The partitions in FAT32 of size over 200 MB can degrade the performance.</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is insecure because of lack of encryption.</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is susceptible to fragmentation.</a:t>
            </a:r>
            <a:endParaRPr lang="en-IN" sz="1800" dirty="0">
              <a:effectLst/>
              <a:latin typeface="Times New Roman" panose="02020603050405020304" pitchFamily="18" charset="0"/>
              <a:ea typeface="Times New Roman" panose="02020603050405020304" pitchFamily="18" charset="0"/>
            </a:endParaRPr>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478462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ts val="1800"/>
              </a:lnSpc>
              <a:spcBef>
                <a:spcPts val="0"/>
              </a:spcBef>
              <a:spcAft>
                <a:spcPts val="0"/>
              </a:spcAft>
              <a:buClr>
                <a:srgbClr val="000000"/>
              </a:buClr>
              <a:buSzPts val="1100"/>
              <a:buFont typeface="Arial"/>
              <a:buNone/>
              <a:tabLst/>
              <a:defRPr/>
            </a:pPr>
            <a:r>
              <a:rPr lang="en-IN" sz="1800" spc="11" dirty="0"/>
              <a:t>A </a:t>
            </a:r>
            <a:r>
              <a:rPr lang="en-IN" sz="1800" spc="8" dirty="0"/>
              <a:t>disk formatted </a:t>
            </a:r>
            <a:r>
              <a:rPr lang="en-IN" sz="1800" spc="11" dirty="0"/>
              <a:t>with </a:t>
            </a:r>
            <a:r>
              <a:rPr lang="en-IN" sz="1800" spc="-60" dirty="0"/>
              <a:t>FAT </a:t>
            </a:r>
            <a:r>
              <a:rPr lang="en-IN" sz="1800" spc="15" dirty="0"/>
              <a:t>is </a:t>
            </a:r>
            <a:r>
              <a:rPr lang="en-IN" sz="1800" spc="8" dirty="0"/>
              <a:t>allocated </a:t>
            </a:r>
            <a:r>
              <a:rPr lang="en-IN" sz="1800" spc="15" dirty="0"/>
              <a:t>in  </a:t>
            </a:r>
            <a:r>
              <a:rPr lang="en-IN" sz="1800" spc="8" dirty="0"/>
              <a:t>clusters, whose </a:t>
            </a:r>
            <a:r>
              <a:rPr lang="en-IN" sz="1800" spc="-4" dirty="0"/>
              <a:t>size </a:t>
            </a:r>
            <a:r>
              <a:rPr lang="en-IN" sz="1800" spc="11" dirty="0"/>
              <a:t>are </a:t>
            </a:r>
            <a:r>
              <a:rPr lang="en-IN" sz="1800" dirty="0"/>
              <a:t>determined </a:t>
            </a:r>
            <a:r>
              <a:rPr lang="en-IN" sz="1800" spc="-11" dirty="0"/>
              <a:t>by </a:t>
            </a:r>
            <a:r>
              <a:rPr lang="en-IN" sz="1800" spc="-4" dirty="0"/>
              <a:t>the size  </a:t>
            </a:r>
            <a:r>
              <a:rPr lang="en-IN" sz="1800" spc="15" dirty="0"/>
              <a:t>of </a:t>
            </a:r>
            <a:r>
              <a:rPr lang="en-IN" sz="1800" spc="-4" dirty="0"/>
              <a:t>the </a:t>
            </a:r>
            <a:r>
              <a:rPr lang="en-IN" sz="1800" spc="-8" dirty="0"/>
              <a:t>volume. </a:t>
            </a:r>
            <a:r>
              <a:rPr lang="en-IN" sz="1800" spc="23" dirty="0"/>
              <a:t>When </a:t>
            </a:r>
            <a:r>
              <a:rPr lang="en-IN" sz="1800" spc="11" dirty="0"/>
              <a:t>a </a:t>
            </a:r>
            <a:r>
              <a:rPr lang="en-IN" sz="1800" dirty="0"/>
              <a:t>file </a:t>
            </a:r>
            <a:r>
              <a:rPr lang="en-IN" sz="1800" spc="15" dirty="0"/>
              <a:t>is </a:t>
            </a:r>
            <a:r>
              <a:rPr lang="en-IN" sz="1800" spc="11" dirty="0"/>
              <a:t>created, </a:t>
            </a:r>
            <a:r>
              <a:rPr lang="en-IN" sz="1800" spc="19" dirty="0"/>
              <a:t>an </a:t>
            </a:r>
            <a:r>
              <a:rPr lang="en-IN" sz="1800" spc="4" dirty="0"/>
              <a:t>entry  </a:t>
            </a:r>
            <a:r>
              <a:rPr lang="en-IN" sz="1800" spc="15" dirty="0"/>
              <a:t>is </a:t>
            </a:r>
            <a:r>
              <a:rPr lang="en-IN" sz="1800" spc="19" dirty="0"/>
              <a:t>created </a:t>
            </a:r>
            <a:r>
              <a:rPr lang="en-IN" sz="1800" spc="15" dirty="0"/>
              <a:t>in </a:t>
            </a:r>
            <a:r>
              <a:rPr lang="en-IN" sz="1800" spc="-4" dirty="0"/>
              <a:t>the </a:t>
            </a:r>
            <a:r>
              <a:rPr lang="en-IN" sz="1800" spc="11" dirty="0"/>
              <a:t>directory </a:t>
            </a:r>
            <a:r>
              <a:rPr lang="en-IN" sz="1800" spc="4" dirty="0"/>
              <a:t>and </a:t>
            </a:r>
            <a:r>
              <a:rPr lang="en-IN" sz="1800" spc="-4" dirty="0"/>
              <a:t>the </a:t>
            </a:r>
            <a:r>
              <a:rPr lang="en-IN" sz="1800" spc="15" dirty="0"/>
              <a:t>first </a:t>
            </a:r>
            <a:r>
              <a:rPr lang="en-IN" sz="1800" spc="8" dirty="0"/>
              <a:t>cluster  </a:t>
            </a:r>
            <a:r>
              <a:rPr lang="en-IN" sz="1800" spc="-23" dirty="0"/>
              <a:t>number </a:t>
            </a:r>
            <a:r>
              <a:rPr lang="en-IN" sz="1800" spc="8" dirty="0"/>
              <a:t>containing </a:t>
            </a:r>
            <a:r>
              <a:rPr lang="en-IN" sz="1800" spc="4" dirty="0"/>
              <a:t>data </a:t>
            </a:r>
            <a:r>
              <a:rPr lang="en-IN" sz="1800" spc="15" dirty="0"/>
              <a:t>is</a:t>
            </a:r>
            <a:r>
              <a:rPr lang="en-IN" sz="1800" spc="109" dirty="0"/>
              <a:t> </a:t>
            </a:r>
            <a:r>
              <a:rPr lang="en-IN" sz="1800" spc="4" dirty="0"/>
              <a:t>established.</a:t>
            </a:r>
            <a:endParaRPr lang="en-IN" sz="1800" dirty="0"/>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1. FAT32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FAT32 stands for File Allocation Table. FAT32 is an extension of previous file systems in which the data is stored in chunks of 32 bits. FAT32 is an upgraded version of FAT16 designed to overcome the limitations of FAT16 and add support for larger media. FAT32 was used in older versions of operating systems like Windows 95 up until Windows XP.</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Advantages of FAT32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efficiently work under partitions of 200 MB.</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provides compatibility with different operating systems.</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is frequently used as a primary partition on multiboot systems.</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Disadvantages of FAT32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The partitions in FAT32 of size over 200 MB can degrade the performance.</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is insecure because of lack of encryption.</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FAT32 is susceptible to fragmentation.</a:t>
            </a:r>
            <a:endParaRPr lang="en-IN" sz="1800" dirty="0">
              <a:effectLst/>
              <a:latin typeface="Times New Roman" panose="02020603050405020304" pitchFamily="18" charset="0"/>
              <a:ea typeface="Times New Roman" panose="02020603050405020304" pitchFamily="18" charset="0"/>
            </a:endParaRPr>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166289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2. NTFS :</a:t>
            </a:r>
            <a:br>
              <a:rPr lang="en-IN" sz="1800" spc="10" dirty="0">
                <a:solidFill>
                  <a:srgbClr val="273239"/>
                </a:solidFill>
                <a:effectLst/>
                <a:latin typeface="Times New Roman" panose="02020603050405020304" pitchFamily="18" charset="0"/>
                <a:ea typeface="Times New Roman" panose="02020603050405020304" pitchFamily="18" charset="0"/>
              </a:rPr>
            </a:br>
            <a:r>
              <a:rPr lang="en-IN" sz="1800" spc="10" dirty="0">
                <a:solidFill>
                  <a:srgbClr val="273239"/>
                </a:solidFill>
                <a:effectLst/>
                <a:latin typeface="Times New Roman" panose="02020603050405020304" pitchFamily="18" charset="0"/>
                <a:ea typeface="Times New Roman" panose="02020603050405020304" pitchFamily="18" charset="0"/>
              </a:rPr>
              <a:t>NTFS stands for New Technology File System. First introduced in 1993, it is used in newer versions of operating systems such as Windows NT and 2000 and later versions of Windows. NTFS is a more robust, high-performance logging file system with multi-user access control, ACLs, and many other things that make it appropriate to work with an Operating System that has protection. NTFS includes characteristics such as data recovery, multi-streaming, fault tolerance, security, extended file size, and file systems, UNICODE names. </a:t>
            </a:r>
            <a:r>
              <a:rPr lang="en-IN" sz="1800" spc="10" dirty="0" err="1">
                <a:solidFill>
                  <a:srgbClr val="273239"/>
                </a:solidFill>
                <a:effectLst/>
                <a:latin typeface="Times New Roman" panose="02020603050405020304" pitchFamily="18" charset="0"/>
                <a:ea typeface="Times New Roman" panose="02020603050405020304" pitchFamily="18" charset="0"/>
              </a:rPr>
              <a:t>exFAT</a:t>
            </a:r>
            <a:r>
              <a:rPr lang="en-IN" sz="1800" spc="10" dirty="0">
                <a:solidFill>
                  <a:srgbClr val="273239"/>
                </a:solidFill>
                <a:effectLst/>
                <a:latin typeface="Times New Roman" panose="02020603050405020304" pitchFamily="18" charset="0"/>
                <a:ea typeface="Times New Roman" panose="02020603050405020304" pitchFamily="18" charset="0"/>
              </a:rPr>
              <a:t> is used where NTFS is not feasible, due to its data-structure overhead, but a greater file-size limit than the standard FAT32 file system is needed.</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Advantages of NTFS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NTFS is highly secure because it prevents unauthorized access to file contents by enforcing Encryption File System(EFS).</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NTFS performs well even in the partitions of size over 400 MB.</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NTFS is less susceptible to fragmentation.</a:t>
            </a:r>
            <a:endParaRPr lang="en-IN" sz="1800" dirty="0">
              <a:effectLst/>
              <a:latin typeface="Times New Roman" panose="02020603050405020304" pitchFamily="18" charset="0"/>
              <a:ea typeface="Times New Roman" panose="02020603050405020304" pitchFamily="18" charset="0"/>
            </a:endParaRPr>
          </a:p>
          <a:p>
            <a:pPr fontAlgn="base">
              <a:lnSpc>
                <a:spcPct val="115000"/>
              </a:lnSpc>
              <a:spcBef>
                <a:spcPts val="1000"/>
              </a:spcBef>
              <a:spcAft>
                <a:spcPts val="1000"/>
              </a:spcAft>
            </a:pPr>
            <a:r>
              <a:rPr lang="en-IN" sz="1800" b="1" spc="10" dirty="0">
                <a:solidFill>
                  <a:srgbClr val="273239"/>
                </a:solidFill>
                <a:effectLst/>
                <a:latin typeface="Times New Roman" panose="02020603050405020304" pitchFamily="18" charset="0"/>
                <a:ea typeface="Times New Roman" panose="02020603050405020304" pitchFamily="18" charset="0"/>
              </a:rPr>
              <a:t>Disadvantages of NTFS –</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NTFS is not extensively supported.</a:t>
            </a:r>
            <a:endParaRPr lang="en-IN" sz="1800" dirty="0">
              <a:effectLst/>
              <a:latin typeface="Times New Roman" panose="02020603050405020304" pitchFamily="18" charset="0"/>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800" spc="10" dirty="0">
                <a:solidFill>
                  <a:srgbClr val="273239"/>
                </a:solidFill>
                <a:effectLst/>
                <a:latin typeface="Times New Roman" panose="02020603050405020304" pitchFamily="18" charset="0"/>
                <a:ea typeface="Times New Roman" panose="02020603050405020304" pitchFamily="18" charset="0"/>
              </a:rPr>
              <a:t>Performance in NTFS file system degrades under partitions of 400 MB.</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 </a:t>
            </a:r>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8303275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15000"/>
              </a:lnSpc>
              <a:spcBef>
                <a:spcPts val="1000"/>
              </a:spcBef>
              <a:spcAft>
                <a:spcPts val="1000"/>
              </a:spcAft>
            </a:pPr>
            <a:r>
              <a:rPr lang="en-IN" sz="1800" b="1" dirty="0">
                <a:solidFill>
                  <a:srgbClr val="000000"/>
                </a:solidFill>
                <a:effectLst/>
                <a:latin typeface="Times New Roman" panose="02020603050405020304" pitchFamily="18" charset="0"/>
                <a:ea typeface="Times New Roman" panose="02020603050405020304" pitchFamily="18" charset="0"/>
              </a:rPr>
              <a:t>Fragmentation</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Fragmentation commonly occurs when old files are opened, modified and subsequently saved.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One example of this, would be where a previously saved file, let's say, a document, is opened and added to. This will cause the file to be larger in physical space than when it was first saved. The operating system will then break the file into 2 or more pieces, and store those pieces (fragments) in different parts of the storage area.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The file system, such as File Allocation Table (FAT) or NTFS, would then keep a record of where the different fragments of the file are stored.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When the operating system requires the file again, it will query the file system to find out where the different fragments of the file are located on the partition (drive).</a:t>
            </a:r>
            <a:endParaRPr lang="en-IN" sz="1800" dirty="0">
              <a:effectLst/>
              <a:latin typeface="Times New Roman" panose="02020603050405020304" pitchFamily="18" charset="0"/>
              <a:ea typeface="Times New Roman" panose="02020603050405020304" pitchFamily="18" charset="0"/>
            </a:endParaRPr>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2029314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15000"/>
              </a:lnSpc>
              <a:spcBef>
                <a:spcPts val="1000"/>
              </a:spcBef>
              <a:spcAft>
                <a:spcPts val="1000"/>
              </a:spcAft>
            </a:pPr>
            <a:r>
              <a:rPr lang="en-IN" sz="1800" b="1" dirty="0">
                <a:solidFill>
                  <a:srgbClr val="000000"/>
                </a:solidFill>
                <a:effectLst/>
                <a:latin typeface="Times New Roman" panose="02020603050405020304" pitchFamily="18" charset="0"/>
                <a:ea typeface="Times New Roman" panose="02020603050405020304" pitchFamily="18" charset="0"/>
              </a:rPr>
              <a:t>Defragmentation</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As noted above, the process of defragmentation </a:t>
            </a:r>
            <a:r>
              <a:rPr lang="en-IN" sz="1800" dirty="0" err="1">
                <a:solidFill>
                  <a:srgbClr val="000000"/>
                </a:solidFill>
                <a:effectLst/>
                <a:latin typeface="Times New Roman" panose="02020603050405020304" pitchFamily="18" charset="0"/>
                <a:ea typeface="Times New Roman" panose="02020603050405020304" pitchFamily="18" charset="0"/>
              </a:rPr>
              <a:t>rejoins</a:t>
            </a:r>
            <a:r>
              <a:rPr lang="en-IN" sz="1800" dirty="0">
                <a:solidFill>
                  <a:srgbClr val="000000"/>
                </a:solidFill>
                <a:effectLst/>
                <a:latin typeface="Times New Roman" panose="02020603050405020304" pitchFamily="18" charset="0"/>
                <a:ea typeface="Times New Roman" panose="02020603050405020304" pitchFamily="18" charset="0"/>
              </a:rPr>
              <a:t> the fragmented parts of a file. It loads the file fragments and then saves them in consecutive parts of the storage.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The process of defragmenting can be time consuming, but it is one of the easiest ways to increase the performance of your computer. The frequency at which a PC should be defragmented will directly depend on the amount of usage area. </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 </a:t>
            </a:r>
          </a:p>
          <a:p>
            <a:pPr>
              <a:lnSpc>
                <a:spcPct val="115000"/>
              </a:lnSpc>
              <a:spcBef>
                <a:spcPts val="1000"/>
              </a:spcBef>
              <a:spcAft>
                <a:spcPts val="1000"/>
              </a:spcAft>
            </a:pPr>
            <a:r>
              <a:rPr lang="en-IN" sz="1800" b="1" dirty="0">
                <a:solidFill>
                  <a:srgbClr val="000000"/>
                </a:solidFill>
                <a:effectLst/>
                <a:latin typeface="Times New Roman" panose="02020603050405020304" pitchFamily="18" charset="0"/>
                <a:ea typeface="Times New Roman" panose="02020603050405020304" pitchFamily="18" charset="0"/>
              </a:rPr>
              <a:t>Disk Defragmentation :</a:t>
            </a:r>
            <a:r>
              <a:rPr lang="en-IN" sz="1800" dirty="0">
                <a:solidFill>
                  <a:srgbClr val="000000"/>
                </a:solidFill>
                <a:effectLst/>
                <a:latin typeface="Times New Roman" panose="02020603050405020304" pitchFamily="18" charset="0"/>
                <a:ea typeface="Times New Roman" panose="02020603050405020304" pitchFamily="18" charset="0"/>
              </a:rPr>
              <a:t> In this process, all scattered fragments (data) rearrange in such that they come in sequence form with further utility program available in Windows. In this process program first, check percentage of the fragment available in disk then Defragment all disk as can as possible.</a:t>
            </a:r>
            <a:endParaRPr lang="en-IN" sz="1800" dirty="0">
              <a:effectLst/>
              <a:latin typeface="Times New Roman" panose="02020603050405020304" pitchFamily="18" charset="0"/>
              <a:ea typeface="Times New Roman" panose="02020603050405020304" pitchFamily="18" charset="0"/>
            </a:endParaRPr>
          </a:p>
          <a:p>
            <a:pPr marL="0" indent="0">
              <a:lnSpc>
                <a:spcPts val="1800"/>
              </a:lnSpc>
              <a:buNone/>
            </a:pP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477020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This particular learning outcome has 6 parent topics.</a:t>
            </a:r>
            <a:endParaRPr dirty="0"/>
          </a:p>
          <a:p>
            <a:pPr marL="0" lvl="0" indent="0" algn="l" rtl="0">
              <a:spcBef>
                <a:spcPts val="0"/>
              </a:spcBef>
              <a:spcAft>
                <a:spcPts val="0"/>
              </a:spcAft>
              <a:buNone/>
            </a:pPr>
            <a:endParaRPr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p>
          <a:p>
            <a:pPr marL="0" lvl="0" indent="0" algn="l" rtl="0">
              <a:spcBef>
                <a:spcPts val="0"/>
              </a:spcBef>
              <a:spcAft>
                <a:spcPts val="0"/>
              </a:spcAft>
              <a:buNone/>
            </a:pPr>
            <a:endParaRPr dirty="0"/>
          </a:p>
          <a:p>
            <a:pPr marL="0" lvl="0" indent="0" algn="just" rtl="0">
              <a:spcBef>
                <a:spcPts val="0"/>
              </a:spcBef>
              <a:spcAft>
                <a:spcPts val="0"/>
              </a:spcAft>
              <a:buNone/>
            </a:pPr>
            <a:r>
              <a:rPr lang="en-IN" sz="1100" dirty="0">
                <a:effectLst/>
                <a:latin typeface="Arial" panose="020B0604020202020204" pitchFamily="34" charset="0"/>
                <a:ea typeface="Times New Roman" panose="02020603050405020304" pitchFamily="18" charset="0"/>
                <a:cs typeface="Arial" panose="020B0604020202020204" pitchFamily="34" charset="0"/>
              </a:rPr>
              <a:t>A keyboard is a peripheral device that enables a user to input text into a computer or any other electronic machinery. It is a peripheral device that is the most basic way for the user to communicate with a computer. It consists of multiple buttons, which create numbers, symbols, and letters, and special keys like the Windows and Alt key, including performing other functions.</a:t>
            </a:r>
          </a:p>
          <a:p>
            <a:pPr marL="0" lvl="0" indent="0" algn="just" rtl="0">
              <a:spcBef>
                <a:spcPts val="0"/>
              </a:spcBef>
              <a:spcAft>
                <a:spcPts val="0"/>
              </a:spcAft>
              <a:buNone/>
            </a:pPr>
            <a:endParaRPr lang="en-IN" sz="1100" dirty="0">
              <a:effectLst/>
              <a:latin typeface="Arial" panose="020B0604020202020204" pitchFamily="34" charset="0"/>
              <a:cs typeface="Arial" panose="020B0604020202020204" pitchFamily="34" charset="0"/>
            </a:endParaRPr>
          </a:p>
          <a:p>
            <a:pPr marL="0" marR="0" lvl="0" indent="0" algn="just"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effectLst/>
                <a:latin typeface="Arial" panose="020B0604020202020204" pitchFamily="34" charset="0"/>
                <a:ea typeface="Times New Roman" panose="02020603050405020304" pitchFamily="18" charset="0"/>
                <a:cs typeface="Arial" panose="020B0604020202020204" pitchFamily="34" charset="0"/>
                <a:sym typeface="Arial"/>
              </a:rPr>
              <a:t>A keyboard is connected to a computer system using a cable or a wireless connection.</a:t>
            </a:r>
            <a:endParaRPr sz="1100" b="0" i="0" u="none" strike="noStrike" cap="none" dirty="0">
              <a:solidFill>
                <a:srgbClr val="000000"/>
              </a:solidFill>
              <a:effectLst/>
              <a:latin typeface="Arial" panose="020B0604020202020204" pitchFamily="34" charset="0"/>
              <a:cs typeface="Arial" panose="020B0604020202020204" pitchFamily="34" charset="0"/>
              <a:sym typeface="Aria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https://www.ign.com/articles/best-keyboard</a:t>
            </a:r>
            <a:endParaRPr lang="en-IN" dirty="0"/>
          </a:p>
          <a:p>
            <a:pPr marL="0" marR="0" lvl="0" indent="0" algn="l" rtl="0">
              <a:lnSpc>
                <a:spcPct val="100000"/>
              </a:lnSpc>
              <a:spcBef>
                <a:spcPts val="0"/>
              </a:spcBef>
              <a:spcAft>
                <a:spcPts val="0"/>
              </a:spcAft>
              <a:buClr>
                <a:srgbClr val="000000"/>
              </a:buClr>
              <a:buSzPts val="1100"/>
              <a:buFont typeface="Arial"/>
              <a:buNone/>
            </a:pPr>
            <a:endParaRPr lang="en-IN" sz="1100" b="0" i="0" u="sng" strike="noStrike" cap="none" dirty="0">
              <a:solidFill>
                <a:srgbClr val="0070C0"/>
              </a:solidFill>
              <a:latin typeface="Arial"/>
              <a:cs typeface="Arial"/>
              <a:sym typeface="Arial"/>
            </a:endParaRPr>
          </a:p>
          <a:p>
            <a:pPr marL="0" lvl="0" indent="0" algn="l" rtl="0">
              <a:spcBef>
                <a:spcPts val="0"/>
              </a:spcBef>
              <a:spcAft>
                <a:spcPts val="0"/>
              </a:spcAft>
              <a:buNone/>
            </a:pPr>
            <a:endParaRPr lang="en-I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slide talks about the case if we have to divide a subtopic further.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Title Box - Parent Topic</a:t>
            </a:r>
            <a:endParaRPr dirty="0"/>
          </a:p>
          <a:p>
            <a:pPr marL="0" lvl="0" indent="0" algn="l" rtl="0">
              <a:spcBef>
                <a:spcPts val="0"/>
              </a:spcBef>
              <a:spcAft>
                <a:spcPts val="0"/>
              </a:spcAft>
              <a:buNone/>
            </a:pPr>
            <a:r>
              <a:rPr lang="en" dirty="0"/>
              <a:t>Subtitle box - Sub Topic</a:t>
            </a:r>
            <a:endParaRPr dirty="0"/>
          </a:p>
          <a:p>
            <a:pPr marL="0" lvl="0" indent="0" algn="l" rtl="0">
              <a:spcBef>
                <a:spcPts val="0"/>
              </a:spcBef>
              <a:spcAft>
                <a:spcPts val="0"/>
              </a:spcAft>
              <a:buNone/>
            </a:pPr>
            <a:r>
              <a:rPr lang="en" dirty="0"/>
              <a:t>Body Text - Subtopic divisions (Subtopics of subtopics)</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Categories of keys:</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Typing (alphanumeric) keys. These keys include the same letter, number, punctuation, and symbol keys found on a traditional typewriter.</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Control keys. These keys are used alone or in combination with other keys to perform certain actions. The most frequently used control keys are Ctrl, Alt, the Windows logo key﻿ Picture of the Windows logo key, and Esc.</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Function keys. The function keys are used to perform specific tasks. They are </a:t>
            </a:r>
            <a:r>
              <a:rPr lang="en-IN" dirty="0" err="1"/>
              <a:t>labeled</a:t>
            </a:r>
            <a:r>
              <a:rPr lang="en-IN" dirty="0"/>
              <a:t> as F1, F2, F3, and so on, up to F12. The functionality of these keys differs from program to program.</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Navigation keys. These keys are used for moving around in documents or webpages and editing text. They include the arrow keys, Home, End, Page Up, Page Down, Delete, and Insert.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Numeric keypad. The numeric keypad is handy for entering numbers quickly. The keys are grouped together in a block like a conventional calculator or adding machine.</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Reference: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hlinkClick r:id="rId3"/>
              </a:rPr>
              <a:t>https://www.javatpoint.com/keyboard</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9834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513194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Title Box - Parent Topic</a:t>
            </a:r>
            <a:endParaRPr dirty="0"/>
          </a:p>
          <a:p>
            <a:pPr marL="0" lvl="0" indent="0" algn="l" rtl="0">
              <a:spcBef>
                <a:spcPts val="0"/>
              </a:spcBef>
              <a:spcAft>
                <a:spcPts val="0"/>
              </a:spcAft>
              <a:buNone/>
            </a:pPr>
            <a:r>
              <a:rPr lang="en" dirty="0"/>
              <a:t>Subtitle box - Sub Topic</a:t>
            </a:r>
            <a:endParaRPr dirty="0"/>
          </a:p>
          <a:p>
            <a:pPr marL="0" lvl="0" indent="0" algn="l" rtl="0">
              <a:spcBef>
                <a:spcPts val="0"/>
              </a:spcBef>
              <a:spcAft>
                <a:spcPts val="0"/>
              </a:spcAft>
              <a:buNone/>
            </a:pPr>
            <a:r>
              <a:rPr lang="en" dirty="0"/>
              <a:t>Body Text - Subtopic divisions (Subtopics of subtopics)</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800" dirty="0">
                <a:effectLst/>
                <a:latin typeface="Times New Roman" panose="02020603050405020304" pitchFamily="18" charset="0"/>
                <a:ea typeface="Times New Roman" panose="02020603050405020304" pitchFamily="18" charset="0"/>
              </a:rPr>
              <a:t>There are </a:t>
            </a:r>
            <a:r>
              <a:rPr lang="en-IN" sz="1800" b="1" dirty="0">
                <a:effectLst/>
                <a:latin typeface="Times New Roman" panose="02020603050405020304" pitchFamily="18" charset="0"/>
                <a:ea typeface="Times New Roman" panose="02020603050405020304" pitchFamily="18" charset="0"/>
              </a:rPr>
              <a:t>five uses of a keyboard in a computer</a:t>
            </a:r>
            <a:r>
              <a:rPr lang="en-IN" sz="1800" dirty="0">
                <a:effectLst/>
                <a:latin typeface="Times New Roman" panose="02020603050405020304" pitchFamily="18" charset="0"/>
                <a:ea typeface="Times New Roman" panose="02020603050405020304" pitchFamily="18" charset="0"/>
              </a:rPr>
              <a:t>, which are given below.</a:t>
            </a:r>
          </a:p>
          <a:p>
            <a:pPr marL="158750" indent="0" algn="l">
              <a:lnSpc>
                <a:spcPct val="115000"/>
              </a:lnSpc>
              <a:spcBef>
                <a:spcPts val="1000"/>
              </a:spcBef>
              <a:spcAft>
                <a:spcPts val="1000"/>
              </a:spcAft>
              <a:buNone/>
            </a:pPr>
            <a:endParaRPr lang="en" sz="1100" dirty="0">
              <a:effectLst/>
              <a:latin typeface="Arial"/>
              <a:ea typeface="Times New Roman" panose="02020603050405020304" pitchFamily="18" charset="0"/>
            </a:endParaRPr>
          </a:p>
          <a:p>
            <a:pPr marL="285750" lvl="0" indent="-285750">
              <a:lnSpc>
                <a:spcPct val="115000"/>
              </a:lnSpc>
              <a:spcBef>
                <a:spcPts val="1000"/>
              </a:spcBef>
            </a:pPr>
            <a:r>
              <a:rPr lang="en-IN" sz="1800" dirty="0">
                <a:effectLst/>
                <a:latin typeface="Times New Roman" panose="02020603050405020304" pitchFamily="18" charset="0"/>
                <a:ea typeface="Times New Roman" panose="02020603050405020304" pitchFamily="18" charset="0"/>
              </a:rPr>
              <a:t>Input Date</a:t>
            </a:r>
          </a:p>
          <a:p>
            <a:pPr marL="285750" lvl="0" indent="-285750">
              <a:lnSpc>
                <a:spcPct val="115000"/>
              </a:lnSpc>
            </a:pPr>
            <a:r>
              <a:rPr lang="en-IN" sz="1800" dirty="0">
                <a:effectLst/>
                <a:latin typeface="Times New Roman" panose="02020603050405020304" pitchFamily="18" charset="0"/>
                <a:ea typeface="Times New Roman" panose="02020603050405020304" pitchFamily="18" charset="0"/>
              </a:rPr>
              <a:t>Type Numbers</a:t>
            </a:r>
          </a:p>
          <a:p>
            <a:pPr marL="285750" lvl="0" indent="-285750">
              <a:lnSpc>
                <a:spcPct val="115000"/>
              </a:lnSpc>
            </a:pPr>
            <a:r>
              <a:rPr lang="en-IN" sz="1800" dirty="0">
                <a:effectLst/>
                <a:latin typeface="Times New Roman" panose="02020603050405020304" pitchFamily="18" charset="0"/>
                <a:ea typeface="Times New Roman" panose="02020603050405020304" pitchFamily="18" charset="0"/>
              </a:rPr>
              <a:t>Text Chatting</a:t>
            </a:r>
          </a:p>
          <a:p>
            <a:pPr marL="285750" lvl="0" indent="-285750">
              <a:lnSpc>
                <a:spcPct val="115000"/>
              </a:lnSpc>
            </a:pPr>
            <a:r>
              <a:rPr lang="en-IN" sz="1800" dirty="0">
                <a:effectLst/>
                <a:latin typeface="Times New Roman" panose="02020603050405020304" pitchFamily="18" charset="0"/>
                <a:ea typeface="Times New Roman" panose="02020603050405020304" pitchFamily="18" charset="0"/>
              </a:rPr>
              <a:t>Type Special Character</a:t>
            </a:r>
          </a:p>
          <a:p>
            <a:pPr marL="285750" lvl="0" indent="-285750">
              <a:lnSpc>
                <a:spcPct val="115000"/>
              </a:lnSpc>
              <a:spcAft>
                <a:spcPts val="1000"/>
              </a:spcAft>
            </a:pPr>
            <a:r>
              <a:rPr lang="en-IN" sz="1800" dirty="0">
                <a:effectLst/>
                <a:latin typeface="Times New Roman" panose="02020603050405020304" pitchFamily="18" charset="0"/>
                <a:ea typeface="Times New Roman" panose="02020603050405020304" pitchFamily="18" charset="0"/>
              </a:rPr>
              <a:t>Types computer short cut Keys</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Reference: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hlinkClick r:id="rId3"/>
              </a:rPr>
              <a:t>https://www.computerhope.com/issues/ch001689.htm</a:t>
            </a:r>
            <a:endParaRPr lang="en-IN" dirty="0"/>
          </a:p>
          <a:p>
            <a:pPr marL="0" lvl="0" indent="0" algn="l" rtl="0">
              <a:spcBef>
                <a:spcPts val="0"/>
              </a:spcBef>
              <a:spcAft>
                <a:spcPts val="0"/>
              </a:spcAft>
              <a:buNone/>
            </a:pPr>
            <a:endParaRPr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Title Box - Parent Topic</a:t>
            </a:r>
            <a:endParaRPr dirty="0"/>
          </a:p>
          <a:p>
            <a:pPr marL="0" lvl="0" indent="0" algn="l" rtl="0">
              <a:spcBef>
                <a:spcPts val="0"/>
              </a:spcBef>
              <a:spcAft>
                <a:spcPts val="0"/>
              </a:spcAft>
              <a:buNone/>
            </a:pPr>
            <a:r>
              <a:rPr lang="en" dirty="0"/>
              <a:t>Subtitle box - Sub Topic</a:t>
            </a:r>
            <a:endParaRPr dirty="0"/>
          </a:p>
          <a:p>
            <a:pPr marL="0" lvl="0" indent="0" algn="l" rtl="0">
              <a:spcBef>
                <a:spcPts val="0"/>
              </a:spcBef>
              <a:spcAft>
                <a:spcPts val="0"/>
              </a:spcAft>
              <a:buNone/>
            </a:pPr>
            <a:r>
              <a:rPr lang="en" dirty="0"/>
              <a:t>Body Text - Subtopic divisions (Subtopics of subtopics)</a:t>
            </a:r>
          </a:p>
          <a:p>
            <a:pPr marL="0" lvl="0" indent="0" algn="l" rtl="0">
              <a:spcBef>
                <a:spcPts val="0"/>
              </a:spcBef>
              <a:spcAft>
                <a:spcPts val="0"/>
              </a:spcAft>
              <a:buNone/>
            </a:pPr>
            <a:endParaRPr lang="en" dirty="0"/>
          </a:p>
          <a:p>
            <a:pPr marL="0" indent="0">
              <a:buNone/>
            </a:pPr>
            <a:r>
              <a:rPr lang="en-IN" b="1" dirty="0"/>
              <a:t>Type of Keyboards</a:t>
            </a:r>
          </a:p>
          <a:p>
            <a:pPr marL="158750" indent="0" algn="l">
              <a:lnSpc>
                <a:spcPct val="115000"/>
              </a:lnSpc>
              <a:spcBef>
                <a:spcPts val="1600"/>
              </a:spcBef>
              <a:spcAft>
                <a:spcPts val="400"/>
              </a:spcAft>
              <a:buNone/>
            </a:pPr>
            <a:endParaRPr lang="en-IN" sz="1100" b="0" dirty="0">
              <a:solidFill>
                <a:srgbClr val="000000"/>
              </a:solidFill>
              <a:effectLst/>
              <a:latin typeface="Arial"/>
            </a:endParaRPr>
          </a:p>
          <a:p>
            <a:pPr marL="0" indent="0">
              <a:buNone/>
            </a:pPr>
            <a:endParaRPr lang="en-IN" dirty="0"/>
          </a:p>
          <a:p>
            <a:pPr marL="0" indent="0">
              <a:buNone/>
            </a:pPr>
            <a:r>
              <a:rPr lang="en-IN" b="1" dirty="0"/>
              <a:t>Gaming keyboards </a:t>
            </a:r>
            <a:r>
              <a:rPr lang="en-IN" dirty="0"/>
              <a:t>are built with gamers in mind and come with extra features that are rare in normal keyboards</a:t>
            </a:r>
          </a:p>
          <a:p>
            <a:pPr marL="0" indent="0">
              <a:buNone/>
            </a:pPr>
            <a:endParaRPr lang="en-IN" dirty="0"/>
          </a:p>
          <a:p>
            <a:pPr marL="0" indent="0">
              <a:buNone/>
            </a:pPr>
            <a:r>
              <a:rPr lang="en-IN" b="1" dirty="0"/>
              <a:t>Mechanical keyboards </a:t>
            </a:r>
            <a:r>
              <a:rPr lang="en-IN" dirty="0"/>
              <a:t>are one of the types of important keyboards. They are expensive and require a little learning to understand how they work.</a:t>
            </a:r>
          </a:p>
          <a:p>
            <a:pPr marL="0" indent="0">
              <a:buNone/>
            </a:pPr>
            <a:endParaRPr lang="en-IN" b="1" dirty="0"/>
          </a:p>
          <a:p>
            <a:pPr marL="0" indent="0">
              <a:buNone/>
            </a:pPr>
            <a:r>
              <a:rPr lang="en-IN" b="1" dirty="0"/>
              <a:t>Ergonomic keyboards </a:t>
            </a:r>
            <a:r>
              <a:rPr lang="en-IN" dirty="0"/>
              <a:t>are not really a normal type of computer keyboard on their own, but rather refer to any keyboard that is designed to minimize stress and pain on your body and enhance comfort.</a:t>
            </a:r>
          </a:p>
          <a:p>
            <a:pPr marL="0" indent="0">
              <a:buNone/>
            </a:pPr>
            <a:endParaRPr lang="en-IN" dirty="0"/>
          </a:p>
          <a:p>
            <a:pPr marL="0" indent="0">
              <a:buNone/>
            </a:pPr>
            <a:r>
              <a:rPr lang="en-IN" b="1" dirty="0"/>
              <a:t>Multimedia keyboards </a:t>
            </a:r>
            <a:r>
              <a:rPr lang="en-IN" dirty="0"/>
              <a:t>are very similar to common keyboards but with the addition of a series of keys that allow you to control directly the most common functions of multimedia content players, such as Play, Stop, Resume, Rewind, Mute, Volume, etc.</a:t>
            </a:r>
          </a:p>
          <a:p>
            <a:pPr marL="0" indent="0">
              <a:buNone/>
            </a:pPr>
            <a:endParaRPr lang="en-IN" dirty="0"/>
          </a:p>
          <a:p>
            <a:pPr marL="0" indent="0">
              <a:buNone/>
            </a:pPr>
            <a:r>
              <a:rPr lang="en-IN" dirty="0"/>
              <a:t>Some keyboards look so unconventional cause they create a whole new category. Such as the AlphaGrip </a:t>
            </a:r>
            <a:r>
              <a:rPr lang="en-IN" b="1" dirty="0"/>
              <a:t>handheld keyboard</a:t>
            </a:r>
            <a:r>
              <a:rPr lang="en-IN" dirty="0"/>
              <a:t>, which combines the design of a game controller with the functions of a basic keyboard and ergonomic keyboard too.</a:t>
            </a:r>
          </a:p>
          <a:p>
            <a:pPr marL="0" indent="0">
              <a:buNone/>
            </a:pPr>
            <a:endParaRPr lang="en-IN" dirty="0"/>
          </a:p>
          <a:p>
            <a:pPr marL="0" indent="0">
              <a:buNone/>
            </a:pPr>
            <a:r>
              <a:rPr lang="en-IN" b="1" dirty="0"/>
              <a:t>Flexible Keyboard-</a:t>
            </a:r>
            <a:r>
              <a:rPr lang="en-IN" dirty="0"/>
              <a:t>These keyboards are very eye-catching for those who see them for the first time, stand out for their appearance and the material with which they are built by rubber, silicon and plastic</a:t>
            </a:r>
          </a:p>
          <a:p>
            <a:pPr marL="0" indent="0">
              <a:buNone/>
            </a:pPr>
            <a:endParaRPr lang="en-I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Reference: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hlinkClick r:id="rId3"/>
              </a:rPr>
              <a:t>https://www.computerhope.com/jargon/k/keyboard.htm</a:t>
            </a:r>
            <a:endParaRPr lang="en-I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extLst>
      <p:ext uri="{BB962C8B-B14F-4D97-AF65-F5344CB8AC3E}">
        <p14:creationId xmlns:p14="http://schemas.microsoft.com/office/powerpoint/2010/main" val="38574050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Title Box - Parent Topic</a:t>
            </a:r>
            <a:endParaRPr dirty="0"/>
          </a:p>
          <a:p>
            <a:pPr marL="0" lvl="0" indent="0" algn="l" rtl="0">
              <a:spcBef>
                <a:spcPts val="0"/>
              </a:spcBef>
              <a:spcAft>
                <a:spcPts val="0"/>
              </a:spcAft>
              <a:buNone/>
            </a:pPr>
            <a:r>
              <a:rPr lang="en" dirty="0"/>
              <a:t>Subtitle box - Sub Topic</a:t>
            </a:r>
            <a:endParaRPr dirty="0"/>
          </a:p>
          <a:p>
            <a:pPr marL="0" lvl="0" indent="0" algn="l" rtl="0">
              <a:spcBef>
                <a:spcPts val="0"/>
              </a:spcBef>
              <a:spcAft>
                <a:spcPts val="0"/>
              </a:spcAft>
              <a:buNone/>
            </a:pPr>
            <a:r>
              <a:rPr lang="en" dirty="0"/>
              <a:t>Body Text - Subtopic divisions (Subtopics of subtopics)</a:t>
            </a:r>
          </a:p>
          <a:p>
            <a:pPr marL="0" lvl="0" indent="0" algn="l" rtl="0">
              <a:spcBef>
                <a:spcPts val="0"/>
              </a:spcBef>
              <a:spcAft>
                <a:spcPts val="0"/>
              </a:spcAft>
              <a:buNone/>
            </a:pPr>
            <a:endParaRPr lang="en" dirty="0"/>
          </a:p>
          <a:p>
            <a:pPr marL="0" indent="0">
              <a:buNone/>
            </a:pPr>
            <a:r>
              <a:rPr lang="en-IN" dirty="0"/>
              <a:t>A </a:t>
            </a:r>
            <a:r>
              <a:rPr lang="en-IN" b="1" dirty="0"/>
              <a:t>wireless keyboard </a:t>
            </a:r>
            <a:r>
              <a:rPr lang="en-IN" dirty="0"/>
              <a:t>works just like a wireless mouse; you plug a receiver into one of the USB ports on your computer. </a:t>
            </a:r>
          </a:p>
          <a:p>
            <a:pPr marL="0" indent="0">
              <a:buNone/>
            </a:pPr>
            <a:endParaRPr lang="en-IN" dirty="0"/>
          </a:p>
          <a:p>
            <a:pPr marL="0" indent="0">
              <a:buNone/>
            </a:pPr>
            <a:r>
              <a:rPr lang="en-IN" dirty="0"/>
              <a:t>The keyboard used in a laptop is called a </a:t>
            </a:r>
            <a:r>
              <a:rPr lang="en-IN" b="1" dirty="0"/>
              <a:t>laptop keyboard </a:t>
            </a:r>
            <a:r>
              <a:rPr lang="en-IN" dirty="0"/>
              <a:t>or QWERTY keyboard. The layout of the laptop keyboards is designed according to the size of the laptop slightly different from normal keyboards</a:t>
            </a:r>
          </a:p>
          <a:p>
            <a:pPr marL="0" indent="0">
              <a:buNone/>
            </a:pPr>
            <a:endParaRPr lang="en-IN" dirty="0"/>
          </a:p>
          <a:p>
            <a:pPr marL="0" indent="0">
              <a:buNone/>
            </a:pPr>
            <a:r>
              <a:rPr lang="en-IN" dirty="0"/>
              <a:t>A </a:t>
            </a:r>
            <a:r>
              <a:rPr lang="en-IN" b="1" dirty="0"/>
              <a:t>virtual keyboard </a:t>
            </a:r>
            <a:r>
              <a:rPr lang="en-IN" dirty="0"/>
              <a:t>is a computer keyboard that a user operates by typing on or within a wireless- or optical-detectable surface or area rather than by depressing physical keys</a:t>
            </a:r>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Reference: </a:t>
            </a:r>
            <a:endParaRPr lang="en" dirty="0"/>
          </a:p>
          <a:p>
            <a:pPr marL="0" indent="0">
              <a:buNone/>
            </a:pPr>
            <a:r>
              <a:rPr lang="en-IN" dirty="0">
                <a:hlinkClick r:id="rId3"/>
              </a:rPr>
              <a:t>https://www.computerhope.com/jargon/k/keyboard.htm</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0408278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Title Box - Parent Topic</a:t>
            </a:r>
            <a:endParaRPr dirty="0"/>
          </a:p>
          <a:p>
            <a:pPr marL="0" lvl="0" indent="0" algn="l" rtl="0">
              <a:spcBef>
                <a:spcPts val="0"/>
              </a:spcBef>
              <a:spcAft>
                <a:spcPts val="0"/>
              </a:spcAft>
              <a:buNone/>
            </a:pPr>
            <a:r>
              <a:rPr lang="en" dirty="0"/>
              <a:t>Subtitle box - Sub Topic</a:t>
            </a:r>
            <a:endParaRPr dirty="0"/>
          </a:p>
          <a:p>
            <a:pPr marL="0" lvl="0" indent="0" algn="l" rtl="0">
              <a:spcBef>
                <a:spcPts val="0"/>
              </a:spcBef>
              <a:spcAft>
                <a:spcPts val="0"/>
              </a:spcAft>
              <a:buNone/>
            </a:pPr>
            <a:r>
              <a:rPr lang="en" dirty="0"/>
              <a:t>Body Text - Subtopic divisions (Subtopics of subtopics)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Reference: </a:t>
            </a:r>
          </a:p>
          <a:p>
            <a:pPr marL="0" indent="0">
              <a:buNone/>
            </a:pPr>
            <a:r>
              <a:rPr lang="en-IN" dirty="0">
                <a:hlinkClick r:id="rId3"/>
              </a:rPr>
              <a:t>https://www.advance-africa.com/images/xwindows1.png.pagespeed.ic.bg4V5WeD6K.jpg</a:t>
            </a:r>
            <a:endParaRPr lang="en-IN" dirty="0"/>
          </a:p>
          <a:p>
            <a:pPr marL="0" indent="0">
              <a:buNone/>
            </a:pPr>
            <a:endParaRPr lang="en-IN" dirty="0"/>
          </a:p>
          <a:p>
            <a:pPr marL="0" indent="0">
              <a:buNone/>
            </a:pPr>
            <a:r>
              <a:rPr lang="en-IN" b="1" dirty="0"/>
              <a:t>Functions of Keyboard</a:t>
            </a:r>
          </a:p>
          <a:p>
            <a:pPr marL="0" indent="0">
              <a:buNone/>
            </a:pPr>
            <a:endParaRPr lang="en-IN" dirty="0"/>
          </a:p>
          <a:p>
            <a:pPr marL="0" indent="0">
              <a:buNone/>
            </a:pPr>
            <a:r>
              <a:rPr lang="en-IN" b="1" dirty="0"/>
              <a:t>Built-in functions</a:t>
            </a:r>
          </a:p>
          <a:p>
            <a:pPr marL="0" indent="0">
              <a:buNone/>
            </a:pPr>
            <a:r>
              <a:rPr lang="en-IN" dirty="0"/>
              <a:t>Two common built-in functions are the Home and End keys. Pressing "Home" in any type of edit window will cause the cursor to jump to the beginning of the line you are editing, and pressing "End" will move the cursor to the end of the line. These functions are built into most every PC keyboard.</a:t>
            </a:r>
          </a:p>
          <a:p>
            <a:pPr marL="0" indent="0">
              <a:buNone/>
            </a:pPr>
            <a:endParaRPr lang="en-IN" dirty="0"/>
          </a:p>
          <a:p>
            <a:pPr marL="0" indent="0">
              <a:buNone/>
            </a:pPr>
            <a:r>
              <a:rPr lang="en-IN" b="1" dirty="0"/>
              <a:t>Boot sequence functions</a:t>
            </a:r>
          </a:p>
          <a:p>
            <a:pPr marL="0" indent="0">
              <a:buNone/>
            </a:pPr>
            <a:r>
              <a:rPr lang="en-IN" dirty="0"/>
              <a:t>When your PC is first booted up, the keyboard has a few important functions built into the BIOS, the interface between you and your computer. Commonly, the boot functions are F1 to continue, ESC to exit the current command, and F2 to enter the system setup. Keep in mind that the BIOS setup deals exclusively with the computer hardware and changes made to the BIOS could make the computer inoperable without major repairs.</a:t>
            </a:r>
          </a:p>
          <a:p>
            <a:pPr marL="0" indent="0">
              <a:buNone/>
            </a:pPr>
            <a:endParaRPr lang="en-IN" dirty="0"/>
          </a:p>
          <a:p>
            <a:pPr marL="0" indent="0">
              <a:buNone/>
            </a:pPr>
            <a:r>
              <a:rPr lang="en-IN" b="1" dirty="0"/>
              <a:t>Operation keystrokes.</a:t>
            </a:r>
          </a:p>
          <a:p>
            <a:pPr marL="0" indent="0">
              <a:buNone/>
            </a:pPr>
            <a:r>
              <a:rPr lang="en-IN" dirty="0"/>
              <a:t>A large number of computer programs use the F1 key as a universal help key. Likewise, pressing the ESC key will usually take you back to the previous step. Other function keys--F1 through F12--have typical functions, such as F8 saving a document. It is important to note that these functions are set by individual programs, and will vary from one application to the next.</a:t>
            </a:r>
          </a:p>
          <a:p>
            <a:pPr marL="0" indent="0">
              <a:buNone/>
            </a:pPr>
            <a:endParaRPr lang="en-IN" dirty="0"/>
          </a:p>
          <a:p>
            <a:pPr marL="0" indent="0">
              <a:buNone/>
            </a:pPr>
            <a:r>
              <a:rPr lang="en-IN" b="1" dirty="0"/>
              <a:t>Shortcut commands</a:t>
            </a:r>
          </a:p>
          <a:p>
            <a:pPr marL="0" indent="0">
              <a:buNone/>
            </a:pPr>
            <a:r>
              <a:rPr lang="en-IN" dirty="0"/>
              <a:t>Almost all programs allow basic keyboard commands. These commands include Ctrl+A to select and highlight all content, Ctrl+C to copy highlighted text, and Ctrl+V to paste text you have copied. You may be surprised to find out that more than half of your keys have functions associated with the CTRL key combination, and the help files of your software program will offer a complete list.</a:t>
            </a:r>
          </a:p>
          <a:p>
            <a:pPr marL="0" indent="0">
              <a:buNone/>
            </a:pPr>
            <a:endParaRPr lang="en-IN" dirty="0"/>
          </a:p>
          <a:p>
            <a:pPr marL="0" indent="0">
              <a:buNone/>
            </a:pPr>
            <a:r>
              <a:rPr lang="en-IN" b="1" dirty="0"/>
              <a:t>Specialty keys</a:t>
            </a:r>
          </a:p>
          <a:p>
            <a:pPr marL="0" indent="0">
              <a:buNone/>
            </a:pPr>
            <a:r>
              <a:rPr lang="en-IN" dirty="0"/>
              <a:t>Some keyboards now have specialty keys that give the user the ability to launch Internet functions or common computer programs. Your keyboard may have specialty keys that will launch your web browser, an email program or a chat program. You also may have keys that will launch your computer's calculator or shutdown your computer.</a:t>
            </a:r>
          </a:p>
          <a:p>
            <a:pPr marL="0" indent="0">
              <a:buNone/>
            </a:pP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87690161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Title Box - Parent Topic</a:t>
            </a:r>
            <a:endParaRPr dirty="0"/>
          </a:p>
          <a:p>
            <a:pPr marL="0" lvl="0" indent="0" algn="l" rtl="0">
              <a:spcBef>
                <a:spcPts val="0"/>
              </a:spcBef>
              <a:spcAft>
                <a:spcPts val="0"/>
              </a:spcAft>
              <a:buNone/>
            </a:pPr>
            <a:r>
              <a:rPr lang="en" dirty="0"/>
              <a:t>Subtitle box - Sub Topic</a:t>
            </a:r>
            <a:endParaRPr dirty="0"/>
          </a:p>
          <a:p>
            <a:pPr marL="0" lvl="0" indent="0" algn="l" rtl="0">
              <a:spcBef>
                <a:spcPts val="0"/>
              </a:spcBef>
              <a:spcAft>
                <a:spcPts val="0"/>
              </a:spcAft>
              <a:buNone/>
            </a:pPr>
            <a:r>
              <a:rPr lang="en" dirty="0"/>
              <a:t>Body Text - Subtopic divisions (Subtopics of subtopics)</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Other functions of keyboard</a:t>
            </a:r>
          </a:p>
          <a:p>
            <a:pPr marL="0" indent="0">
              <a:buNone/>
            </a:pPr>
            <a:endParaRPr lang="en-IN" dirty="0"/>
          </a:p>
          <a:p>
            <a:pPr marL="0" indent="0">
              <a:buNone/>
            </a:pPr>
            <a:r>
              <a:rPr lang="en-IN" b="1" dirty="0"/>
              <a:t>Print Screen</a:t>
            </a:r>
          </a:p>
          <a:p>
            <a:pPr marL="0" indent="0">
              <a:buNone/>
            </a:pPr>
            <a:r>
              <a:rPr lang="en-IN" dirty="0"/>
              <a:t>The Print Screen button is on every computer keyboard that is used to take a screenshot of the monitor </a:t>
            </a:r>
            <a:r>
              <a:rPr lang="en-IN" dirty="0" err="1"/>
              <a:t>screen.Screenshot</a:t>
            </a:r>
            <a:r>
              <a:rPr lang="en-IN" dirty="0"/>
              <a:t> means taking a photo of whatever is on the screen or whatever is going on the screen.</a:t>
            </a:r>
          </a:p>
          <a:p>
            <a:pPr marL="0" indent="0">
              <a:buNone/>
            </a:pPr>
            <a:endParaRPr lang="en-IN" b="1" dirty="0"/>
          </a:p>
          <a:p>
            <a:pPr marL="0" indent="0">
              <a:buNone/>
            </a:pPr>
            <a:r>
              <a:rPr lang="en-IN" b="1" dirty="0"/>
              <a:t>Scroll Lock</a:t>
            </a:r>
          </a:p>
          <a:p>
            <a:pPr marL="0" indent="0">
              <a:buNone/>
            </a:pPr>
            <a:r>
              <a:rPr lang="en-IN" dirty="0"/>
              <a:t>The Scroll Lock button is also on the keyboard of every computer, which is used to temporarily turn off the scrolling features.</a:t>
            </a:r>
          </a:p>
          <a:p>
            <a:pPr marL="0" indent="0">
              <a:buNone/>
            </a:pPr>
            <a:endParaRPr lang="en-IN" dirty="0"/>
          </a:p>
          <a:p>
            <a:pPr marL="0" indent="0">
              <a:buNone/>
            </a:pPr>
            <a:r>
              <a:rPr lang="en-IN" b="1" dirty="0"/>
              <a:t>Pause Button</a:t>
            </a:r>
          </a:p>
          <a:p>
            <a:pPr marL="0" indent="0">
              <a:buNone/>
            </a:pPr>
            <a:r>
              <a:rPr lang="en-IN" dirty="0"/>
              <a:t>The Pause button is also on the keyboard of every computer, which is used to pause something.</a:t>
            </a:r>
          </a:p>
          <a:p>
            <a:pPr marL="0" indent="0">
              <a:buNone/>
            </a:pPr>
            <a:endParaRPr lang="en-IN" b="1" dirty="0"/>
          </a:p>
          <a:p>
            <a:pPr marL="0" indent="0">
              <a:buNone/>
            </a:pPr>
            <a:r>
              <a:rPr lang="en-IN" b="1" dirty="0"/>
              <a:t>Brightness UP &amp; Down</a:t>
            </a:r>
          </a:p>
          <a:p>
            <a:pPr marL="0" indent="0">
              <a:buNone/>
            </a:pPr>
            <a:r>
              <a:rPr lang="en-IN" dirty="0"/>
              <a:t>The Brightness Up &amp; Down button is also on the keyboard of every computer, which is used to decrease or increases the light of the screen.</a:t>
            </a:r>
          </a:p>
          <a:p>
            <a:pPr marL="0" indent="0">
              <a:buNone/>
            </a:pPr>
            <a:endParaRPr lang="en-IN" b="1" dirty="0"/>
          </a:p>
          <a:p>
            <a:pPr marL="0" indent="0">
              <a:buNone/>
            </a:pPr>
            <a:r>
              <a:rPr lang="en-IN" b="1" dirty="0"/>
              <a:t>Volume UP &amp; Down</a:t>
            </a:r>
          </a:p>
          <a:p>
            <a:pPr marL="0" indent="0">
              <a:buNone/>
            </a:pPr>
            <a:r>
              <a:rPr lang="en-IN" dirty="0"/>
              <a:t>Volume UP &amp; Down button is also on the keyboard of every computer, which is used to increase or decrease the volume of the computer.</a:t>
            </a:r>
          </a:p>
          <a:p>
            <a:pPr marL="0" indent="0">
              <a:buNone/>
            </a:pPr>
            <a:endParaRPr lang="en-I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Reference: </a:t>
            </a:r>
          </a:p>
          <a:p>
            <a:pPr marL="0" indent="0">
              <a:buNone/>
            </a:pPr>
            <a:r>
              <a:rPr lang="en-IN" dirty="0">
                <a:hlinkClick r:id="rId3"/>
              </a:rPr>
              <a:t>https://www.digitalcitizen.life/7-ways-change-volume-windows-both-pcs-tablets/</a:t>
            </a:r>
            <a:endParaRPr lang="en-IN" dirty="0"/>
          </a:p>
          <a:p>
            <a:pPr marL="0" indent="0">
              <a:buNone/>
            </a:pPr>
            <a:endParaRPr lang="en-IN" dirty="0"/>
          </a:p>
        </p:txBody>
      </p:sp>
    </p:spTree>
    <p:extLst>
      <p:ext uri="{BB962C8B-B14F-4D97-AF65-F5344CB8AC3E}">
        <p14:creationId xmlns:p14="http://schemas.microsoft.com/office/powerpoint/2010/main" val="23994440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dirty="0"/>
              <a:t>Computer keyboard is an device used to convert the keystrokes in to the electrical signals that a computer can understand. There are special types of switches and circuits to do this. When we press a key, it completes its corresponding circuit and an electrical signal goes to keyboard’s internal processor which detects the key which is pressed.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https://www.engineersgarage.com/insight-how-computer-keyboard-works</a:t>
            </a:r>
            <a:endParaRPr dirty="0"/>
          </a:p>
        </p:txBody>
      </p:sp>
    </p:spTree>
    <p:extLst>
      <p:ext uri="{BB962C8B-B14F-4D97-AF65-F5344CB8AC3E}">
        <p14:creationId xmlns:p14="http://schemas.microsoft.com/office/powerpoint/2010/main" val="32862780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Title Box - Parent Topic</a:t>
            </a:r>
            <a:endParaRPr dirty="0"/>
          </a:p>
          <a:p>
            <a:pPr marL="0" lvl="0" indent="0" algn="l" rtl="0">
              <a:spcBef>
                <a:spcPts val="0"/>
              </a:spcBef>
              <a:spcAft>
                <a:spcPts val="0"/>
              </a:spcAft>
              <a:buNone/>
            </a:pPr>
            <a:r>
              <a:rPr lang="en" dirty="0"/>
              <a:t>Subtitle box - Sub Topic</a:t>
            </a:r>
            <a:endParaRPr dirty="0"/>
          </a:p>
          <a:p>
            <a:pPr marL="0" lvl="0" indent="0" algn="l" rtl="0">
              <a:spcBef>
                <a:spcPts val="0"/>
              </a:spcBef>
              <a:spcAft>
                <a:spcPts val="0"/>
              </a:spcAft>
              <a:buNone/>
            </a:pPr>
            <a:r>
              <a:rPr lang="en" dirty="0"/>
              <a:t>Body Text - Subtopic divisions (Subtopics of subtopics)</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Advantages of Keyboard</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User Friendly</a:t>
            </a:r>
          </a:p>
          <a:p>
            <a:pPr marL="0" lvl="0" indent="0" algn="l" rtl="0">
              <a:spcBef>
                <a:spcPts val="0"/>
              </a:spcBef>
              <a:spcAft>
                <a:spcPts val="0"/>
              </a:spcAft>
              <a:buNone/>
            </a:pPr>
            <a:r>
              <a:rPr lang="en-IN" dirty="0"/>
              <a:t>A concept keyboard typically takes less time to learn compared to a standard keyboard. </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Security</a:t>
            </a:r>
          </a:p>
          <a:p>
            <a:pPr marL="0" lvl="0" indent="0" algn="l" rtl="0">
              <a:spcBef>
                <a:spcPts val="0"/>
              </a:spcBef>
              <a:spcAft>
                <a:spcPts val="0"/>
              </a:spcAft>
              <a:buNone/>
            </a:pPr>
            <a:r>
              <a:rPr lang="en-IN" dirty="0"/>
              <a:t>A concept keyboard makes sure that it is free of tampering. Whatever the information that is offered cannot be corrupted easily. Thus, customers information which are meant to be kept private are secured to a very high extent.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Visual Representation</a:t>
            </a:r>
          </a:p>
          <a:p>
            <a:pPr marL="0" lvl="0" indent="0" algn="l" rtl="0">
              <a:spcBef>
                <a:spcPts val="0"/>
              </a:spcBef>
              <a:spcAft>
                <a:spcPts val="0"/>
              </a:spcAft>
              <a:buNone/>
            </a:pPr>
            <a:r>
              <a:rPr lang="en-IN" dirty="0"/>
              <a:t>Visual representations used in a concept keyboard is able to bring instant responses more than a traditional keyboard. </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Water Proof</a:t>
            </a:r>
          </a:p>
          <a:p>
            <a:pPr marL="0" lvl="0" indent="0" algn="l" rtl="0">
              <a:spcBef>
                <a:spcPts val="0"/>
              </a:spcBef>
              <a:spcAft>
                <a:spcPts val="0"/>
              </a:spcAft>
              <a:buNone/>
            </a:pPr>
            <a:r>
              <a:rPr lang="en-IN" dirty="0"/>
              <a:t>A concept keyboard on default is designed to withstand any environmental constraints. This includes water proof technology as well. </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Typing Errors</a:t>
            </a:r>
          </a:p>
          <a:p>
            <a:pPr marL="0" lvl="0" indent="0" algn="l" rtl="0">
              <a:spcBef>
                <a:spcPts val="0"/>
              </a:spcBef>
              <a:spcAft>
                <a:spcPts val="0"/>
              </a:spcAft>
              <a:buNone/>
            </a:pPr>
            <a:r>
              <a:rPr lang="en-IN" dirty="0"/>
              <a:t>Concept keyboards are also less vulnerable to typing errors.  </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Reference: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hlinkClick r:id="rId3"/>
              </a:rPr>
              <a:t>https://www.esis.com.au/computer-products/keyboards-pointing-devices/keyboards-mice-etc-industrial/waterproof-keyboards-plastic/</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35495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Title Box - Parent Topic</a:t>
            </a:r>
            <a:endParaRPr dirty="0"/>
          </a:p>
          <a:p>
            <a:pPr marL="0" lvl="0" indent="0" algn="l" rtl="0">
              <a:spcBef>
                <a:spcPts val="0"/>
              </a:spcBef>
              <a:spcAft>
                <a:spcPts val="0"/>
              </a:spcAft>
              <a:buNone/>
            </a:pPr>
            <a:r>
              <a:rPr lang="en" dirty="0"/>
              <a:t>Subtitle box - Sub Topic</a:t>
            </a:r>
            <a:endParaRPr dirty="0"/>
          </a:p>
          <a:p>
            <a:pPr marL="0" lvl="0" indent="0" algn="l" rtl="0">
              <a:spcBef>
                <a:spcPts val="0"/>
              </a:spcBef>
              <a:spcAft>
                <a:spcPts val="0"/>
              </a:spcAft>
              <a:buNone/>
            </a:pPr>
            <a:r>
              <a:rPr lang="en" dirty="0"/>
              <a:t>Body Text - Subtopic divisions (Subtopics of subtopics)</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Disadvantages of Keyboard</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Cost</a:t>
            </a:r>
          </a:p>
          <a:p>
            <a:pPr marL="0" lvl="0" indent="0" algn="l" rtl="0">
              <a:spcBef>
                <a:spcPts val="0"/>
              </a:spcBef>
              <a:spcAft>
                <a:spcPts val="0"/>
              </a:spcAft>
              <a:buNone/>
            </a:pPr>
            <a:r>
              <a:rPr lang="en-IN" dirty="0"/>
              <a:t>The initial cost involved in a concept keyboard is much higher than a regular keyboard. </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Maintenance</a:t>
            </a:r>
          </a:p>
          <a:p>
            <a:pPr marL="0" lvl="0" indent="0" algn="l" rtl="0">
              <a:spcBef>
                <a:spcPts val="0"/>
              </a:spcBef>
              <a:spcAft>
                <a:spcPts val="0"/>
              </a:spcAft>
              <a:buNone/>
            </a:pPr>
            <a:r>
              <a:rPr lang="en-IN" dirty="0"/>
              <a:t>A concept keyboard uses pre-programmed icons to depict products of an organization. Therefore, whenever a new product is added or existing product is upgraded, the programming needs to be done accordingly. As a result, it could increase the long-term maintenance costs of an organization.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Cleanliness</a:t>
            </a:r>
          </a:p>
          <a:p>
            <a:pPr marL="0" lvl="0" indent="0" algn="l" rtl="0">
              <a:spcBef>
                <a:spcPts val="0"/>
              </a:spcBef>
              <a:spcAft>
                <a:spcPts val="0"/>
              </a:spcAft>
              <a:buNone/>
            </a:pPr>
            <a:r>
              <a:rPr lang="en-IN" dirty="0"/>
              <a:t>It is difficult to maintain cleanliness when using a concept keyboard. A concept keyboard is used similar to a touchscreen.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Text/Numeric Input</a:t>
            </a:r>
          </a:p>
          <a:p>
            <a:pPr marL="0" lvl="0" indent="0" algn="l" rtl="0">
              <a:spcBef>
                <a:spcPts val="0"/>
              </a:spcBef>
              <a:spcAft>
                <a:spcPts val="0"/>
              </a:spcAft>
              <a:buNone/>
            </a:pPr>
            <a:r>
              <a:rPr lang="en-IN" dirty="0"/>
              <a:t>A concept used according to a command line basis. Thus, a numeric or textual input keyboard is absent in a concept keyboard. </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Reference: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hlinkClick r:id="rId3"/>
              </a:rPr>
              <a:t>https://slidetodoc.com/lis-508-lecture-4-looking-at-a-computer/</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6470513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Subtitle box - Sub Topic</a:t>
            </a:r>
          </a:p>
          <a:p>
            <a:pPr marL="0" lvl="0" indent="0" algn="l" rtl="0">
              <a:spcBef>
                <a:spcPts val="0"/>
              </a:spcBef>
              <a:spcAft>
                <a:spcPts val="0"/>
              </a:spcAft>
              <a:buNone/>
            </a:pPr>
            <a:r>
              <a:rPr lang="en-IN" dirty="0"/>
              <a:t>Body Text - Subtopic divisions (Subtopics of subtopics)</a:t>
            </a:r>
          </a:p>
          <a:p>
            <a:pPr marL="0" lvl="0" indent="0" algn="l" rtl="0">
              <a:spcBef>
                <a:spcPts val="0"/>
              </a:spcBef>
              <a:spcAft>
                <a:spcPts val="0"/>
              </a:spcAft>
              <a:buNone/>
            </a:pPr>
            <a:endParaRPr lang="en-IN" dirty="0"/>
          </a:p>
          <a:p>
            <a:pPr marL="0" lvl="0" indent="0" algn="l" rtl="0">
              <a:spcBef>
                <a:spcPts val="0"/>
              </a:spcBef>
              <a:spcAft>
                <a:spcPts val="0"/>
              </a:spcAft>
              <a:buNone/>
            </a:pPr>
            <a:r>
              <a:rPr lang="en-IN" b="0" dirty="0"/>
              <a:t>A </a:t>
            </a:r>
            <a:r>
              <a:rPr lang="en-IN" b="1" dirty="0"/>
              <a:t>mouse</a:t>
            </a:r>
            <a:r>
              <a:rPr lang="en-IN" b="0" dirty="0"/>
              <a:t> is a pointing input device that controls the movement of the cursor or pointer on a display screen</a:t>
            </a:r>
            <a:endParaRPr b="0"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https://www.uow.edu.au/student/learning-co-op/technology-and-software/mouse-buttons/</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28875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Body Text - Subtopic divisions (Subtopics of subtopics)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b="1" dirty="0"/>
          </a:p>
          <a:p>
            <a:pPr marL="0" lvl="0" indent="0" algn="l" rtl="0">
              <a:spcBef>
                <a:spcPts val="0"/>
              </a:spcBef>
              <a:spcAft>
                <a:spcPts val="0"/>
              </a:spcAft>
              <a:buNone/>
            </a:pPr>
            <a:r>
              <a:rPr lang="en" b="1" dirty="0"/>
              <a:t>Uses of Mouse:</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Move the mouse pointer: </a:t>
            </a:r>
          </a:p>
          <a:p>
            <a:pPr marL="0" lvl="0" indent="0" algn="l" rtl="0">
              <a:spcBef>
                <a:spcPts val="0"/>
              </a:spcBef>
              <a:spcAft>
                <a:spcPts val="0"/>
              </a:spcAft>
              <a:buNone/>
            </a:pPr>
            <a:r>
              <a:rPr lang="en-IN" dirty="0"/>
              <a:t>The main function of a mouse is to move the mouse cursor on the screen in the desired direction.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Select: </a:t>
            </a:r>
          </a:p>
          <a:p>
            <a:pPr marL="0" lvl="0" indent="0" algn="l" rtl="0">
              <a:spcBef>
                <a:spcPts val="0"/>
              </a:spcBef>
              <a:spcAft>
                <a:spcPts val="0"/>
              </a:spcAft>
              <a:buNone/>
            </a:pPr>
            <a:r>
              <a:rPr lang="en-IN" dirty="0"/>
              <a:t>A mouse provides users the option to select the text, file, or folder and many files at once. For example, if you want to send multifile to anyone, you can select many files at once and can send them.</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Open or execute a program: </a:t>
            </a:r>
          </a:p>
          <a:p>
            <a:pPr marL="0" lvl="0" indent="0" algn="l" rtl="0">
              <a:spcBef>
                <a:spcPts val="0"/>
              </a:spcBef>
              <a:spcAft>
                <a:spcPts val="0"/>
              </a:spcAft>
              <a:buNone/>
            </a:pPr>
            <a:r>
              <a:rPr lang="en-IN" dirty="0"/>
              <a:t>You can open a folder, icon, or other objects by a mouse. You are required to move the cursor to a file, folder, or an icon, then double click on the object that you want to open or execute.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Drag-and-drop: </a:t>
            </a:r>
          </a:p>
          <a:p>
            <a:pPr marL="0" lvl="0" indent="0" algn="l" rtl="0">
              <a:spcBef>
                <a:spcPts val="0"/>
              </a:spcBef>
              <a:spcAft>
                <a:spcPts val="0"/>
              </a:spcAft>
              <a:buNone/>
            </a:pPr>
            <a:r>
              <a:rPr lang="en-IN" dirty="0"/>
              <a:t>When you select something, it can also be moved from one location to another by using the drag-and-drop method. In this method, first, you need to highlight the file or an object that you want to move. Then, move this file while pressing the mouse button and drop it on the desired location.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Hovering: </a:t>
            </a:r>
          </a:p>
          <a:p>
            <a:pPr marL="0" lvl="0" indent="0" algn="l" rtl="0">
              <a:spcBef>
                <a:spcPts val="0"/>
              </a:spcBef>
              <a:spcAft>
                <a:spcPts val="0"/>
              </a:spcAft>
              <a:buNone/>
            </a:pPr>
            <a:r>
              <a:rPr lang="en-IN" dirty="0"/>
              <a:t>When you move the mouse pointer on any object, hover changes the Color of links, and by clicking on that link, you can go on the destination page.</a:t>
            </a:r>
            <a:endParaRPr lang="en" dirty="0"/>
          </a:p>
          <a:p>
            <a:pPr marL="0" lvl="0" indent="0" algn="l" rtl="0">
              <a:spcBef>
                <a:spcPts val="0"/>
              </a:spcBef>
              <a:spcAft>
                <a:spcPts val="0"/>
              </a:spcAft>
              <a:buNone/>
            </a:pPr>
            <a:endParaRPr lang="e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https://www.barhamprimary.co.uk/page/?title=Computer+Mouse+and+Keyboard+Skills&amp;pid=135</a:t>
            </a:r>
            <a:endParaRPr lang="en-IN" dirty="0"/>
          </a:p>
        </p:txBody>
      </p:sp>
    </p:spTree>
    <p:extLst>
      <p:ext uri="{BB962C8B-B14F-4D97-AF65-F5344CB8AC3E}">
        <p14:creationId xmlns:p14="http://schemas.microsoft.com/office/powerpoint/2010/main" val="3347493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643802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Scroll Up &amp; Down: </a:t>
            </a:r>
          </a:p>
          <a:p>
            <a:pPr marL="0" lvl="0" indent="0" algn="l" rtl="0">
              <a:spcBef>
                <a:spcPts val="0"/>
              </a:spcBef>
              <a:spcAft>
                <a:spcPts val="0"/>
              </a:spcAft>
              <a:buNone/>
            </a:pPr>
            <a:r>
              <a:rPr lang="en-IN" dirty="0"/>
              <a:t>If you are viewing a long web page or working with a large document, you need to scroll up or down a page. The mouse's scroll button helps to up and down your document page; otherwise, you can also click and drag the scroll bar.</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Perform other functions:</a:t>
            </a:r>
          </a:p>
          <a:p>
            <a:pPr marL="0" lvl="0" indent="0" algn="l" rtl="0">
              <a:spcBef>
                <a:spcPts val="0"/>
              </a:spcBef>
              <a:spcAft>
                <a:spcPts val="0"/>
              </a:spcAft>
              <a:buNone/>
            </a:pPr>
            <a:r>
              <a:rPr lang="en-IN" dirty="0"/>
              <a:t>Most of the desktop mouse contains buttons, which can perform any function by programming them according to the requirement. For instance, on the thumb portion, many mouses have two side buttons that can be programmed to go back on web pages.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Playing Game:</a:t>
            </a:r>
          </a:p>
          <a:p>
            <a:pPr marL="0" lvl="0" indent="0" algn="l" rtl="0">
              <a:spcBef>
                <a:spcPts val="0"/>
              </a:spcBef>
              <a:spcAft>
                <a:spcPts val="0"/>
              </a:spcAft>
              <a:buNone/>
            </a:pPr>
            <a:r>
              <a:rPr lang="en-IN" dirty="0"/>
              <a:t>A mouse provides users the option to play various games like chase games, in which a mouse is used to select any particular objects.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Combination Activities:</a:t>
            </a:r>
          </a:p>
          <a:p>
            <a:pPr marL="0" lvl="0" indent="0" algn="l" rtl="0">
              <a:spcBef>
                <a:spcPts val="0"/>
              </a:spcBef>
              <a:spcAft>
                <a:spcPts val="0"/>
              </a:spcAft>
              <a:buNone/>
            </a:pPr>
            <a:r>
              <a:rPr lang="en-IN" dirty="0"/>
              <a:t>A mouse can be used in many combination activities like, Ctrl + Mouse click can be used for the hyperlink in new windows.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http://lazplanet.blogspot.com/2017/05/make-simple-image-zoomer-in-5-minutes.html</a:t>
            </a:r>
            <a:endParaRPr lang="en-IN" dirty="0"/>
          </a:p>
        </p:txBody>
      </p:sp>
    </p:spTree>
    <p:extLst>
      <p:ext uri="{BB962C8B-B14F-4D97-AF65-F5344CB8AC3E}">
        <p14:creationId xmlns:p14="http://schemas.microsoft.com/office/powerpoint/2010/main" val="35757731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Computer parts and therir functions</a:t>
            </a:r>
            <a:endParaRPr b="1"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Buttons: </a:t>
            </a:r>
          </a:p>
          <a:p>
            <a:pPr marL="0" lvl="0" indent="0" algn="l" rtl="0">
              <a:spcBef>
                <a:spcPts val="0"/>
              </a:spcBef>
              <a:spcAft>
                <a:spcPts val="0"/>
              </a:spcAft>
              <a:buNone/>
            </a:pPr>
            <a:r>
              <a:rPr lang="en-IN" dirty="0"/>
              <a:t>Now these days, every mouse has two buttons, one is left and other right. With the help of these buttons, users can be manipulating any objects and text as well.</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Ball/laser/LED: </a:t>
            </a:r>
          </a:p>
          <a:p>
            <a:pPr marL="0" lvl="0" indent="0" algn="l" rtl="0">
              <a:spcBef>
                <a:spcPts val="0"/>
              </a:spcBef>
              <a:spcAft>
                <a:spcPts val="0"/>
              </a:spcAft>
              <a:buNone/>
            </a:pPr>
            <a:r>
              <a:rPr lang="en-IN" dirty="0"/>
              <a:t>In mechanical mouse have rubber ball that roll on the surface things such as table. In the optical mouse have laser or LED, these parts allow to mouse for movement on x-axis and y-axis directions, and its parallel   move the mouse cursor on the computer screen.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Mouse Wheel: </a:t>
            </a:r>
          </a:p>
          <a:p>
            <a:pPr marL="0" lvl="0" indent="0" algn="l" rtl="0">
              <a:spcBef>
                <a:spcPts val="0"/>
              </a:spcBef>
              <a:spcAft>
                <a:spcPts val="0"/>
              </a:spcAft>
              <a:buNone/>
            </a:pPr>
            <a:r>
              <a:rPr lang="en-IN" dirty="0"/>
              <a:t>Main objective of wheel in mouse for scroll your document page up and down direction.</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Printed Circuit Board:</a:t>
            </a:r>
          </a:p>
          <a:p>
            <a:pPr marL="0" lvl="0" indent="0" algn="l" rtl="0">
              <a:spcBef>
                <a:spcPts val="0"/>
              </a:spcBef>
              <a:spcAft>
                <a:spcPts val="0"/>
              </a:spcAft>
              <a:buNone/>
            </a:pPr>
            <a:r>
              <a:rPr lang="en-IN" dirty="0"/>
              <a:t> This board is placed inside of mouse chasses, in that board all electronics components embedded such as capacitor, diode, and register etc. This board takes input in the form of electronics signals when user given instructions by mouse such as clicking, scrolling, and more.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Cable/Wireless Receiver: </a:t>
            </a:r>
          </a:p>
          <a:p>
            <a:pPr marL="0" lvl="0" indent="0" algn="l" rtl="0">
              <a:spcBef>
                <a:spcPts val="0"/>
              </a:spcBef>
              <a:spcAft>
                <a:spcPts val="0"/>
              </a:spcAft>
              <a:buNone/>
            </a:pPr>
            <a:r>
              <a:rPr lang="en-IN" dirty="0"/>
              <a:t>Corded mouse have cable for plugging with computer. If your mouse is wireless then require the USB receiver for getting the broadcasted signals such as (Infrared, Bluetooth, Radio signals), and then give input to computer.</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Battery: </a:t>
            </a:r>
          </a:p>
          <a:p>
            <a:pPr marL="0" lvl="0" indent="0" algn="l" rtl="0">
              <a:spcBef>
                <a:spcPts val="0"/>
              </a:spcBef>
              <a:spcAft>
                <a:spcPts val="0"/>
              </a:spcAft>
              <a:buNone/>
            </a:pPr>
            <a:r>
              <a:rPr lang="en-IN" dirty="0"/>
              <a:t>This component is used in the wireless mouse for running stages. if its battery get down then mouse will not working properly.</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Microprocessor:</a:t>
            </a:r>
          </a:p>
          <a:p>
            <a:pPr marL="0" lvl="0" indent="0" algn="l" rtl="0">
              <a:spcBef>
                <a:spcPts val="0"/>
              </a:spcBef>
              <a:spcAft>
                <a:spcPts val="0"/>
              </a:spcAft>
              <a:buNone/>
            </a:pPr>
            <a:r>
              <a:rPr lang="en-IN" dirty="0"/>
              <a:t> This is a processor that is embedded on the circuit board of mouse. Microprocessor is the brain of mouse, because without microprocessor all components of mouse are workless.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https://www.nidirect.gov.uk/articles/keyboard-and-mouse-basics</a:t>
            </a:r>
            <a:endParaRPr lang="en-IN" dirty="0"/>
          </a:p>
        </p:txBody>
      </p:sp>
    </p:spTree>
    <p:extLst>
      <p:ext uri="{BB962C8B-B14F-4D97-AF65-F5344CB8AC3E}">
        <p14:creationId xmlns:p14="http://schemas.microsoft.com/office/powerpoint/2010/main" val="133181171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 b="1" dirty="0"/>
              <a:t>Types of Mouse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An </a:t>
            </a:r>
            <a:r>
              <a:rPr lang="en-IN" b="1" dirty="0"/>
              <a:t>optical mouse </a:t>
            </a:r>
            <a:r>
              <a:rPr lang="en-IN" dirty="0"/>
              <a:t>is a computer mouse which uses a light source, typically a light-emitting diode, and a light detector, such as an array of photodiodes, to detect movement relative to a surface</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a:t>
            </a:r>
            <a:r>
              <a:rPr lang="en-IN" b="1" dirty="0"/>
              <a:t>gaming mouse </a:t>
            </a:r>
            <a:r>
              <a:rPr lang="en-IN" dirty="0"/>
              <a:t>is essentially, from one angle, just a desktop mouse with a few additional functions which make it suited to computer gaming or high intensity programming.</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a:t>
            </a:r>
            <a:r>
              <a:rPr lang="en-IN" b="1" dirty="0"/>
              <a:t>Wireless mouse </a:t>
            </a:r>
            <a:r>
              <a:rPr lang="en-IN" dirty="0"/>
              <a:t>that connects to the computer without a cord.  They can also be used with a computer that has Bluetooth from the factory or via an adapter. Wireless mice that use other radio frequencies (RF) come with their own transceiver that plugs into the USB port of the computer. </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a:t>
            </a:r>
            <a:r>
              <a:rPr lang="en-IN" b="1" dirty="0"/>
              <a:t>laser mouse </a:t>
            </a:r>
            <a:r>
              <a:rPr lang="en-IN" dirty="0"/>
              <a:t>is a type of optical mouse that uses laser light to detect mouse movement.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a:t>
            </a:r>
            <a:r>
              <a:rPr lang="en-IN" b="1" dirty="0"/>
              <a:t>trackball</a:t>
            </a:r>
            <a:r>
              <a:rPr lang="en-IN" dirty="0"/>
              <a:t> is a computer cursor control device used in many notebook and laptop computers. The trackball is usually located in front of the keyboard toward the user.</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a:t>
            </a:r>
            <a:r>
              <a:rPr lang="en-IN" b="1" dirty="0"/>
              <a:t>ergonomic mouse </a:t>
            </a:r>
            <a:r>
              <a:rPr lang="en-IN" dirty="0"/>
              <a:t>model is ideal for people who feel pain in their posture while using the mouse in front of the computer. It is known as a vertical mouse due to its ergonomic posture.</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https://scoopten.com/what-is-computer-mouse-types/</a:t>
            </a:r>
            <a:endParaRPr lang="en-IN" dirty="0"/>
          </a:p>
        </p:txBody>
      </p:sp>
    </p:spTree>
    <p:extLst>
      <p:ext uri="{BB962C8B-B14F-4D97-AF65-F5344CB8AC3E}">
        <p14:creationId xmlns:p14="http://schemas.microsoft.com/office/powerpoint/2010/main" val="12574063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dirty="0"/>
              <a:t>A </a:t>
            </a:r>
            <a:r>
              <a:rPr lang="en-IN" b="1" dirty="0"/>
              <a:t>3D mouse </a:t>
            </a:r>
            <a:r>
              <a:rPr lang="en-IN" dirty="0"/>
              <a:t>is a pointing and control device specialized for movement in virtual 3D (three-dimensional) environments. 3D mouse devices have used a number of different means to control 3D movement as well as 2D pointing, including multi-axis sensors, accelerometers, IR lights and IR sensors.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a:t>
            </a:r>
            <a:r>
              <a:rPr lang="en-IN" b="1" dirty="0"/>
              <a:t>mechanical mouse </a:t>
            </a:r>
            <a:r>
              <a:rPr lang="en-IN" dirty="0"/>
              <a:t>is also known as a ball mouse because it contains a plastic sphere in its lower part. This computer mouse works through a ball located at the bottom, and when it turns, it activates small rollers in charge of transmitting the movement to the computer.</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a:t>
            </a:r>
            <a:r>
              <a:rPr lang="en-IN" b="1" dirty="0"/>
              <a:t>Roll Bar Mouse </a:t>
            </a:r>
            <a:r>
              <a:rPr lang="en-IN" dirty="0"/>
              <a:t>sits directly in front of your keyboard allowing you to use either or both hands together to point, click and scroll.</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a:t>
            </a:r>
            <a:r>
              <a:rPr lang="en-IN" b="1" dirty="0"/>
              <a:t>Finger mouse </a:t>
            </a:r>
            <a:r>
              <a:rPr lang="en-IN" dirty="0"/>
              <a:t>is very small in size with an optical LED light for functioning. One can use finger mice by wearing its band for any finger size since it is adjustable. They can wireless or wired USB and needs a AAA battery</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stylus is a small pen-like shaped device. These types of mice are also known as stylus </a:t>
            </a:r>
            <a:r>
              <a:rPr lang="en-IN" b="1" dirty="0"/>
              <a:t>pens</a:t>
            </a:r>
            <a:r>
              <a:rPr lang="en-IN" dirty="0"/>
              <a:t> or </a:t>
            </a:r>
            <a:r>
              <a:rPr lang="en-IN" dirty="0" err="1"/>
              <a:t>GStick</a:t>
            </a:r>
            <a:r>
              <a:rPr lang="en-IN" dirty="0"/>
              <a:t> mice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https://scoopten.com/what-is-computer-mouse-types/</a:t>
            </a:r>
            <a:endParaRPr lang="en-IN" dirty="0"/>
          </a:p>
        </p:txBody>
      </p:sp>
    </p:spTree>
    <p:extLst>
      <p:ext uri="{BB962C8B-B14F-4D97-AF65-F5344CB8AC3E}">
        <p14:creationId xmlns:p14="http://schemas.microsoft.com/office/powerpoint/2010/main" val="1635080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158750" indent="0" algn="just">
              <a:lnSpc>
                <a:spcPct val="115000"/>
              </a:lnSpc>
              <a:spcBef>
                <a:spcPts val="1000"/>
              </a:spcBef>
              <a:spcAft>
                <a:spcPts val="1000"/>
              </a:spcAft>
              <a:buNone/>
            </a:pPr>
            <a:endParaRPr lang="en-IN" sz="1100" dirty="0">
              <a:effectLst/>
              <a:latin typeface="Arial"/>
              <a:ea typeface="Times New Roman" panose="02020603050405020304" pitchFamily="18" charset="0"/>
            </a:endParaRPr>
          </a:p>
          <a:p>
            <a:pPr marL="0" lvl="0" indent="0" algn="l" rtl="0">
              <a:spcBef>
                <a:spcPts val="0"/>
              </a:spcBef>
              <a:spcAft>
                <a:spcPts val="0"/>
              </a:spcAft>
              <a:buNone/>
            </a:pPr>
            <a:r>
              <a:rPr lang="en-IN" dirty="0"/>
              <a:t>The LED installed at the bottom of the mouse emits a bright light in the downward direction. Since a mouse is usually used on plain surfaces, the light bounces back from the surface and enters a photocell that’s also mounted on the bottom, almost next to the LED</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https://www.quora.com/What-are-the-different-types-of-mouse</a:t>
            </a:r>
            <a:endParaRPr lang="en-IN" dirty="0"/>
          </a:p>
          <a:p>
            <a:pPr marL="0" indent="0">
              <a:buNone/>
            </a:pPr>
            <a:endParaRPr lang="en-IN" dirty="0"/>
          </a:p>
        </p:txBody>
      </p:sp>
    </p:spTree>
    <p:extLst>
      <p:ext uri="{BB962C8B-B14F-4D97-AF65-F5344CB8AC3E}">
        <p14:creationId xmlns:p14="http://schemas.microsoft.com/office/powerpoint/2010/main" val="12970210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Advantages of Mouse:</a:t>
            </a:r>
          </a:p>
          <a:p>
            <a:pPr marL="171450" lvl="0" indent="-171450" algn="l" rtl="0">
              <a:spcBef>
                <a:spcPts val="0"/>
              </a:spcBef>
              <a:spcAft>
                <a:spcPts val="0"/>
              </a:spcAft>
            </a:pPr>
            <a:r>
              <a:rPr lang="en-IN" dirty="0"/>
              <a:t>Mostly use with desktop computer systems.</a:t>
            </a:r>
          </a:p>
          <a:p>
            <a:pPr marL="171450" lvl="0" indent="-171450" algn="l" rtl="0">
              <a:spcBef>
                <a:spcPts val="0"/>
              </a:spcBef>
              <a:spcAft>
                <a:spcPts val="0"/>
              </a:spcAft>
            </a:pPr>
            <a:r>
              <a:rPr lang="en-IN" dirty="0"/>
              <a:t>When buy new brand computer then get mouse with computer.</a:t>
            </a:r>
          </a:p>
          <a:p>
            <a:pPr marL="171450" lvl="0" indent="-171450" algn="l" rtl="0">
              <a:spcBef>
                <a:spcPts val="0"/>
              </a:spcBef>
              <a:spcAft>
                <a:spcPts val="0"/>
              </a:spcAft>
            </a:pPr>
            <a:r>
              <a:rPr lang="en-IN" dirty="0"/>
              <a:t>No need more training for using it.</a:t>
            </a:r>
          </a:p>
          <a:p>
            <a:pPr marL="171450" lvl="0" indent="-171450" algn="l" rtl="0">
              <a:spcBef>
                <a:spcPts val="0"/>
              </a:spcBef>
              <a:spcAft>
                <a:spcPts val="0"/>
              </a:spcAft>
            </a:pPr>
            <a:r>
              <a:rPr lang="en-IN" dirty="0"/>
              <a:t>Solve many problems when use mouse while keyboard’s keys.</a:t>
            </a:r>
          </a:p>
          <a:p>
            <a:pPr marL="171450" lvl="0" indent="-171450" algn="l" rtl="0">
              <a:spcBef>
                <a:spcPts val="0"/>
              </a:spcBef>
              <a:spcAft>
                <a:spcPts val="0"/>
              </a:spcAft>
            </a:pPr>
            <a:r>
              <a:rPr lang="en-IN" dirty="0"/>
              <a:t>Freedom for movement flexibility.</a:t>
            </a:r>
          </a:p>
          <a:p>
            <a:pPr marL="171450" lvl="0" indent="-171450" algn="l" rtl="0">
              <a:spcBef>
                <a:spcPts val="0"/>
              </a:spcBef>
              <a:spcAft>
                <a:spcPts val="0"/>
              </a:spcAft>
            </a:pPr>
            <a:r>
              <a:rPr lang="en-IN" dirty="0"/>
              <a:t>Freedom for selection of mouse according user’s comfortable because mouse have huge varieties are available in the market.</a:t>
            </a:r>
          </a:p>
          <a:p>
            <a:pPr marL="171450" lvl="0" indent="-171450" algn="l" rtl="0">
              <a:spcBef>
                <a:spcPts val="0"/>
              </a:spcBef>
              <a:spcAft>
                <a:spcPts val="0"/>
              </a:spcAft>
            </a:pPr>
            <a:r>
              <a:rPr lang="en-IN" dirty="0"/>
              <a:t>Portability- Easy to carry one place to another place.</a:t>
            </a:r>
          </a:p>
          <a:p>
            <a:pPr marL="171450" lvl="0" indent="-171450" algn="l" rtl="0">
              <a:spcBef>
                <a:spcPts val="0"/>
              </a:spcBef>
              <a:spcAft>
                <a:spcPts val="0"/>
              </a:spcAft>
            </a:pPr>
            <a:r>
              <a:rPr lang="en-IN" dirty="0"/>
              <a:t>Most preferred device for graphic applications areas.</a:t>
            </a:r>
          </a:p>
          <a:p>
            <a:pPr marL="171450" lvl="0" indent="-171450" algn="l" rtl="0">
              <a:spcBef>
                <a:spcPts val="0"/>
              </a:spcBef>
              <a:spcAft>
                <a:spcPts val="0"/>
              </a:spcAft>
            </a:pPr>
            <a:r>
              <a:rPr lang="en-IN" dirty="0"/>
              <a:t>Some multi-function mouse provides to users more flexibilities for cursor movement.</a:t>
            </a:r>
          </a:p>
          <a:p>
            <a:pPr marL="171450" lvl="0" indent="-171450" algn="l" rtl="0">
              <a:spcBef>
                <a:spcPts val="0"/>
              </a:spcBef>
              <a:spcAft>
                <a:spcPts val="0"/>
              </a:spcAft>
            </a:pPr>
            <a:r>
              <a:rPr lang="en-IN" dirty="0"/>
              <a:t>Having faster to traditional mouse.</a:t>
            </a:r>
          </a:p>
          <a:p>
            <a:pPr marL="171450" lvl="0" indent="-171450" algn="l" rtl="0">
              <a:spcBef>
                <a:spcPts val="0"/>
              </a:spcBef>
              <a:spcAft>
                <a:spcPts val="0"/>
              </a:spcAft>
            </a:pPr>
            <a:r>
              <a:rPr lang="en-IN" dirty="0"/>
              <a:t>No need more space for using it.</a:t>
            </a:r>
          </a:p>
          <a:p>
            <a:pPr marL="171450" lvl="0" indent="-171450" algn="l" rtl="0">
              <a:spcBef>
                <a:spcPts val="0"/>
              </a:spcBef>
              <a:spcAft>
                <a:spcPts val="0"/>
              </a:spcAft>
            </a:pPr>
            <a:r>
              <a:rPr lang="en-IN" dirty="0"/>
              <a:t>Low cost.</a:t>
            </a:r>
          </a:p>
          <a:p>
            <a:pPr marL="171450" lvl="0" indent="-171450" algn="l" rtl="0">
              <a:spcBef>
                <a:spcPts val="0"/>
              </a:spcBef>
              <a:spcAft>
                <a:spcPts val="0"/>
              </a:spcAft>
            </a:pPr>
            <a:r>
              <a:rPr lang="en-IN" dirty="0"/>
              <a:t>Easy to operate indoor and outdoor areas</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https://slideplayer.com/slide/7606416/25/images/9/Mouse+Advantages+Disadvantages.jpg</a:t>
            </a:r>
            <a:endParaRPr lang="en-IN" dirty="0"/>
          </a:p>
        </p:txBody>
      </p:sp>
    </p:spTree>
    <p:extLst>
      <p:ext uri="{BB962C8B-B14F-4D97-AF65-F5344CB8AC3E}">
        <p14:creationId xmlns:p14="http://schemas.microsoft.com/office/powerpoint/2010/main" val="41871361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lvl="0" indent="0" algn="l" rtl="0">
              <a:spcBef>
                <a:spcPts val="0"/>
              </a:spcBef>
              <a:spcAft>
                <a:spcPts val="0"/>
              </a:spcAft>
              <a:buNone/>
            </a:pPr>
            <a:r>
              <a:rPr lang="en-IN" b="1" dirty="0"/>
              <a:t>Disadvantages of Mouse:</a:t>
            </a:r>
          </a:p>
          <a:p>
            <a:pPr marL="171450" lvl="0" indent="-171450" algn="l" rtl="0">
              <a:spcBef>
                <a:spcPts val="0"/>
              </a:spcBef>
              <a:spcAft>
                <a:spcPts val="0"/>
              </a:spcAft>
            </a:pPr>
            <a:r>
              <a:rPr lang="en-IN" dirty="0"/>
              <a:t>Need flat surface.</a:t>
            </a:r>
          </a:p>
          <a:p>
            <a:pPr marL="171450" lvl="0" indent="-171450" algn="l" rtl="0">
              <a:spcBef>
                <a:spcPts val="0"/>
              </a:spcBef>
              <a:spcAft>
                <a:spcPts val="0"/>
              </a:spcAft>
            </a:pPr>
            <a:r>
              <a:rPr lang="en-IN" dirty="0"/>
              <a:t>Need services regular basis.</a:t>
            </a:r>
          </a:p>
          <a:p>
            <a:pPr marL="171450" lvl="0" indent="-171450" algn="l" rtl="0">
              <a:spcBef>
                <a:spcPts val="0"/>
              </a:spcBef>
              <a:spcAft>
                <a:spcPts val="0"/>
              </a:spcAft>
            </a:pPr>
            <a:r>
              <a:rPr lang="en-IN" dirty="0"/>
              <a:t>More dust sensitive.</a:t>
            </a:r>
          </a:p>
          <a:p>
            <a:pPr marL="171450" lvl="0" indent="-171450" algn="l" rtl="0">
              <a:spcBef>
                <a:spcPts val="0"/>
              </a:spcBef>
              <a:spcAft>
                <a:spcPts val="0"/>
              </a:spcAft>
            </a:pPr>
            <a:r>
              <a:rPr lang="en-IN" dirty="0"/>
              <a:t>Some time, dragging operations is difficult by user.</a:t>
            </a:r>
          </a:p>
          <a:p>
            <a:pPr marL="171450" lvl="0" indent="-171450" algn="l" rtl="0">
              <a:spcBef>
                <a:spcPts val="0"/>
              </a:spcBef>
              <a:spcAft>
                <a:spcPts val="0"/>
              </a:spcAft>
            </a:pPr>
            <a:r>
              <a:rPr lang="en-IN" dirty="0"/>
              <a:t>Mouse can be damaged easily.</a:t>
            </a:r>
          </a:p>
          <a:p>
            <a:pPr marL="171450" lvl="0" indent="-171450" algn="l" rtl="0">
              <a:spcBef>
                <a:spcPts val="0"/>
              </a:spcBef>
              <a:spcAft>
                <a:spcPts val="0"/>
              </a:spcAft>
            </a:pPr>
            <a:r>
              <a:rPr lang="en-IN" dirty="0"/>
              <a:t>May be, can be eye sight problems due to more use of mouse rotation.</a:t>
            </a:r>
          </a:p>
          <a:p>
            <a:pPr marL="171450" lvl="0" indent="-171450" algn="l" rtl="0">
              <a:spcBef>
                <a:spcPts val="0"/>
              </a:spcBef>
              <a:spcAft>
                <a:spcPts val="0"/>
              </a:spcAft>
            </a:pPr>
            <a:r>
              <a:rPr lang="en-IN" dirty="0"/>
              <a:t>Need little space for using.</a:t>
            </a:r>
          </a:p>
          <a:p>
            <a:pPr marL="171450" lvl="0" indent="-171450" algn="l" rtl="0">
              <a:spcBef>
                <a:spcPts val="0"/>
              </a:spcBef>
              <a:spcAft>
                <a:spcPts val="0"/>
              </a:spcAft>
            </a:pPr>
            <a:r>
              <a:rPr lang="en-IN" dirty="0"/>
              <a:t>Palm can be getting pain due to use mouse long time.</a:t>
            </a:r>
          </a:p>
          <a:p>
            <a:pPr marL="171450" lvl="0" indent="-171450" algn="l" rtl="0">
              <a:spcBef>
                <a:spcPts val="0"/>
              </a:spcBef>
              <a:spcAft>
                <a:spcPts val="0"/>
              </a:spcAft>
            </a:pPr>
            <a:r>
              <a:rPr lang="en-IN" dirty="0"/>
              <a:t>Not easy task for giving text input to computer.</a:t>
            </a:r>
          </a:p>
          <a:p>
            <a:pPr marL="171450" lvl="0" indent="-171450" algn="l" rtl="0">
              <a:spcBef>
                <a:spcPts val="0"/>
              </a:spcBef>
              <a:spcAft>
                <a:spcPts val="0"/>
              </a:spcAft>
            </a:pPr>
            <a:r>
              <a:rPr lang="en-IN" dirty="0"/>
              <a:t>Getting very low performance due to virus infection.</a:t>
            </a:r>
          </a:p>
          <a:p>
            <a:pPr marL="171450" lvl="0" indent="-171450" algn="l" rtl="0">
              <a:spcBef>
                <a:spcPts val="0"/>
              </a:spcBef>
              <a:spcAft>
                <a:spcPts val="0"/>
              </a:spcAft>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https://www.shutterstock.com/image-photo/inside-laptop-mouse-damaged-1905599818</a:t>
            </a:r>
            <a:endParaRPr lang="en-IN" dirty="0"/>
          </a:p>
        </p:txBody>
      </p:sp>
    </p:spTree>
    <p:extLst>
      <p:ext uri="{BB962C8B-B14F-4D97-AF65-F5344CB8AC3E}">
        <p14:creationId xmlns:p14="http://schemas.microsoft.com/office/powerpoint/2010/main" val="39520690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2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MS Paint </a:t>
            </a:r>
            <a:r>
              <a:rPr lang="en-IN" dirty="0"/>
              <a:t>is a simple program that allows users to create basic graphic art on a computer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p:txBody>
      </p:sp>
    </p:spTree>
    <p:extLst>
      <p:ext uri="{BB962C8B-B14F-4D97-AF65-F5344CB8AC3E}">
        <p14:creationId xmlns:p14="http://schemas.microsoft.com/office/powerpoint/2010/main" val="15775547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r>
              <a:rPr lang="en-IN" b="1" dirty="0"/>
              <a:t>Ms Paint Tools:</a:t>
            </a:r>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Free Form Tool</a:t>
            </a:r>
            <a:r>
              <a:rPr lang="en-IN" dirty="0"/>
              <a:t>:</a:t>
            </a:r>
          </a:p>
          <a:p>
            <a:pPr marL="0" lvl="0" indent="0" algn="l" rtl="0">
              <a:spcBef>
                <a:spcPts val="0"/>
              </a:spcBef>
              <a:spcAft>
                <a:spcPts val="0"/>
              </a:spcAft>
              <a:buNone/>
            </a:pPr>
            <a:r>
              <a:rPr lang="en-IN" dirty="0"/>
              <a:t>The free form select tool allows you to select part of the picture (to move, copy or edit it). After selecting this tool, you can drag the free form shape around the picture to select any portion of it.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Select Tool</a:t>
            </a:r>
            <a:r>
              <a:rPr lang="en-IN" dirty="0"/>
              <a:t>:</a:t>
            </a:r>
          </a:p>
          <a:p>
            <a:pPr marL="0" lvl="0" indent="0" algn="l" rtl="0">
              <a:spcBef>
                <a:spcPts val="0"/>
              </a:spcBef>
              <a:spcAft>
                <a:spcPts val="0"/>
              </a:spcAft>
              <a:buNone/>
            </a:pPr>
            <a:r>
              <a:rPr lang="en-IN" dirty="0"/>
              <a:t>The select tool selects rectangular parts of the picture. You first click on this and then drag a rectangle around the picture part.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Eraser Tool</a:t>
            </a:r>
            <a:r>
              <a:rPr lang="en-IN" dirty="0"/>
              <a:t>:</a:t>
            </a:r>
          </a:p>
          <a:p>
            <a:pPr marL="0" lvl="0" indent="0" algn="l" rtl="0">
              <a:spcBef>
                <a:spcPts val="0"/>
              </a:spcBef>
              <a:spcAft>
                <a:spcPts val="0"/>
              </a:spcAft>
              <a:buNone/>
            </a:pPr>
            <a:r>
              <a:rPr lang="en-IN" dirty="0"/>
              <a:t>The Eraser tool when picked allows you to erase the portion of the picture over which it is dragged.</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Fill with Colour:</a:t>
            </a:r>
          </a:p>
          <a:p>
            <a:pPr marL="0" lvl="0" indent="0" algn="l" rtl="0">
              <a:spcBef>
                <a:spcPts val="0"/>
              </a:spcBef>
              <a:spcAft>
                <a:spcPts val="0"/>
              </a:spcAft>
              <a:buNone/>
            </a:pPr>
            <a:r>
              <a:rPr lang="en-IN" dirty="0"/>
              <a:t>The fill with colour tool fills part of the picture with foreground colour. To fill an object, it should be a closed figure with no gaps.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Pick Colour:</a:t>
            </a:r>
          </a:p>
          <a:p>
            <a:pPr marL="0" lvl="0" indent="0" algn="l" rtl="0">
              <a:spcBef>
                <a:spcPts val="0"/>
              </a:spcBef>
              <a:spcAft>
                <a:spcPts val="0"/>
              </a:spcAft>
              <a:buNone/>
            </a:pPr>
            <a:r>
              <a:rPr lang="en-IN" dirty="0"/>
              <a:t>The pick colour tool allows you to select foreground or background colour from the picture itself. Select pick colour tool. To select foreground colour left click on colour in picture. To select background colour right click on colour in the picture.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https://www.electronicsandcommunications.com/2020/08/microsoft-paint-tutorial-for-beginners.html</a:t>
            </a:r>
            <a:endParaRPr lang="en-IN" dirty="0"/>
          </a:p>
        </p:txBody>
      </p:sp>
    </p:spTree>
    <p:extLst>
      <p:ext uri="{BB962C8B-B14F-4D97-AF65-F5344CB8AC3E}">
        <p14:creationId xmlns:p14="http://schemas.microsoft.com/office/powerpoint/2010/main" val="21678486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Continuing from the last slide: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IN" dirty="0"/>
              <a:t>Title - Parent Topic</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Body Text - Subtopic divisions (Subtopics of subtopics)</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IN" b="1" dirty="0"/>
              <a:t>Magnifier</a:t>
            </a:r>
          </a:p>
          <a:p>
            <a:pPr marL="0" lvl="0" indent="0" algn="l" rtl="0">
              <a:spcBef>
                <a:spcPts val="0"/>
              </a:spcBef>
              <a:spcAft>
                <a:spcPts val="0"/>
              </a:spcAft>
              <a:buNone/>
            </a:pPr>
            <a:r>
              <a:rPr lang="en-IN" dirty="0"/>
              <a:t>The magnifier tool when selected and clicked on the picture will magnify it.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Pencil</a:t>
            </a:r>
          </a:p>
          <a:p>
            <a:pPr marL="0" lvl="0" indent="0" algn="l" rtl="0">
              <a:spcBef>
                <a:spcPts val="0"/>
              </a:spcBef>
              <a:spcAft>
                <a:spcPts val="0"/>
              </a:spcAft>
              <a:buNone/>
            </a:pPr>
            <a:r>
              <a:rPr lang="en-IN" dirty="0"/>
              <a:t>The pencil tool can be used to draw free form lines.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Brush </a:t>
            </a:r>
          </a:p>
          <a:p>
            <a:pPr marL="0" lvl="0" indent="0" algn="l" rtl="0">
              <a:spcBef>
                <a:spcPts val="0"/>
              </a:spcBef>
              <a:spcAft>
                <a:spcPts val="0"/>
              </a:spcAft>
              <a:buNone/>
            </a:pPr>
            <a:r>
              <a:rPr lang="en-IN" dirty="0"/>
              <a:t>The brush tool can be used to draw with brush.</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Text Tool</a:t>
            </a:r>
          </a:p>
          <a:p>
            <a:pPr marL="0" lvl="0" indent="0" algn="l" rtl="0">
              <a:spcBef>
                <a:spcPts val="0"/>
              </a:spcBef>
              <a:spcAft>
                <a:spcPts val="0"/>
              </a:spcAft>
              <a:buNone/>
            </a:pPr>
            <a:r>
              <a:rPr lang="en-IN" dirty="0"/>
              <a:t>The text tool allows you to add text in picture. After selecting text tool, select foreground colour, drag rectangle in drawing area to hold the text. You can type a text in this box.</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Line Tool</a:t>
            </a:r>
            <a:r>
              <a:rPr lang="en-IN" dirty="0"/>
              <a:t>: </a:t>
            </a:r>
          </a:p>
          <a:p>
            <a:pPr marL="0" lvl="0" indent="0" algn="l" rtl="0">
              <a:spcBef>
                <a:spcPts val="0"/>
              </a:spcBef>
              <a:spcAft>
                <a:spcPts val="0"/>
              </a:spcAft>
              <a:buNone/>
            </a:pPr>
            <a:r>
              <a:rPr lang="en-IN" dirty="0"/>
              <a:t>For drawing a line. To make your line straight, hold down the Shift key and then drag your mouse holding the left button. Select the thickness of the line below the toolbox.</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Rectangle Tool</a:t>
            </a:r>
            <a:r>
              <a:rPr lang="en-IN" dirty="0"/>
              <a:t>: </a:t>
            </a:r>
          </a:p>
          <a:p>
            <a:pPr marL="0" lvl="0" indent="0" algn="l" rtl="0">
              <a:spcBef>
                <a:spcPts val="0"/>
              </a:spcBef>
              <a:spcAft>
                <a:spcPts val="0"/>
              </a:spcAft>
              <a:buNone/>
            </a:pPr>
            <a:r>
              <a:rPr lang="en-IN" dirty="0"/>
              <a:t>For making rectangles. You can also draw a square by holding the Shift key.</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Polygon</a:t>
            </a:r>
            <a:r>
              <a:rPr lang="en-IN" dirty="0"/>
              <a:t> Tool: For drawing a polygon, but still you can draw a lot of other objects.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Rounded Rectangle: </a:t>
            </a:r>
            <a:r>
              <a:rPr lang="en-IN" dirty="0"/>
              <a:t>This tool helps you to draw a rectangle with rounded corners.</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buNone/>
            </a:pPr>
            <a:r>
              <a:rPr lang="en-IN" dirty="0">
                <a:hlinkClick r:id="rId3"/>
              </a:rPr>
              <a:t>https://www.electronicsandcommunications.com/2020/08/microsoft-paint-tutorial-for-beginners.html</a:t>
            </a:r>
            <a:endParaRPr lang="en-IN" dirty="0"/>
          </a:p>
        </p:txBody>
      </p:sp>
    </p:spTree>
    <p:extLst>
      <p:ext uri="{BB962C8B-B14F-4D97-AF65-F5344CB8AC3E}">
        <p14:creationId xmlns:p14="http://schemas.microsoft.com/office/powerpoint/2010/main" val="1099026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13" name="Google Shape;13;p2"/>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14" name="Google Shape;14;p2"/>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350" b="0" i="0">
                <a:solidFill>
                  <a:srgbClr val="585858"/>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488556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42875" y="164307"/>
            <a:ext cx="778669" cy="307181"/>
          </a:xfrm>
          <a:prstGeom prst="rect">
            <a:avLst/>
          </a:prstGeom>
          <a:blipFill>
            <a:blip r:embed="rId2" cstate="print"/>
            <a:stretch>
              <a:fillRect/>
            </a:stretch>
          </a:blipFill>
        </p:spPr>
        <p:txBody>
          <a:bodyPr wrap="square" lIns="0" tIns="0" rIns="0" bIns="0" rtlCol="0"/>
          <a:lstStyle/>
          <a:p>
            <a:endParaRPr sz="1050"/>
          </a:p>
        </p:txBody>
      </p:sp>
      <p:sp>
        <p:nvSpPr>
          <p:cNvPr id="17" name="bk object 17"/>
          <p:cNvSpPr/>
          <p:nvPr/>
        </p:nvSpPr>
        <p:spPr>
          <a:xfrm>
            <a:off x="8229601" y="164307"/>
            <a:ext cx="792956" cy="307181"/>
          </a:xfrm>
          <a:prstGeom prst="rect">
            <a:avLst/>
          </a:prstGeom>
          <a:blipFill>
            <a:blip r:embed="rId3" cstate="print"/>
            <a:stretch>
              <a:fillRect/>
            </a:stretch>
          </a:blipFill>
        </p:spPr>
        <p:txBody>
          <a:bodyPr wrap="square" lIns="0" tIns="0" rIns="0" bIns="0" rtlCol="0"/>
          <a:lstStyle/>
          <a:p>
            <a:endParaRPr sz="1050"/>
          </a:p>
        </p:txBody>
      </p:sp>
      <p:sp>
        <p:nvSpPr>
          <p:cNvPr id="2" name="Holder 2"/>
          <p:cNvSpPr>
            <a:spLocks noGrp="1"/>
          </p:cNvSpPr>
          <p:nvPr>
            <p:ph type="ctrTitle"/>
          </p:nvPr>
        </p:nvSpPr>
        <p:spPr>
          <a:xfrm>
            <a:off x="393858" y="525780"/>
            <a:ext cx="8356283" cy="430887"/>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31854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2787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cSld name="1_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43975" y="161799"/>
            <a:ext cx="774074" cy="311224"/>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8229556" y="161800"/>
            <a:ext cx="791593" cy="311224"/>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25738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1EA8215C-C22E-4191-B678-6E8B63B2D4CA}"/>
              </a:ext>
            </a:extLst>
          </p:cNvPr>
          <p:cNvSpPr/>
          <p:nvPr/>
        </p:nvSpPr>
        <p:spPr>
          <a:xfrm>
            <a:off x="142875" y="164307"/>
            <a:ext cx="778669" cy="307181"/>
          </a:xfrm>
          <a:prstGeom prst="rect">
            <a:avLst/>
          </a:prstGeom>
          <a:blipFill>
            <a:blip r:embed="rId2" cstate="print"/>
            <a:stretch>
              <a:fillRect/>
            </a:stretch>
          </a:blipFill>
        </p:spPr>
        <p:txBody>
          <a:bodyPr lIns="0" tIns="0" rIns="0" bIns="0"/>
          <a:lstStyle/>
          <a:p>
            <a:pPr fontAlgn="auto">
              <a:spcBef>
                <a:spcPts val="0"/>
              </a:spcBef>
              <a:spcAft>
                <a:spcPts val="0"/>
              </a:spcAft>
              <a:defRPr/>
            </a:pPr>
            <a:endParaRPr sz="1050">
              <a:latin typeface="+mn-lt"/>
              <a:cs typeface="+mn-cs"/>
            </a:endParaRPr>
          </a:p>
        </p:txBody>
      </p:sp>
      <p:sp>
        <p:nvSpPr>
          <p:cNvPr id="5" name="bg object 17">
            <a:extLst>
              <a:ext uri="{FF2B5EF4-FFF2-40B4-BE49-F238E27FC236}">
                <a16:creationId xmlns:a16="http://schemas.microsoft.com/office/drawing/2014/main" id="{0F3C6801-23C6-4AA3-B3D1-1D855E49D431}"/>
              </a:ext>
            </a:extLst>
          </p:cNvPr>
          <p:cNvSpPr/>
          <p:nvPr/>
        </p:nvSpPr>
        <p:spPr>
          <a:xfrm>
            <a:off x="8236744" y="200025"/>
            <a:ext cx="771525" cy="242888"/>
          </a:xfrm>
          <a:prstGeom prst="rect">
            <a:avLst/>
          </a:prstGeom>
          <a:blipFill>
            <a:blip r:embed="rId3" cstate="print"/>
            <a:stretch>
              <a:fillRect/>
            </a:stretch>
          </a:blipFill>
        </p:spPr>
        <p:txBody>
          <a:bodyPr lIns="0" tIns="0" rIns="0" bIns="0"/>
          <a:lstStyle/>
          <a:p>
            <a:pPr fontAlgn="auto">
              <a:spcBef>
                <a:spcPts val="0"/>
              </a:spcBef>
              <a:spcAft>
                <a:spcPts val="0"/>
              </a:spcAft>
              <a:defRPr/>
            </a:pPr>
            <a:endParaRPr sz="1050">
              <a:latin typeface="+mn-lt"/>
              <a:cs typeface="+mn-cs"/>
            </a:endParaRPr>
          </a:p>
        </p:txBody>
      </p:sp>
      <p:sp>
        <p:nvSpPr>
          <p:cNvPr id="2" name="Holder 2"/>
          <p:cNvSpPr>
            <a:spLocks noGrp="1"/>
          </p:cNvSpPr>
          <p:nvPr>
            <p:ph type="ctrTitle"/>
          </p:nvPr>
        </p:nvSpPr>
        <p:spPr>
          <a:xfrm>
            <a:off x="561736" y="788003"/>
            <a:ext cx="8020526" cy="796372"/>
          </a:xfrm>
          <a:prstGeom prst="rect">
            <a:avLst/>
          </a:prstGeom>
        </p:spPr>
        <p:txBody>
          <a:bodyPr/>
          <a:lstStyle>
            <a:lvl1pPr>
              <a:defRPr sz="5175" b="0" i="0">
                <a:solidFill>
                  <a:schemeClr val="tx1"/>
                </a:solidFill>
                <a:latin typeface="Arial"/>
                <a:cs typeface="Arial"/>
              </a:defRPr>
            </a:lvl1pPr>
          </a:lstStyle>
          <a:p>
            <a:endParaRPr/>
          </a:p>
        </p:txBody>
      </p:sp>
      <p:sp>
        <p:nvSpPr>
          <p:cNvPr id="3" name="Holder 3"/>
          <p:cNvSpPr>
            <a:spLocks noGrp="1"/>
          </p:cNvSpPr>
          <p:nvPr>
            <p:ph type="subTitle" idx="4"/>
          </p:nvPr>
        </p:nvSpPr>
        <p:spPr>
          <a:xfrm>
            <a:off x="1371600" y="2880360"/>
            <a:ext cx="6400800" cy="369332"/>
          </a:xfrm>
          <a:prstGeom prst="rect">
            <a:avLst/>
          </a:prstGeom>
        </p:spPr>
        <p:txBody>
          <a:bodyPr/>
          <a:lstStyle>
            <a:lvl1pPr>
              <a:defRPr/>
            </a:lvl1pPr>
          </a:lstStyle>
          <a:p>
            <a:endParaRPr/>
          </a:p>
        </p:txBody>
      </p:sp>
      <p:sp>
        <p:nvSpPr>
          <p:cNvPr id="6" name="Holder 4">
            <a:extLst>
              <a:ext uri="{FF2B5EF4-FFF2-40B4-BE49-F238E27FC236}">
                <a16:creationId xmlns:a16="http://schemas.microsoft.com/office/drawing/2014/main" id="{8E8DD721-9426-4670-829B-BA65F0F09F26}"/>
              </a:ext>
            </a:extLst>
          </p:cNvPr>
          <p:cNvSpPr>
            <a:spLocks noGrp="1"/>
          </p:cNvSpPr>
          <p:nvPr>
            <p:ph type="ftr" sz="quarter" idx="10"/>
          </p:nvPr>
        </p:nvSpPr>
        <p:spPr/>
        <p:txBody>
          <a:bodyPr/>
          <a:lstStyle>
            <a:lvl1pPr algn="ctr">
              <a:defRPr>
                <a:solidFill>
                  <a:schemeClr val="tx1">
                    <a:tint val="75000"/>
                  </a:schemeClr>
                </a:solidFill>
              </a:defRPr>
            </a:lvl1pPr>
          </a:lstStyle>
          <a:p>
            <a:pPr>
              <a:defRPr/>
            </a:pPr>
            <a:endParaRPr/>
          </a:p>
        </p:txBody>
      </p:sp>
      <p:sp>
        <p:nvSpPr>
          <p:cNvPr id="7" name="Holder 5">
            <a:extLst>
              <a:ext uri="{FF2B5EF4-FFF2-40B4-BE49-F238E27FC236}">
                <a16:creationId xmlns:a16="http://schemas.microsoft.com/office/drawing/2014/main" id="{DCFAC820-4D02-414D-972E-DA01C1A26300}"/>
              </a:ext>
            </a:extLst>
          </p:cNvPr>
          <p:cNvSpPr>
            <a:spLocks noGrp="1"/>
          </p:cNvSpPr>
          <p:nvPr>
            <p:ph type="dt" sz="half" idx="11"/>
          </p:nvPr>
        </p:nvSpPr>
        <p:spPr/>
        <p:txBody>
          <a:bodyPr/>
          <a:lstStyle>
            <a:lvl1pPr algn="l">
              <a:defRPr>
                <a:solidFill>
                  <a:schemeClr val="tx1">
                    <a:tint val="75000"/>
                  </a:schemeClr>
                </a:solidFill>
              </a:defRPr>
            </a:lvl1pPr>
          </a:lstStyle>
          <a:p>
            <a:pPr>
              <a:defRPr/>
            </a:pPr>
            <a:fld id="{9F2A8FB0-2F45-4261-9249-7525790FC5DB}" type="datetimeFigureOut">
              <a:rPr lang="en-US"/>
              <a:pPr>
                <a:defRPr/>
              </a:pPr>
              <a:t>9/26/2022</a:t>
            </a:fld>
            <a:endParaRPr lang="en-US"/>
          </a:p>
        </p:txBody>
      </p:sp>
      <p:sp>
        <p:nvSpPr>
          <p:cNvPr id="8" name="Holder 6">
            <a:extLst>
              <a:ext uri="{FF2B5EF4-FFF2-40B4-BE49-F238E27FC236}">
                <a16:creationId xmlns:a16="http://schemas.microsoft.com/office/drawing/2014/main" id="{8B3E5315-CA83-4A8B-914C-BE5A15618174}"/>
              </a:ext>
            </a:extLst>
          </p:cNvPr>
          <p:cNvSpPr>
            <a:spLocks noGrp="1"/>
          </p:cNvSpPr>
          <p:nvPr>
            <p:ph type="sldNum" sz="quarter" idx="12"/>
          </p:nvPr>
        </p:nvSpPr>
        <p:spPr/>
        <p:txBody>
          <a:bodyPr/>
          <a:lstStyle>
            <a:lvl1pPr>
              <a:defRPr/>
            </a:lvl1pPr>
          </a:lstStyle>
          <a:p>
            <a:fld id="{BAAA2D4D-3BD9-4947-838B-223189880AE9}" type="slidenum">
              <a:rPr lang="en-US" altLang="en-US"/>
              <a:pPr/>
              <a:t>‹#›</a:t>
            </a:fld>
            <a:endParaRPr lang="en-US" altLang="en-US"/>
          </a:p>
        </p:txBody>
      </p:sp>
    </p:spTree>
    <p:extLst>
      <p:ext uri="{BB962C8B-B14F-4D97-AF65-F5344CB8AC3E}">
        <p14:creationId xmlns:p14="http://schemas.microsoft.com/office/powerpoint/2010/main" val="38602500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44116" y="1665685"/>
            <a:ext cx="8055769" cy="623248"/>
          </a:xfrm>
        </p:spPr>
        <p:txBody>
          <a:bodyPr/>
          <a:lstStyle>
            <a:lvl1pPr>
              <a:defRPr sz="4050" b="0" i="0">
                <a:solidFill>
                  <a:schemeClr val="tx1"/>
                </a:solidFill>
                <a:latin typeface="Arial"/>
                <a:cs typeface="Arial"/>
              </a:defRPr>
            </a:lvl1pPr>
          </a:lstStyle>
          <a:p>
            <a:endParaRPr/>
          </a:p>
        </p:txBody>
      </p:sp>
      <p:sp>
        <p:nvSpPr>
          <p:cNvPr id="3" name="Holder 3"/>
          <p:cNvSpPr>
            <a:spLocks noGrp="1"/>
          </p:cNvSpPr>
          <p:nvPr>
            <p:ph type="body" idx="1"/>
          </p:nvPr>
        </p:nvSpPr>
        <p:spPr>
          <a:xfrm>
            <a:off x="544116" y="1665685"/>
            <a:ext cx="8055769" cy="623248"/>
          </a:xfrm>
        </p:spPr>
        <p:txBody>
          <a:bodyPr/>
          <a:lstStyle>
            <a:lvl1pPr>
              <a:defRPr sz="4050" b="0" i="0">
                <a:solidFill>
                  <a:schemeClr val="tx1"/>
                </a:solidFill>
                <a:latin typeface="Arial"/>
                <a:cs typeface="Arial"/>
              </a:defRPr>
            </a:lvl1pPr>
          </a:lstStyle>
          <a:p>
            <a:endParaRPr/>
          </a:p>
        </p:txBody>
      </p:sp>
      <p:sp>
        <p:nvSpPr>
          <p:cNvPr id="4" name="Holder 4">
            <a:extLst>
              <a:ext uri="{FF2B5EF4-FFF2-40B4-BE49-F238E27FC236}">
                <a16:creationId xmlns:a16="http://schemas.microsoft.com/office/drawing/2014/main" id="{79A58FDE-B0C5-446E-A127-B528A324702D}"/>
              </a:ext>
            </a:extLst>
          </p:cNvPr>
          <p:cNvSpPr>
            <a:spLocks noGrp="1"/>
          </p:cNvSpPr>
          <p:nvPr>
            <p:ph type="ftr" sz="quarter" idx="10"/>
          </p:nvPr>
        </p:nvSpPr>
        <p:spPr/>
        <p:txBody>
          <a:bodyPr/>
          <a:lstStyle>
            <a:lvl1pPr>
              <a:defRPr/>
            </a:lvl1pPr>
          </a:lstStyle>
          <a:p>
            <a:pPr>
              <a:defRPr/>
            </a:pPr>
            <a:endParaRPr/>
          </a:p>
        </p:txBody>
      </p:sp>
      <p:sp>
        <p:nvSpPr>
          <p:cNvPr id="5" name="Holder 5">
            <a:extLst>
              <a:ext uri="{FF2B5EF4-FFF2-40B4-BE49-F238E27FC236}">
                <a16:creationId xmlns:a16="http://schemas.microsoft.com/office/drawing/2014/main" id="{B9528B81-7960-4812-8BB7-D9116ED9117A}"/>
              </a:ext>
            </a:extLst>
          </p:cNvPr>
          <p:cNvSpPr>
            <a:spLocks noGrp="1"/>
          </p:cNvSpPr>
          <p:nvPr>
            <p:ph type="dt" sz="half" idx="11"/>
          </p:nvPr>
        </p:nvSpPr>
        <p:spPr/>
        <p:txBody>
          <a:bodyPr/>
          <a:lstStyle>
            <a:lvl1pPr>
              <a:defRPr/>
            </a:lvl1pPr>
          </a:lstStyle>
          <a:p>
            <a:pPr>
              <a:defRPr/>
            </a:pPr>
            <a:fld id="{8ACFACF7-26B7-41B7-A255-590C7C1AF371}" type="datetimeFigureOut">
              <a:rPr lang="en-US"/>
              <a:pPr>
                <a:defRPr/>
              </a:pPr>
              <a:t>9/26/2022</a:t>
            </a:fld>
            <a:endParaRPr lang="en-US"/>
          </a:p>
        </p:txBody>
      </p:sp>
      <p:sp>
        <p:nvSpPr>
          <p:cNvPr id="6" name="Holder 6">
            <a:extLst>
              <a:ext uri="{FF2B5EF4-FFF2-40B4-BE49-F238E27FC236}">
                <a16:creationId xmlns:a16="http://schemas.microsoft.com/office/drawing/2014/main" id="{8AD9D69E-E3C4-4E6C-9A88-7CFA832617AD}"/>
              </a:ext>
            </a:extLst>
          </p:cNvPr>
          <p:cNvSpPr>
            <a:spLocks noGrp="1"/>
          </p:cNvSpPr>
          <p:nvPr>
            <p:ph type="sldNum" sz="quarter" idx="12"/>
          </p:nvPr>
        </p:nvSpPr>
        <p:spPr/>
        <p:txBody>
          <a:bodyPr/>
          <a:lstStyle>
            <a:lvl1pPr>
              <a:defRPr/>
            </a:lvl1pPr>
          </a:lstStyle>
          <a:p>
            <a:fld id="{21E3B004-28EE-4588-ACB4-EA39E1B8861F}" type="slidenum">
              <a:rPr lang="en-US" altLang="en-US"/>
              <a:pPr/>
              <a:t>‹#›</a:t>
            </a:fld>
            <a:endParaRPr lang="en-US" altLang="en-US"/>
          </a:p>
        </p:txBody>
      </p:sp>
    </p:spTree>
    <p:extLst>
      <p:ext uri="{BB962C8B-B14F-4D97-AF65-F5344CB8AC3E}">
        <p14:creationId xmlns:p14="http://schemas.microsoft.com/office/powerpoint/2010/main" val="2239890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544116" y="1665685"/>
            <a:ext cx="8055769" cy="623248"/>
          </a:xfrm>
        </p:spPr>
        <p:txBody>
          <a:bodyPr/>
          <a:lstStyle>
            <a:lvl1pPr>
              <a:defRPr sz="405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69332"/>
          </a:xfrm>
          <a:prstGeom prst="rect">
            <a:avLst/>
          </a:prstGeom>
        </p:spPr>
        <p:txBody>
          <a:bodyPr/>
          <a:lstStyle>
            <a:lvl1pPr>
              <a:defRPr/>
            </a:lvl1pPr>
          </a:lstStyle>
          <a:p>
            <a:endParaRPr/>
          </a:p>
        </p:txBody>
      </p:sp>
      <p:sp>
        <p:nvSpPr>
          <p:cNvPr id="4" name="Holder 4"/>
          <p:cNvSpPr>
            <a:spLocks noGrp="1"/>
          </p:cNvSpPr>
          <p:nvPr>
            <p:ph sz="half" idx="3"/>
          </p:nvPr>
        </p:nvSpPr>
        <p:spPr>
          <a:xfrm>
            <a:off x="4709160" y="1183005"/>
            <a:ext cx="3977640" cy="369332"/>
          </a:xfrm>
          <a:prstGeom prst="rect">
            <a:avLst/>
          </a:prstGeom>
        </p:spPr>
        <p:txBody>
          <a:bodyPr/>
          <a:lstStyle>
            <a:lvl1pPr>
              <a:defRPr/>
            </a:lvl1pPr>
          </a:lstStyle>
          <a:p>
            <a:endParaRPr/>
          </a:p>
        </p:txBody>
      </p:sp>
      <p:sp>
        <p:nvSpPr>
          <p:cNvPr id="5" name="Holder 4">
            <a:extLst>
              <a:ext uri="{FF2B5EF4-FFF2-40B4-BE49-F238E27FC236}">
                <a16:creationId xmlns:a16="http://schemas.microsoft.com/office/drawing/2014/main" id="{8F076210-01FF-4BCB-89BC-2EAE504BCF00}"/>
              </a:ext>
            </a:extLst>
          </p:cNvPr>
          <p:cNvSpPr>
            <a:spLocks noGrp="1"/>
          </p:cNvSpPr>
          <p:nvPr>
            <p:ph type="ftr" sz="quarter" idx="10"/>
          </p:nvPr>
        </p:nvSpPr>
        <p:spPr/>
        <p:txBody>
          <a:bodyPr/>
          <a:lstStyle>
            <a:lvl1pPr>
              <a:defRPr/>
            </a:lvl1pPr>
          </a:lstStyle>
          <a:p>
            <a:pPr>
              <a:defRPr/>
            </a:pPr>
            <a:endParaRPr/>
          </a:p>
        </p:txBody>
      </p:sp>
      <p:sp>
        <p:nvSpPr>
          <p:cNvPr id="6" name="Holder 5">
            <a:extLst>
              <a:ext uri="{FF2B5EF4-FFF2-40B4-BE49-F238E27FC236}">
                <a16:creationId xmlns:a16="http://schemas.microsoft.com/office/drawing/2014/main" id="{E414A94B-FE4B-437C-902C-435FA1C006C0}"/>
              </a:ext>
            </a:extLst>
          </p:cNvPr>
          <p:cNvSpPr>
            <a:spLocks noGrp="1"/>
          </p:cNvSpPr>
          <p:nvPr>
            <p:ph type="dt" sz="half" idx="11"/>
          </p:nvPr>
        </p:nvSpPr>
        <p:spPr/>
        <p:txBody>
          <a:bodyPr/>
          <a:lstStyle>
            <a:lvl1pPr>
              <a:defRPr/>
            </a:lvl1pPr>
          </a:lstStyle>
          <a:p>
            <a:pPr>
              <a:defRPr/>
            </a:pPr>
            <a:fld id="{ECD3C1A2-44FC-4F7A-87AC-97D80B185ACC}" type="datetimeFigureOut">
              <a:rPr lang="en-US"/>
              <a:pPr>
                <a:defRPr/>
              </a:pPr>
              <a:t>9/26/2022</a:t>
            </a:fld>
            <a:endParaRPr lang="en-US"/>
          </a:p>
        </p:txBody>
      </p:sp>
      <p:sp>
        <p:nvSpPr>
          <p:cNvPr id="7" name="Holder 6">
            <a:extLst>
              <a:ext uri="{FF2B5EF4-FFF2-40B4-BE49-F238E27FC236}">
                <a16:creationId xmlns:a16="http://schemas.microsoft.com/office/drawing/2014/main" id="{31D904B5-F7D4-4714-B744-56158924156F}"/>
              </a:ext>
            </a:extLst>
          </p:cNvPr>
          <p:cNvSpPr>
            <a:spLocks noGrp="1"/>
          </p:cNvSpPr>
          <p:nvPr>
            <p:ph type="sldNum" sz="quarter" idx="12"/>
          </p:nvPr>
        </p:nvSpPr>
        <p:spPr/>
        <p:txBody>
          <a:bodyPr/>
          <a:lstStyle>
            <a:lvl1pPr>
              <a:defRPr/>
            </a:lvl1pPr>
          </a:lstStyle>
          <a:p>
            <a:fld id="{D441B175-D350-44D6-942C-A48F1650A9CA}" type="slidenum">
              <a:rPr lang="en-US" altLang="en-US"/>
              <a:pPr/>
              <a:t>‹#›</a:t>
            </a:fld>
            <a:endParaRPr lang="en-US" altLang="en-US"/>
          </a:p>
        </p:txBody>
      </p:sp>
    </p:spTree>
    <p:extLst>
      <p:ext uri="{BB962C8B-B14F-4D97-AF65-F5344CB8AC3E}">
        <p14:creationId xmlns:p14="http://schemas.microsoft.com/office/powerpoint/2010/main" val="1755394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544116" y="1665685"/>
            <a:ext cx="8055769" cy="623248"/>
          </a:xfrm>
        </p:spPr>
        <p:txBody>
          <a:bodyPr/>
          <a:lstStyle>
            <a:lvl1pPr>
              <a:defRPr sz="4050" b="0" i="0">
                <a:solidFill>
                  <a:schemeClr val="tx1"/>
                </a:solidFill>
                <a:latin typeface="Arial"/>
                <a:cs typeface="Arial"/>
              </a:defRPr>
            </a:lvl1pPr>
          </a:lstStyle>
          <a:p>
            <a:endParaRPr/>
          </a:p>
        </p:txBody>
      </p:sp>
      <p:sp>
        <p:nvSpPr>
          <p:cNvPr id="3" name="Holder 4">
            <a:extLst>
              <a:ext uri="{FF2B5EF4-FFF2-40B4-BE49-F238E27FC236}">
                <a16:creationId xmlns:a16="http://schemas.microsoft.com/office/drawing/2014/main" id="{D5946E2C-004F-451D-B918-FB933C860798}"/>
              </a:ext>
            </a:extLst>
          </p:cNvPr>
          <p:cNvSpPr>
            <a:spLocks noGrp="1"/>
          </p:cNvSpPr>
          <p:nvPr>
            <p:ph type="ftr" sz="quarter" idx="10"/>
          </p:nvPr>
        </p:nvSpPr>
        <p:spPr/>
        <p:txBody>
          <a:bodyPr/>
          <a:lstStyle>
            <a:lvl1pPr>
              <a:defRPr/>
            </a:lvl1pPr>
          </a:lstStyle>
          <a:p>
            <a:pPr>
              <a:defRPr/>
            </a:pPr>
            <a:endParaRPr/>
          </a:p>
        </p:txBody>
      </p:sp>
      <p:sp>
        <p:nvSpPr>
          <p:cNvPr id="4" name="Holder 5">
            <a:extLst>
              <a:ext uri="{FF2B5EF4-FFF2-40B4-BE49-F238E27FC236}">
                <a16:creationId xmlns:a16="http://schemas.microsoft.com/office/drawing/2014/main" id="{761A55CF-94E8-4FF2-A0D1-A6856E603760}"/>
              </a:ext>
            </a:extLst>
          </p:cNvPr>
          <p:cNvSpPr>
            <a:spLocks noGrp="1"/>
          </p:cNvSpPr>
          <p:nvPr>
            <p:ph type="dt" sz="half" idx="11"/>
          </p:nvPr>
        </p:nvSpPr>
        <p:spPr/>
        <p:txBody>
          <a:bodyPr/>
          <a:lstStyle>
            <a:lvl1pPr>
              <a:defRPr/>
            </a:lvl1pPr>
          </a:lstStyle>
          <a:p>
            <a:pPr>
              <a:defRPr/>
            </a:pPr>
            <a:fld id="{0EA42B53-67A4-4F2B-883A-45A53D4F22F0}" type="datetimeFigureOut">
              <a:rPr lang="en-US"/>
              <a:pPr>
                <a:defRPr/>
              </a:pPr>
              <a:t>9/26/2022</a:t>
            </a:fld>
            <a:endParaRPr lang="en-US"/>
          </a:p>
        </p:txBody>
      </p:sp>
      <p:sp>
        <p:nvSpPr>
          <p:cNvPr id="5" name="Holder 6">
            <a:extLst>
              <a:ext uri="{FF2B5EF4-FFF2-40B4-BE49-F238E27FC236}">
                <a16:creationId xmlns:a16="http://schemas.microsoft.com/office/drawing/2014/main" id="{BF17227E-8B11-4E4F-AF1E-36E96161FAFC}"/>
              </a:ext>
            </a:extLst>
          </p:cNvPr>
          <p:cNvSpPr>
            <a:spLocks noGrp="1"/>
          </p:cNvSpPr>
          <p:nvPr>
            <p:ph type="sldNum" sz="quarter" idx="12"/>
          </p:nvPr>
        </p:nvSpPr>
        <p:spPr/>
        <p:txBody>
          <a:bodyPr/>
          <a:lstStyle>
            <a:lvl1pPr>
              <a:defRPr/>
            </a:lvl1pPr>
          </a:lstStyle>
          <a:p>
            <a:fld id="{668486F6-9201-4F8E-8F2E-F75F705B1835}" type="slidenum">
              <a:rPr lang="en-US" altLang="en-US"/>
              <a:pPr/>
              <a:t>‹#›</a:t>
            </a:fld>
            <a:endParaRPr lang="en-US" altLang="en-US"/>
          </a:p>
        </p:txBody>
      </p:sp>
    </p:spTree>
    <p:extLst>
      <p:ext uri="{BB962C8B-B14F-4D97-AF65-F5344CB8AC3E}">
        <p14:creationId xmlns:p14="http://schemas.microsoft.com/office/powerpoint/2010/main" val="34428111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bg object 16">
            <a:extLst>
              <a:ext uri="{FF2B5EF4-FFF2-40B4-BE49-F238E27FC236}">
                <a16:creationId xmlns:a16="http://schemas.microsoft.com/office/drawing/2014/main" id="{3EA51809-DDD7-4C79-8D1C-40877A4CAD99}"/>
              </a:ext>
            </a:extLst>
          </p:cNvPr>
          <p:cNvSpPr/>
          <p:nvPr/>
        </p:nvSpPr>
        <p:spPr>
          <a:xfrm>
            <a:off x="142875" y="164307"/>
            <a:ext cx="778669" cy="307181"/>
          </a:xfrm>
          <a:prstGeom prst="rect">
            <a:avLst/>
          </a:prstGeom>
          <a:blipFill>
            <a:blip r:embed="rId2" cstate="print"/>
            <a:stretch>
              <a:fillRect/>
            </a:stretch>
          </a:blipFill>
        </p:spPr>
        <p:txBody>
          <a:bodyPr lIns="0" tIns="0" rIns="0" bIns="0"/>
          <a:lstStyle/>
          <a:p>
            <a:pPr fontAlgn="auto">
              <a:spcBef>
                <a:spcPts val="0"/>
              </a:spcBef>
              <a:spcAft>
                <a:spcPts val="0"/>
              </a:spcAft>
              <a:defRPr/>
            </a:pPr>
            <a:endParaRPr sz="1050">
              <a:latin typeface="+mn-lt"/>
              <a:cs typeface="+mn-cs"/>
            </a:endParaRPr>
          </a:p>
        </p:txBody>
      </p:sp>
      <p:sp>
        <p:nvSpPr>
          <p:cNvPr id="3" name="bg object 17">
            <a:extLst>
              <a:ext uri="{FF2B5EF4-FFF2-40B4-BE49-F238E27FC236}">
                <a16:creationId xmlns:a16="http://schemas.microsoft.com/office/drawing/2014/main" id="{0448FACD-720A-40A7-9F88-03D3F9A51989}"/>
              </a:ext>
            </a:extLst>
          </p:cNvPr>
          <p:cNvSpPr/>
          <p:nvPr/>
        </p:nvSpPr>
        <p:spPr>
          <a:xfrm>
            <a:off x="8236744" y="200025"/>
            <a:ext cx="771525" cy="242888"/>
          </a:xfrm>
          <a:prstGeom prst="rect">
            <a:avLst/>
          </a:prstGeom>
          <a:blipFill>
            <a:blip r:embed="rId3" cstate="print"/>
            <a:stretch>
              <a:fillRect/>
            </a:stretch>
          </a:blipFill>
        </p:spPr>
        <p:txBody>
          <a:bodyPr lIns="0" tIns="0" rIns="0" bIns="0"/>
          <a:lstStyle/>
          <a:p>
            <a:pPr fontAlgn="auto">
              <a:spcBef>
                <a:spcPts val="0"/>
              </a:spcBef>
              <a:spcAft>
                <a:spcPts val="0"/>
              </a:spcAft>
              <a:defRPr/>
            </a:pPr>
            <a:endParaRPr sz="1050">
              <a:latin typeface="+mn-lt"/>
              <a:cs typeface="+mn-cs"/>
            </a:endParaRPr>
          </a:p>
        </p:txBody>
      </p:sp>
      <p:sp>
        <p:nvSpPr>
          <p:cNvPr id="4" name="Holder 2">
            <a:extLst>
              <a:ext uri="{FF2B5EF4-FFF2-40B4-BE49-F238E27FC236}">
                <a16:creationId xmlns:a16="http://schemas.microsoft.com/office/drawing/2014/main" id="{5E44232A-3274-4613-A464-4BA555071EA0}"/>
              </a:ext>
            </a:extLst>
          </p:cNvPr>
          <p:cNvSpPr>
            <a:spLocks noGrp="1"/>
          </p:cNvSpPr>
          <p:nvPr>
            <p:ph type="ftr" sz="quarter" idx="10"/>
          </p:nvPr>
        </p:nvSpPr>
        <p:spPr/>
        <p:txBody>
          <a:bodyPr/>
          <a:lstStyle>
            <a:lvl1pPr algn="ctr">
              <a:defRPr>
                <a:solidFill>
                  <a:schemeClr val="tx1">
                    <a:tint val="75000"/>
                  </a:schemeClr>
                </a:solidFill>
              </a:defRPr>
            </a:lvl1pPr>
          </a:lstStyle>
          <a:p>
            <a:pPr>
              <a:defRPr/>
            </a:pPr>
            <a:endParaRPr/>
          </a:p>
        </p:txBody>
      </p:sp>
      <p:sp>
        <p:nvSpPr>
          <p:cNvPr id="5" name="Holder 3">
            <a:extLst>
              <a:ext uri="{FF2B5EF4-FFF2-40B4-BE49-F238E27FC236}">
                <a16:creationId xmlns:a16="http://schemas.microsoft.com/office/drawing/2014/main" id="{CF7BDC8E-7891-4C73-A06C-2F8BD52A17C2}"/>
              </a:ext>
            </a:extLst>
          </p:cNvPr>
          <p:cNvSpPr>
            <a:spLocks noGrp="1"/>
          </p:cNvSpPr>
          <p:nvPr>
            <p:ph type="dt" sz="half" idx="11"/>
          </p:nvPr>
        </p:nvSpPr>
        <p:spPr/>
        <p:txBody>
          <a:bodyPr/>
          <a:lstStyle>
            <a:lvl1pPr algn="l">
              <a:defRPr>
                <a:solidFill>
                  <a:schemeClr val="tx1">
                    <a:tint val="75000"/>
                  </a:schemeClr>
                </a:solidFill>
              </a:defRPr>
            </a:lvl1pPr>
          </a:lstStyle>
          <a:p>
            <a:pPr>
              <a:defRPr/>
            </a:pPr>
            <a:fld id="{5824ED6D-14CB-461A-9F46-8D58359DAFD3}" type="datetimeFigureOut">
              <a:rPr lang="en-US"/>
              <a:pPr>
                <a:defRPr/>
              </a:pPr>
              <a:t>9/26/2022</a:t>
            </a:fld>
            <a:endParaRPr lang="en-US"/>
          </a:p>
        </p:txBody>
      </p:sp>
      <p:sp>
        <p:nvSpPr>
          <p:cNvPr id="6" name="Holder 4">
            <a:extLst>
              <a:ext uri="{FF2B5EF4-FFF2-40B4-BE49-F238E27FC236}">
                <a16:creationId xmlns:a16="http://schemas.microsoft.com/office/drawing/2014/main" id="{13BCB8D2-CB13-4EAA-83FC-871E60FA79CD}"/>
              </a:ext>
            </a:extLst>
          </p:cNvPr>
          <p:cNvSpPr>
            <a:spLocks noGrp="1"/>
          </p:cNvSpPr>
          <p:nvPr>
            <p:ph type="sldNum" sz="quarter" idx="12"/>
          </p:nvPr>
        </p:nvSpPr>
        <p:spPr/>
        <p:txBody>
          <a:bodyPr/>
          <a:lstStyle>
            <a:lvl1pPr>
              <a:defRPr/>
            </a:lvl1pPr>
          </a:lstStyle>
          <a:p>
            <a:fld id="{8429ABBA-3164-4586-9DC8-824F497C4C1E}" type="slidenum">
              <a:rPr lang="en-US" altLang="en-US"/>
              <a:pPr/>
              <a:t>‹#›</a:t>
            </a:fld>
            <a:endParaRPr lang="en-US" altLang="en-US"/>
          </a:p>
        </p:txBody>
      </p:sp>
    </p:spTree>
    <p:extLst>
      <p:ext uri="{BB962C8B-B14F-4D97-AF65-F5344CB8AC3E}">
        <p14:creationId xmlns:p14="http://schemas.microsoft.com/office/powerpoint/2010/main" val="1176480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22" name="Google Shape;22;p4"/>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23" name="Google Shape;23;p4"/>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45" name="Google Shape;45;p9"/>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46" name="Google Shape;46;p9"/>
          <p:cNvPicPr preferRelativeResize="0"/>
          <p:nvPr/>
        </p:nvPicPr>
        <p:blipFill>
          <a:blip r:embed="rId3">
            <a:alphaModFix/>
          </a:blip>
          <a:stretch>
            <a:fillRect/>
          </a:stretch>
        </p:blipFill>
        <p:spPr>
          <a:xfrm>
            <a:off x="8229556" y="161800"/>
            <a:ext cx="791594" cy="311225"/>
          </a:xfrm>
          <a:prstGeom prst="rect">
            <a:avLst/>
          </a:prstGeom>
          <a:noFill/>
          <a:ln>
            <a:noFill/>
          </a:ln>
        </p:spPr>
      </p:pic>
      <p:sp>
        <p:nvSpPr>
          <p:cNvPr id="47" name="Google Shape;47;p9"/>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SzPts val="700"/>
              <a:buChar char="●"/>
              <a:defRPr sz="700"/>
            </a:lvl1pPr>
            <a:lvl2pPr marL="914400" lvl="1" indent="-273050">
              <a:spcBef>
                <a:spcPts val="1600"/>
              </a:spcBef>
              <a:spcAft>
                <a:spcPts val="0"/>
              </a:spcAft>
              <a:buSzPts val="700"/>
              <a:buChar char="○"/>
              <a:defRPr sz="700"/>
            </a:lvl2pPr>
            <a:lvl3pPr marL="1371600" lvl="2" indent="-273050">
              <a:spcBef>
                <a:spcPts val="1600"/>
              </a:spcBef>
              <a:spcAft>
                <a:spcPts val="0"/>
              </a:spcAft>
              <a:buSzPts val="700"/>
              <a:buChar char="■"/>
              <a:defRPr sz="700"/>
            </a:lvl3pPr>
            <a:lvl4pPr marL="1828800" lvl="3" indent="-273050">
              <a:spcBef>
                <a:spcPts val="1600"/>
              </a:spcBef>
              <a:spcAft>
                <a:spcPts val="0"/>
              </a:spcAft>
              <a:buSzPts val="700"/>
              <a:buChar char="●"/>
              <a:defRPr sz="700"/>
            </a:lvl4pPr>
            <a:lvl5pPr marL="2286000" lvl="4" indent="-273050">
              <a:spcBef>
                <a:spcPts val="1600"/>
              </a:spcBef>
              <a:spcAft>
                <a:spcPts val="0"/>
              </a:spcAft>
              <a:buSzPts val="700"/>
              <a:buChar char="○"/>
              <a:defRPr sz="700"/>
            </a:lvl5pPr>
            <a:lvl6pPr marL="2743200" lvl="5" indent="-273050">
              <a:spcBef>
                <a:spcPts val="1600"/>
              </a:spcBef>
              <a:spcAft>
                <a:spcPts val="0"/>
              </a:spcAft>
              <a:buSzPts val="700"/>
              <a:buChar char="■"/>
              <a:defRPr sz="700"/>
            </a:lvl6pPr>
            <a:lvl7pPr marL="3200400" lvl="6" indent="-273050">
              <a:spcBef>
                <a:spcPts val="1600"/>
              </a:spcBef>
              <a:spcAft>
                <a:spcPts val="0"/>
              </a:spcAft>
              <a:buSzPts val="700"/>
              <a:buChar char="●"/>
              <a:defRPr sz="700"/>
            </a:lvl7pPr>
            <a:lvl8pPr marL="3657600" lvl="7" indent="-273050">
              <a:spcBef>
                <a:spcPts val="1600"/>
              </a:spcBef>
              <a:spcAft>
                <a:spcPts val="0"/>
              </a:spcAft>
              <a:buSzPts val="700"/>
              <a:buChar char="○"/>
              <a:defRPr sz="700"/>
            </a:lvl8pPr>
            <a:lvl9pPr marL="4114800" lvl="8" indent="-273050">
              <a:spcBef>
                <a:spcPts val="1600"/>
              </a:spcBef>
              <a:spcAft>
                <a:spcPts val="1600"/>
              </a:spcAft>
              <a:buSzPts val="700"/>
              <a:buChar char="■"/>
              <a:defRPr sz="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7.xml"/><Relationship Id="rId7"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a:extLst>
              <a:ext uri="{FF2B5EF4-FFF2-40B4-BE49-F238E27FC236}">
                <a16:creationId xmlns:a16="http://schemas.microsoft.com/office/drawing/2014/main" id="{7CE13DA0-1186-49C7-BC31-D687B7140FFC}"/>
              </a:ext>
            </a:extLst>
          </p:cNvPr>
          <p:cNvSpPr/>
          <p:nvPr/>
        </p:nvSpPr>
        <p:spPr>
          <a:xfrm>
            <a:off x="4572000" y="0"/>
            <a:ext cx="4572000" cy="5143500"/>
          </a:xfrm>
          <a:custGeom>
            <a:avLst/>
            <a:gdLst/>
            <a:ahLst/>
            <a:cxnLst/>
            <a:rect l="l" t="t" r="r" b="b"/>
            <a:pathLst>
              <a:path w="6096000" h="6858000">
                <a:moveTo>
                  <a:pt x="6096000" y="0"/>
                </a:moveTo>
                <a:lnTo>
                  <a:pt x="0" y="0"/>
                </a:lnTo>
                <a:lnTo>
                  <a:pt x="0" y="6858000"/>
                </a:lnTo>
                <a:lnTo>
                  <a:pt x="6096000" y="6858000"/>
                </a:lnTo>
                <a:lnTo>
                  <a:pt x="6096000" y="0"/>
                </a:lnTo>
                <a:close/>
              </a:path>
            </a:pathLst>
          </a:custGeom>
          <a:solidFill>
            <a:srgbClr val="EDEDED"/>
          </a:solidFill>
        </p:spPr>
        <p:txBody>
          <a:bodyPr lIns="0" tIns="0" rIns="0" bIns="0"/>
          <a:lstStyle/>
          <a:p>
            <a:pPr fontAlgn="auto">
              <a:spcBef>
                <a:spcPts val="0"/>
              </a:spcBef>
              <a:spcAft>
                <a:spcPts val="0"/>
              </a:spcAft>
              <a:defRPr/>
            </a:pPr>
            <a:endParaRPr sz="1050">
              <a:latin typeface="+mn-lt"/>
              <a:cs typeface="+mn-cs"/>
            </a:endParaRPr>
          </a:p>
        </p:txBody>
      </p:sp>
      <p:sp>
        <p:nvSpPr>
          <p:cNvPr id="17" name="bg object 17">
            <a:extLst>
              <a:ext uri="{FF2B5EF4-FFF2-40B4-BE49-F238E27FC236}">
                <a16:creationId xmlns:a16="http://schemas.microsoft.com/office/drawing/2014/main" id="{2583ACF1-C53C-478A-A47F-C37CC3EE6535}"/>
              </a:ext>
            </a:extLst>
          </p:cNvPr>
          <p:cNvSpPr/>
          <p:nvPr/>
        </p:nvSpPr>
        <p:spPr>
          <a:xfrm>
            <a:off x="8229601" y="164307"/>
            <a:ext cx="792956" cy="307181"/>
          </a:xfrm>
          <a:prstGeom prst="rect">
            <a:avLst/>
          </a:prstGeom>
          <a:blipFill>
            <a:blip r:embed="rId7" cstate="print"/>
            <a:stretch>
              <a:fillRect/>
            </a:stretch>
          </a:blipFill>
        </p:spPr>
        <p:txBody>
          <a:bodyPr lIns="0" tIns="0" rIns="0" bIns="0"/>
          <a:lstStyle/>
          <a:p>
            <a:pPr fontAlgn="auto">
              <a:spcBef>
                <a:spcPts val="0"/>
              </a:spcBef>
              <a:spcAft>
                <a:spcPts val="0"/>
              </a:spcAft>
              <a:defRPr/>
            </a:pPr>
            <a:endParaRPr sz="1050">
              <a:latin typeface="+mn-lt"/>
              <a:cs typeface="+mn-cs"/>
            </a:endParaRPr>
          </a:p>
        </p:txBody>
      </p:sp>
      <p:sp>
        <p:nvSpPr>
          <p:cNvPr id="18" name="bg object 18">
            <a:extLst>
              <a:ext uri="{FF2B5EF4-FFF2-40B4-BE49-F238E27FC236}">
                <a16:creationId xmlns:a16="http://schemas.microsoft.com/office/drawing/2014/main" id="{9ADBB35A-4466-47C4-8117-641CC82D093C}"/>
              </a:ext>
            </a:extLst>
          </p:cNvPr>
          <p:cNvSpPr/>
          <p:nvPr/>
        </p:nvSpPr>
        <p:spPr>
          <a:xfrm>
            <a:off x="142875" y="164307"/>
            <a:ext cx="778669" cy="307181"/>
          </a:xfrm>
          <a:prstGeom prst="rect">
            <a:avLst/>
          </a:prstGeom>
          <a:blipFill>
            <a:blip r:embed="rId8" cstate="print"/>
            <a:stretch>
              <a:fillRect/>
            </a:stretch>
          </a:blipFill>
        </p:spPr>
        <p:txBody>
          <a:bodyPr lIns="0" tIns="0" rIns="0" bIns="0"/>
          <a:lstStyle/>
          <a:p>
            <a:pPr fontAlgn="auto">
              <a:spcBef>
                <a:spcPts val="0"/>
              </a:spcBef>
              <a:spcAft>
                <a:spcPts val="0"/>
              </a:spcAft>
              <a:defRPr/>
            </a:pPr>
            <a:endParaRPr sz="1050">
              <a:latin typeface="+mn-lt"/>
              <a:cs typeface="+mn-cs"/>
            </a:endParaRPr>
          </a:p>
        </p:txBody>
      </p:sp>
      <p:sp>
        <p:nvSpPr>
          <p:cNvPr id="1029" name="Holder 2">
            <a:extLst>
              <a:ext uri="{FF2B5EF4-FFF2-40B4-BE49-F238E27FC236}">
                <a16:creationId xmlns:a16="http://schemas.microsoft.com/office/drawing/2014/main" id="{83C83603-B111-40C6-9228-B7356946EBA5}"/>
              </a:ext>
            </a:extLst>
          </p:cNvPr>
          <p:cNvSpPr>
            <a:spLocks noGrp="1"/>
          </p:cNvSpPr>
          <p:nvPr>
            <p:ph type="title"/>
          </p:nvPr>
        </p:nvSpPr>
        <p:spPr bwMode="auto">
          <a:xfrm>
            <a:off x="544116" y="1665685"/>
            <a:ext cx="805576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1030" name="Holder 3">
            <a:extLst>
              <a:ext uri="{FF2B5EF4-FFF2-40B4-BE49-F238E27FC236}">
                <a16:creationId xmlns:a16="http://schemas.microsoft.com/office/drawing/2014/main" id="{684AF866-15E6-4EF3-AB6D-DDEA3C842DD7}"/>
              </a:ext>
            </a:extLst>
          </p:cNvPr>
          <p:cNvSpPr>
            <a:spLocks noGrp="1"/>
          </p:cNvSpPr>
          <p:nvPr>
            <p:ph type="body" idx="1"/>
          </p:nvPr>
        </p:nvSpPr>
        <p:spPr bwMode="auto">
          <a:xfrm>
            <a:off x="544116" y="1665685"/>
            <a:ext cx="80557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endParaRPr lang="en-US" altLang="en-US"/>
          </a:p>
        </p:txBody>
      </p:sp>
      <p:sp>
        <p:nvSpPr>
          <p:cNvPr id="4" name="Holder 4">
            <a:extLst>
              <a:ext uri="{FF2B5EF4-FFF2-40B4-BE49-F238E27FC236}">
                <a16:creationId xmlns:a16="http://schemas.microsoft.com/office/drawing/2014/main" id="{26099CE8-8271-4654-8A1E-2DC7160FB4D0}"/>
              </a:ext>
            </a:extLst>
          </p:cNvPr>
          <p:cNvSpPr>
            <a:spLocks noGrp="1"/>
          </p:cNvSpPr>
          <p:nvPr>
            <p:ph type="ftr" sz="quarter" idx="5"/>
          </p:nvPr>
        </p:nvSpPr>
        <p:spPr>
          <a:xfrm>
            <a:off x="3108723" y="4783931"/>
            <a:ext cx="2926556" cy="215444"/>
          </a:xfrm>
          <a:prstGeom prst="rect">
            <a:avLst/>
          </a:prstGeom>
        </p:spPr>
        <p:txBody>
          <a:bodyPr wrap="square" lIns="0" tIns="0" rIns="0" bIns="0">
            <a:spAutoFit/>
          </a:bodyPr>
          <a:lstStyle>
            <a:lvl1pPr algn="ctr" fontAlgn="auto">
              <a:spcBef>
                <a:spcPts val="0"/>
              </a:spcBef>
              <a:spcAft>
                <a:spcPts val="0"/>
              </a:spcAft>
              <a:defRPr>
                <a:solidFill>
                  <a:schemeClr val="tx1">
                    <a:tint val="75000"/>
                  </a:schemeClr>
                </a:solidFill>
                <a:latin typeface="+mn-lt"/>
                <a:cs typeface="+mn-cs"/>
              </a:defRPr>
            </a:lvl1pPr>
          </a:lstStyle>
          <a:p>
            <a:pPr>
              <a:defRPr/>
            </a:pPr>
            <a:endParaRPr/>
          </a:p>
        </p:txBody>
      </p:sp>
      <p:sp>
        <p:nvSpPr>
          <p:cNvPr id="5" name="Holder 5">
            <a:extLst>
              <a:ext uri="{FF2B5EF4-FFF2-40B4-BE49-F238E27FC236}">
                <a16:creationId xmlns:a16="http://schemas.microsoft.com/office/drawing/2014/main" id="{2E150BAB-D0C9-4638-9F98-93F4615C6424}"/>
              </a:ext>
            </a:extLst>
          </p:cNvPr>
          <p:cNvSpPr>
            <a:spLocks noGrp="1"/>
          </p:cNvSpPr>
          <p:nvPr>
            <p:ph type="dt" sz="half" idx="6"/>
          </p:nvPr>
        </p:nvSpPr>
        <p:spPr>
          <a:xfrm>
            <a:off x="457200" y="4783931"/>
            <a:ext cx="2102644" cy="215444"/>
          </a:xfrm>
          <a:prstGeom prst="rect">
            <a:avLst/>
          </a:prstGeom>
        </p:spPr>
        <p:txBody>
          <a:bodyPr wrap="square" lIns="0" tIns="0" rIns="0" bIns="0">
            <a:spAutoFit/>
          </a:bodyPr>
          <a:lstStyle>
            <a:lvl1pPr algn="l" fontAlgn="auto">
              <a:spcBef>
                <a:spcPts val="0"/>
              </a:spcBef>
              <a:spcAft>
                <a:spcPts val="0"/>
              </a:spcAft>
              <a:defRPr>
                <a:solidFill>
                  <a:schemeClr val="tx1">
                    <a:tint val="75000"/>
                  </a:schemeClr>
                </a:solidFill>
                <a:latin typeface="+mn-lt"/>
                <a:cs typeface="+mn-cs"/>
              </a:defRPr>
            </a:lvl1pPr>
          </a:lstStyle>
          <a:p>
            <a:pPr>
              <a:defRPr/>
            </a:pPr>
            <a:fld id="{CD76A312-2CA5-4FF1-AA1E-62B05F252F0B}" type="datetimeFigureOut">
              <a:rPr lang="en-US"/>
              <a:pPr>
                <a:defRPr/>
              </a:pPr>
              <a:t>9/26/2022</a:t>
            </a:fld>
            <a:endParaRPr lang="en-US"/>
          </a:p>
        </p:txBody>
      </p:sp>
      <p:sp>
        <p:nvSpPr>
          <p:cNvPr id="6" name="Holder 6">
            <a:extLst>
              <a:ext uri="{FF2B5EF4-FFF2-40B4-BE49-F238E27FC236}">
                <a16:creationId xmlns:a16="http://schemas.microsoft.com/office/drawing/2014/main" id="{E7EB3AF9-BD18-449D-83BF-D25EDA96D7EE}"/>
              </a:ext>
            </a:extLst>
          </p:cNvPr>
          <p:cNvSpPr>
            <a:spLocks noGrp="1"/>
          </p:cNvSpPr>
          <p:nvPr>
            <p:ph type="sldNum" sz="quarter" idx="7"/>
          </p:nvPr>
        </p:nvSpPr>
        <p:spPr>
          <a:xfrm>
            <a:off x="6584157" y="4783931"/>
            <a:ext cx="2102644" cy="215444"/>
          </a:xfrm>
          <a:prstGeom prst="rect">
            <a:avLst/>
          </a:prstGeom>
        </p:spPr>
        <p:txBody>
          <a:bodyPr vert="horz" wrap="square" lIns="0" tIns="0" rIns="0" bIns="0" numCol="1" anchor="t" anchorCtr="0" compatLnSpc="1">
            <a:prstTxWarp prst="textNoShape">
              <a:avLst/>
            </a:prstTxWarp>
            <a:spAutoFit/>
          </a:bodyPr>
          <a:lstStyle>
            <a:lvl1pPr algn="r">
              <a:defRPr>
                <a:solidFill>
                  <a:srgbClr val="898989"/>
                </a:solidFill>
                <a:latin typeface="Calibri" panose="020F0502020204030204" pitchFamily="34" charset="0"/>
              </a:defRPr>
            </a:lvl1pPr>
          </a:lstStyle>
          <a:p>
            <a:fld id="{64C517A0-F588-470A-8C24-D115025D942A}" type="slidenum">
              <a:rPr lang="en-US" altLang="en-US"/>
              <a:pPr/>
              <a:t>‹#›</a:t>
            </a:fld>
            <a:endParaRPr lang="en-US" altLang="en-US"/>
          </a:p>
        </p:txBody>
      </p:sp>
    </p:spTree>
    <p:extLst>
      <p:ext uri="{BB962C8B-B14F-4D97-AF65-F5344CB8AC3E}">
        <p14:creationId xmlns:p14="http://schemas.microsoft.com/office/powerpoint/2010/main" val="3715550886"/>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xStyles>
    <p:titleStyle>
      <a:lvl1pPr algn="ctr" rtl="0" eaLnBrk="0" fontAlgn="base" hangingPunct="0">
        <a:spcBef>
          <a:spcPct val="0"/>
        </a:spcBef>
        <a:spcAft>
          <a:spcPct val="0"/>
        </a:spcAft>
        <a:defRPr sz="3300">
          <a:solidFill>
            <a:schemeClr val="tx2"/>
          </a:solidFill>
          <a:latin typeface="+mj-lt"/>
          <a:ea typeface="+mj-ea"/>
          <a:cs typeface="+mj-cs"/>
        </a:defRPr>
      </a:lvl1pPr>
      <a:lvl2pPr algn="ctr" rtl="0" eaLnBrk="0" fontAlgn="base" hangingPunct="0">
        <a:spcBef>
          <a:spcPct val="0"/>
        </a:spcBef>
        <a:spcAft>
          <a:spcPct val="0"/>
        </a:spcAft>
        <a:defRPr sz="3300">
          <a:solidFill>
            <a:schemeClr val="tx2"/>
          </a:solidFill>
          <a:latin typeface="Calibri" pitchFamily="34" charset="0"/>
        </a:defRPr>
      </a:lvl2pPr>
      <a:lvl3pPr algn="ctr" rtl="0" eaLnBrk="0" fontAlgn="base" hangingPunct="0">
        <a:spcBef>
          <a:spcPct val="0"/>
        </a:spcBef>
        <a:spcAft>
          <a:spcPct val="0"/>
        </a:spcAft>
        <a:defRPr sz="3300">
          <a:solidFill>
            <a:schemeClr val="tx2"/>
          </a:solidFill>
          <a:latin typeface="Calibri" pitchFamily="34" charset="0"/>
        </a:defRPr>
      </a:lvl3pPr>
      <a:lvl4pPr algn="ctr" rtl="0" eaLnBrk="0" fontAlgn="base" hangingPunct="0">
        <a:spcBef>
          <a:spcPct val="0"/>
        </a:spcBef>
        <a:spcAft>
          <a:spcPct val="0"/>
        </a:spcAft>
        <a:defRPr sz="3300">
          <a:solidFill>
            <a:schemeClr val="tx2"/>
          </a:solidFill>
          <a:latin typeface="Calibri" pitchFamily="34" charset="0"/>
        </a:defRPr>
      </a:lvl4pPr>
      <a:lvl5pPr algn="ctr" rtl="0" eaLnBrk="0" fontAlgn="base" hangingPunct="0">
        <a:spcBef>
          <a:spcPct val="0"/>
        </a:spcBef>
        <a:spcAft>
          <a:spcPct val="0"/>
        </a:spcAft>
        <a:defRPr sz="3300">
          <a:solidFill>
            <a:schemeClr val="tx2"/>
          </a:solidFill>
          <a:latin typeface="Calibri" pitchFamily="34" charset="0"/>
        </a:defRPr>
      </a:lvl5pPr>
      <a:lvl6pPr marL="342900" algn="ctr" rtl="0" eaLnBrk="0" fontAlgn="base" hangingPunct="0">
        <a:spcBef>
          <a:spcPct val="0"/>
        </a:spcBef>
        <a:spcAft>
          <a:spcPct val="0"/>
        </a:spcAft>
        <a:defRPr sz="3300">
          <a:solidFill>
            <a:schemeClr val="tx2"/>
          </a:solidFill>
          <a:latin typeface="Calibri" pitchFamily="34" charset="0"/>
        </a:defRPr>
      </a:lvl6pPr>
      <a:lvl7pPr marL="685800" algn="ctr" rtl="0" eaLnBrk="0" fontAlgn="base" hangingPunct="0">
        <a:spcBef>
          <a:spcPct val="0"/>
        </a:spcBef>
        <a:spcAft>
          <a:spcPct val="0"/>
        </a:spcAft>
        <a:defRPr sz="3300">
          <a:solidFill>
            <a:schemeClr val="tx2"/>
          </a:solidFill>
          <a:latin typeface="Calibri" pitchFamily="34" charset="0"/>
        </a:defRPr>
      </a:lvl7pPr>
      <a:lvl8pPr marL="1028700" algn="ctr" rtl="0" eaLnBrk="0" fontAlgn="base" hangingPunct="0">
        <a:spcBef>
          <a:spcPct val="0"/>
        </a:spcBef>
        <a:spcAft>
          <a:spcPct val="0"/>
        </a:spcAft>
        <a:defRPr sz="3300">
          <a:solidFill>
            <a:schemeClr val="tx2"/>
          </a:solidFill>
          <a:latin typeface="Calibri" pitchFamily="34" charset="0"/>
        </a:defRPr>
      </a:lvl8pPr>
      <a:lvl9pPr marL="1371600" algn="ctr" rtl="0" eaLnBrk="0" fontAlgn="base" hangingPunct="0">
        <a:spcBef>
          <a:spcPct val="0"/>
        </a:spcBef>
        <a:spcAft>
          <a:spcPct val="0"/>
        </a:spcAft>
        <a:defRPr sz="3300">
          <a:solidFill>
            <a:schemeClr val="tx2"/>
          </a:solidFill>
          <a:latin typeface="Calibri" pitchFamily="34" charset="0"/>
        </a:defRPr>
      </a:lvl9pPr>
    </p:titleStyle>
    <p:bodyStyle>
      <a:lvl1pPr marL="257175" indent="-257175" algn="l" rtl="0" eaLnBrk="0" fontAlgn="base" hangingPunct="0">
        <a:spcBef>
          <a:spcPct val="20000"/>
        </a:spcBef>
        <a:spcAft>
          <a:spcPct val="0"/>
        </a:spcAft>
        <a:buChar char="•"/>
        <a:defRPr sz="2400">
          <a:solidFill>
            <a:schemeClr val="tx1"/>
          </a:solidFill>
          <a:latin typeface="+mn-lt"/>
          <a:ea typeface="+mn-ea"/>
          <a:cs typeface="+mn-cs"/>
        </a:defRPr>
      </a:lvl1pPr>
      <a:lvl2pPr marL="342900" algn="l" rtl="0" eaLnBrk="0" fontAlgn="base" hangingPunct="0">
        <a:spcBef>
          <a:spcPct val="20000"/>
        </a:spcBef>
        <a:spcAft>
          <a:spcPct val="0"/>
        </a:spcAft>
        <a:buChar char="–"/>
        <a:defRPr sz="2100">
          <a:solidFill>
            <a:schemeClr val="tx1"/>
          </a:solidFill>
          <a:latin typeface="+mn-lt"/>
          <a:ea typeface="+mn-ea"/>
          <a:cs typeface="+mn-cs"/>
        </a:defRPr>
      </a:lvl2pPr>
      <a:lvl3pPr marL="685800" algn="l" rtl="0" eaLnBrk="0" fontAlgn="base" hangingPunct="0">
        <a:spcBef>
          <a:spcPct val="20000"/>
        </a:spcBef>
        <a:spcAft>
          <a:spcPct val="0"/>
        </a:spcAft>
        <a:buChar char="•"/>
        <a:defRPr sz="1800">
          <a:solidFill>
            <a:schemeClr val="tx1"/>
          </a:solidFill>
          <a:latin typeface="+mn-lt"/>
          <a:ea typeface="+mn-ea"/>
          <a:cs typeface="+mn-cs"/>
        </a:defRPr>
      </a:lvl3pPr>
      <a:lvl4pPr marL="1028700" algn="l" rtl="0" eaLnBrk="0" fontAlgn="base" hangingPunct="0">
        <a:spcBef>
          <a:spcPct val="20000"/>
        </a:spcBef>
        <a:spcAft>
          <a:spcPct val="0"/>
        </a:spcAft>
        <a:buChar char="–"/>
        <a:defRPr sz="1500">
          <a:solidFill>
            <a:schemeClr val="tx1"/>
          </a:solidFill>
          <a:latin typeface="+mn-lt"/>
          <a:ea typeface="+mn-ea"/>
          <a:cs typeface="+mn-cs"/>
        </a:defRPr>
      </a:lvl4pPr>
      <a:lvl5pPr marL="1371600" algn="l" rtl="0" eaLnBrk="0" fontAlgn="base" hangingPunct="0">
        <a:spcBef>
          <a:spcPct val="20000"/>
        </a:spcBef>
        <a:spcAft>
          <a:spcPct val="0"/>
        </a:spcAft>
        <a:buChar char="»"/>
        <a:defRPr sz="1500">
          <a:solidFill>
            <a:schemeClr val="tx1"/>
          </a:solidFill>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bodyStyle>
    <p:otherStyle>
      <a:lvl1pPr marL="0">
        <a:defRPr>
          <a:latin typeface="+mn-lt"/>
          <a:ea typeface="+mn-ea"/>
          <a:cs typeface="+mn-cs"/>
        </a:defRPr>
      </a:lvl1pPr>
      <a:lvl2pPr marL="342900">
        <a:defRPr>
          <a:latin typeface="+mn-lt"/>
          <a:ea typeface="+mn-ea"/>
          <a:cs typeface="+mn-cs"/>
        </a:defRPr>
      </a:lvl2pPr>
      <a:lvl3pPr marL="685800">
        <a:defRPr>
          <a:latin typeface="+mn-lt"/>
          <a:ea typeface="+mn-ea"/>
          <a:cs typeface="+mn-cs"/>
        </a:defRPr>
      </a:lvl3pPr>
      <a:lvl4pPr marL="1028700">
        <a:defRPr>
          <a:latin typeface="+mn-lt"/>
          <a:ea typeface="+mn-ea"/>
          <a:cs typeface="+mn-cs"/>
        </a:defRPr>
      </a:lvl4pPr>
      <a:lvl5pPr marL="1371600">
        <a:defRPr>
          <a:latin typeface="+mn-lt"/>
          <a:ea typeface="+mn-ea"/>
          <a:cs typeface="+mn-cs"/>
        </a:defRPr>
      </a:lvl5pPr>
      <a:lvl6pPr marL="1714500">
        <a:defRPr>
          <a:latin typeface="+mn-lt"/>
          <a:ea typeface="+mn-ea"/>
          <a:cs typeface="+mn-cs"/>
        </a:defRPr>
      </a:lvl6pPr>
      <a:lvl7pPr marL="2057400">
        <a:defRPr>
          <a:latin typeface="+mn-lt"/>
          <a:ea typeface="+mn-ea"/>
          <a:cs typeface="+mn-cs"/>
        </a:defRPr>
      </a:lvl7pPr>
      <a:lvl8pPr marL="2400300">
        <a:defRPr>
          <a:latin typeface="+mn-lt"/>
          <a:ea typeface="+mn-ea"/>
          <a:cs typeface="+mn-cs"/>
        </a:defRPr>
      </a:lvl8pPr>
      <a:lvl9pPr marL="27432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ites.google.com/view/master-training"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hyperlink" Target="https://www.howtogeek.com/258545/how-to-use-notepad-to-create-a-dated-log-or-journal-file/" TargetMode="External"/><Relationship Id="rId2" Type="http://schemas.openxmlformats.org/officeDocument/2006/relationships/notesSlide" Target="../notesSlides/notesSlide101.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hyperlink" Target="https://www.bleepingcomputer.com/news/microsoft/windows-10-notepad-is-getting-better-utf-8-encoding-support/" TargetMode="External"/><Relationship Id="rId2" Type="http://schemas.openxmlformats.org/officeDocument/2006/relationships/notesSlide" Target="../notesSlides/notesSlide102.xml"/><Relationship Id="rId1" Type="http://schemas.openxmlformats.org/officeDocument/2006/relationships/slideLayout" Target="../slideLayouts/slideLayout8.xml"/><Relationship Id="rId4" Type="http://schemas.openxmlformats.org/officeDocument/2006/relationships/image" Target="../media/image94.jpeg"/></Relationships>
</file>

<file path=ppt/slides/_rels/slide103.xml.rels><?xml version="1.0" encoding="UTF-8" standalone="yes"?>
<Relationships xmlns="http://schemas.openxmlformats.org/package/2006/relationships"><Relationship Id="rId3" Type="http://schemas.openxmlformats.org/officeDocument/2006/relationships/hyperlink" Target="https://filesconverter.com/text-formats" TargetMode="External"/><Relationship Id="rId2" Type="http://schemas.openxmlformats.org/officeDocument/2006/relationships/notesSlide" Target="../notesSlides/notesSlide103.xml"/><Relationship Id="rId1" Type="http://schemas.openxmlformats.org/officeDocument/2006/relationships/slideLayout" Target="../slideLayouts/slideLayout8.xml"/><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hyperlink" Target="https://dlpng.com/png/6589946" TargetMode="External"/><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image" Target="../media/image96.jpeg"/></Relationships>
</file>

<file path=ppt/slides/_rels/slide105.xml.rels><?xml version="1.0" encoding="UTF-8" standalone="yes"?>
<Relationships xmlns="http://schemas.openxmlformats.org/package/2006/relationships"><Relationship Id="rId3" Type="http://schemas.openxmlformats.org/officeDocument/2006/relationships/hyperlink" Target="https://99designs.com/blog/tips/image-file-types/" TargetMode="External"/><Relationship Id="rId2" Type="http://schemas.openxmlformats.org/officeDocument/2006/relationships/notesSlide" Target="../notesSlides/notesSlide105.xml"/><Relationship Id="rId1" Type="http://schemas.openxmlformats.org/officeDocument/2006/relationships/slideLayout" Target="../slideLayouts/slideLayout8.xml"/><Relationship Id="rId4" Type="http://schemas.openxmlformats.org/officeDocument/2006/relationships/image" Target="../media/image97.jpeg"/></Relationships>
</file>

<file path=ppt/slides/_rels/slide10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hyperlink" Target="https://www.firevista.com/list-of-all-image-formats/"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07.xml"/><Relationship Id="rId1" Type="http://schemas.openxmlformats.org/officeDocument/2006/relationships/slideLayout" Target="../slideLayouts/slideLayout8.xml"/><Relationship Id="rId4" Type="http://schemas.openxmlformats.org/officeDocument/2006/relationships/hyperlink" Target="https://www.howtogeek.com/178146/htg-explains-everything-you-need-to-know-about-zipped-files/"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8.xml"/><Relationship Id="rId1" Type="http://schemas.openxmlformats.org/officeDocument/2006/relationships/slideLayout" Target="../slideLayouts/slideLayout8.xml"/><Relationship Id="rId4" Type="http://schemas.openxmlformats.org/officeDocument/2006/relationships/hyperlink" Target="https://www.khanacademy.org/computing/computers-and-internet/"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developer.apple.com/documentation/compression" TargetMode="External"/><Relationship Id="rId2" Type="http://schemas.openxmlformats.org/officeDocument/2006/relationships/notesSlide" Target="../notesSlides/notesSlide109.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hyperlink" Target="https://sites.google.com/view/master-training"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110.xml.rels><?xml version="1.0" encoding="UTF-8" standalone="yes"?>
<Relationships xmlns="http://schemas.openxmlformats.org/package/2006/relationships"><Relationship Id="rId3" Type="http://schemas.openxmlformats.org/officeDocument/2006/relationships/hyperlink" Target="https://www.maketecheasier.com/7-zip-vs-winrar-vs-winzip/" TargetMode="External"/><Relationship Id="rId2" Type="http://schemas.openxmlformats.org/officeDocument/2006/relationships/notesSlide" Target="../notesSlides/notesSlide110.xml"/><Relationship Id="rId1" Type="http://schemas.openxmlformats.org/officeDocument/2006/relationships/slideLayout" Target="../slideLayouts/slideLayout8.xml"/><Relationship Id="rId4" Type="http://schemas.openxmlformats.org/officeDocument/2006/relationships/image" Target="../media/image102.jpeg"/></Relationships>
</file>

<file path=ppt/slides/_rels/slide1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11.xml"/><Relationship Id="rId1" Type="http://schemas.openxmlformats.org/officeDocument/2006/relationships/slideLayout" Target="../slideLayouts/slideLayout8.xml"/><Relationship Id="rId4" Type="http://schemas.openxmlformats.org/officeDocument/2006/relationships/hyperlink" Target="https://www.rfwireless-world.com/Terminology/Advantages-and-Disadvantages-of-Data-Compression.html"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12.xml"/><Relationship Id="rId1" Type="http://schemas.openxmlformats.org/officeDocument/2006/relationships/slideLayout" Target="../slideLayouts/slideLayout8.xml"/><Relationship Id="rId4" Type="http://schemas.openxmlformats.org/officeDocument/2006/relationships/hyperlink" Target="https://image.slidesharecdn.com/final-302-181124182547/95/file-compression-zip-file-15-638.jpg?cb=1543084052"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13.xml"/><Relationship Id="rId1" Type="http://schemas.openxmlformats.org/officeDocument/2006/relationships/slideLayout" Target="../slideLayouts/slideLayout8.xml"/><Relationship Id="rId4" Type="http://schemas.openxmlformats.org/officeDocument/2006/relationships/hyperlink" Target="https://tech-blogs.com/the-little-known-difference-between-rar-and-zip/"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us.norton.com/content/norton-msm/us/en-us/home/internetsecurity/how-to/the-importance-of-data-back-up.html/?lg=en&amp;ct=US&amp;cs=true" TargetMode="External"/><Relationship Id="rId2" Type="http://schemas.openxmlformats.org/officeDocument/2006/relationships/notesSlide" Target="../notesSlides/notesSlide114.xml"/><Relationship Id="rId1" Type="http://schemas.openxmlformats.org/officeDocument/2006/relationships/slideLayout" Target="../slideLayouts/slideLayout8.xml"/><Relationship Id="rId4" Type="http://schemas.openxmlformats.org/officeDocument/2006/relationships/image" Target="../media/image106.jpeg"/></Relationships>
</file>

<file path=ppt/slides/_rels/slide115.xml.rels><?xml version="1.0" encoding="UTF-8" standalone="yes"?>
<Relationships xmlns="http://schemas.openxmlformats.org/package/2006/relationships"><Relationship Id="rId3" Type="http://schemas.openxmlformats.org/officeDocument/2006/relationships/hyperlink" Target="https://www.g2.com/articles/what-is-backup" TargetMode="External"/><Relationship Id="rId2" Type="http://schemas.openxmlformats.org/officeDocument/2006/relationships/notesSlide" Target="../notesSlides/notesSlide115.xml"/><Relationship Id="rId1" Type="http://schemas.openxmlformats.org/officeDocument/2006/relationships/slideLayout" Target="../slideLayouts/slideLayout8.xml"/><Relationship Id="rId4" Type="http://schemas.openxmlformats.org/officeDocument/2006/relationships/image" Target="../media/image107.jpeg"/></Relationships>
</file>

<file path=ppt/slides/_rels/slide116.xml.rels><?xml version="1.0" encoding="UTF-8" standalone="yes"?>
<Relationships xmlns="http://schemas.openxmlformats.org/package/2006/relationships"><Relationship Id="rId3" Type="http://schemas.openxmlformats.org/officeDocument/2006/relationships/hyperlink" Target="https://spanning.com/blog/types-of-backup-understanding-full-differential-incremental-backup/" TargetMode="External"/><Relationship Id="rId2" Type="http://schemas.openxmlformats.org/officeDocument/2006/relationships/notesSlide" Target="../notesSlides/notesSlide116.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117.xml.rels><?xml version="1.0" encoding="UTF-8" standalone="yes"?>
<Relationships xmlns="http://schemas.openxmlformats.org/package/2006/relationships"><Relationship Id="rId3" Type="http://schemas.openxmlformats.org/officeDocument/2006/relationships/hyperlink" Target="https://www.techtarget.com/searchdatabackup/feature/Full-incremental-or-differential-How-to-choose-the-correct-backup-type" TargetMode="External"/><Relationship Id="rId2" Type="http://schemas.openxmlformats.org/officeDocument/2006/relationships/notesSlide" Target="../notesSlides/notesSlide117.xml"/><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118.xml.rels><?xml version="1.0" encoding="UTF-8" standalone="yes"?>
<Relationships xmlns="http://schemas.openxmlformats.org/package/2006/relationships"><Relationship Id="rId3" Type="http://schemas.openxmlformats.org/officeDocument/2006/relationships/hyperlink" Target="https://www.webwerks.in/blogs/advantages-and-disadvantages-cloud-backup-services" TargetMode="External"/><Relationship Id="rId2" Type="http://schemas.openxmlformats.org/officeDocument/2006/relationships/notesSlide" Target="../notesSlides/notesSlide118.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119.xml.rels><?xml version="1.0" encoding="UTF-8" standalone="yes"?>
<Relationships xmlns="http://schemas.openxmlformats.org/package/2006/relationships"><Relationship Id="rId3" Type="http://schemas.openxmlformats.org/officeDocument/2006/relationships/hyperlink" Target="https://www.ubackup.com/clone/clone-old-computer-to-a-new-one-4348.html" TargetMode="External"/><Relationship Id="rId2" Type="http://schemas.openxmlformats.org/officeDocument/2006/relationships/notesSlide" Target="../notesSlides/notesSlide119.xml"/><Relationship Id="rId1" Type="http://schemas.openxmlformats.org/officeDocument/2006/relationships/slideLayout" Target="../slideLayouts/slideLayout8.xml"/><Relationship Id="rId4" Type="http://schemas.openxmlformats.org/officeDocument/2006/relationships/image" Target="../media/image111.jpeg"/></Relationships>
</file>

<file path=ppt/slides/_rels/slide12.xml.rels><?xml version="1.0" encoding="UTF-8" standalone="yes"?>
<Relationships xmlns="http://schemas.openxmlformats.org/package/2006/relationships"><Relationship Id="rId3" Type="http://schemas.openxmlformats.org/officeDocument/2006/relationships/hyperlink" Target="https://sites.google.com/view/master-training"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7.jpeg"/></Relationships>
</file>

<file path=ppt/slides/_rels/slide120.xml.rels><?xml version="1.0" encoding="UTF-8" standalone="yes"?>
<Relationships xmlns="http://schemas.openxmlformats.org/package/2006/relationships"><Relationship Id="rId3" Type="http://schemas.openxmlformats.org/officeDocument/2006/relationships/hyperlink" Target="https://www.ubackup.com/windows-10/clone-hard-drive-windows-10-0528.html" TargetMode="External"/><Relationship Id="rId2" Type="http://schemas.openxmlformats.org/officeDocument/2006/relationships/notesSlide" Target="../notesSlides/notesSlide120.xml"/><Relationship Id="rId1" Type="http://schemas.openxmlformats.org/officeDocument/2006/relationships/slideLayout" Target="../slideLayouts/slideLayout8.xml"/><Relationship Id="rId4" Type="http://schemas.openxmlformats.org/officeDocument/2006/relationships/image" Target="../media/image112.png"/></Relationships>
</file>

<file path=ppt/slides/_rels/slide121.xml.rels><?xml version="1.0" encoding="UTF-8" standalone="yes"?>
<Relationships xmlns="http://schemas.openxmlformats.org/package/2006/relationships"><Relationship Id="rId3" Type="http://schemas.openxmlformats.org/officeDocument/2006/relationships/hyperlink" Target="https://www.ubackup.com/features/disk-clone.html" TargetMode="External"/><Relationship Id="rId2" Type="http://schemas.openxmlformats.org/officeDocument/2006/relationships/notesSlide" Target="../notesSlides/notesSlide121.xml"/><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122.xml.rels><?xml version="1.0" encoding="UTF-8" standalone="yes"?>
<Relationships xmlns="http://schemas.openxmlformats.org/package/2006/relationships"><Relationship Id="rId3" Type="http://schemas.openxmlformats.org/officeDocument/2006/relationships/hyperlink" Target="https://www.slideshare.net/jagjitsingh2010/cloning-4" TargetMode="External"/><Relationship Id="rId2" Type="http://schemas.openxmlformats.org/officeDocument/2006/relationships/notesSlide" Target="../notesSlides/notesSlide122.xml"/><Relationship Id="rId1" Type="http://schemas.openxmlformats.org/officeDocument/2006/relationships/slideLayout" Target="../slideLayouts/slideLayout8.xml"/><Relationship Id="rId4" Type="http://schemas.openxmlformats.org/officeDocument/2006/relationships/image" Target="../media/image114.jpeg"/></Relationships>
</file>

<file path=ppt/slides/_rels/slide123.xml.rels><?xml version="1.0" encoding="UTF-8" standalone="yes"?>
<Relationships xmlns="http://schemas.openxmlformats.org/package/2006/relationships"><Relationship Id="rId3" Type="http://schemas.openxmlformats.org/officeDocument/2006/relationships/hyperlink" Target="https://recoverit.wondershare.com/harddrive-backup/backup-vs-clone.html" TargetMode="External"/><Relationship Id="rId2" Type="http://schemas.openxmlformats.org/officeDocument/2006/relationships/notesSlide" Target="../notesSlides/notesSlide123.xml"/><Relationship Id="rId1" Type="http://schemas.openxmlformats.org/officeDocument/2006/relationships/slideLayout" Target="../slideLayouts/slideLayout8.xml"/><Relationship Id="rId4" Type="http://schemas.openxmlformats.org/officeDocument/2006/relationships/image" Target="../media/image115.jpe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hyperlink" Target="https://www.guru99.com/introduction-linux.html" TargetMode="External"/><Relationship Id="rId2" Type="http://schemas.openxmlformats.org/officeDocument/2006/relationships/notesSlide" Target="../notesSlides/notesSlide126.xml"/><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1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7.xml"/><Relationship Id="rId1" Type="http://schemas.openxmlformats.org/officeDocument/2006/relationships/slideLayout" Target="../slideLayouts/slideLayout8.xml"/><Relationship Id="rId4" Type="http://schemas.openxmlformats.org/officeDocument/2006/relationships/hyperlink" Target="https://www.tutorialandexample.com/types-of-operating-system/"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www.tutorialandexample.com/functions-of-the-operating-system/" TargetMode="External"/><Relationship Id="rId2" Type="http://schemas.openxmlformats.org/officeDocument/2006/relationships/notesSlide" Target="../notesSlides/notesSlide128.xml"/><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129.xml.rels><?xml version="1.0" encoding="UTF-8" standalone="yes"?>
<Relationships xmlns="http://schemas.openxmlformats.org/package/2006/relationships"><Relationship Id="rId3" Type="http://schemas.openxmlformats.org/officeDocument/2006/relationships/hyperlink" Target="https://kullabs.com/class-miscellaneous/teacher-training/digital-literacy/introduction-and-function-of-operating-system" TargetMode="External"/><Relationship Id="rId2" Type="http://schemas.openxmlformats.org/officeDocument/2006/relationships/notesSlide" Target="../notesSlides/notesSlide129.xml"/><Relationship Id="rId1" Type="http://schemas.openxmlformats.org/officeDocument/2006/relationships/slideLayout" Target="../slideLayouts/slideLayout8.xml"/><Relationship Id="rId4" Type="http://schemas.openxmlformats.org/officeDocument/2006/relationships/image" Target="../media/image119.jpeg"/></Relationships>
</file>

<file path=ppt/slides/_rels/slide13.xml.rels><?xml version="1.0" encoding="UTF-8" standalone="yes"?>
<Relationships xmlns="http://schemas.openxmlformats.org/package/2006/relationships"><Relationship Id="rId3" Type="http://schemas.openxmlformats.org/officeDocument/2006/relationships/hyperlink" Target="https://sites.google.com/view/master-training"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8.jpeg"/></Relationships>
</file>

<file path=ppt/slides/_rels/slide130.xml.rels><?xml version="1.0" encoding="UTF-8" standalone="yes"?>
<Relationships xmlns="http://schemas.openxmlformats.org/package/2006/relationships"><Relationship Id="rId3" Type="http://schemas.openxmlformats.org/officeDocument/2006/relationships/hyperlink" Target="https://www.hitechwhizz.com/2021/02/5-advantages-and-disadvantages-limitations-benefits-of-operating-system.html" TargetMode="External"/><Relationship Id="rId2" Type="http://schemas.openxmlformats.org/officeDocument/2006/relationships/notesSlide" Target="../notesSlides/notesSlide130.xml"/><Relationship Id="rId1" Type="http://schemas.openxmlformats.org/officeDocument/2006/relationships/slideLayout" Target="../slideLayouts/slideLayout8.xml"/><Relationship Id="rId4" Type="http://schemas.openxmlformats.org/officeDocument/2006/relationships/image" Target="../media/image120.jpeg"/></Relationships>
</file>

<file path=ppt/slides/_rels/slide131.xml.rels><?xml version="1.0" encoding="UTF-8" standalone="yes"?>
<Relationships xmlns="http://schemas.openxmlformats.org/package/2006/relationships"><Relationship Id="rId3" Type="http://schemas.openxmlformats.org/officeDocument/2006/relationships/hyperlink" Target="https://www.hitechwhizz.com/2021/02/5-advantages-and-disadvantages-limitations-benefits-of-operating-system.html" TargetMode="External"/><Relationship Id="rId2" Type="http://schemas.openxmlformats.org/officeDocument/2006/relationships/notesSlide" Target="../notesSlides/notesSlide131.xml"/><Relationship Id="rId1" Type="http://schemas.openxmlformats.org/officeDocument/2006/relationships/slideLayout" Target="../slideLayouts/slideLayout8.xml"/><Relationship Id="rId4" Type="http://schemas.openxmlformats.org/officeDocument/2006/relationships/image" Target="../media/image121.png"/></Relationships>
</file>

<file path=ppt/slides/_rels/slide132.xml.rels><?xml version="1.0" encoding="UTF-8" standalone="yes"?>
<Relationships xmlns="http://schemas.openxmlformats.org/package/2006/relationships"><Relationship Id="rId3" Type="http://schemas.openxmlformats.org/officeDocument/2006/relationships/hyperlink" Target="https://www.guru99.com/introduction-linux.html" TargetMode="External"/><Relationship Id="rId2" Type="http://schemas.openxmlformats.org/officeDocument/2006/relationships/notesSlide" Target="../notesSlides/notesSlide132.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133.xml.rels><?xml version="1.0" encoding="UTF-8" standalone="yes"?>
<Relationships xmlns="http://schemas.openxmlformats.org/package/2006/relationships"><Relationship Id="rId3" Type="http://schemas.openxmlformats.org/officeDocument/2006/relationships/hyperlink" Target="https://souclou.com/linus-torvalds-creator-of-linux-kernel-explained-why-linux-desktop-was-not-a-thing/" TargetMode="External"/><Relationship Id="rId2" Type="http://schemas.openxmlformats.org/officeDocument/2006/relationships/notesSlide" Target="../notesSlides/notesSlide133.xml"/><Relationship Id="rId1" Type="http://schemas.openxmlformats.org/officeDocument/2006/relationships/slideLayout" Target="../slideLayouts/slideLayout8.xml"/><Relationship Id="rId4" Type="http://schemas.openxmlformats.org/officeDocument/2006/relationships/image" Target="../media/image123.jpeg"/></Relationships>
</file>

<file path=ppt/slides/_rels/slide134.xml.rels><?xml version="1.0" encoding="UTF-8" standalone="yes"?>
<Relationships xmlns="http://schemas.openxmlformats.org/package/2006/relationships"><Relationship Id="rId3" Type="http://schemas.openxmlformats.org/officeDocument/2006/relationships/hyperlink" Target="https://www.elprocus.com/linux-operating-system/" TargetMode="External"/><Relationship Id="rId2" Type="http://schemas.openxmlformats.org/officeDocument/2006/relationships/notesSlide" Target="../notesSlides/notesSlide134.xml"/><Relationship Id="rId1" Type="http://schemas.openxmlformats.org/officeDocument/2006/relationships/slideLayout" Target="../slideLayouts/slideLayout8.xml"/><Relationship Id="rId4" Type="http://schemas.openxmlformats.org/officeDocument/2006/relationships/image" Target="../media/image124.png"/></Relationships>
</file>

<file path=ppt/slides/_rels/slide135.xml.rels><?xml version="1.0" encoding="UTF-8" standalone="yes"?>
<Relationships xmlns="http://schemas.openxmlformats.org/package/2006/relationships"><Relationship Id="rId3" Type="http://schemas.openxmlformats.org/officeDocument/2006/relationships/hyperlink" Target="https://www.tutorialspoint.com/operating_system/os_linux.htm" TargetMode="External"/><Relationship Id="rId2" Type="http://schemas.openxmlformats.org/officeDocument/2006/relationships/notesSlide" Target="../notesSlides/notesSlide135.xml"/><Relationship Id="rId1" Type="http://schemas.openxmlformats.org/officeDocument/2006/relationships/slideLayout" Target="../slideLayouts/slideLayout8.xml"/><Relationship Id="rId4" Type="http://schemas.openxmlformats.org/officeDocument/2006/relationships/image" Target="../media/image125.png"/></Relationships>
</file>

<file path=ppt/slides/_rels/slide136.xml.rels><?xml version="1.0" encoding="UTF-8" standalone="yes"?>
<Relationships xmlns="http://schemas.openxmlformats.org/package/2006/relationships"><Relationship Id="rId3" Type="http://schemas.openxmlformats.org/officeDocument/2006/relationships/hyperlink" Target="https://steemit.com/features/@arshi731/features-of-linux" TargetMode="External"/><Relationship Id="rId2" Type="http://schemas.openxmlformats.org/officeDocument/2006/relationships/notesSlide" Target="../notesSlides/notesSlide136.xml"/><Relationship Id="rId1" Type="http://schemas.openxmlformats.org/officeDocument/2006/relationships/slideLayout" Target="../slideLayouts/slideLayout8.xml"/><Relationship Id="rId4" Type="http://schemas.openxmlformats.org/officeDocument/2006/relationships/image" Target="../media/image126.jpeg"/></Relationships>
</file>

<file path=ppt/slides/_rels/slide137.xml.rels><?xml version="1.0" encoding="UTF-8" standalone="yes"?>
<Relationships xmlns="http://schemas.openxmlformats.org/package/2006/relationships"><Relationship Id="rId3" Type="http://schemas.openxmlformats.org/officeDocument/2006/relationships/hyperlink" Target="https://www.javatpoint.com/architecture-of-linux" TargetMode="External"/><Relationship Id="rId2" Type="http://schemas.openxmlformats.org/officeDocument/2006/relationships/notesSlide" Target="../notesSlides/notesSlide137.xml"/><Relationship Id="rId1" Type="http://schemas.openxmlformats.org/officeDocument/2006/relationships/slideLayout" Target="../slideLayouts/slideLayout8.xml"/><Relationship Id="rId4" Type="http://schemas.openxmlformats.org/officeDocument/2006/relationships/image" Target="../media/image127.png"/></Relationships>
</file>

<file path=ppt/slides/_rels/slide138.xml.rels><?xml version="1.0" encoding="UTF-8" standalone="yes"?>
<Relationships xmlns="http://schemas.openxmlformats.org/package/2006/relationships"><Relationship Id="rId3" Type="http://schemas.openxmlformats.org/officeDocument/2006/relationships/hyperlink" Target="https://www.javatpoint.com/architecture-of-linux" TargetMode="External"/><Relationship Id="rId2" Type="http://schemas.openxmlformats.org/officeDocument/2006/relationships/notesSlide" Target="../notesSlides/notesSlide138.xml"/><Relationship Id="rId1" Type="http://schemas.openxmlformats.org/officeDocument/2006/relationships/slideLayout" Target="../slideLayouts/slideLayout8.xml"/><Relationship Id="rId4" Type="http://schemas.openxmlformats.org/officeDocument/2006/relationships/image" Target="../media/image128.png"/></Relationships>
</file>

<file path=ppt/slides/_rels/slide139.xml.rels><?xml version="1.0" encoding="UTF-8" standalone="yes"?>
<Relationships xmlns="http://schemas.openxmlformats.org/package/2006/relationships"><Relationship Id="rId3" Type="http://schemas.openxmlformats.org/officeDocument/2006/relationships/hyperlink" Target="https://ubuntu.com/blog/whats-new-in-ubuntu-desktop-20-04-lts" TargetMode="External"/><Relationship Id="rId2" Type="http://schemas.openxmlformats.org/officeDocument/2006/relationships/notesSlide" Target="../notesSlides/notesSlide139.xml"/><Relationship Id="rId1" Type="http://schemas.openxmlformats.org/officeDocument/2006/relationships/slideLayout" Target="../slideLayouts/slideLayout8.xml"/><Relationship Id="rId4" Type="http://schemas.openxmlformats.org/officeDocument/2006/relationships/image" Target="../media/image129.jpeg"/></Relationships>
</file>

<file path=ppt/slides/_rels/slide14.xml.rels><?xml version="1.0" encoding="UTF-8" standalone="yes"?>
<Relationships xmlns="http://schemas.openxmlformats.org/package/2006/relationships"><Relationship Id="rId3" Type="http://schemas.openxmlformats.org/officeDocument/2006/relationships/hyperlink" Target="https://sites.google.com/view/master-training"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9.jpeg"/></Relationships>
</file>

<file path=ppt/slides/_rels/slide140.xml.rels><?xml version="1.0" encoding="UTF-8" standalone="yes"?>
<Relationships xmlns="http://schemas.openxmlformats.org/package/2006/relationships"><Relationship Id="rId3" Type="http://schemas.openxmlformats.org/officeDocument/2006/relationships/hyperlink" Target="https://oracle-patches.com/en/os/choosing-the-right-linux-distribution-step-by-step-instruction" TargetMode="External"/><Relationship Id="rId2" Type="http://schemas.openxmlformats.org/officeDocument/2006/relationships/notesSlide" Target="../notesSlides/notesSlide140.xml"/><Relationship Id="rId1" Type="http://schemas.openxmlformats.org/officeDocument/2006/relationships/slideLayout" Target="../slideLayouts/slideLayout8.xml"/><Relationship Id="rId4" Type="http://schemas.openxmlformats.org/officeDocument/2006/relationships/image" Target="../media/image130.jpeg"/></Relationships>
</file>

<file path=ppt/slides/_rels/slide141.xml.rels><?xml version="1.0" encoding="UTF-8" standalone="yes"?>
<Relationships xmlns="http://schemas.openxmlformats.org/package/2006/relationships"><Relationship Id="rId3" Type="http://schemas.openxmlformats.org/officeDocument/2006/relationships/hyperlink" Target="https://www.javatpoint.com/linux-nano-editor" TargetMode="External"/><Relationship Id="rId2" Type="http://schemas.openxmlformats.org/officeDocument/2006/relationships/notesSlide" Target="../notesSlides/notesSlide141.xml"/><Relationship Id="rId1" Type="http://schemas.openxmlformats.org/officeDocument/2006/relationships/slideLayout" Target="../slideLayouts/slideLayout8.xml"/><Relationship Id="rId5" Type="http://schemas.openxmlformats.org/officeDocument/2006/relationships/image" Target="../media/image132.png"/><Relationship Id="rId4" Type="http://schemas.openxmlformats.org/officeDocument/2006/relationships/image" Target="../media/image131.png"/></Relationships>
</file>

<file path=ppt/slides/_rels/slide142.xml.rels><?xml version="1.0" encoding="UTF-8" standalone="yes"?>
<Relationships xmlns="http://schemas.openxmlformats.org/package/2006/relationships"><Relationship Id="rId3" Type="http://schemas.openxmlformats.org/officeDocument/2006/relationships/hyperlink" Target="https://linoxide.com/list-users-linux-command-line/" TargetMode="External"/><Relationship Id="rId2" Type="http://schemas.openxmlformats.org/officeDocument/2006/relationships/notesSlide" Target="../notesSlides/notesSlide142.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143.xml.rels><?xml version="1.0" encoding="UTF-8" standalone="yes"?>
<Relationships xmlns="http://schemas.openxmlformats.org/package/2006/relationships"><Relationship Id="rId3" Type="http://schemas.openxmlformats.org/officeDocument/2006/relationships/hyperlink" Target="https://pediaa.com/difference-between-linux-and-ubuntu/" TargetMode="External"/><Relationship Id="rId2" Type="http://schemas.openxmlformats.org/officeDocument/2006/relationships/notesSlide" Target="../notesSlides/notesSlide143.xml"/><Relationship Id="rId1" Type="http://schemas.openxmlformats.org/officeDocument/2006/relationships/slideLayout" Target="../slideLayouts/slideLayout8.xml"/><Relationship Id="rId4" Type="http://schemas.openxmlformats.org/officeDocument/2006/relationships/image" Target="../media/image134.jpeg"/></Relationships>
</file>

<file path=ppt/slides/_rels/slide144.xml.rels><?xml version="1.0" encoding="UTF-8" standalone="yes"?>
<Relationships xmlns="http://schemas.openxmlformats.org/package/2006/relationships"><Relationship Id="rId3" Type="http://schemas.openxmlformats.org/officeDocument/2006/relationships/hyperlink" Target="https://www.guru99.com/introduction-linux.html" TargetMode="External"/><Relationship Id="rId2" Type="http://schemas.openxmlformats.org/officeDocument/2006/relationships/notesSlide" Target="../notesSlides/notesSlide144.xml"/><Relationship Id="rId1" Type="http://schemas.openxmlformats.org/officeDocument/2006/relationships/slideLayout" Target="../slideLayouts/slideLayout8.xml"/><Relationship Id="rId4" Type="http://schemas.openxmlformats.org/officeDocument/2006/relationships/image" Target="../media/image135.jpeg"/></Relationships>
</file>

<file path=ppt/slides/_rels/slide145.xml.rels><?xml version="1.0" encoding="UTF-8" standalone="yes"?>
<Relationships xmlns="http://schemas.openxmlformats.org/package/2006/relationships"><Relationship Id="rId3" Type="http://schemas.openxmlformats.org/officeDocument/2006/relationships/hyperlink" Target="https://www.techradar.com/how-to/how-to-speed-up-ubuntu-2004" TargetMode="External"/><Relationship Id="rId2" Type="http://schemas.openxmlformats.org/officeDocument/2006/relationships/notesSlide" Target="../notesSlides/notesSlide145.xml"/><Relationship Id="rId1" Type="http://schemas.openxmlformats.org/officeDocument/2006/relationships/slideLayout" Target="../slideLayouts/slideLayout8.xml"/><Relationship Id="rId4" Type="http://schemas.openxmlformats.org/officeDocument/2006/relationships/image" Target="../media/image136.jpeg"/></Relationships>
</file>

<file path=ppt/slides/_rels/slide146.xml.rels><?xml version="1.0" encoding="UTF-8" standalone="yes"?>
<Relationships xmlns="http://schemas.openxmlformats.org/package/2006/relationships"><Relationship Id="rId3" Type="http://schemas.openxmlformats.org/officeDocument/2006/relationships/hyperlink" Target="https://www.techrepublic.com/article/evaluating-linux-reality-vs-hype/" TargetMode="External"/><Relationship Id="rId2" Type="http://schemas.openxmlformats.org/officeDocument/2006/relationships/notesSlide" Target="../notesSlides/notesSlide146.xml"/><Relationship Id="rId1" Type="http://schemas.openxmlformats.org/officeDocument/2006/relationships/slideLayout" Target="../slideLayouts/slideLayout8.xml"/><Relationship Id="rId4" Type="http://schemas.openxmlformats.org/officeDocument/2006/relationships/image" Target="../media/image137.gif"/></Relationships>
</file>

<file path=ppt/slides/_rels/slide147.xml.rels><?xml version="1.0" encoding="UTF-8" standalone="yes"?>
<Relationships xmlns="http://schemas.openxmlformats.org/package/2006/relationships"><Relationship Id="rId3" Type="http://schemas.openxmlformats.org/officeDocument/2006/relationships/hyperlink" Target="https://etipsguruji.com/gui/" TargetMode="External"/><Relationship Id="rId2" Type="http://schemas.openxmlformats.org/officeDocument/2006/relationships/notesSlide" Target="../notesSlides/notesSlide147.xml"/><Relationship Id="rId1" Type="http://schemas.openxmlformats.org/officeDocument/2006/relationships/slideLayout" Target="../slideLayouts/slideLayout8.xml"/><Relationship Id="rId4" Type="http://schemas.openxmlformats.org/officeDocument/2006/relationships/image" Target="../media/image138.png"/></Relationships>
</file>

<file path=ppt/slides/_rels/slide148.xml.rels><?xml version="1.0" encoding="UTF-8" standalone="yes"?>
<Relationships xmlns="http://schemas.openxmlformats.org/package/2006/relationships"><Relationship Id="rId3" Type="http://schemas.openxmlformats.org/officeDocument/2006/relationships/hyperlink" Target="https://technastic.com/5-best-linux-desktop-environments/" TargetMode="External"/><Relationship Id="rId2" Type="http://schemas.openxmlformats.org/officeDocument/2006/relationships/notesSlide" Target="../notesSlides/notesSlide148.xml"/><Relationship Id="rId1" Type="http://schemas.openxmlformats.org/officeDocument/2006/relationships/slideLayout" Target="../slideLayouts/slideLayout8.xml"/><Relationship Id="rId4" Type="http://schemas.openxmlformats.org/officeDocument/2006/relationships/image" Target="../media/image139.jpeg"/></Relationships>
</file>

<file path=ppt/slides/_rels/slide149.xml.rels><?xml version="1.0" encoding="UTF-8" standalone="yes"?>
<Relationships xmlns="http://schemas.openxmlformats.org/package/2006/relationships"><Relationship Id="rId3" Type="http://schemas.openxmlformats.org/officeDocument/2006/relationships/hyperlink" Target="https://commons.wikimedia.org/wiki/File:Desktop_Ubuntu_20.04.png" TargetMode="External"/><Relationship Id="rId2" Type="http://schemas.openxmlformats.org/officeDocument/2006/relationships/notesSlide" Target="../notesSlides/notesSlide149.xml"/><Relationship Id="rId1" Type="http://schemas.openxmlformats.org/officeDocument/2006/relationships/slideLayout" Target="../slideLayouts/slideLayout8.xml"/><Relationship Id="rId4" Type="http://schemas.openxmlformats.org/officeDocument/2006/relationships/image" Target="../media/image140.png"/></Relationships>
</file>

<file path=ppt/slides/_rels/slide15.xml.rels><?xml version="1.0" encoding="UTF-8" standalone="yes"?>
<Relationships xmlns="http://schemas.openxmlformats.org/package/2006/relationships"><Relationship Id="rId3" Type="http://schemas.openxmlformats.org/officeDocument/2006/relationships/hyperlink" Target="https://www.computerhope.com/jargon/c/crimp.htm"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19.jpeg"/><Relationship Id="rId4" Type="http://schemas.openxmlformats.org/officeDocument/2006/relationships/image" Target="../media/image20.jpeg"/></Relationships>
</file>

<file path=ppt/slides/_rels/slide150.xml.rels><?xml version="1.0" encoding="UTF-8" standalone="yes"?>
<Relationships xmlns="http://schemas.openxmlformats.org/package/2006/relationships"><Relationship Id="rId3" Type="http://schemas.openxmlformats.org/officeDocument/2006/relationships/hyperlink" Target="https://pediaa.com/difference-between-gui-and-cli/" TargetMode="External"/><Relationship Id="rId2" Type="http://schemas.openxmlformats.org/officeDocument/2006/relationships/notesSlide" Target="../notesSlides/notesSlide150.xml"/><Relationship Id="rId1" Type="http://schemas.openxmlformats.org/officeDocument/2006/relationships/slideLayout" Target="../slideLayouts/slideLayout8.xml"/><Relationship Id="rId4" Type="http://schemas.openxmlformats.org/officeDocument/2006/relationships/image" Target="../media/image141.jpeg"/></Relationships>
</file>

<file path=ppt/slides/_rels/slide151.xml.rels><?xml version="1.0" encoding="UTF-8" standalone="yes"?>
<Relationships xmlns="http://schemas.openxmlformats.org/package/2006/relationships"><Relationship Id="rId3" Type="http://schemas.openxmlformats.org/officeDocument/2006/relationships/hyperlink" Target="https://www.geeksforgeeks.org/linux-directory-structure/" TargetMode="External"/><Relationship Id="rId2" Type="http://schemas.openxmlformats.org/officeDocument/2006/relationships/notesSlide" Target="../notesSlides/notesSlide151.xml"/><Relationship Id="rId1" Type="http://schemas.openxmlformats.org/officeDocument/2006/relationships/slideLayout" Target="../slideLayouts/slideLayout8.xml"/><Relationship Id="rId4" Type="http://schemas.openxmlformats.org/officeDocument/2006/relationships/image" Target="../media/image142.png"/></Relationships>
</file>

<file path=ppt/slides/_rels/slide15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52.xml"/><Relationship Id="rId1" Type="http://schemas.openxmlformats.org/officeDocument/2006/relationships/slideLayout" Target="../slideLayouts/slideLayout8.xml"/><Relationship Id="rId4" Type="http://schemas.openxmlformats.org/officeDocument/2006/relationships/hyperlink" Target="https://www.geeksforgeeks.org/linux-directory-structure/"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www.2daygeek.com/find-identify-file-types-in-linux/" TargetMode="External"/><Relationship Id="rId2" Type="http://schemas.openxmlformats.org/officeDocument/2006/relationships/notesSlide" Target="../notesSlides/notesSlide153.xml"/><Relationship Id="rId1" Type="http://schemas.openxmlformats.org/officeDocument/2006/relationships/slideLayout" Target="../slideLayouts/slideLayout8.xml"/><Relationship Id="rId4" Type="http://schemas.openxmlformats.org/officeDocument/2006/relationships/image" Target="../media/image144.png"/></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basic-linux-commands-day-day-life/" TargetMode="External"/><Relationship Id="rId2" Type="http://schemas.openxmlformats.org/officeDocument/2006/relationships/notesSlide" Target="../notesSlides/notesSlide154.xml"/><Relationship Id="rId1" Type="http://schemas.openxmlformats.org/officeDocument/2006/relationships/slideLayout" Target="../slideLayouts/slideLayout8.xml"/><Relationship Id="rId4" Type="http://schemas.openxmlformats.org/officeDocument/2006/relationships/image" Target="../media/image145.png"/></Relationships>
</file>

<file path=ppt/slides/_rels/slide155.xml.rels><?xml version="1.0" encoding="UTF-8" standalone="yes"?>
<Relationships xmlns="http://schemas.openxmlformats.org/package/2006/relationships"><Relationship Id="rId3" Type="http://schemas.openxmlformats.org/officeDocument/2006/relationships/hyperlink" Target="https://www.educba.com/bash-shell-in-linux/" TargetMode="External"/><Relationship Id="rId2" Type="http://schemas.openxmlformats.org/officeDocument/2006/relationships/notesSlide" Target="../notesSlides/notesSlide155.xml"/><Relationship Id="rId1" Type="http://schemas.openxmlformats.org/officeDocument/2006/relationships/slideLayout" Target="../slideLayouts/slideLayout8.xml"/><Relationship Id="rId4" Type="http://schemas.openxmlformats.org/officeDocument/2006/relationships/image" Target="../media/image146.png"/></Relationships>
</file>

<file path=ppt/slides/_rels/slide156.xml.rels><?xml version="1.0" encoding="UTF-8" standalone="yes"?>
<Relationships xmlns="http://schemas.openxmlformats.org/package/2006/relationships"><Relationship Id="rId3" Type="http://schemas.openxmlformats.org/officeDocument/2006/relationships/hyperlink" Target="https://www.tutorialandexample.com/linux-bash/" TargetMode="External"/><Relationship Id="rId2" Type="http://schemas.openxmlformats.org/officeDocument/2006/relationships/notesSlide" Target="../notesSlides/notesSlide156.xml"/><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157.xml.rels><?xml version="1.0" encoding="UTF-8" standalone="yes"?>
<Relationships xmlns="http://schemas.openxmlformats.org/package/2006/relationships"><Relationship Id="rId3" Type="http://schemas.openxmlformats.org/officeDocument/2006/relationships/hyperlink" Target="https://docs.gigaspaces.com/latest/admin/tools-cli.html" TargetMode="External"/><Relationship Id="rId2" Type="http://schemas.openxmlformats.org/officeDocument/2006/relationships/notesSlide" Target="../notesSlides/notesSlide157.xml"/><Relationship Id="rId1" Type="http://schemas.openxmlformats.org/officeDocument/2006/relationships/slideLayout" Target="../slideLayouts/slideLayout8.xml"/><Relationship Id="rId4" Type="http://schemas.openxmlformats.org/officeDocument/2006/relationships/image" Target="../media/image148.png"/></Relationships>
</file>

<file path=ppt/slides/_rels/slide158.xml.rels><?xml version="1.0" encoding="UTF-8" standalone="yes"?>
<Relationships xmlns="http://schemas.openxmlformats.org/package/2006/relationships"><Relationship Id="rId3" Type="http://schemas.openxmlformats.org/officeDocument/2006/relationships/hyperlink" Target="https://www.journaldev.com/34067/linux-commands" TargetMode="External"/><Relationship Id="rId2" Type="http://schemas.openxmlformats.org/officeDocument/2006/relationships/notesSlide" Target="../notesSlides/notesSlide158.xml"/><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159.xml.rels><?xml version="1.0" encoding="UTF-8" standalone="yes"?>
<Relationships xmlns="http://schemas.openxmlformats.org/package/2006/relationships"><Relationship Id="rId3" Type="http://schemas.openxmlformats.org/officeDocument/2006/relationships/hyperlink" Target="https://study.com/academy/lesson/linux-commands-for-managing-files-directories.html" TargetMode="External"/><Relationship Id="rId2" Type="http://schemas.openxmlformats.org/officeDocument/2006/relationships/notesSlide" Target="../notesSlides/notesSlide159.xml"/><Relationship Id="rId1" Type="http://schemas.openxmlformats.org/officeDocument/2006/relationships/slideLayout" Target="../slideLayouts/slideLayout8.xml"/><Relationship Id="rId4" Type="http://schemas.openxmlformats.org/officeDocument/2006/relationships/image" Target="../media/image150.png"/></Relationships>
</file>

<file path=ppt/slides/_rels/slide16.xml.rels><?xml version="1.0" encoding="UTF-8" standalone="yes"?>
<Relationships xmlns="http://schemas.openxmlformats.org/package/2006/relationships"><Relationship Id="rId3" Type="http://schemas.openxmlformats.org/officeDocument/2006/relationships/hyperlink" Target="https://nstidehradun.wordpress.com/2019/11/29/hand-tools-and-its-safety/"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2.jpg"/></Relationships>
</file>

<file path=ppt/slides/_rels/slide16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0.xml"/><Relationship Id="rId1" Type="http://schemas.openxmlformats.org/officeDocument/2006/relationships/slideLayout" Target="../slideLayouts/slideLayout8.xml"/><Relationship Id="rId4" Type="http://schemas.openxmlformats.org/officeDocument/2006/relationships/hyperlink" Target="https://study.com/academy/lesson/linux-commands-for-managing-files-directories.html" TargetMode="External"/></Relationships>
</file>

<file path=ppt/slides/_rels/slide161.xml.rels><?xml version="1.0" encoding="UTF-8" standalone="yes"?>
<Relationships xmlns="http://schemas.openxmlformats.org/package/2006/relationships"><Relationship Id="rId3" Type="http://schemas.openxmlformats.org/officeDocument/2006/relationships/hyperlink" Target="https://www.computernetworkingnotes.com/linux-tutorials/how-to-use-the-sort-command-in-linux.html" TargetMode="External"/><Relationship Id="rId2" Type="http://schemas.openxmlformats.org/officeDocument/2006/relationships/notesSlide" Target="../notesSlides/notesSlide161.xml"/><Relationship Id="rId1" Type="http://schemas.openxmlformats.org/officeDocument/2006/relationships/slideLayout" Target="../slideLayouts/slideLayout8.xml"/><Relationship Id="rId4" Type="http://schemas.openxmlformats.org/officeDocument/2006/relationships/image" Target="../media/image152.jpeg"/></Relationships>
</file>

<file path=ppt/slides/_rels/slide162.xml.rels><?xml version="1.0" encoding="UTF-8" standalone="yes"?>
<Relationships xmlns="http://schemas.openxmlformats.org/package/2006/relationships"><Relationship Id="rId3" Type="http://schemas.openxmlformats.org/officeDocument/2006/relationships/hyperlink" Target="https://study.com/academy/lesson/linux-commands-for-managing-files-directories.html" TargetMode="External"/><Relationship Id="rId2" Type="http://schemas.openxmlformats.org/officeDocument/2006/relationships/notesSlide" Target="../notesSlides/notesSlide162.xml"/><Relationship Id="rId1" Type="http://schemas.openxmlformats.org/officeDocument/2006/relationships/slideLayout" Target="../slideLayouts/slideLayout8.xml"/><Relationship Id="rId4" Type="http://schemas.openxmlformats.org/officeDocument/2006/relationships/image" Target="../media/image153.png"/></Relationships>
</file>

<file path=ppt/slides/_rels/slide163.xml.rels><?xml version="1.0" encoding="UTF-8" standalone="yes"?>
<Relationships xmlns="http://schemas.openxmlformats.org/package/2006/relationships"><Relationship Id="rId3" Type="http://schemas.openxmlformats.org/officeDocument/2006/relationships/hyperlink" Target="https://study.com/academy/lesson/modifying-file-permissions-access-control-in-linux.html" TargetMode="External"/><Relationship Id="rId2" Type="http://schemas.openxmlformats.org/officeDocument/2006/relationships/notesSlide" Target="../notesSlides/notesSlide163.xml"/><Relationship Id="rId1" Type="http://schemas.openxmlformats.org/officeDocument/2006/relationships/slideLayout" Target="../slideLayouts/slideLayout8.xml"/><Relationship Id="rId4" Type="http://schemas.openxmlformats.org/officeDocument/2006/relationships/image" Target="../media/image154.png"/></Relationships>
</file>

<file path=ppt/slides/_rels/slide164.xml.rels><?xml version="1.0" encoding="UTF-8" standalone="yes"?>
<Relationships xmlns="http://schemas.openxmlformats.org/package/2006/relationships"><Relationship Id="rId3" Type="http://schemas.openxmlformats.org/officeDocument/2006/relationships/hyperlink" Target="https://www.poweradmin.com/blog/essential-shell-commands-for-linux/" TargetMode="External"/><Relationship Id="rId2" Type="http://schemas.openxmlformats.org/officeDocument/2006/relationships/notesSlide" Target="../notesSlides/notesSlide164.xml"/><Relationship Id="rId1" Type="http://schemas.openxmlformats.org/officeDocument/2006/relationships/slideLayout" Target="../slideLayouts/slideLayout8.xml"/><Relationship Id="rId4" Type="http://schemas.openxmlformats.org/officeDocument/2006/relationships/image" Target="../media/image155.jpeg"/></Relationships>
</file>

<file path=ppt/slides/_rels/slide165.xml.rels><?xml version="1.0" encoding="UTF-8" standalone="yes"?>
<Relationships xmlns="http://schemas.openxmlformats.org/package/2006/relationships"><Relationship Id="rId3" Type="http://schemas.openxmlformats.org/officeDocument/2006/relationships/hyperlink" Target="https://mindmajix.com/shell-scripting-tutorial" TargetMode="External"/><Relationship Id="rId2" Type="http://schemas.openxmlformats.org/officeDocument/2006/relationships/notesSlide" Target="../notesSlides/notesSlide165.xml"/><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166.xml.rels><?xml version="1.0" encoding="UTF-8" standalone="yes"?>
<Relationships xmlns="http://schemas.openxmlformats.org/package/2006/relationships"><Relationship Id="rId3" Type="http://schemas.openxmlformats.org/officeDocument/2006/relationships/hyperlink" Target="https://www.slideshare.net/sschaturvedi2015/shell-and-its-types-in-linux-248788008" TargetMode="External"/><Relationship Id="rId2" Type="http://schemas.openxmlformats.org/officeDocument/2006/relationships/notesSlide" Target="../notesSlides/notesSlide166.xml"/><Relationship Id="rId1" Type="http://schemas.openxmlformats.org/officeDocument/2006/relationships/slideLayout" Target="../slideLayouts/slideLayout8.xml"/><Relationship Id="rId4" Type="http://schemas.openxmlformats.org/officeDocument/2006/relationships/image" Target="../media/image157.jpeg"/></Relationships>
</file>

<file path=ppt/slides/_rels/slide167.xml.rels><?xml version="1.0" encoding="UTF-8" standalone="yes"?>
<Relationships xmlns="http://schemas.openxmlformats.org/package/2006/relationships"><Relationship Id="rId3" Type="http://schemas.openxmlformats.org/officeDocument/2006/relationships/hyperlink" Target="https://www.maketecheasier.com/linux-nano-text-editor-beginner-guide/" TargetMode="External"/><Relationship Id="rId2" Type="http://schemas.openxmlformats.org/officeDocument/2006/relationships/notesSlide" Target="../notesSlides/notesSlide167.xml"/><Relationship Id="rId1" Type="http://schemas.openxmlformats.org/officeDocument/2006/relationships/slideLayout" Target="../slideLayouts/slideLayout8.xml"/><Relationship Id="rId5" Type="http://schemas.openxmlformats.org/officeDocument/2006/relationships/image" Target="../media/image159.png"/><Relationship Id="rId4" Type="http://schemas.openxmlformats.org/officeDocument/2006/relationships/image" Target="../media/image158.png"/></Relationships>
</file>

<file path=ppt/slides/_rels/slide168.xml.rels><?xml version="1.0" encoding="UTF-8" standalone="yes"?>
<Relationships xmlns="http://schemas.openxmlformats.org/package/2006/relationships"><Relationship Id="rId3" Type="http://schemas.openxmlformats.org/officeDocument/2006/relationships/hyperlink" Target="https://www.smashingmagazine.com/2010/05/vi-editor-linux-terminal-cheat-sheet-pdf/" TargetMode="External"/><Relationship Id="rId2" Type="http://schemas.openxmlformats.org/officeDocument/2006/relationships/notesSlide" Target="../notesSlides/notesSlide168.xml"/><Relationship Id="rId1" Type="http://schemas.openxmlformats.org/officeDocument/2006/relationships/slideLayout" Target="../slideLayouts/slideLayout8.xml"/><Relationship Id="rId4" Type="http://schemas.openxmlformats.org/officeDocument/2006/relationships/image" Target="../media/image160.jpeg"/></Relationships>
</file>

<file path=ppt/slides/_rels/slide169.xml.rels><?xml version="1.0" encoding="UTF-8" standalone="yes"?>
<Relationships xmlns="http://schemas.openxmlformats.org/package/2006/relationships"><Relationship Id="rId3" Type="http://schemas.openxmlformats.org/officeDocument/2006/relationships/hyperlink" Target="https://www.maketecheasier.com/linux-nano-text-editor-beginner-guide/" TargetMode="External"/><Relationship Id="rId2" Type="http://schemas.openxmlformats.org/officeDocument/2006/relationships/notesSlide" Target="../notesSlides/notesSlide169.xml"/><Relationship Id="rId1" Type="http://schemas.openxmlformats.org/officeDocument/2006/relationships/slideLayout" Target="../slideLayouts/slideLayout8.xml"/><Relationship Id="rId4" Type="http://schemas.openxmlformats.org/officeDocument/2006/relationships/image" Target="../media/image159.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3" Type="http://schemas.openxmlformats.org/officeDocument/2006/relationships/hyperlink" Target="https://www.educba.com/uses-of-shell-scripting/" TargetMode="External"/><Relationship Id="rId2" Type="http://schemas.openxmlformats.org/officeDocument/2006/relationships/notesSlide" Target="../notesSlides/notesSlide170.xml"/><Relationship Id="rId1" Type="http://schemas.openxmlformats.org/officeDocument/2006/relationships/slideLayout" Target="../slideLayouts/slideLayout8.xml"/><Relationship Id="rId4" Type="http://schemas.openxmlformats.org/officeDocument/2006/relationships/image" Target="../media/image161.jpeg"/></Relationships>
</file>

<file path=ppt/slides/_rels/slide171.xml.rels><?xml version="1.0" encoding="UTF-8" standalone="yes"?>
<Relationships xmlns="http://schemas.openxmlformats.org/package/2006/relationships"><Relationship Id="rId3" Type="http://schemas.openxmlformats.org/officeDocument/2006/relationships/hyperlink" Target="https://devopslearning.medium.com/100-days-of-devops-day-51-introduction-to-bash-scripting-9501ce7a32a4" TargetMode="External"/><Relationship Id="rId2" Type="http://schemas.openxmlformats.org/officeDocument/2006/relationships/notesSlide" Target="../notesSlides/notesSlide171.xml"/><Relationship Id="rId1" Type="http://schemas.openxmlformats.org/officeDocument/2006/relationships/slideLayout" Target="../slideLayouts/slideLayout8.xml"/><Relationship Id="rId4" Type="http://schemas.openxmlformats.org/officeDocument/2006/relationships/image" Target="../media/image162.png"/></Relationships>
</file>

<file path=ppt/slides/_rels/slide172.xml.rels><?xml version="1.0" encoding="UTF-8" standalone="yes"?>
<Relationships xmlns="http://schemas.openxmlformats.org/package/2006/relationships"><Relationship Id="rId3" Type="http://schemas.openxmlformats.org/officeDocument/2006/relationships/hyperlink" Target="https://linuxaria.com/howto/7-hidden-features-of-bash" TargetMode="External"/><Relationship Id="rId2" Type="http://schemas.openxmlformats.org/officeDocument/2006/relationships/notesSlide" Target="../notesSlides/notesSlide172.xml"/><Relationship Id="rId1" Type="http://schemas.openxmlformats.org/officeDocument/2006/relationships/slideLayout" Target="../slideLayouts/slideLayout8.xml"/><Relationship Id="rId4" Type="http://schemas.openxmlformats.org/officeDocument/2006/relationships/image" Target="../media/image163.png"/></Relationships>
</file>

<file path=ppt/slides/_rels/slide173.xml.rels><?xml version="1.0" encoding="UTF-8" standalone="yes"?>
<Relationships xmlns="http://schemas.openxmlformats.org/package/2006/relationships"><Relationship Id="rId3" Type="http://schemas.openxmlformats.org/officeDocument/2006/relationships/hyperlink" Target="https://www.geeksforgeeks.org/linux-directory-structure/" TargetMode="External"/><Relationship Id="rId2" Type="http://schemas.openxmlformats.org/officeDocument/2006/relationships/notesSlide" Target="../notesSlides/notesSlide173.xml"/><Relationship Id="rId1" Type="http://schemas.openxmlformats.org/officeDocument/2006/relationships/slideLayout" Target="../slideLayouts/slideLayout8.xml"/><Relationship Id="rId4" Type="http://schemas.openxmlformats.org/officeDocument/2006/relationships/image" Target="../media/image164.png"/></Relationships>
</file>

<file path=ppt/slides/_rels/slide174.xml.rels><?xml version="1.0" encoding="UTF-8" standalone="yes"?>
<Relationships xmlns="http://schemas.openxmlformats.org/package/2006/relationships"><Relationship Id="rId3" Type="http://schemas.openxmlformats.org/officeDocument/2006/relationships/hyperlink" Target="https://www.javatpoint.com/bash-variables" TargetMode="External"/><Relationship Id="rId2" Type="http://schemas.openxmlformats.org/officeDocument/2006/relationships/notesSlide" Target="../notesSlides/notesSlide174.xml"/><Relationship Id="rId1" Type="http://schemas.openxmlformats.org/officeDocument/2006/relationships/slideLayout" Target="../slideLayouts/slideLayout8.xml"/><Relationship Id="rId4" Type="http://schemas.openxmlformats.org/officeDocument/2006/relationships/image" Target="../media/image165.png"/></Relationships>
</file>

<file path=ppt/slides/_rels/slide175.xml.rels><?xml version="1.0" encoding="UTF-8" standalone="yes"?>
<Relationships xmlns="http://schemas.openxmlformats.org/package/2006/relationships"><Relationship Id="rId3" Type="http://schemas.openxmlformats.org/officeDocument/2006/relationships/hyperlink" Target="https://www.geeksforgeeks.org/linux-directory-structure/" TargetMode="External"/><Relationship Id="rId2" Type="http://schemas.openxmlformats.org/officeDocument/2006/relationships/notesSlide" Target="../notesSlides/notesSlide175.xml"/><Relationship Id="rId1" Type="http://schemas.openxmlformats.org/officeDocument/2006/relationships/slideLayout" Target="../slideLayouts/slideLayout8.xml"/><Relationship Id="rId4" Type="http://schemas.openxmlformats.org/officeDocument/2006/relationships/image" Target="../media/image166.jpeg"/></Relationships>
</file>

<file path=ppt/slides/_rels/slide176.xml.rels><?xml version="1.0" encoding="UTF-8" standalone="yes"?>
<Relationships xmlns="http://schemas.openxmlformats.org/package/2006/relationships"><Relationship Id="rId3" Type="http://schemas.openxmlformats.org/officeDocument/2006/relationships/hyperlink" Target="https://www.javatpoint.com/bash-read-user-input" TargetMode="External"/><Relationship Id="rId2" Type="http://schemas.openxmlformats.org/officeDocument/2006/relationships/notesSlide" Target="../notesSlides/notesSlide176.xml"/><Relationship Id="rId1" Type="http://schemas.openxmlformats.org/officeDocument/2006/relationships/slideLayout" Target="../slideLayouts/slideLayout8.xml"/><Relationship Id="rId4" Type="http://schemas.openxmlformats.org/officeDocument/2006/relationships/image" Target="../media/image167.png"/></Relationships>
</file>

<file path=ppt/slides/_rels/slide177.xml.rels><?xml version="1.0" encoding="UTF-8" standalone="yes"?>
<Relationships xmlns="http://schemas.openxmlformats.org/package/2006/relationships"><Relationship Id="rId3" Type="http://schemas.openxmlformats.org/officeDocument/2006/relationships/hyperlink" Target="https://www.javatpoint.com/if-then-else-shell-scripting" TargetMode="External"/><Relationship Id="rId2" Type="http://schemas.openxmlformats.org/officeDocument/2006/relationships/notesSlide" Target="../notesSlides/notesSlide177.xml"/><Relationship Id="rId1" Type="http://schemas.openxmlformats.org/officeDocument/2006/relationships/slideLayout" Target="../slideLayouts/slideLayout8.xml"/><Relationship Id="rId4" Type="http://schemas.openxmlformats.org/officeDocument/2006/relationships/image" Target="../media/image168.png"/></Relationships>
</file>

<file path=ppt/slides/_rels/slide178.xml.rels><?xml version="1.0" encoding="UTF-8" standalone="yes"?>
<Relationships xmlns="http://schemas.openxmlformats.org/package/2006/relationships"><Relationship Id="rId3" Type="http://schemas.openxmlformats.org/officeDocument/2006/relationships/hyperlink" Target="https://linuxhint.com/nested-loop-bash-script-examples/" TargetMode="External"/><Relationship Id="rId2" Type="http://schemas.openxmlformats.org/officeDocument/2006/relationships/notesSlide" Target="../notesSlides/notesSlide178.xml"/><Relationship Id="rId1" Type="http://schemas.openxmlformats.org/officeDocument/2006/relationships/slideLayout" Target="../slideLayouts/slideLayout8.xml"/><Relationship Id="rId4" Type="http://schemas.openxmlformats.org/officeDocument/2006/relationships/image" Target="../media/image169.png"/></Relationships>
</file>

<file path=ppt/slides/_rels/slide179.xml.rels><?xml version="1.0" encoding="UTF-8" standalone="yes"?>
<Relationships xmlns="http://schemas.openxmlformats.org/package/2006/relationships"><Relationship Id="rId3" Type="http://schemas.openxmlformats.org/officeDocument/2006/relationships/hyperlink" Target="https://ro.linuxteaching.com/article/bash_call_function" TargetMode="External"/><Relationship Id="rId2" Type="http://schemas.openxmlformats.org/officeDocument/2006/relationships/notesSlide" Target="../notesSlides/notesSlide179.xml"/><Relationship Id="rId1" Type="http://schemas.openxmlformats.org/officeDocument/2006/relationships/slideLayout" Target="../slideLayouts/slideLayout8.xml"/><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hyperlink" Target="https://www.sciencebuddies.org/science-fair-projects/references/how-to-solder"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4.jpe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hyperlink" Target="https://media.smallbiztrends.com/2016/12/open-office.png" TargetMode="External"/><Relationship Id="rId2" Type="http://schemas.openxmlformats.org/officeDocument/2006/relationships/notesSlide" Target="../notesSlides/notesSlide182.xml"/><Relationship Id="rId1" Type="http://schemas.openxmlformats.org/officeDocument/2006/relationships/slideLayout" Target="../slideLayouts/slideLayout8.xml"/><Relationship Id="rId4" Type="http://schemas.openxmlformats.org/officeDocument/2006/relationships/image" Target="../media/image171.jpg"/></Relationships>
</file>

<file path=ppt/slides/_rels/slide1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3.xml"/><Relationship Id="rId1" Type="http://schemas.openxmlformats.org/officeDocument/2006/relationships/slideLayout" Target="../slideLayouts/slideLayout8.xml"/></Relationships>
</file>

<file path=ppt/slides/_rels/slide18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8.xml"/></Relationships>
</file>

<file path=ppt/slides/_rels/slide186.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hyperlink" Target="https://img.brainkart.com/imagebk34/RuTbyaO.jpg" TargetMode="External"/><Relationship Id="rId1" Type="http://schemas.openxmlformats.org/officeDocument/2006/relationships/slideLayout" Target="../slideLayouts/slideLayout8.xml"/></Relationships>
</file>

<file path=ppt/slides/_rels/slide18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xml"/></Relationships>
</file>

<file path=ppt/slides/_rels/slide18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hyperlink" Target="https://www.wikihow.com/images/thumb/3/3f/Use-OpenOffice.org-Writer-Step-2Bullet2.jpg/aid571139-v4-728px-Use-OpenOffice.org-Writer-Step-2Bullet2.jpg.webp"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www.sciencebuddies.org/science-fair-projects/references/how-to-solder"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1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www.inkubit.com/wp-content/uploads/2020/08/word-und-openoffice-im-vergleich-bild-2-1024x639.png" TargetMode="Externa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hyperlink" Target="https://img.brainkart.com/imagebk34/ecA1qn9.jpg" TargetMode="Externa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hyperlink" Target="https://img.brainkart.com/imagebk34/Ra2dcPS.jpg" TargetMode="Externa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image" Target="../media/image179.jpg"/><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197.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image" Target="../media/image182.jpg"/><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image" Target="../media/image183.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2" Type="http://schemas.openxmlformats.org/officeDocument/2006/relationships/image" Target="../media/image187.jpg"/><Relationship Id="rId1" Type="http://schemas.openxmlformats.org/officeDocument/2006/relationships/slideLayout" Target="../slideLayouts/slideLayout8.xml"/></Relationships>
</file>

<file path=ppt/slides/_rels/slide205.xml.rels><?xml version="1.0" encoding="UTF-8" standalone="yes"?>
<Relationships xmlns="http://schemas.openxmlformats.org/package/2006/relationships"><Relationship Id="rId2" Type="http://schemas.openxmlformats.org/officeDocument/2006/relationships/image" Target="../media/image188.jpg"/><Relationship Id="rId1" Type="http://schemas.openxmlformats.org/officeDocument/2006/relationships/slideLayout" Target="../slideLayouts/slideLayout8.xml"/></Relationships>
</file>

<file path=ppt/slides/_rels/slide20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9.png"/><Relationship Id="rId1" Type="http://schemas.openxmlformats.org/officeDocument/2006/relationships/slideLayout" Target="../slideLayouts/slideLayout8.xml"/></Relationships>
</file>

<file path=ppt/slides/_rels/slide207.xml.rels><?xml version="1.0" encoding="UTF-8" standalone="yes"?>
<Relationships xmlns="http://schemas.openxmlformats.org/package/2006/relationships"><Relationship Id="rId2" Type="http://schemas.openxmlformats.org/officeDocument/2006/relationships/image" Target="../media/image190.jpg"/><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2" Type="http://schemas.openxmlformats.org/officeDocument/2006/relationships/image" Target="../media/image191.jp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5.imimg.com/data5/RO/XO/MY-3767981/rf-connectors-500x500.jpg" TargetMode="Externa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10.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194.jp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2" Type="http://schemas.openxmlformats.org/officeDocument/2006/relationships/image" Target="../media/image196.jp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97.jp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customXml" Target="../ink/ink2.xml"/><Relationship Id="rId4" Type="http://schemas.openxmlformats.org/officeDocument/2006/relationships/image" Target="../media/image25.png"/></Relationships>
</file>

<file path=ppt/slides/_rels/slide215.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97.jpg"/><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customXml" Target="../ink/ink4.xml"/><Relationship Id="rId4" Type="http://schemas.openxmlformats.org/officeDocument/2006/relationships/image" Target="../media/image270.png"/></Relationships>
</file>

<file path=ppt/slides/_rels/slide216.xml.rels><?xml version="1.0" encoding="UTF-8" standalone="yes"?>
<Relationships xmlns="http://schemas.openxmlformats.org/package/2006/relationships"><Relationship Id="rId2" Type="http://schemas.openxmlformats.org/officeDocument/2006/relationships/image" Target="../media/image198.jp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image" Target="../media/image200.jp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201.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image" Target="../media/image202.jpg"/><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2" Type="http://schemas.openxmlformats.org/officeDocument/2006/relationships/image" Target="../media/image203.jp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2" Type="http://schemas.openxmlformats.org/officeDocument/2006/relationships/image" Target="../media/image199.jp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204.jp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2" Type="http://schemas.openxmlformats.org/officeDocument/2006/relationships/image" Target="../media/image205.jp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2" Type="http://schemas.openxmlformats.org/officeDocument/2006/relationships/image" Target="../media/image206.jp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2" Type="http://schemas.openxmlformats.org/officeDocument/2006/relationships/image" Target="../media/image208.jpg"/><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2" Type="http://schemas.openxmlformats.org/officeDocument/2006/relationships/image" Target="../media/image212.jpg"/><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2" Type="http://schemas.openxmlformats.org/officeDocument/2006/relationships/image" Target="../media/image213.jpg"/><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2" Type="http://schemas.openxmlformats.org/officeDocument/2006/relationships/image" Target="../media/image214.jpg"/><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2" Type="http://schemas.openxmlformats.org/officeDocument/2006/relationships/image" Target="../media/image215.jpg"/><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2" Type="http://schemas.openxmlformats.org/officeDocument/2006/relationships/image" Target="../media/image216.jpg"/><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2" Type="http://schemas.openxmlformats.org/officeDocument/2006/relationships/image" Target="../media/image217.jp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image" Target="../media/image219.jp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image" Target="../media/image220.jp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2" Type="http://schemas.openxmlformats.org/officeDocument/2006/relationships/image" Target="../media/image221.jpg"/><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image" Target="../media/image224.jp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image" Target="../media/image225.jp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image" Target="../media/image226.jp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2" Type="http://schemas.openxmlformats.org/officeDocument/2006/relationships/image" Target="../media/image227.jp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228.jpg"/><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2" Type="http://schemas.openxmlformats.org/officeDocument/2006/relationships/image" Target="../media/image230.jpg"/><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231.jp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2" Type="http://schemas.openxmlformats.org/officeDocument/2006/relationships/image" Target="../media/image233.jpg"/><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2" Type="http://schemas.openxmlformats.org/officeDocument/2006/relationships/image" Target="../media/image234.jp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2" Type="http://schemas.openxmlformats.org/officeDocument/2006/relationships/image" Target="../media/image235.jp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0.jpeg"/></Relationships>
</file>

<file path=ppt/slides/_rels/slide260.xml.rels><?xml version="1.0" encoding="UTF-8" standalone="yes"?>
<Relationships xmlns="http://schemas.openxmlformats.org/package/2006/relationships"><Relationship Id="rId2" Type="http://schemas.openxmlformats.org/officeDocument/2006/relationships/image" Target="../media/image236.jpg"/><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2" Type="http://schemas.openxmlformats.org/officeDocument/2006/relationships/image" Target="../media/image237.jpg"/><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2" Type="http://schemas.openxmlformats.org/officeDocument/2006/relationships/image" Target="../media/image238.jpg"/><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2" Type="http://schemas.openxmlformats.org/officeDocument/2006/relationships/image" Target="../media/image239.jpg"/><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2" Type="http://schemas.openxmlformats.org/officeDocument/2006/relationships/image" Target="../media/image240.jpg"/><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3" Type="http://schemas.openxmlformats.org/officeDocument/2006/relationships/image" Target="../media/image241.jpg"/><Relationship Id="rId2" Type="http://schemas.openxmlformats.org/officeDocument/2006/relationships/notesSlide" Target="../notesSlides/notesSlide187.xml"/><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3" Type="http://schemas.openxmlformats.org/officeDocument/2006/relationships/image" Target="../media/image243.jpg"/><Relationship Id="rId2" Type="http://schemas.openxmlformats.org/officeDocument/2006/relationships/notesSlide" Target="../notesSlides/notesSlide18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1.jpeg"/></Relationships>
</file>

<file path=ppt/slides/_rels/slide270.xml.rels><?xml version="1.0" encoding="UTF-8" standalone="yes"?>
<Relationships xmlns="http://schemas.openxmlformats.org/package/2006/relationships"><Relationship Id="rId3" Type="http://schemas.openxmlformats.org/officeDocument/2006/relationships/image" Target="../media/image244.jpg"/><Relationship Id="rId2" Type="http://schemas.openxmlformats.org/officeDocument/2006/relationships/notesSlide" Target="../notesSlides/notesSlide190.xml"/><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3" Type="http://schemas.openxmlformats.org/officeDocument/2006/relationships/image" Target="../media/image246.jpg"/><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273.xml.rels><?xml version="1.0" encoding="UTF-8" standalone="yes"?>
<Relationships xmlns="http://schemas.openxmlformats.org/package/2006/relationships"><Relationship Id="rId3" Type="http://schemas.openxmlformats.org/officeDocument/2006/relationships/image" Target="../media/image247.jpg"/><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3" Type="http://schemas.openxmlformats.org/officeDocument/2006/relationships/image" Target="../media/image248.webp"/><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3" Type="http://schemas.openxmlformats.org/officeDocument/2006/relationships/image" Target="../media/image249.bin"/><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3" Type="http://schemas.openxmlformats.org/officeDocument/2006/relationships/image" Target="../media/image250.webp"/><Relationship Id="rId2" Type="http://schemas.openxmlformats.org/officeDocument/2006/relationships/notesSlide" Target="../notesSlides/notesSlide196.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3" Type="http://schemas.openxmlformats.org/officeDocument/2006/relationships/image" Target="../media/image251.bin"/><Relationship Id="rId2" Type="http://schemas.openxmlformats.org/officeDocument/2006/relationships/notesSlide" Target="../notesSlides/notesSlide197.xml"/><Relationship Id="rId1" Type="http://schemas.openxmlformats.org/officeDocument/2006/relationships/slideLayout" Target="../slideLayouts/slideLayout8.xml"/></Relationships>
</file>

<file path=ppt/slides/_rels/slide278.xml.rels><?xml version="1.0" encoding="UTF-8" standalone="yes"?>
<Relationships xmlns="http://schemas.openxmlformats.org/package/2006/relationships"><Relationship Id="rId3" Type="http://schemas.openxmlformats.org/officeDocument/2006/relationships/image" Target="../media/image252.webp"/><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3" Type="http://schemas.openxmlformats.org/officeDocument/2006/relationships/image" Target="../media/image253.webp"/><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https://i.ytimg.com/vi/H3yTF6wqTbg/maxresdefault.jpg"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2.jpeg"/></Relationships>
</file>

<file path=ppt/slides/_rels/slide280.xml.rels><?xml version="1.0" encoding="UTF-8" standalone="yes"?>
<Relationships xmlns="http://schemas.openxmlformats.org/package/2006/relationships"><Relationship Id="rId3" Type="http://schemas.openxmlformats.org/officeDocument/2006/relationships/image" Target="../media/image254.webp"/><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2" Type="http://schemas.openxmlformats.org/officeDocument/2006/relationships/image" Target="../media/image255.webp"/><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2" Type="http://schemas.openxmlformats.org/officeDocument/2006/relationships/image" Target="../media/image256.webp"/><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2" Type="http://schemas.openxmlformats.org/officeDocument/2006/relationships/image" Target="../media/image257.webp"/><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2" Type="http://schemas.openxmlformats.org/officeDocument/2006/relationships/image" Target="../media/image258.bin"/><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2" Type="http://schemas.openxmlformats.org/officeDocument/2006/relationships/image" Target="../media/image259.webp"/><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2" Type="http://schemas.openxmlformats.org/officeDocument/2006/relationships/image" Target="../media/image260.webp"/><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2" Type="http://schemas.openxmlformats.org/officeDocument/2006/relationships/image" Target="../media/image261.webp"/><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2" Type="http://schemas.openxmlformats.org/officeDocument/2006/relationships/image" Target="../media/image262.webp"/><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2" Type="http://schemas.openxmlformats.org/officeDocument/2006/relationships/image" Target="../media/image263.webp"/><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content.instructables.com/ORIG/F97/Y4PB/KKCKYS94/F97Y4PBKKCKYS94.jpg?auto=webp&amp;fit=bounds&amp;frame=1&amp;auto=webp&amp;frame=1&amp;height=300"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290.xml.rels><?xml version="1.0" encoding="UTF-8" standalone="yes"?>
<Relationships xmlns="http://schemas.openxmlformats.org/package/2006/relationships"><Relationship Id="rId2" Type="http://schemas.openxmlformats.org/officeDocument/2006/relationships/image" Target="../media/image264.bin"/><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2" Type="http://schemas.openxmlformats.org/officeDocument/2006/relationships/image" Target="../media/image265.webp"/><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2" Type="http://schemas.openxmlformats.org/officeDocument/2006/relationships/image" Target="../media/image266.webp"/><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2" Type="http://schemas.openxmlformats.org/officeDocument/2006/relationships/image" Target="../media/image267.jpg"/><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2" Type="http://schemas.openxmlformats.org/officeDocument/2006/relationships/image" Target="../media/image268.webp"/><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2" Type="http://schemas.openxmlformats.org/officeDocument/2006/relationships/image" Target="../media/image269.webp"/><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2" Type="http://schemas.openxmlformats.org/officeDocument/2006/relationships/image" Target="../media/image270.webp"/><Relationship Id="rId1" Type="http://schemas.openxmlformats.org/officeDocument/2006/relationships/slideLayout" Target="../slideLayouts/slideLayout8.xml"/></Relationships>
</file>

<file path=ppt/slides/_rels/slide297.xml.rels><?xml version="1.0" encoding="UTF-8" standalone="yes"?>
<Relationships xmlns="http://schemas.openxmlformats.org/package/2006/relationships"><Relationship Id="rId2" Type="http://schemas.openxmlformats.org/officeDocument/2006/relationships/image" Target="../media/image271.bin"/><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2" Type="http://schemas.openxmlformats.org/officeDocument/2006/relationships/image" Target="../media/image272.bin"/><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2" Type="http://schemas.openxmlformats.org/officeDocument/2006/relationships/image" Target="../media/image273.bin"/><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encrypted-tbn0.gstatic.com/images?q=tbn:ANd9GcREsFBYn_au89zChyMMDNg4OMhdNcJs4GXYtg&amp;usqp=CAU"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300.xml.rels><?xml version="1.0" encoding="UTF-8" standalone="yes"?>
<Relationships xmlns="http://schemas.openxmlformats.org/package/2006/relationships"><Relationship Id="rId2" Type="http://schemas.openxmlformats.org/officeDocument/2006/relationships/image" Target="../media/image274.webp"/><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2" Type="http://schemas.openxmlformats.org/officeDocument/2006/relationships/image" Target="../media/image275.bin"/><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2" Type="http://schemas.openxmlformats.org/officeDocument/2006/relationships/image" Target="../media/image269.webp"/><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2" Type="http://schemas.openxmlformats.org/officeDocument/2006/relationships/image" Target="../media/image276.webp"/><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2" Type="http://schemas.openxmlformats.org/officeDocument/2006/relationships/image" Target="../media/image277.webp"/><Relationship Id="rId1" Type="http://schemas.openxmlformats.org/officeDocument/2006/relationships/slideLayout" Target="../slideLayouts/slideLayout8.xml"/></Relationships>
</file>

<file path=ppt/slides/_rels/slide305.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2" Type="http://schemas.openxmlformats.org/officeDocument/2006/relationships/image" Target="../media/image279.jpg"/><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icdn.digitaltrends.com/image/digitaltrends/installmotherboard01.jpg" TargetMode="External"/><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310.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8.xml"/></Relationships>
</file>

<file path=ppt/slides/_rels/slide311.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8.xml"/></Relationships>
</file>

<file path=ppt/slides/_rels/slide312.xml.rels><?xml version="1.0" encoding="UTF-8" standalone="yes"?>
<Relationships xmlns="http://schemas.openxmlformats.org/package/2006/relationships"><Relationship Id="rId2" Type="http://schemas.openxmlformats.org/officeDocument/2006/relationships/image" Target="../media/image285.bin"/><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2" Type="http://schemas.openxmlformats.org/officeDocument/2006/relationships/image" Target="../media/image286.webp"/><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2" Type="http://schemas.openxmlformats.org/officeDocument/2006/relationships/image" Target="../media/image287.webp"/><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https://www.deskdecode.com/wp-content/uploads/2020/05/installing-hard-drive-min.jpg"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320.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8.xml"/></Relationships>
</file>

<file path=ppt/slides/_rels/slide322.xml.rels><?xml version="1.0" encoding="UTF-8" standalone="yes"?>
<Relationships xmlns="http://schemas.openxmlformats.org/package/2006/relationships"><Relationship Id="rId2" Type="http://schemas.openxmlformats.org/officeDocument/2006/relationships/image" Target="../media/image293.jpg"/><Relationship Id="rId1" Type="http://schemas.openxmlformats.org/officeDocument/2006/relationships/slideLayout" Target="../slideLayouts/slideLayout8.xml"/></Relationships>
</file>

<file path=ppt/slides/_rels/slide323.xml.rels><?xml version="1.0" encoding="UTF-8" standalone="yes"?>
<Relationships xmlns="http://schemas.openxmlformats.org/package/2006/relationships"><Relationship Id="rId2" Type="http://schemas.openxmlformats.org/officeDocument/2006/relationships/image" Target="../media/image294.webp"/><Relationship Id="rId1" Type="http://schemas.openxmlformats.org/officeDocument/2006/relationships/slideLayout" Target="../slideLayouts/slideLayout8.xml"/></Relationships>
</file>

<file path=ppt/slides/_rels/slide324.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2" Type="http://schemas.openxmlformats.org/officeDocument/2006/relationships/image" Target="../media/image296.jpg"/><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8.xml"/></Relationships>
</file>

<file path=ppt/slides/_rels/slide327.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8.xml"/></Relationships>
</file>

<file path=ppt/slides/_rels/slide328.xml.rels><?xml version="1.0" encoding="UTF-8" standalone="yes"?>
<Relationships xmlns="http://schemas.openxmlformats.org/package/2006/relationships"><Relationship Id="rId2" Type="http://schemas.openxmlformats.org/officeDocument/2006/relationships/image" Target="../media/image298.jpg"/><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2" Type="http://schemas.openxmlformats.org/officeDocument/2006/relationships/image" Target="../media/image299.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docs.oracle.com/cd/E19127-01/ultra27.ws/820-6776/images/126223new.gif"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7.gif"/></Relationships>
</file>

<file path=ppt/slides/_rels/slide330.xml.rels><?xml version="1.0" encoding="UTF-8" standalone="yes"?>
<Relationships xmlns="http://schemas.openxmlformats.org/package/2006/relationships"><Relationship Id="rId2" Type="http://schemas.openxmlformats.org/officeDocument/2006/relationships/image" Target="../media/image300.jpg"/><Relationship Id="rId1" Type="http://schemas.openxmlformats.org/officeDocument/2006/relationships/slideLayout" Target="../slideLayouts/slideLayout8.xml"/></Relationships>
</file>

<file path=ppt/slides/_rels/slide331.xml.rels><?xml version="1.0" encoding="UTF-8" standalone="yes"?>
<Relationships xmlns="http://schemas.openxmlformats.org/package/2006/relationships"><Relationship Id="rId2" Type="http://schemas.openxmlformats.org/officeDocument/2006/relationships/image" Target="../media/image301.crdownload"/><Relationship Id="rId1" Type="http://schemas.openxmlformats.org/officeDocument/2006/relationships/slideLayout" Target="../slideLayouts/slideLayout8.xml"/></Relationships>
</file>

<file path=ppt/slides/_rels/slide332.xml.rels><?xml version="1.0" encoding="UTF-8" standalone="yes"?>
<Relationships xmlns="http://schemas.openxmlformats.org/package/2006/relationships"><Relationship Id="rId2" Type="http://schemas.openxmlformats.org/officeDocument/2006/relationships/image" Target="../media/image301.crdownload"/><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2" Type="http://schemas.openxmlformats.org/officeDocument/2006/relationships/image" Target="../media/image302.jpg"/><Relationship Id="rId1" Type="http://schemas.openxmlformats.org/officeDocument/2006/relationships/slideLayout" Target="../slideLayouts/slideLayout8.xml"/></Relationships>
</file>

<file path=ppt/slides/_rels/slide334.xml.rels><?xml version="1.0" encoding="UTF-8" standalone="yes"?>
<Relationships xmlns="http://schemas.openxmlformats.org/package/2006/relationships"><Relationship Id="rId2" Type="http://schemas.openxmlformats.org/officeDocument/2006/relationships/image" Target="../media/image303.jpg"/><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8.xml"/></Relationships>
</file>

<file path=ppt/slides/_rels/slide336.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2" Type="http://schemas.openxmlformats.org/officeDocument/2006/relationships/image" Target="../media/image307.jpg"/><Relationship Id="rId1" Type="http://schemas.openxmlformats.org/officeDocument/2006/relationships/slideLayout" Target="../slideLayouts/slideLayout8.xml"/></Relationships>
</file>

<file path=ppt/slides/_rels/slide339.xml.rels><?xml version="1.0" encoding="UTF-8" standalone="yes"?>
<Relationships xmlns="http://schemas.openxmlformats.org/package/2006/relationships"><Relationship Id="rId2" Type="http://schemas.openxmlformats.org/officeDocument/2006/relationships/image" Target="../media/image307.jp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docs.oracle.com/cd/E19127-01/ultra27.ws/820-6776/images/126223new.gif" TargetMode="External"/><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340.xml.rels><?xml version="1.0" encoding="UTF-8" standalone="yes"?>
<Relationships xmlns="http://schemas.openxmlformats.org/package/2006/relationships"><Relationship Id="rId2" Type="http://schemas.openxmlformats.org/officeDocument/2006/relationships/image" Target="../media/image308.jpg"/><Relationship Id="rId1" Type="http://schemas.openxmlformats.org/officeDocument/2006/relationships/slideLayout" Target="../slideLayouts/slideLayout8.xml"/></Relationships>
</file>

<file path=ppt/slides/_rels/slide3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43.xml.rels><?xml version="1.0" encoding="UTF-8" standalone="yes"?>
<Relationships xmlns="http://schemas.openxmlformats.org/package/2006/relationships"><Relationship Id="rId2" Type="http://schemas.openxmlformats.org/officeDocument/2006/relationships/image" Target="../media/image309.jpeg"/><Relationship Id="rId1" Type="http://schemas.openxmlformats.org/officeDocument/2006/relationships/slideLayout" Target="../slideLayouts/slideLayout1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5.xml.rels><?xml version="1.0" encoding="UTF-8" standalone="yes"?>
<Relationships xmlns="http://schemas.openxmlformats.org/package/2006/relationships"><Relationship Id="rId2" Type="http://schemas.openxmlformats.org/officeDocument/2006/relationships/image" Target="../media/image310.jpeg"/><Relationship Id="rId1" Type="http://schemas.openxmlformats.org/officeDocument/2006/relationships/slideLayout" Target="../slideLayouts/slideLayout16.xml"/></Relationships>
</file>

<file path=ppt/slides/_rels/slide346.xml.rels><?xml version="1.0" encoding="UTF-8" standalone="yes"?>
<Relationships xmlns="http://schemas.openxmlformats.org/package/2006/relationships"><Relationship Id="rId2" Type="http://schemas.openxmlformats.org/officeDocument/2006/relationships/image" Target="../media/image311.jpeg"/><Relationship Id="rId1" Type="http://schemas.openxmlformats.org/officeDocument/2006/relationships/slideLayout" Target="../slideLayouts/slideLayout16.xml"/></Relationships>
</file>

<file path=ppt/slides/_rels/slide347.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hyperlink" Target="http://www.medicalexpo.com/prod/pac-technology/product-106764-" TargetMode="External"/><Relationship Id="rId1" Type="http://schemas.openxmlformats.org/officeDocument/2006/relationships/slideLayout" Target="../slideLayouts/slideLayout16.xml"/></Relationships>
</file>

<file path=ppt/slides/_rels/slide348.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hyperlink" Target="http://www.forbes.com/sites/anthonykarcz/2019/08/01/the-best-printers-of-" TargetMode="External"/><Relationship Id="rId1" Type="http://schemas.openxmlformats.org/officeDocument/2006/relationships/slideLayout" Target="../slideLayouts/slideLayout16.xml"/></Relationships>
</file>

<file path=ppt/slides/_rels/slide349.xml.rels><?xml version="1.0" encoding="UTF-8" standalone="yes"?>
<Relationships xmlns="http://schemas.openxmlformats.org/package/2006/relationships"><Relationship Id="rId3" Type="http://schemas.openxmlformats.org/officeDocument/2006/relationships/image" Target="../media/image314.jpeg"/><Relationship Id="rId2" Type="http://schemas.openxmlformats.org/officeDocument/2006/relationships/hyperlink" Target="http://www.amazon.in/Epson-FX-2175II-Dot-Matrix-Printer/dp/B005VQWSEE" TargetMode="Externa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50.xml.rels><?xml version="1.0" encoding="UTF-8" standalone="yes"?>
<Relationships xmlns="http://schemas.openxmlformats.org/package/2006/relationships"><Relationship Id="rId3" Type="http://schemas.openxmlformats.org/officeDocument/2006/relationships/hyperlink" Target="https://m.media-amazon.com/images/I/61-0Tco3ZgL._SL1432_.jpg" TargetMode="External"/><Relationship Id="rId2" Type="http://schemas.openxmlformats.org/officeDocument/2006/relationships/image" Target="../media/image315.jpeg"/><Relationship Id="rId1" Type="http://schemas.openxmlformats.org/officeDocument/2006/relationships/slideLayout" Target="../slideLayouts/slideLayout16.xml"/></Relationships>
</file>

<file path=ppt/slides/_rels/slide351.xml.rels><?xml version="1.0" encoding="UTF-8" standalone="yes"?>
<Relationships xmlns="http://schemas.openxmlformats.org/package/2006/relationships"><Relationship Id="rId2" Type="http://schemas.openxmlformats.org/officeDocument/2006/relationships/image" Target="../media/image316.jpeg"/><Relationship Id="rId1" Type="http://schemas.openxmlformats.org/officeDocument/2006/relationships/slideLayout" Target="../slideLayouts/slideLayout16.xml"/></Relationships>
</file>

<file path=ppt/slides/_rels/slide352.xml.rels><?xml version="1.0" encoding="UTF-8" standalone="yes"?>
<Relationships xmlns="http://schemas.openxmlformats.org/package/2006/relationships"><Relationship Id="rId3" Type="http://schemas.openxmlformats.org/officeDocument/2006/relationships/hyperlink" Target="http://www.medicalexpo.com/prod/pac-technology/product-106764-" TargetMode="External"/><Relationship Id="rId2" Type="http://schemas.openxmlformats.org/officeDocument/2006/relationships/image" Target="../media/image316.jpeg"/><Relationship Id="rId1" Type="http://schemas.openxmlformats.org/officeDocument/2006/relationships/slideLayout" Target="../slideLayouts/slideLayout16.xml"/></Relationships>
</file>

<file path=ppt/slides/_rels/slide353.xml.rels><?xml version="1.0" encoding="UTF-8" standalone="yes"?>
<Relationships xmlns="http://schemas.openxmlformats.org/package/2006/relationships"><Relationship Id="rId3" Type="http://schemas.openxmlformats.org/officeDocument/2006/relationships/hyperlink" Target="http://www.medicalexpo.com/prod/pac-technology/product-106764-" TargetMode="External"/><Relationship Id="rId2" Type="http://schemas.openxmlformats.org/officeDocument/2006/relationships/image" Target="../media/image317.jpeg"/><Relationship Id="rId1" Type="http://schemas.openxmlformats.org/officeDocument/2006/relationships/slideLayout" Target="../slideLayouts/slideLayout16.xml"/></Relationships>
</file>

<file path=ppt/slides/_rels/slide354.xml.rels><?xml version="1.0" encoding="UTF-8" standalone="yes"?>
<Relationships xmlns="http://schemas.openxmlformats.org/package/2006/relationships"><Relationship Id="rId2" Type="http://schemas.openxmlformats.org/officeDocument/2006/relationships/image" Target="../media/image318.jpeg"/><Relationship Id="rId1" Type="http://schemas.openxmlformats.org/officeDocument/2006/relationships/slideLayout" Target="../slideLayouts/slideLayout16.xml"/></Relationships>
</file>

<file path=ppt/slides/_rels/slide355.xml.rels><?xml version="1.0" encoding="UTF-8" standalone="yes"?>
<Relationships xmlns="http://schemas.openxmlformats.org/package/2006/relationships"><Relationship Id="rId2" Type="http://schemas.openxmlformats.org/officeDocument/2006/relationships/image" Target="../media/image318.jpeg"/><Relationship Id="rId1" Type="http://schemas.openxmlformats.org/officeDocument/2006/relationships/slideLayout" Target="../slideLayouts/slideLayout16.xml"/></Relationships>
</file>

<file path=ppt/slides/_rels/slide356.xml.rels><?xml version="1.0" encoding="UTF-8" standalone="yes"?>
<Relationships xmlns="http://schemas.openxmlformats.org/package/2006/relationships"><Relationship Id="rId2" Type="http://schemas.openxmlformats.org/officeDocument/2006/relationships/image" Target="../media/image318.jpeg"/><Relationship Id="rId1" Type="http://schemas.openxmlformats.org/officeDocument/2006/relationships/slideLayout" Target="../slideLayouts/slideLayout16.xml"/></Relationships>
</file>

<file path=ppt/slides/_rels/slide357.xml.rels><?xml version="1.0" encoding="UTF-8" standalone="yes"?>
<Relationships xmlns="http://schemas.openxmlformats.org/package/2006/relationships"><Relationship Id="rId2" Type="http://schemas.openxmlformats.org/officeDocument/2006/relationships/image" Target="../media/image318.jpeg"/><Relationship Id="rId1" Type="http://schemas.openxmlformats.org/officeDocument/2006/relationships/slideLayout" Target="../slideLayouts/slideLayout16.xml"/></Relationships>
</file>

<file path=ppt/slides/_rels/slide358.xml.rels><?xml version="1.0" encoding="UTF-8" standalone="yes"?>
<Relationships xmlns="http://schemas.openxmlformats.org/package/2006/relationships"><Relationship Id="rId2" Type="http://schemas.openxmlformats.org/officeDocument/2006/relationships/image" Target="../media/image318.jpeg"/><Relationship Id="rId1" Type="http://schemas.openxmlformats.org/officeDocument/2006/relationships/slideLayout" Target="../slideLayouts/slideLayout16.xml"/></Relationships>
</file>

<file path=ppt/slides/_rels/slide359.xml.rels><?xml version="1.0" encoding="UTF-8" standalone="yes"?>
<Relationships xmlns="http://schemas.openxmlformats.org/package/2006/relationships"><Relationship Id="rId2" Type="http://schemas.openxmlformats.org/officeDocument/2006/relationships/image" Target="../media/image318.jpe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60.xml.rels><?xml version="1.0" encoding="UTF-8" standalone="yes"?>
<Relationships xmlns="http://schemas.openxmlformats.org/package/2006/relationships"><Relationship Id="rId3" Type="http://schemas.openxmlformats.org/officeDocument/2006/relationships/hyperlink" Target="https://www.industrybuying.com/articles/5-essential-components-to-consider-when-buying-a-pc/" TargetMode="External"/><Relationship Id="rId2" Type="http://schemas.openxmlformats.org/officeDocument/2006/relationships/image" Target="../media/image319.jpeg"/><Relationship Id="rId1" Type="http://schemas.openxmlformats.org/officeDocument/2006/relationships/slideLayout" Target="../slideLayouts/slideLayout16.xml"/></Relationships>
</file>

<file path=ppt/slides/_rels/slide361.xml.rels><?xml version="1.0" encoding="UTF-8" standalone="yes"?>
<Relationships xmlns="http://schemas.openxmlformats.org/package/2006/relationships"><Relationship Id="rId3" Type="http://schemas.openxmlformats.org/officeDocument/2006/relationships/hyperlink" Target="https://www.industrybuying.com/articles/5-essential-components-to-consider-when-buying-a-pc/" TargetMode="External"/><Relationship Id="rId2" Type="http://schemas.openxmlformats.org/officeDocument/2006/relationships/image" Target="../media/image319.jpeg"/><Relationship Id="rId1" Type="http://schemas.openxmlformats.org/officeDocument/2006/relationships/slideLayout" Target="../slideLayouts/slideLayout16.xml"/></Relationships>
</file>

<file path=ppt/slides/_rels/slide362.xml.rels><?xml version="1.0" encoding="UTF-8" standalone="yes"?>
<Relationships xmlns="http://schemas.openxmlformats.org/package/2006/relationships"><Relationship Id="rId3" Type="http://schemas.openxmlformats.org/officeDocument/2006/relationships/image" Target="../media/image320.jpeg"/><Relationship Id="rId2" Type="http://schemas.openxmlformats.org/officeDocument/2006/relationships/hyperlink" Target="http://www.computerhope.com/jargon/m/mothboar.htm" TargetMode="External"/><Relationship Id="rId1" Type="http://schemas.openxmlformats.org/officeDocument/2006/relationships/slideLayout" Target="../slideLayouts/slideLayout16.xml"/></Relationships>
</file>

<file path=ppt/slides/_rels/slide363.xml.rels><?xml version="1.0" encoding="UTF-8" standalone="yes"?>
<Relationships xmlns="http://schemas.openxmlformats.org/package/2006/relationships"><Relationship Id="rId3" Type="http://schemas.openxmlformats.org/officeDocument/2006/relationships/image" Target="../media/image321.jpeg"/><Relationship Id="rId2" Type="http://schemas.openxmlformats.org/officeDocument/2006/relationships/hyperlink" Target="http://www.amazon.in/ZAZZ-Basic-Wired-USB-Keyboard/dp/B07CNDCMPW" TargetMode="External"/><Relationship Id="rId1" Type="http://schemas.openxmlformats.org/officeDocument/2006/relationships/slideLayout" Target="../slideLayouts/slideLayout1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8.xml.rels><?xml version="1.0" encoding="UTF-8" standalone="yes"?>
<Relationships xmlns="http://schemas.openxmlformats.org/package/2006/relationships"><Relationship Id="rId2" Type="http://schemas.openxmlformats.org/officeDocument/2006/relationships/image" Target="../media/image322.jpeg"/><Relationship Id="rId1" Type="http://schemas.openxmlformats.org/officeDocument/2006/relationships/slideLayout" Target="../slideLayouts/slideLayout16.xml"/></Relationships>
</file>

<file path=ppt/slides/_rels/slide369.xml.rels><?xml version="1.0" encoding="UTF-8" standalone="yes"?>
<Relationships xmlns="http://schemas.openxmlformats.org/package/2006/relationships"><Relationship Id="rId3" Type="http://schemas.openxmlformats.org/officeDocument/2006/relationships/image" Target="../media/image323.jpeg"/><Relationship Id="rId2" Type="http://schemas.openxmlformats.org/officeDocument/2006/relationships/hyperlink" Target="http://www.slideshare.net/RheighHenleyCalderon/5-pc-maintenance" TargetMode="Externa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1.xml.rels><?xml version="1.0" encoding="UTF-8" standalone="yes"?>
<Relationships xmlns="http://schemas.openxmlformats.org/package/2006/relationships"><Relationship Id="rId2" Type="http://schemas.openxmlformats.org/officeDocument/2006/relationships/image" Target="../media/image324.jpeg"/><Relationship Id="rId1" Type="http://schemas.openxmlformats.org/officeDocument/2006/relationships/slideLayout" Target="../slideLayouts/slideLayout1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5.xml.rels><?xml version="1.0" encoding="UTF-8" standalone="yes"?>
<Relationships xmlns="http://schemas.openxmlformats.org/package/2006/relationships"><Relationship Id="rId3" Type="http://schemas.openxmlformats.org/officeDocument/2006/relationships/image" Target="../media/image325.jpeg"/><Relationship Id="rId2" Type="http://schemas.openxmlformats.org/officeDocument/2006/relationships/hyperlink" Target="http://www.synopc.com/our-services" TargetMode="External"/><Relationship Id="rId1" Type="http://schemas.openxmlformats.org/officeDocument/2006/relationships/slideLayout" Target="../slideLayouts/slideLayout16.xml"/></Relationships>
</file>

<file path=ppt/slides/_rels/slide376.xml.rels><?xml version="1.0" encoding="UTF-8" standalone="yes"?>
<Relationships xmlns="http://schemas.openxmlformats.org/package/2006/relationships"><Relationship Id="rId2" Type="http://schemas.openxmlformats.org/officeDocument/2006/relationships/image" Target="../media/image326.jpeg"/><Relationship Id="rId1" Type="http://schemas.openxmlformats.org/officeDocument/2006/relationships/slideLayout" Target="../slideLayouts/slideLayout1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8.xml.rels><?xml version="1.0" encoding="UTF-8" standalone="yes"?>
<Relationships xmlns="http://schemas.openxmlformats.org/package/2006/relationships"><Relationship Id="rId2" Type="http://schemas.openxmlformats.org/officeDocument/2006/relationships/image" Target="../media/image327.jpeg"/><Relationship Id="rId1" Type="http://schemas.openxmlformats.org/officeDocument/2006/relationships/slideLayout" Target="../slideLayouts/slideLayout16.xml"/></Relationships>
</file>

<file path=ppt/slides/_rels/slide379.xml.rels><?xml version="1.0" encoding="UTF-8" standalone="yes"?>
<Relationships xmlns="http://schemas.openxmlformats.org/package/2006/relationships"><Relationship Id="rId2" Type="http://schemas.openxmlformats.org/officeDocument/2006/relationships/image" Target="../media/image328.jpe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80.xml.rels><?xml version="1.0" encoding="UTF-8" standalone="yes"?>
<Relationships xmlns="http://schemas.openxmlformats.org/package/2006/relationships"><Relationship Id="rId2" Type="http://schemas.openxmlformats.org/officeDocument/2006/relationships/image" Target="../media/image329.jpeg"/><Relationship Id="rId1" Type="http://schemas.openxmlformats.org/officeDocument/2006/relationships/slideLayout" Target="../slideLayouts/slideLayout16.xml"/></Relationships>
</file>

<file path=ppt/slides/_rels/slide381.xml.rels><?xml version="1.0" encoding="UTF-8" standalone="yes"?>
<Relationships xmlns="http://schemas.openxmlformats.org/package/2006/relationships"><Relationship Id="rId3" Type="http://schemas.openxmlformats.org/officeDocument/2006/relationships/image" Target="../media/image323.jpeg"/><Relationship Id="rId2" Type="http://schemas.openxmlformats.org/officeDocument/2006/relationships/hyperlink" Target="http://www.slideshare.net/RheighHenleyCalderon/5-pc-maintenance" TargetMode="External"/><Relationship Id="rId1" Type="http://schemas.openxmlformats.org/officeDocument/2006/relationships/slideLayout" Target="../slideLayouts/slideLayout16.xml"/></Relationships>
</file>

<file path=ppt/slides/_rels/slide382.xml.rels><?xml version="1.0" encoding="UTF-8" standalone="yes"?>
<Relationships xmlns="http://schemas.openxmlformats.org/package/2006/relationships"><Relationship Id="rId3" Type="http://schemas.openxmlformats.org/officeDocument/2006/relationships/hyperlink" Target="http://www.slideshare.net/RheighHenleyCalderon/5-pc-maintenance" TargetMode="External"/><Relationship Id="rId2" Type="http://schemas.openxmlformats.org/officeDocument/2006/relationships/image" Target="../media/image323.jpeg"/><Relationship Id="rId1" Type="http://schemas.openxmlformats.org/officeDocument/2006/relationships/slideLayout" Target="../slideLayouts/slideLayout16.xml"/></Relationships>
</file>

<file path=ppt/slides/_rels/slide383.xml.rels><?xml version="1.0" encoding="UTF-8" standalone="yes"?>
<Relationships xmlns="http://schemas.openxmlformats.org/package/2006/relationships"><Relationship Id="rId3" Type="http://schemas.openxmlformats.org/officeDocument/2006/relationships/hyperlink" Target="http://www.slideshare.net/RheighHenleyCalderon/5-pc-maintenance" TargetMode="External"/><Relationship Id="rId2" Type="http://schemas.openxmlformats.org/officeDocument/2006/relationships/image" Target="../media/image323.jpeg"/><Relationship Id="rId1" Type="http://schemas.openxmlformats.org/officeDocument/2006/relationships/slideLayout" Target="../slideLayouts/slideLayout16.xml"/></Relationships>
</file>

<file path=ppt/slides/_rels/slide384.xml.rels><?xml version="1.0" encoding="UTF-8" standalone="yes"?>
<Relationships xmlns="http://schemas.openxmlformats.org/package/2006/relationships"><Relationship Id="rId3" Type="http://schemas.openxmlformats.org/officeDocument/2006/relationships/hyperlink" Target="http://www.slideshare.net/RheighHenleyCalderon/5-pc-maintenance" TargetMode="External"/><Relationship Id="rId2" Type="http://schemas.openxmlformats.org/officeDocument/2006/relationships/image" Target="../media/image323.jpeg"/><Relationship Id="rId1" Type="http://schemas.openxmlformats.org/officeDocument/2006/relationships/slideLayout" Target="../slideLayouts/slideLayout16.xml"/></Relationships>
</file>

<file path=ppt/slides/_rels/slide385.xml.rels><?xml version="1.0" encoding="UTF-8" standalone="yes"?>
<Relationships xmlns="http://schemas.openxmlformats.org/package/2006/relationships"><Relationship Id="rId3" Type="http://schemas.openxmlformats.org/officeDocument/2006/relationships/hyperlink" Target="http://www.slideshare.net/RheighHenleyCalderon/5-pc-maintenance" TargetMode="External"/><Relationship Id="rId2" Type="http://schemas.openxmlformats.org/officeDocument/2006/relationships/image" Target="../media/image323.jpeg"/><Relationship Id="rId1" Type="http://schemas.openxmlformats.org/officeDocument/2006/relationships/slideLayout" Target="../slideLayouts/slideLayout16.xml"/></Relationships>
</file>

<file path=ppt/slides/_rels/slide386.xml.rels><?xml version="1.0" encoding="UTF-8" standalone="yes"?>
<Relationships xmlns="http://schemas.openxmlformats.org/package/2006/relationships"><Relationship Id="rId3" Type="http://schemas.openxmlformats.org/officeDocument/2006/relationships/hyperlink" Target="http://www.slideshare.net/RheighHenleyCalderon/5-pc-maintenance" TargetMode="External"/><Relationship Id="rId2" Type="http://schemas.openxmlformats.org/officeDocument/2006/relationships/image" Target="../media/image323.jpeg"/><Relationship Id="rId1" Type="http://schemas.openxmlformats.org/officeDocument/2006/relationships/slideLayout" Target="../slideLayouts/slideLayout16.xml"/></Relationships>
</file>

<file path=ppt/slides/_rels/slide387.xml.rels><?xml version="1.0" encoding="UTF-8" standalone="yes"?>
<Relationships xmlns="http://schemas.openxmlformats.org/package/2006/relationships"><Relationship Id="rId3" Type="http://schemas.openxmlformats.org/officeDocument/2006/relationships/hyperlink" Target="http://www.syvir.com/pc_diagnostic.aspx" TargetMode="External"/><Relationship Id="rId2" Type="http://schemas.openxmlformats.org/officeDocument/2006/relationships/image" Target="../media/image330.png"/><Relationship Id="rId1" Type="http://schemas.openxmlformats.org/officeDocument/2006/relationships/slideLayout" Target="../slideLayouts/slideLayout16.xml"/></Relationships>
</file>

<file path=ppt/slides/_rels/slide388.xml.rels><?xml version="1.0" encoding="UTF-8" standalone="yes"?>
<Relationships xmlns="http://schemas.openxmlformats.org/package/2006/relationships"><Relationship Id="rId2" Type="http://schemas.openxmlformats.org/officeDocument/2006/relationships/image" Target="../media/image331.jpeg"/><Relationship Id="rId1" Type="http://schemas.openxmlformats.org/officeDocument/2006/relationships/slideLayout" Target="../slideLayouts/slideLayout16.xml"/></Relationships>
</file>

<file path=ppt/slides/_rels/slide389.xml.rels><?xml version="1.0" encoding="UTF-8" standalone="yes"?>
<Relationships xmlns="http://schemas.openxmlformats.org/package/2006/relationships"><Relationship Id="rId2" Type="http://schemas.openxmlformats.org/officeDocument/2006/relationships/image" Target="../media/image332.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4.png"/></Relationships>
</file>

<file path=ppt/slides/_rels/slide390.xml.rels><?xml version="1.0" encoding="UTF-8" standalone="yes"?>
<Relationships xmlns="http://schemas.openxmlformats.org/package/2006/relationships"><Relationship Id="rId2" Type="http://schemas.openxmlformats.org/officeDocument/2006/relationships/image" Target="../media/image333.jpeg"/><Relationship Id="rId1" Type="http://schemas.openxmlformats.org/officeDocument/2006/relationships/slideLayout" Target="../slideLayouts/slideLayout16.xml"/></Relationships>
</file>

<file path=ppt/slides/_rels/slide391.xml.rels><?xml version="1.0" encoding="UTF-8" standalone="yes"?>
<Relationships xmlns="http://schemas.openxmlformats.org/package/2006/relationships"><Relationship Id="rId2" Type="http://schemas.openxmlformats.org/officeDocument/2006/relationships/image" Target="../media/image334.jpeg"/><Relationship Id="rId1" Type="http://schemas.openxmlformats.org/officeDocument/2006/relationships/slideLayout" Target="../slideLayouts/slideLayout16.xml"/></Relationships>
</file>

<file path=ppt/slides/_rels/slide392.xml.rels><?xml version="1.0" encoding="UTF-8" standalone="yes"?>
<Relationships xmlns="http://schemas.openxmlformats.org/package/2006/relationships"><Relationship Id="rId2" Type="http://schemas.openxmlformats.org/officeDocument/2006/relationships/image" Target="../media/image335.jpeg"/><Relationship Id="rId1" Type="http://schemas.openxmlformats.org/officeDocument/2006/relationships/slideLayout" Target="../slideLayouts/slideLayout16.xml"/></Relationships>
</file>

<file path=ppt/slides/_rels/slide393.xml.rels><?xml version="1.0" encoding="UTF-8" standalone="yes"?>
<Relationships xmlns="http://schemas.openxmlformats.org/package/2006/relationships"><Relationship Id="rId2" Type="http://schemas.openxmlformats.org/officeDocument/2006/relationships/image" Target="../media/image336.jpeg"/><Relationship Id="rId1" Type="http://schemas.openxmlformats.org/officeDocument/2006/relationships/slideLayout" Target="../slideLayouts/slideLayout16.xml"/></Relationships>
</file>

<file path=ppt/slides/_rels/slide394.xml.rels><?xml version="1.0" encoding="UTF-8" standalone="yes"?>
<Relationships xmlns="http://schemas.openxmlformats.org/package/2006/relationships"><Relationship Id="rId2" Type="http://schemas.openxmlformats.org/officeDocument/2006/relationships/image" Target="../media/image337.jpeg"/><Relationship Id="rId1" Type="http://schemas.openxmlformats.org/officeDocument/2006/relationships/slideLayout" Target="../slideLayouts/slideLayout16.xml"/></Relationships>
</file>

<file path=ppt/slides/_rels/slide395.xml.rels><?xml version="1.0" encoding="UTF-8" standalone="yes"?>
<Relationships xmlns="http://schemas.openxmlformats.org/package/2006/relationships"><Relationship Id="rId2" Type="http://schemas.openxmlformats.org/officeDocument/2006/relationships/image" Target="../media/image338.jpeg"/><Relationship Id="rId1" Type="http://schemas.openxmlformats.org/officeDocument/2006/relationships/slideLayout" Target="../slideLayouts/slideLayout16.xml"/></Relationships>
</file>

<file path=ppt/slides/_rels/slide396.xml.rels><?xml version="1.0" encoding="UTF-8" standalone="yes"?>
<Relationships xmlns="http://schemas.openxmlformats.org/package/2006/relationships"><Relationship Id="rId2" Type="http://schemas.openxmlformats.org/officeDocument/2006/relationships/image" Target="../media/image339.jpeg"/><Relationship Id="rId1" Type="http://schemas.openxmlformats.org/officeDocument/2006/relationships/slideLayout" Target="../slideLayouts/slideLayout16.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8.xml.rels><?xml version="1.0" encoding="UTF-8" standalone="yes"?>
<Relationships xmlns="http://schemas.openxmlformats.org/package/2006/relationships"><Relationship Id="rId3" Type="http://schemas.openxmlformats.org/officeDocument/2006/relationships/hyperlink" Target="https://static.javatpoint.com/computer/images/types-of-monitors1.png" TargetMode="External"/><Relationship Id="rId2" Type="http://schemas.openxmlformats.org/officeDocument/2006/relationships/image" Target="../media/image340.png"/><Relationship Id="rId1" Type="http://schemas.openxmlformats.org/officeDocument/2006/relationships/slideLayout" Target="../slideLayouts/slideLayout16.xml"/></Relationships>
</file>

<file path=ppt/slides/_rels/slide399.xml.rels><?xml version="1.0" encoding="UTF-8" standalone="yes"?>
<Relationships xmlns="http://schemas.openxmlformats.org/package/2006/relationships"><Relationship Id="rId3" Type="http://schemas.openxmlformats.org/officeDocument/2006/relationships/hyperlink" Target="https://static.javatpoint.com/computer/images/types-of-monitors2.png" TargetMode="External"/><Relationship Id="rId2" Type="http://schemas.openxmlformats.org/officeDocument/2006/relationships/image" Target="../media/image34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s://nstidehradun.wordpress.com/2019/11/29/hand-tools-and-its-safety/"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5.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1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20.xml.rels><?xml version="1.0" encoding="UTF-8" standalone="yes"?>
<Relationships xmlns="http://schemas.openxmlformats.org/package/2006/relationships"><Relationship Id="rId3" Type="http://schemas.openxmlformats.org/officeDocument/2006/relationships/hyperlink" Target="https://medium.com/%40tryeducationtypes/what-is-an-output-device-some-examples-of-output-devices-db57ecc1262d" TargetMode="External"/><Relationship Id="rId2" Type="http://schemas.openxmlformats.org/officeDocument/2006/relationships/hyperlink" Target="https://www.fieldengineer.com/skills/pc-support-technician" TargetMode="External"/><Relationship Id="rId1" Type="http://schemas.openxmlformats.org/officeDocument/2006/relationships/slideLayout" Target="../slideLayouts/slideLayout12.xml"/><Relationship Id="rId4" Type="http://schemas.openxmlformats.org/officeDocument/2006/relationships/image" Target="../media/image343.jpg"/></Relationships>
</file>

<file path=ppt/slides/_rels/slide421.xml.rels><?xml version="1.0" encoding="UTF-8" standalone="yes"?>
<Relationships xmlns="http://schemas.openxmlformats.org/package/2006/relationships"><Relationship Id="rId3" Type="http://schemas.openxmlformats.org/officeDocument/2006/relationships/hyperlink" Target="https://www.pearsonitcertification.com/articles/article.aspx?p=2731934&amp;amp;seqNum=28" TargetMode="External"/><Relationship Id="rId2" Type="http://schemas.openxmlformats.org/officeDocument/2006/relationships/image" Target="../media/image344.jpg"/><Relationship Id="rId1" Type="http://schemas.openxmlformats.org/officeDocument/2006/relationships/slideLayout" Target="../slideLayouts/slideLayout12.xml"/></Relationships>
</file>

<file path=ppt/slides/_rels/slide422.xml.rels><?xml version="1.0" encoding="UTF-8" standalone="yes"?>
<Relationships xmlns="http://schemas.openxmlformats.org/package/2006/relationships"><Relationship Id="rId3" Type="http://schemas.openxmlformats.org/officeDocument/2006/relationships/hyperlink" Target="https://www.pearsonitcertification.com/articles/article.aspx?p=2731934&amp;amp;seqNum=28" TargetMode="External"/><Relationship Id="rId2" Type="http://schemas.openxmlformats.org/officeDocument/2006/relationships/image" Target="../media/image345.jpg"/><Relationship Id="rId1" Type="http://schemas.openxmlformats.org/officeDocument/2006/relationships/slideLayout" Target="../slideLayouts/slideLayout12.xml"/></Relationships>
</file>

<file path=ppt/slides/_rels/slide423.xml.rels><?xml version="1.0" encoding="UTF-8" standalone="yes"?>
<Relationships xmlns="http://schemas.openxmlformats.org/package/2006/relationships"><Relationship Id="rId3" Type="http://schemas.openxmlformats.org/officeDocument/2006/relationships/hyperlink" Target="https://www.easypcmod.com/know-motherboard-bad-fix-troubleshooting-guide-282" TargetMode="External"/><Relationship Id="rId2" Type="http://schemas.openxmlformats.org/officeDocument/2006/relationships/image" Target="../media/image346.jpg"/><Relationship Id="rId1" Type="http://schemas.openxmlformats.org/officeDocument/2006/relationships/slideLayout" Target="../slideLayouts/slideLayout12.xml"/></Relationships>
</file>

<file path=ppt/slides/_rels/slide424.xml.rels><?xml version="1.0" encoding="UTF-8" standalone="yes"?>
<Relationships xmlns="http://schemas.openxmlformats.org/package/2006/relationships"><Relationship Id="rId3" Type="http://schemas.openxmlformats.org/officeDocument/2006/relationships/hyperlink" Target="https://www.easypcmod.com/know-motherboard-bad-fix-troubleshooting-guide-282" TargetMode="External"/><Relationship Id="rId2" Type="http://schemas.openxmlformats.org/officeDocument/2006/relationships/image" Target="../media/image347.jpg"/><Relationship Id="rId1" Type="http://schemas.openxmlformats.org/officeDocument/2006/relationships/slideLayout" Target="../slideLayouts/slideLayout12.xml"/></Relationships>
</file>

<file path=ppt/slides/_rels/slide425.xml.rels><?xml version="1.0" encoding="UTF-8" standalone="yes"?>
<Relationships xmlns="http://schemas.openxmlformats.org/package/2006/relationships"><Relationship Id="rId3" Type="http://schemas.openxmlformats.org/officeDocument/2006/relationships/hyperlink" Target="https://slideplayer.com/slide/253942/" TargetMode="External"/><Relationship Id="rId2" Type="http://schemas.openxmlformats.org/officeDocument/2006/relationships/image" Target="../media/image348.jpg"/><Relationship Id="rId1" Type="http://schemas.openxmlformats.org/officeDocument/2006/relationships/slideLayout" Target="../slideLayouts/slideLayout1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28.xml.rels><?xml version="1.0" encoding="UTF-8" standalone="yes"?>
<Relationships xmlns="http://schemas.openxmlformats.org/package/2006/relationships"><Relationship Id="rId3" Type="http://schemas.openxmlformats.org/officeDocument/2006/relationships/image" Target="../media/image349.jpg"/><Relationship Id="rId2" Type="http://schemas.openxmlformats.org/officeDocument/2006/relationships/hyperlink" Target="http://www.tutorialspoint.com/computer_fundamentals/computer_networking.htm" TargetMode="External"/><Relationship Id="rId1" Type="http://schemas.openxmlformats.org/officeDocument/2006/relationships/slideLayout" Target="../slideLayouts/slideLayout12.xml"/></Relationships>
</file>

<file path=ppt/slides/_rels/slide429.xml.rels><?xml version="1.0" encoding="UTF-8" standalone="yes"?>
<Relationships xmlns="http://schemas.openxmlformats.org/package/2006/relationships"><Relationship Id="rId3" Type="http://schemas.openxmlformats.org/officeDocument/2006/relationships/hyperlink" Target="http://www.tutorialspoint.com/computer_fundamentals/computer_networking.htm" TargetMode="External"/><Relationship Id="rId2" Type="http://schemas.openxmlformats.org/officeDocument/2006/relationships/image" Target="../media/image350.jp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430.xml.rels><?xml version="1.0" encoding="UTF-8" standalone="yes"?>
<Relationships xmlns="http://schemas.openxmlformats.org/package/2006/relationships"><Relationship Id="rId3" Type="http://schemas.openxmlformats.org/officeDocument/2006/relationships/hyperlink" Target="http://www.tutorialspoint.com/computer_fundamentals/computer_networking.htm" TargetMode="External"/><Relationship Id="rId2" Type="http://schemas.openxmlformats.org/officeDocument/2006/relationships/image" Target="../media/image351.jpg"/><Relationship Id="rId1" Type="http://schemas.openxmlformats.org/officeDocument/2006/relationships/slideLayout" Target="../slideLayouts/slideLayout12.xml"/></Relationships>
</file>

<file path=ppt/slides/_rels/slide431.xml.rels><?xml version="1.0" encoding="UTF-8" standalone="yes"?>
<Relationships xmlns="http://schemas.openxmlformats.org/package/2006/relationships"><Relationship Id="rId2" Type="http://schemas.openxmlformats.org/officeDocument/2006/relationships/image" Target="../media/image352.jpg"/><Relationship Id="rId1" Type="http://schemas.openxmlformats.org/officeDocument/2006/relationships/slideLayout" Target="../slideLayouts/slideLayout12.xml"/></Relationships>
</file>

<file path=ppt/slides/_rels/slide432.xml.rels><?xml version="1.0" encoding="UTF-8" standalone="yes"?>
<Relationships xmlns="http://schemas.openxmlformats.org/package/2006/relationships"><Relationship Id="rId2" Type="http://schemas.openxmlformats.org/officeDocument/2006/relationships/image" Target="../media/image353.jpg"/><Relationship Id="rId1" Type="http://schemas.openxmlformats.org/officeDocument/2006/relationships/slideLayout" Target="../slideLayouts/slideLayout12.xml"/></Relationships>
</file>

<file path=ppt/slides/_rels/slide433.xml.rels><?xml version="1.0" encoding="UTF-8" standalone="yes"?>
<Relationships xmlns="http://schemas.openxmlformats.org/package/2006/relationships"><Relationship Id="rId2" Type="http://schemas.openxmlformats.org/officeDocument/2006/relationships/image" Target="../media/image354.jpg"/><Relationship Id="rId1" Type="http://schemas.openxmlformats.org/officeDocument/2006/relationships/slideLayout" Target="../slideLayouts/slideLayout12.xml"/></Relationships>
</file>

<file path=ppt/slides/_rels/slide434.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12.xml"/></Relationships>
</file>

<file path=ppt/slides/_rels/slide435.xml.rels><?xml version="1.0" encoding="UTF-8" standalone="yes"?>
<Relationships xmlns="http://schemas.openxmlformats.org/package/2006/relationships"><Relationship Id="rId3" Type="http://schemas.openxmlformats.org/officeDocument/2006/relationships/image" Target="../media/image356.jpg"/><Relationship Id="rId2" Type="http://schemas.openxmlformats.org/officeDocument/2006/relationships/hyperlink" Target="http://www.pixuffle.net/disadvantages-of-computer-network/" TargetMode="External"/><Relationship Id="rId1" Type="http://schemas.openxmlformats.org/officeDocument/2006/relationships/slideLayout" Target="../slideLayouts/slideLayout12.xml"/></Relationships>
</file>

<file path=ppt/slides/_rels/slide436.xml.rels><?xml version="1.0" encoding="UTF-8" standalone="yes"?>
<Relationships xmlns="http://schemas.openxmlformats.org/package/2006/relationships"><Relationship Id="rId3" Type="http://schemas.openxmlformats.org/officeDocument/2006/relationships/image" Target="../media/image357.jpg"/><Relationship Id="rId2" Type="http://schemas.openxmlformats.org/officeDocument/2006/relationships/hyperlink" Target="http://www.quora.com/What-are-the-different-types-of-networking" TargetMode="External"/><Relationship Id="rId1" Type="http://schemas.openxmlformats.org/officeDocument/2006/relationships/slideLayout" Target="../slideLayouts/slideLayout12.xml"/></Relationships>
</file>

<file path=ppt/slides/_rels/slide437.xml.rels><?xml version="1.0" encoding="UTF-8" standalone="yes"?>
<Relationships xmlns="http://schemas.openxmlformats.org/package/2006/relationships"><Relationship Id="rId3" Type="http://schemas.openxmlformats.org/officeDocument/2006/relationships/image" Target="../media/image358.jpg"/><Relationship Id="rId2" Type="http://schemas.openxmlformats.org/officeDocument/2006/relationships/hyperlink" Target="http://www.javatpoint.com/types-of-computer-network" TargetMode="External"/><Relationship Id="rId1" Type="http://schemas.openxmlformats.org/officeDocument/2006/relationships/slideLayout" Target="../slideLayouts/slideLayout12.xml"/></Relationships>
</file>

<file path=ppt/slides/_rels/slide438.xml.rels><?xml version="1.0" encoding="UTF-8" standalone="yes"?>
<Relationships xmlns="http://schemas.openxmlformats.org/package/2006/relationships"><Relationship Id="rId3" Type="http://schemas.openxmlformats.org/officeDocument/2006/relationships/hyperlink" Target="http://www.networkstraining.com/different-types-of-networks/" TargetMode="External"/><Relationship Id="rId2" Type="http://schemas.openxmlformats.org/officeDocument/2006/relationships/image" Target="../media/image359.jpg"/><Relationship Id="rId1" Type="http://schemas.openxmlformats.org/officeDocument/2006/relationships/slideLayout" Target="../slideLayouts/slideLayout12.xml"/></Relationships>
</file>

<file path=ppt/slides/_rels/slide439.xml.rels><?xml version="1.0" encoding="UTF-8" standalone="yes"?>
<Relationships xmlns="http://schemas.openxmlformats.org/package/2006/relationships"><Relationship Id="rId3" Type="http://schemas.openxmlformats.org/officeDocument/2006/relationships/hyperlink" Target="http://www.networkstraining.com/different-types-of-networks/" TargetMode="External"/><Relationship Id="rId2" Type="http://schemas.openxmlformats.org/officeDocument/2006/relationships/image" Target="../media/image360.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440.xml.rels><?xml version="1.0" encoding="UTF-8" standalone="yes"?>
<Relationships xmlns="http://schemas.openxmlformats.org/package/2006/relationships"><Relationship Id="rId3" Type="http://schemas.openxmlformats.org/officeDocument/2006/relationships/hyperlink" Target="http://www.javatpoint.com/types-of-computer-network" TargetMode="External"/><Relationship Id="rId2" Type="http://schemas.openxmlformats.org/officeDocument/2006/relationships/image" Target="../media/image361.jpg"/><Relationship Id="rId1" Type="http://schemas.openxmlformats.org/officeDocument/2006/relationships/slideLayout" Target="../slideLayouts/slideLayout12.xml"/></Relationships>
</file>

<file path=ppt/slides/_rels/slide441.xml.rels><?xml version="1.0" encoding="UTF-8" standalone="yes"?>
<Relationships xmlns="http://schemas.openxmlformats.org/package/2006/relationships"><Relationship Id="rId3" Type="http://schemas.openxmlformats.org/officeDocument/2006/relationships/hyperlink" Target="http://www.javatpoint.com/types-of-computer-network" TargetMode="External"/><Relationship Id="rId2" Type="http://schemas.openxmlformats.org/officeDocument/2006/relationships/image" Target="../media/image362.jpg"/><Relationship Id="rId1" Type="http://schemas.openxmlformats.org/officeDocument/2006/relationships/slideLayout" Target="../slideLayouts/slideLayout12.xml"/></Relationships>
</file>

<file path=ppt/slides/_rels/slide442.xml.rels><?xml version="1.0" encoding="UTF-8" standalone="yes"?>
<Relationships xmlns="http://schemas.openxmlformats.org/package/2006/relationships"><Relationship Id="rId3" Type="http://schemas.openxmlformats.org/officeDocument/2006/relationships/hyperlink" Target="http://www.networkstraining.com/different-types-of-networks/" TargetMode="External"/><Relationship Id="rId2" Type="http://schemas.openxmlformats.org/officeDocument/2006/relationships/image" Target="../media/image363.jpg"/><Relationship Id="rId1" Type="http://schemas.openxmlformats.org/officeDocument/2006/relationships/slideLayout" Target="../slideLayouts/slideLayout12.xml"/></Relationships>
</file>

<file path=ppt/slides/_rels/slide443.xml.rels><?xml version="1.0" encoding="UTF-8" standalone="yes"?>
<Relationships xmlns="http://schemas.openxmlformats.org/package/2006/relationships"><Relationship Id="rId3" Type="http://schemas.openxmlformats.org/officeDocument/2006/relationships/hyperlink" Target="http://www.networkstraining.com/different-types-of-networks/" TargetMode="External"/><Relationship Id="rId2" Type="http://schemas.openxmlformats.org/officeDocument/2006/relationships/image" Target="../media/image364.jpg"/><Relationship Id="rId1" Type="http://schemas.openxmlformats.org/officeDocument/2006/relationships/slideLayout" Target="../slideLayouts/slideLayout12.xml"/></Relationships>
</file>

<file path=ppt/slides/_rels/slide444.xml.rels><?xml version="1.0" encoding="UTF-8" standalone="yes"?>
<Relationships xmlns="http://schemas.openxmlformats.org/package/2006/relationships"><Relationship Id="rId3" Type="http://schemas.openxmlformats.org/officeDocument/2006/relationships/hyperlink" Target="http://www.geeksforgeeks.org/virtual-lan-vlan/" TargetMode="External"/><Relationship Id="rId2" Type="http://schemas.openxmlformats.org/officeDocument/2006/relationships/image" Target="../media/image365.jpg"/><Relationship Id="rId1" Type="http://schemas.openxmlformats.org/officeDocument/2006/relationships/slideLayout" Target="../slideLayouts/slideLayout12.xml"/></Relationships>
</file>

<file path=ppt/slides/_rels/slide445.xml.rels><?xml version="1.0" encoding="UTF-8" standalone="yes"?>
<Relationships xmlns="http://schemas.openxmlformats.org/package/2006/relationships"><Relationship Id="rId3" Type="http://schemas.openxmlformats.org/officeDocument/2006/relationships/hyperlink" Target="http://www.codesandtutorials.com/networking/basics/computer_network-types.php" TargetMode="External"/><Relationship Id="rId2" Type="http://schemas.openxmlformats.org/officeDocument/2006/relationships/image" Target="../media/image366.jpg"/><Relationship Id="rId1" Type="http://schemas.openxmlformats.org/officeDocument/2006/relationships/slideLayout" Target="../slideLayouts/slideLayout12.xml"/></Relationships>
</file>

<file path=ppt/slides/_rels/slide446.xml.rels><?xml version="1.0" encoding="UTF-8" standalone="yes"?>
<Relationships xmlns="http://schemas.openxmlformats.org/package/2006/relationships"><Relationship Id="rId3" Type="http://schemas.openxmlformats.org/officeDocument/2006/relationships/hyperlink" Target="http://www.networkstraining.com/different-types-of-networks/" TargetMode="External"/><Relationship Id="rId2" Type="http://schemas.openxmlformats.org/officeDocument/2006/relationships/image" Target="../media/image367.jpg"/><Relationship Id="rId1" Type="http://schemas.openxmlformats.org/officeDocument/2006/relationships/slideLayout" Target="../slideLayouts/slideLayout12.xml"/></Relationships>
</file>

<file path=ppt/slides/_rels/slide447.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12.xml"/></Relationships>
</file>

<file path=ppt/slides/_rels/slide448.xml.rels><?xml version="1.0" encoding="UTF-8" standalone="yes"?>
<Relationships xmlns="http://schemas.openxmlformats.org/package/2006/relationships"><Relationship Id="rId3" Type="http://schemas.openxmlformats.org/officeDocument/2006/relationships/hyperlink" Target="http://www.networkstraining.com/different-types-of-networks/" TargetMode="External"/><Relationship Id="rId2" Type="http://schemas.openxmlformats.org/officeDocument/2006/relationships/image" Target="../media/image369.jpg"/><Relationship Id="rId1" Type="http://schemas.openxmlformats.org/officeDocument/2006/relationships/slideLayout" Target="../slideLayouts/slideLayout12.xml"/></Relationships>
</file>

<file path=ppt/slides/_rels/slide449.xml.rels><?xml version="1.0" encoding="UTF-8" standalone="yes"?>
<Relationships xmlns="http://schemas.openxmlformats.org/package/2006/relationships"><Relationship Id="rId3" Type="http://schemas.openxmlformats.org/officeDocument/2006/relationships/hyperlink" Target="http://www.codesandtutorials.com/networking/basics/computer_network-types.php" TargetMode="External"/><Relationship Id="rId2" Type="http://schemas.openxmlformats.org/officeDocument/2006/relationships/image" Target="../media/image370.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9.jpeg"/></Relationships>
</file>

<file path=ppt/slides/_rels/slide450.xml.rels><?xml version="1.0" encoding="UTF-8" standalone="yes"?>
<Relationships xmlns="http://schemas.openxmlformats.org/package/2006/relationships"><Relationship Id="rId3" Type="http://schemas.openxmlformats.org/officeDocument/2006/relationships/hyperlink" Target="http://www.networkstraining.com/different-types-of-networks/" TargetMode="External"/><Relationship Id="rId2" Type="http://schemas.openxmlformats.org/officeDocument/2006/relationships/image" Target="../media/image371.jpg"/><Relationship Id="rId1" Type="http://schemas.openxmlformats.org/officeDocument/2006/relationships/slideLayout" Target="../slideLayouts/slideLayout12.xml"/></Relationships>
</file>

<file path=ppt/slides/_rels/slide451.xml.rels><?xml version="1.0" encoding="UTF-8" standalone="yes"?>
<Relationships xmlns="http://schemas.openxmlformats.org/package/2006/relationships"><Relationship Id="rId2" Type="http://schemas.openxmlformats.org/officeDocument/2006/relationships/image" Target="../media/image372.jpg"/><Relationship Id="rId1" Type="http://schemas.openxmlformats.org/officeDocument/2006/relationships/slideLayout" Target="../slideLayouts/slideLayout12.xml"/></Relationships>
</file>

<file path=ppt/slides/_rels/slide452.xml.rels><?xml version="1.0" encoding="UTF-8" standalone="yes"?>
<Relationships xmlns="http://schemas.openxmlformats.org/package/2006/relationships"><Relationship Id="rId3" Type="http://schemas.openxmlformats.org/officeDocument/2006/relationships/image" Target="../media/image373.jpg"/><Relationship Id="rId2" Type="http://schemas.openxmlformats.org/officeDocument/2006/relationships/hyperlink" Target="http://www.networkstraining.com/different-types-of-networks/" TargetMode="External"/><Relationship Id="rId1" Type="http://schemas.openxmlformats.org/officeDocument/2006/relationships/slideLayout" Target="../slideLayouts/slideLayout12.xml"/></Relationships>
</file>

<file path=ppt/slides/_rels/slide453.xml.rels><?xml version="1.0" encoding="UTF-8" standalone="yes"?>
<Relationships xmlns="http://schemas.openxmlformats.org/package/2006/relationships"><Relationship Id="rId3" Type="http://schemas.openxmlformats.org/officeDocument/2006/relationships/image" Target="../media/image374.jpg"/><Relationship Id="rId2" Type="http://schemas.openxmlformats.org/officeDocument/2006/relationships/hyperlink" Target="http://www.javatpoint.com/types-of-computer-network" TargetMode="External"/><Relationship Id="rId1" Type="http://schemas.openxmlformats.org/officeDocument/2006/relationships/slideLayout" Target="../slideLayouts/slideLayout12.xml"/></Relationships>
</file>

<file path=ppt/slides/_rels/slide454.xml.rels><?xml version="1.0" encoding="UTF-8" standalone="yes"?>
<Relationships xmlns="http://schemas.openxmlformats.org/package/2006/relationships"><Relationship Id="rId2" Type="http://schemas.openxmlformats.org/officeDocument/2006/relationships/image" Target="../media/image375.jpg"/><Relationship Id="rId1" Type="http://schemas.openxmlformats.org/officeDocument/2006/relationships/slideLayout" Target="../slideLayouts/slideLayout12.xml"/></Relationships>
</file>

<file path=ppt/slides/_rels/slide455.xml.rels><?xml version="1.0" encoding="UTF-8" standalone="yes"?>
<Relationships xmlns="http://schemas.openxmlformats.org/package/2006/relationships"><Relationship Id="rId2" Type="http://schemas.openxmlformats.org/officeDocument/2006/relationships/image" Target="../media/image376.jpg"/><Relationship Id="rId1" Type="http://schemas.openxmlformats.org/officeDocument/2006/relationships/slideLayout" Target="../slideLayouts/slideLayout12.xml"/></Relationships>
</file>

<file path=ppt/slides/_rels/slide456.xml.rels><?xml version="1.0" encoding="UTF-8" standalone="yes"?>
<Relationships xmlns="http://schemas.openxmlformats.org/package/2006/relationships"><Relationship Id="rId3" Type="http://schemas.openxmlformats.org/officeDocument/2006/relationships/image" Target="../media/image377.jpg"/><Relationship Id="rId2" Type="http://schemas.openxmlformats.org/officeDocument/2006/relationships/hyperlink" Target="http://www.javatpoint.com/intranet" TargetMode="External"/><Relationship Id="rId1" Type="http://schemas.openxmlformats.org/officeDocument/2006/relationships/slideLayout" Target="../slideLayouts/slideLayout12.xml"/></Relationships>
</file>

<file path=ppt/slides/_rels/slide457.xml.rels><?xml version="1.0" encoding="UTF-8" standalone="yes"?>
<Relationships xmlns="http://schemas.openxmlformats.org/package/2006/relationships"><Relationship Id="rId3" Type="http://schemas.openxmlformats.org/officeDocument/2006/relationships/image" Target="../media/image378.jpg"/><Relationship Id="rId2" Type="http://schemas.openxmlformats.org/officeDocument/2006/relationships/hyperlink" Target="http://www.shutterstock.com/search/intranet" TargetMode="External"/><Relationship Id="rId1" Type="http://schemas.openxmlformats.org/officeDocument/2006/relationships/slideLayout" Target="../slideLayouts/slideLayout12.xml"/></Relationships>
</file>

<file path=ppt/slides/_rels/slide458.xml.rels><?xml version="1.0" encoding="UTF-8" standalone="yes"?>
<Relationships xmlns="http://schemas.openxmlformats.org/package/2006/relationships"><Relationship Id="rId2" Type="http://schemas.openxmlformats.org/officeDocument/2006/relationships/image" Target="../media/image379.jpg"/><Relationship Id="rId1" Type="http://schemas.openxmlformats.org/officeDocument/2006/relationships/slideLayout" Target="../slideLayouts/slideLayout12.xml"/></Relationships>
</file>

<file path=ppt/slides/_rels/slide459.xml.rels><?xml version="1.0" encoding="UTF-8" standalone="yes"?>
<Relationships xmlns="http://schemas.openxmlformats.org/package/2006/relationships"><Relationship Id="rId3" Type="http://schemas.openxmlformats.org/officeDocument/2006/relationships/image" Target="../media/image380.jpg"/><Relationship Id="rId2" Type="http://schemas.openxmlformats.org/officeDocument/2006/relationships/hyperlink" Target="http://www.ictlounge.com/html/internet_intranet.htm"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50.png"/></Relationships>
</file>

<file path=ppt/slides/_rels/slide460.xml.rels><?xml version="1.0" encoding="UTF-8" standalone="yes"?>
<Relationships xmlns="http://schemas.openxmlformats.org/package/2006/relationships"><Relationship Id="rId3" Type="http://schemas.openxmlformats.org/officeDocument/2006/relationships/hyperlink" Target="http://www.quora.com/What-is-the-difference-between-the-internet-intranet-and-extranet" TargetMode="External"/><Relationship Id="rId2" Type="http://schemas.openxmlformats.org/officeDocument/2006/relationships/image" Target="../media/image381.jpg"/><Relationship Id="rId1" Type="http://schemas.openxmlformats.org/officeDocument/2006/relationships/slideLayout" Target="../slideLayouts/slideLayout12.xml"/></Relationships>
</file>

<file path=ppt/slides/_rels/slide461.xml.rels><?xml version="1.0" encoding="UTF-8" standalone="yes"?>
<Relationships xmlns="http://schemas.openxmlformats.org/package/2006/relationships"><Relationship Id="rId3" Type="http://schemas.openxmlformats.org/officeDocument/2006/relationships/hyperlink" Target="http://www.quora.com/What-is-the-difference-between-the-internet-intranet-and-extranet" TargetMode="External"/><Relationship Id="rId2" Type="http://schemas.openxmlformats.org/officeDocument/2006/relationships/image" Target="../media/image382.jpg"/><Relationship Id="rId1" Type="http://schemas.openxmlformats.org/officeDocument/2006/relationships/slideLayout" Target="../slideLayouts/slideLayout12.xml"/></Relationships>
</file>

<file path=ppt/slides/_rels/slide462.xml.rels><?xml version="1.0" encoding="UTF-8" standalone="yes"?>
<Relationships xmlns="http://schemas.openxmlformats.org/package/2006/relationships"><Relationship Id="rId2" Type="http://schemas.openxmlformats.org/officeDocument/2006/relationships/image" Target="../media/image383.jpg"/><Relationship Id="rId1" Type="http://schemas.openxmlformats.org/officeDocument/2006/relationships/slideLayout" Target="../slideLayouts/slideLayout12.xml"/></Relationships>
</file>

<file path=ppt/slides/_rels/slide463.xml.rels><?xml version="1.0" encoding="UTF-8" standalone="yes"?>
<Relationships xmlns="http://schemas.openxmlformats.org/package/2006/relationships"><Relationship Id="rId3" Type="http://schemas.openxmlformats.org/officeDocument/2006/relationships/hyperlink" Target="http://www.ccsipro.com/blog/uses-of-computer-network/" TargetMode="External"/><Relationship Id="rId2" Type="http://schemas.openxmlformats.org/officeDocument/2006/relationships/image" Target="../media/image384.jpg"/><Relationship Id="rId1" Type="http://schemas.openxmlformats.org/officeDocument/2006/relationships/slideLayout" Target="../slideLayouts/slideLayout12.xml"/></Relationships>
</file>

<file path=ppt/slides/_rels/slide464.xml.rels><?xml version="1.0" encoding="UTF-8" standalone="yes"?>
<Relationships xmlns="http://schemas.openxmlformats.org/package/2006/relationships"><Relationship Id="rId3" Type="http://schemas.openxmlformats.org/officeDocument/2006/relationships/hyperlink" Target="http://www.educative.io/edpresso/what-are-p2p-and-clientserver-networks" TargetMode="External"/><Relationship Id="rId2" Type="http://schemas.openxmlformats.org/officeDocument/2006/relationships/image" Target="../media/image385.png"/><Relationship Id="rId1" Type="http://schemas.openxmlformats.org/officeDocument/2006/relationships/slideLayout" Target="../slideLayouts/slideLayout12.xml"/></Relationships>
</file>

<file path=ppt/slides/_rels/slide465.xml.rels><?xml version="1.0" encoding="UTF-8" standalone="yes"?>
<Relationships xmlns="http://schemas.openxmlformats.org/package/2006/relationships"><Relationship Id="rId3" Type="http://schemas.openxmlformats.org/officeDocument/2006/relationships/image" Target="../media/image386.jpg"/><Relationship Id="rId2" Type="http://schemas.openxmlformats.org/officeDocument/2006/relationships/hyperlink" Target="http://ecomputernotes.com/computernetworkingnotes/computer-network/explain-clientserver-" TargetMode="External"/><Relationship Id="rId1" Type="http://schemas.openxmlformats.org/officeDocument/2006/relationships/slideLayout" Target="../slideLayouts/slideLayout12.xml"/></Relationships>
</file>

<file path=ppt/slides/_rels/slide466.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hyperlink" Target="http://www.educative.io/edpresso/what-are-p2p-and-clientserver-networks" TargetMode="External"/><Relationship Id="rId1" Type="http://schemas.openxmlformats.org/officeDocument/2006/relationships/slideLayout" Target="../slideLayouts/slideLayout12.xml"/></Relationships>
</file>

<file path=ppt/slides/_rels/slide467.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12.xml"/></Relationships>
</file>

<file path=ppt/slides/_rels/slide468.xml.rels><?xml version="1.0" encoding="UTF-8" standalone="yes"?>
<Relationships xmlns="http://schemas.openxmlformats.org/package/2006/relationships"><Relationship Id="rId2" Type="http://schemas.openxmlformats.org/officeDocument/2006/relationships/image" Target="../media/image389.jpg"/><Relationship Id="rId1" Type="http://schemas.openxmlformats.org/officeDocument/2006/relationships/slideLayout" Target="../slideLayouts/slideLayout12.xml"/></Relationships>
</file>

<file path=ppt/slides/_rels/slide469.xml.rels><?xml version="1.0" encoding="UTF-8" standalone="yes"?>
<Relationships xmlns="http://schemas.openxmlformats.org/package/2006/relationships"><Relationship Id="rId2" Type="http://schemas.openxmlformats.org/officeDocument/2006/relationships/image" Target="../media/image390.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oracle.com/cd/E19127-01/ultra27.ws/820-6776/images/23967.gif"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51.gif"/></Relationships>
</file>

<file path=ppt/slides/_rels/slide470.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hyperlink" Target="http://www.educative.io/edpresso/what-are-p2p-and-clientserver-networks" TargetMode="External"/><Relationship Id="rId1" Type="http://schemas.openxmlformats.org/officeDocument/2006/relationships/slideLayout" Target="../slideLayouts/slideLayout12.xml"/></Relationships>
</file>

<file path=ppt/slides/_rels/slide471.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hyperlink" Target="http://www.educative.io/edpresso/what-are-p2p-and-clientserver-networks" TargetMode="External"/><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3" Type="http://schemas.openxmlformats.org/officeDocument/2006/relationships/image" Target="../media/image393.jpg"/><Relationship Id="rId2" Type="http://schemas.openxmlformats.org/officeDocument/2006/relationships/hyperlink" Target="http://mdalikhoja.blogspot.com/2006/04/advantages-of-peer-to-peer-networks.html" TargetMode="External"/><Relationship Id="rId1" Type="http://schemas.openxmlformats.org/officeDocument/2006/relationships/slideLayout" Target="../slideLayouts/slideLayout12.xml"/></Relationships>
</file>

<file path=ppt/slides/_rels/slide473.xml.rels><?xml version="1.0" encoding="UTF-8" standalone="yes"?>
<Relationships xmlns="http://schemas.openxmlformats.org/package/2006/relationships"><Relationship Id="rId2" Type="http://schemas.openxmlformats.org/officeDocument/2006/relationships/image" Target="../media/image394.jpg"/><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3" Type="http://schemas.openxmlformats.org/officeDocument/2006/relationships/image" Target="../media/image395.jpg"/><Relationship Id="rId2" Type="http://schemas.openxmlformats.org/officeDocument/2006/relationships/hyperlink" Target="http://it-asean.blogspot.com/2014/10/understanding-differences-between.html" TargetMode="External"/><Relationship Id="rId1" Type="http://schemas.openxmlformats.org/officeDocument/2006/relationships/slideLayout" Target="../slideLayouts/slideLayout12.xml"/></Relationships>
</file>

<file path=ppt/slides/_rels/slide475.xml.rels><?xml version="1.0" encoding="UTF-8" standalone="yes"?>
<Relationships xmlns="http://schemas.openxmlformats.org/package/2006/relationships"><Relationship Id="rId2" Type="http://schemas.openxmlformats.org/officeDocument/2006/relationships/image" Target="../media/image396.jpg"/><Relationship Id="rId1" Type="http://schemas.openxmlformats.org/officeDocument/2006/relationships/slideLayout" Target="../slideLayouts/slideLayout12.xml"/></Relationships>
</file>

<file path=ppt/slides/_rels/slide476.xml.rels><?xml version="1.0" encoding="UTF-8" standalone="yes"?>
<Relationships xmlns="http://schemas.openxmlformats.org/package/2006/relationships"><Relationship Id="rId2" Type="http://schemas.openxmlformats.org/officeDocument/2006/relationships/image" Target="../media/image397.jpg"/><Relationship Id="rId1" Type="http://schemas.openxmlformats.org/officeDocument/2006/relationships/slideLayout" Target="../slideLayouts/slideLayout12.xml"/></Relationships>
</file>

<file path=ppt/slides/_rels/slide477.xml.rels><?xml version="1.0" encoding="UTF-8" standalone="yes"?>
<Relationships xmlns="http://schemas.openxmlformats.org/package/2006/relationships"><Relationship Id="rId2" Type="http://schemas.openxmlformats.org/officeDocument/2006/relationships/image" Target="../media/image398.jpg"/><Relationship Id="rId1" Type="http://schemas.openxmlformats.org/officeDocument/2006/relationships/slideLayout" Target="../slideLayouts/slideLayout12.xml"/></Relationships>
</file>

<file path=ppt/slides/_rels/slide478.xml.rels><?xml version="1.0" encoding="UTF-8" standalone="yes"?>
<Relationships xmlns="http://schemas.openxmlformats.org/package/2006/relationships"><Relationship Id="rId2" Type="http://schemas.openxmlformats.org/officeDocument/2006/relationships/image" Target="../media/image399.jpg"/><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3" Type="http://schemas.openxmlformats.org/officeDocument/2006/relationships/image" Target="../media/image400.jpg"/><Relationship Id="rId2" Type="http://schemas.openxmlformats.org/officeDocument/2006/relationships/hyperlink" Target="http://www.youtube.com/watch?v=SfEXvbQbi0E" TargetMode="Externa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80.xml.rels><?xml version="1.0" encoding="UTF-8" standalone="yes"?>
<Relationships xmlns="http://schemas.openxmlformats.org/package/2006/relationships"><Relationship Id="rId3" Type="http://schemas.openxmlformats.org/officeDocument/2006/relationships/hyperlink" Target="http://www.elprocus.com/network-interface-card-nic/" TargetMode="External"/><Relationship Id="rId2" Type="http://schemas.openxmlformats.org/officeDocument/2006/relationships/image" Target="../media/image401.jpg"/><Relationship Id="rId1" Type="http://schemas.openxmlformats.org/officeDocument/2006/relationships/slideLayout" Target="../slideLayouts/slideLayout12.xml"/></Relationships>
</file>

<file path=ppt/slides/_rels/slide481.xml.rels><?xml version="1.0" encoding="UTF-8" standalone="yes"?>
<Relationships xmlns="http://schemas.openxmlformats.org/package/2006/relationships"><Relationship Id="rId3" Type="http://schemas.openxmlformats.org/officeDocument/2006/relationships/hyperlink" Target="http://www.javatpoint.com/computer-network-components" TargetMode="External"/><Relationship Id="rId2" Type="http://schemas.openxmlformats.org/officeDocument/2006/relationships/image" Target="../media/image402.jpg"/><Relationship Id="rId1" Type="http://schemas.openxmlformats.org/officeDocument/2006/relationships/slideLayout" Target="../slideLayouts/slideLayout12.xml"/></Relationships>
</file>

<file path=ppt/slides/_rels/slide482.xml.rels><?xml version="1.0" encoding="UTF-8" standalone="yes"?>
<Relationships xmlns="http://schemas.openxmlformats.org/package/2006/relationships"><Relationship Id="rId3" Type="http://schemas.openxmlformats.org/officeDocument/2006/relationships/hyperlink" Target="http://www.tutorialspoint.com/what-is-network-interface-card-nic" TargetMode="External"/><Relationship Id="rId2" Type="http://schemas.openxmlformats.org/officeDocument/2006/relationships/image" Target="../media/image403.jpg"/><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3" Type="http://schemas.openxmlformats.org/officeDocument/2006/relationships/hyperlink" Target="http://www.tutorialspoint.com/what-is-network-interface-card-nic" TargetMode="External"/><Relationship Id="rId2" Type="http://schemas.openxmlformats.org/officeDocument/2006/relationships/image" Target="../media/image404.jpg"/><Relationship Id="rId1" Type="http://schemas.openxmlformats.org/officeDocument/2006/relationships/slideLayout" Target="../slideLayouts/slideLayout12.xml"/></Relationships>
</file>

<file path=ppt/slides/_rels/slide484.xml.rels><?xml version="1.0" encoding="UTF-8" standalone="yes"?>
<Relationships xmlns="http://schemas.openxmlformats.org/package/2006/relationships"><Relationship Id="rId2" Type="http://schemas.openxmlformats.org/officeDocument/2006/relationships/image" Target="../media/image405.jpg"/><Relationship Id="rId1" Type="http://schemas.openxmlformats.org/officeDocument/2006/relationships/slideLayout" Target="../slideLayouts/slideLayout12.xml"/></Relationships>
</file>

<file path=ppt/slides/_rels/slide485.xml.rels><?xml version="1.0" encoding="UTF-8" standalone="yes"?>
<Relationships xmlns="http://schemas.openxmlformats.org/package/2006/relationships"><Relationship Id="rId2" Type="http://schemas.openxmlformats.org/officeDocument/2006/relationships/image" Target="../media/image406.jpg"/><Relationship Id="rId1" Type="http://schemas.openxmlformats.org/officeDocument/2006/relationships/slideLayout" Target="../slideLayouts/slideLayout12.xml"/></Relationships>
</file>

<file path=ppt/slides/_rels/slide486.xml.rels><?xml version="1.0" encoding="UTF-8" standalone="yes"?>
<Relationships xmlns="http://schemas.openxmlformats.org/package/2006/relationships"><Relationship Id="rId2" Type="http://schemas.openxmlformats.org/officeDocument/2006/relationships/image" Target="../media/image407.jpg"/><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3" Type="http://schemas.openxmlformats.org/officeDocument/2006/relationships/hyperlink" Target="http://www.omnisecu.com/basic-networking/what-is-nic-card-network-interface-card.php" TargetMode="External"/><Relationship Id="rId2" Type="http://schemas.openxmlformats.org/officeDocument/2006/relationships/image" Target="../media/image408.jpg"/><Relationship Id="rId1" Type="http://schemas.openxmlformats.org/officeDocument/2006/relationships/slideLayout" Target="../slideLayouts/slideLayout12.xml"/></Relationships>
</file>

<file path=ppt/slides/_rels/slide488.xml.rels><?xml version="1.0" encoding="UTF-8" standalone="yes"?>
<Relationships xmlns="http://schemas.openxmlformats.org/package/2006/relationships"><Relationship Id="rId3" Type="http://schemas.openxmlformats.org/officeDocument/2006/relationships/hyperlink" Target="http://alissazainal.blogspot.com/2018/01/table_11.html" TargetMode="External"/><Relationship Id="rId2" Type="http://schemas.openxmlformats.org/officeDocument/2006/relationships/image" Target="../media/image409.jpg"/><Relationship Id="rId1" Type="http://schemas.openxmlformats.org/officeDocument/2006/relationships/slideLayout" Target="../slideLayouts/slideLayout12.xml"/></Relationships>
</file>

<file path=ppt/slides/_rels/slide489.xml.rels><?xml version="1.0" encoding="UTF-8" standalone="yes"?>
<Relationships xmlns="http://schemas.openxmlformats.org/package/2006/relationships"><Relationship Id="rId3" Type="http://schemas.openxmlformats.org/officeDocument/2006/relationships/image" Target="../media/image411.jpg"/><Relationship Id="rId2" Type="http://schemas.openxmlformats.org/officeDocument/2006/relationships/image" Target="../media/image410.jp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53.jpeg"/><Relationship Id="rId4" Type="http://schemas.openxmlformats.org/officeDocument/2006/relationships/hyperlink" Target="https://i.ytimg.com/vi/i3afSFfCmH4/maxresdefault.jpg" TargetMode="External"/></Relationships>
</file>

<file path=ppt/slides/_rels/slide490.xml.rels><?xml version="1.0" encoding="UTF-8" standalone="yes"?>
<Relationships xmlns="http://schemas.openxmlformats.org/package/2006/relationships"><Relationship Id="rId3" Type="http://schemas.openxmlformats.org/officeDocument/2006/relationships/image" Target="../media/image412.jpg"/><Relationship Id="rId2" Type="http://schemas.openxmlformats.org/officeDocument/2006/relationships/hyperlink" Target="http://www.computerhope.com/jargon/c/crimp.htm" TargetMode="External"/><Relationship Id="rId1" Type="http://schemas.openxmlformats.org/officeDocument/2006/relationships/slideLayout" Target="../slideLayouts/slideLayout12.xml"/></Relationships>
</file>

<file path=ppt/slides/_rels/slide491.xml.rels><?xml version="1.0" encoding="UTF-8" standalone="yes"?>
<Relationships xmlns="http://schemas.openxmlformats.org/package/2006/relationships"><Relationship Id="rId2" Type="http://schemas.openxmlformats.org/officeDocument/2006/relationships/image" Target="../media/image413.png"/><Relationship Id="rId1" Type="http://schemas.openxmlformats.org/officeDocument/2006/relationships/slideLayout" Target="../slideLayouts/slideLayout12.xml"/></Relationships>
</file>

<file path=ppt/slides/_rels/slide492.xml.rels><?xml version="1.0" encoding="UTF-8" standalone="yes"?>
<Relationships xmlns="http://schemas.openxmlformats.org/package/2006/relationships"><Relationship Id="rId2" Type="http://schemas.openxmlformats.org/officeDocument/2006/relationships/image" Target="../media/image414.jpg"/><Relationship Id="rId1" Type="http://schemas.openxmlformats.org/officeDocument/2006/relationships/slideLayout" Target="../slideLayouts/slideLayout12.xml"/></Relationships>
</file>

<file path=ppt/slides/_rels/slide493.xml.rels><?xml version="1.0" encoding="UTF-8" standalone="yes"?>
<Relationships xmlns="http://schemas.openxmlformats.org/package/2006/relationships"><Relationship Id="rId2" Type="http://schemas.openxmlformats.org/officeDocument/2006/relationships/image" Target="../media/image415.jpg"/><Relationship Id="rId1" Type="http://schemas.openxmlformats.org/officeDocument/2006/relationships/slideLayout" Target="../slideLayouts/slideLayout12.xml"/></Relationships>
</file>

<file path=ppt/slides/_rels/slide494.xml.rels><?xml version="1.0" encoding="UTF-8" standalone="yes"?>
<Relationships xmlns="http://schemas.openxmlformats.org/package/2006/relationships"><Relationship Id="rId3" Type="http://schemas.openxmlformats.org/officeDocument/2006/relationships/image" Target="../media/image416.jpg"/><Relationship Id="rId2" Type="http://schemas.openxmlformats.org/officeDocument/2006/relationships/hyperlink" Target="http://www.networkkings.org/color-coding-of-straight-and-crossover-cable/" TargetMode="External"/><Relationship Id="rId1" Type="http://schemas.openxmlformats.org/officeDocument/2006/relationships/slideLayout" Target="../slideLayouts/slideLayout12.xml"/></Relationships>
</file>

<file path=ppt/slides/_rels/slide495.xml.rels><?xml version="1.0" encoding="UTF-8" standalone="yes"?>
<Relationships xmlns="http://schemas.openxmlformats.org/package/2006/relationships"><Relationship Id="rId2" Type="http://schemas.openxmlformats.org/officeDocument/2006/relationships/image" Target="../media/image417.jpg"/><Relationship Id="rId1" Type="http://schemas.openxmlformats.org/officeDocument/2006/relationships/slideLayout" Target="../slideLayouts/slideLayout12.xml"/></Relationships>
</file>

<file path=ppt/slides/_rels/slide496.xml.rels><?xml version="1.0" encoding="UTF-8" standalone="yes"?>
<Relationships xmlns="http://schemas.openxmlformats.org/package/2006/relationships"><Relationship Id="rId3" Type="http://schemas.openxmlformats.org/officeDocument/2006/relationships/hyperlink" Target="http://www.make-it.ca/technical-notes/how-to-crimp-rj45-connector/" TargetMode="External"/><Relationship Id="rId2" Type="http://schemas.openxmlformats.org/officeDocument/2006/relationships/image" Target="../media/image418.jpg"/><Relationship Id="rId1" Type="http://schemas.openxmlformats.org/officeDocument/2006/relationships/slideLayout" Target="../slideLayouts/slideLayout12.xml"/></Relationships>
</file>

<file path=ppt/slides/_rels/slide497.xml.rels><?xml version="1.0" encoding="UTF-8" standalone="yes"?>
<Relationships xmlns="http://schemas.openxmlformats.org/package/2006/relationships"><Relationship Id="rId3" Type="http://schemas.openxmlformats.org/officeDocument/2006/relationships/image" Target="../media/image419.jpg"/><Relationship Id="rId2" Type="http://schemas.openxmlformats.org/officeDocument/2006/relationships/hyperlink" Target="http://www.networkkings.org/color-coding-of-straight-and-crossover-cable/" TargetMode="External"/><Relationship Id="rId1" Type="http://schemas.openxmlformats.org/officeDocument/2006/relationships/slideLayout" Target="../slideLayouts/slideLayout12.xml"/></Relationships>
</file>

<file path=ppt/slides/_rels/slide498.xml.rels><?xml version="1.0" encoding="UTF-8" standalone="yes"?>
<Relationships xmlns="http://schemas.openxmlformats.org/package/2006/relationships"><Relationship Id="rId2" Type="http://schemas.openxmlformats.org/officeDocument/2006/relationships/image" Target="../media/image420.jpg"/><Relationship Id="rId1" Type="http://schemas.openxmlformats.org/officeDocument/2006/relationships/slideLayout" Target="../slideLayouts/slideLayout12.xml"/></Relationships>
</file>

<file path=ppt/slides/_rels/slide499.xml.rels><?xml version="1.0" encoding="UTF-8" standalone="yes"?>
<Relationships xmlns="http://schemas.openxmlformats.org/package/2006/relationships"><Relationship Id="rId2" Type="http://schemas.openxmlformats.org/officeDocument/2006/relationships/image" Target="../media/image421.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00.xml.rels><?xml version="1.0" encoding="UTF-8" standalone="yes"?>
<Relationships xmlns="http://schemas.openxmlformats.org/package/2006/relationships"><Relationship Id="rId2" Type="http://schemas.openxmlformats.org/officeDocument/2006/relationships/image" Target="../media/image422.jpg"/><Relationship Id="rId1" Type="http://schemas.openxmlformats.org/officeDocument/2006/relationships/slideLayout" Target="../slideLayouts/slideLayout12.xml"/></Relationships>
</file>

<file path=ppt/slides/_rels/slide501.xml.rels><?xml version="1.0" encoding="UTF-8" standalone="yes"?>
<Relationships xmlns="http://schemas.openxmlformats.org/package/2006/relationships"><Relationship Id="rId3" Type="http://schemas.openxmlformats.org/officeDocument/2006/relationships/hyperlink" Target="http://www.dx.com/p/rj45-connector-cable-plier-network-crimper" TargetMode="External"/><Relationship Id="rId2" Type="http://schemas.openxmlformats.org/officeDocument/2006/relationships/image" Target="../media/image423.jpg"/><Relationship Id="rId1" Type="http://schemas.openxmlformats.org/officeDocument/2006/relationships/slideLayout" Target="../slideLayouts/slideLayout12.xml"/></Relationships>
</file>

<file path=ppt/slides/_rels/slide502.xml.rels><?xml version="1.0" encoding="UTF-8" standalone="yes"?>
<Relationships xmlns="http://schemas.openxmlformats.org/package/2006/relationships"><Relationship Id="rId3" Type="http://schemas.openxmlformats.org/officeDocument/2006/relationships/hyperlink" Target="http://www.vcelink.com/blogs/focus/how-to-crimp-rj45-connectors" TargetMode="External"/><Relationship Id="rId2" Type="http://schemas.openxmlformats.org/officeDocument/2006/relationships/image" Target="../media/image424.jpg"/><Relationship Id="rId1" Type="http://schemas.openxmlformats.org/officeDocument/2006/relationships/slideLayout" Target="../slideLayouts/slideLayout12.xml"/></Relationships>
</file>

<file path=ppt/slides/_rels/slide503.xml.rels><?xml version="1.0" encoding="UTF-8" standalone="yes"?>
<Relationships xmlns="http://schemas.openxmlformats.org/package/2006/relationships"><Relationship Id="rId3" Type="http://schemas.openxmlformats.org/officeDocument/2006/relationships/hyperlink" Target="https://cabling.4cornerit.com/" TargetMode="External"/><Relationship Id="rId2" Type="http://schemas.openxmlformats.org/officeDocument/2006/relationships/image" Target="../media/image425.jpg"/><Relationship Id="rId1" Type="http://schemas.openxmlformats.org/officeDocument/2006/relationships/slideLayout" Target="../slideLayouts/slideLayout12.xml"/></Relationships>
</file>

<file path=ppt/slides/_rels/slide504.xml.rels><?xml version="1.0" encoding="UTF-8" standalone="yes"?>
<Relationships xmlns="http://schemas.openxmlformats.org/package/2006/relationships"><Relationship Id="rId3" Type="http://schemas.openxmlformats.org/officeDocument/2006/relationships/hyperlink" Target="https://medium.com/%40julydd/how-to-make-your-own-ethernet-cables-513d56470698" TargetMode="External"/><Relationship Id="rId2" Type="http://schemas.openxmlformats.org/officeDocument/2006/relationships/image" Target="../media/image426.jpg"/><Relationship Id="rId1" Type="http://schemas.openxmlformats.org/officeDocument/2006/relationships/slideLayout" Target="../slideLayouts/slideLayout12.xml"/></Relationships>
</file>

<file path=ppt/slides/_rels/slide505.xml.rels><?xml version="1.0" encoding="UTF-8" standalone="yes"?>
<Relationships xmlns="http://schemas.openxmlformats.org/package/2006/relationships"><Relationship Id="rId2" Type="http://schemas.openxmlformats.org/officeDocument/2006/relationships/image" Target="../media/image427.jpg"/><Relationship Id="rId1" Type="http://schemas.openxmlformats.org/officeDocument/2006/relationships/slideLayout" Target="../slideLayouts/slideLayout12.xml"/></Relationships>
</file>

<file path=ppt/slides/_rels/slide506.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xml"/></Relationships>
</file>

<file path=ppt/slides/_rels/slide50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508.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notesSlide" Target="../notesSlides/notesSlide203.xml"/><Relationship Id="rId1" Type="http://schemas.openxmlformats.org/officeDocument/2006/relationships/slideLayout" Target="../slideLayouts/slideLayout8.xml"/><Relationship Id="rId4" Type="http://schemas.openxmlformats.org/officeDocument/2006/relationships/image" Target="../media/image428.png"/></Relationships>
</file>

<file path=ppt/slides/_rels/slide509.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notesSlide" Target="../notesSlides/notesSlide204.xml"/><Relationship Id="rId1" Type="http://schemas.openxmlformats.org/officeDocument/2006/relationships/slideLayout" Target="../slideLayouts/slideLayout8.xml"/><Relationship Id="rId4" Type="http://schemas.openxmlformats.org/officeDocument/2006/relationships/image" Target="../media/image42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10.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notesSlide" Target="../notesSlides/notesSlide205.xml"/><Relationship Id="rId1" Type="http://schemas.openxmlformats.org/officeDocument/2006/relationships/slideLayout" Target="../slideLayouts/slideLayout8.xml"/><Relationship Id="rId4" Type="http://schemas.openxmlformats.org/officeDocument/2006/relationships/image" Target="../media/image428.png"/></Relationships>
</file>

<file path=ppt/slides/_rels/slide511.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notesSlide" Target="../notesSlides/notesSlide206.xml"/><Relationship Id="rId1" Type="http://schemas.openxmlformats.org/officeDocument/2006/relationships/slideLayout" Target="../slideLayouts/slideLayout8.xml"/><Relationship Id="rId4" Type="http://schemas.openxmlformats.org/officeDocument/2006/relationships/image" Target="../media/image428.png"/></Relationships>
</file>

<file path=ppt/slides/_rels/slide512.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notesSlide" Target="../notesSlides/notesSlide207.xml"/><Relationship Id="rId1" Type="http://schemas.openxmlformats.org/officeDocument/2006/relationships/slideLayout" Target="../slideLayouts/slideLayout8.xml"/><Relationship Id="rId4" Type="http://schemas.openxmlformats.org/officeDocument/2006/relationships/image" Target="../media/image428.png"/></Relationships>
</file>

<file path=ppt/slides/_rels/slide513.xml.rels><?xml version="1.0" encoding="UTF-8" standalone="yes"?>
<Relationships xmlns="http://schemas.openxmlformats.org/package/2006/relationships"><Relationship Id="rId3" Type="http://schemas.openxmlformats.org/officeDocument/2006/relationships/hyperlink" Target="https://www.omnisci.com/technical-glossary/client-server" TargetMode="External"/><Relationship Id="rId2" Type="http://schemas.openxmlformats.org/officeDocument/2006/relationships/notesSlide" Target="../notesSlides/notesSlide208.xml"/><Relationship Id="rId1" Type="http://schemas.openxmlformats.org/officeDocument/2006/relationships/slideLayout" Target="../slideLayouts/slideLayout8.xml"/><Relationship Id="rId4" Type="http://schemas.openxmlformats.org/officeDocument/2006/relationships/image" Target="../media/image428.png"/></Relationships>
</file>

<file path=ppt/slides/_rels/slide514.xml.rels><?xml version="1.0" encoding="UTF-8" standalone="yes"?>
<Relationships xmlns="http://schemas.openxmlformats.org/package/2006/relationships"><Relationship Id="rId3" Type="http://schemas.openxmlformats.org/officeDocument/2006/relationships/hyperlink" Target="https://www.elprocus.com/what-are-network-nodes-in-computer-network-and-their-types/" TargetMode="External"/><Relationship Id="rId2" Type="http://schemas.openxmlformats.org/officeDocument/2006/relationships/notesSlide" Target="../notesSlides/notesSlide209.xml"/><Relationship Id="rId1" Type="http://schemas.openxmlformats.org/officeDocument/2006/relationships/slideLayout" Target="../slideLayouts/slideLayout8.xml"/><Relationship Id="rId4" Type="http://schemas.openxmlformats.org/officeDocument/2006/relationships/image" Target="../media/image429.png"/></Relationships>
</file>

<file path=ppt/slides/_rels/slide515.xml.rels><?xml version="1.0" encoding="UTF-8" standalone="yes"?>
<Relationships xmlns="http://schemas.openxmlformats.org/package/2006/relationships"><Relationship Id="rId3" Type="http://schemas.openxmlformats.org/officeDocument/2006/relationships/hyperlink" Target="https://www.elprocus.com/what-are-network-nodes-in-computer-network-and-their-types/" TargetMode="External"/><Relationship Id="rId2" Type="http://schemas.openxmlformats.org/officeDocument/2006/relationships/notesSlide" Target="../notesSlides/notesSlide210.xml"/><Relationship Id="rId1" Type="http://schemas.openxmlformats.org/officeDocument/2006/relationships/slideLayout" Target="../slideLayouts/slideLayout8.xml"/><Relationship Id="rId4" Type="http://schemas.openxmlformats.org/officeDocument/2006/relationships/image" Target="../media/image429.png"/></Relationships>
</file>

<file path=ppt/slides/_rels/slide516.xml.rels><?xml version="1.0" encoding="UTF-8" standalone="yes"?>
<Relationships xmlns="http://schemas.openxmlformats.org/package/2006/relationships"><Relationship Id="rId3" Type="http://schemas.openxmlformats.org/officeDocument/2006/relationships/hyperlink" Target="https://www.elprocus.com/what-are-network-nodes-in-computer-network-and-their-types/" TargetMode="External"/><Relationship Id="rId2" Type="http://schemas.openxmlformats.org/officeDocument/2006/relationships/notesSlide" Target="../notesSlides/notesSlide211.xml"/><Relationship Id="rId1" Type="http://schemas.openxmlformats.org/officeDocument/2006/relationships/slideLayout" Target="../slideLayouts/slideLayout8.xml"/><Relationship Id="rId4" Type="http://schemas.openxmlformats.org/officeDocument/2006/relationships/image" Target="../media/image429.png"/></Relationships>
</file>

<file path=ppt/slides/_rels/slide517.xml.rels><?xml version="1.0" encoding="UTF-8" standalone="yes"?>
<Relationships xmlns="http://schemas.openxmlformats.org/package/2006/relationships"><Relationship Id="rId3" Type="http://schemas.openxmlformats.org/officeDocument/2006/relationships/hyperlink" Target="https://www.techtarget.com/searchnetworking/definition/node#:~:text=A%20network%20node%20sits%20at,as%20modems%2C%20PCs%20and%20printers" TargetMode="External"/><Relationship Id="rId2" Type="http://schemas.openxmlformats.org/officeDocument/2006/relationships/notesSlide" Target="../notesSlides/notesSlide212.xml"/><Relationship Id="rId1" Type="http://schemas.openxmlformats.org/officeDocument/2006/relationships/slideLayout" Target="../slideLayouts/slideLayout8.xml"/><Relationship Id="rId4" Type="http://schemas.openxmlformats.org/officeDocument/2006/relationships/image" Target="../media/image430.png"/></Relationships>
</file>

<file path=ppt/slides/_rels/slide518.xml.rels><?xml version="1.0" encoding="UTF-8" standalone="yes"?>
<Relationships xmlns="http://schemas.openxmlformats.org/package/2006/relationships"><Relationship Id="rId3" Type="http://schemas.openxmlformats.org/officeDocument/2006/relationships/hyperlink" Target="https://www.reddit.com/r/ccnp/comments/cu85ui/what_is_the_definition_of_a_network_segment/" TargetMode="External"/><Relationship Id="rId2" Type="http://schemas.openxmlformats.org/officeDocument/2006/relationships/notesSlide" Target="../notesSlides/notesSlide213.xml"/><Relationship Id="rId1" Type="http://schemas.openxmlformats.org/officeDocument/2006/relationships/slideLayout" Target="../slideLayouts/slideLayout8.xml"/><Relationship Id="rId4" Type="http://schemas.openxmlformats.org/officeDocument/2006/relationships/image" Target="../media/image431.png"/></Relationships>
</file>

<file path=ppt/slides/_rels/slide519.xml.rels><?xml version="1.0" encoding="UTF-8" standalone="yes"?>
<Relationships xmlns="http://schemas.openxmlformats.org/package/2006/relationships"><Relationship Id="rId3" Type="http://schemas.openxmlformats.org/officeDocument/2006/relationships/hyperlink" Target="https://www.geeksforgeeks.org/types-and-uses-of-backbone-networks/" TargetMode="External"/><Relationship Id="rId2" Type="http://schemas.openxmlformats.org/officeDocument/2006/relationships/notesSlide" Target="../notesSlides/notesSlide214.xml"/><Relationship Id="rId1" Type="http://schemas.openxmlformats.org/officeDocument/2006/relationships/slideLayout" Target="../slideLayouts/slideLayout8.xml"/><Relationship Id="rId4" Type="http://schemas.openxmlformats.org/officeDocument/2006/relationships/image" Target="../media/image432.png"/></Relationships>
</file>

<file path=ppt/slides/_rels/slide52.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image" Target="../media/image54.jpeg"/><Relationship Id="rId4" Type="http://schemas.openxmlformats.org/officeDocument/2006/relationships/hyperlink" Target="https://eportfolio.utm.my/user/choy-wan-ling/chapter-5-system-software" TargetMode="External"/></Relationships>
</file>

<file path=ppt/slides/_rels/slide520.xml.rels><?xml version="1.0" encoding="UTF-8" standalone="yes"?>
<Relationships xmlns="http://schemas.openxmlformats.org/package/2006/relationships"><Relationship Id="rId3" Type="http://schemas.openxmlformats.org/officeDocument/2006/relationships/hyperlink" Target="https://www.educba.com/what-is-web-hosting/" TargetMode="External"/><Relationship Id="rId2" Type="http://schemas.openxmlformats.org/officeDocument/2006/relationships/notesSlide" Target="../notesSlides/notesSlide215.xml"/><Relationship Id="rId1" Type="http://schemas.openxmlformats.org/officeDocument/2006/relationships/slideLayout" Target="../slideLayouts/slideLayout8.xml"/><Relationship Id="rId4" Type="http://schemas.openxmlformats.org/officeDocument/2006/relationships/image" Target="../media/image433.png"/></Relationships>
</file>

<file path=ppt/slides/_rels/slide521.xml.rels><?xml version="1.0" encoding="UTF-8" standalone="yes"?>
<Relationships xmlns="http://schemas.openxmlformats.org/package/2006/relationships"><Relationship Id="rId3" Type="http://schemas.openxmlformats.org/officeDocument/2006/relationships/hyperlink" Target="https://www.educba.com/what-is-web-hosting/" TargetMode="External"/><Relationship Id="rId2" Type="http://schemas.openxmlformats.org/officeDocument/2006/relationships/notesSlide" Target="../notesSlides/notesSlide216.xml"/><Relationship Id="rId1" Type="http://schemas.openxmlformats.org/officeDocument/2006/relationships/slideLayout" Target="../slideLayouts/slideLayout8.xml"/><Relationship Id="rId4" Type="http://schemas.openxmlformats.org/officeDocument/2006/relationships/image" Target="../media/image433.png"/></Relationships>
</file>

<file path=ppt/slides/_rels/slide522.xml.rels><?xml version="1.0" encoding="UTF-8" standalone="yes"?>
<Relationships xmlns="http://schemas.openxmlformats.org/package/2006/relationships"><Relationship Id="rId3" Type="http://schemas.openxmlformats.org/officeDocument/2006/relationships/hyperlink" Target="https://www.educba.com/what-is-web-hosting/" TargetMode="External"/><Relationship Id="rId2" Type="http://schemas.openxmlformats.org/officeDocument/2006/relationships/notesSlide" Target="../notesSlides/notesSlide217.xml"/><Relationship Id="rId1" Type="http://schemas.openxmlformats.org/officeDocument/2006/relationships/slideLayout" Target="../slideLayouts/slideLayout8.xml"/><Relationship Id="rId4" Type="http://schemas.openxmlformats.org/officeDocument/2006/relationships/image" Target="../media/image433.png"/></Relationships>
</file>

<file path=ppt/slides/_rels/slide523.xml.rels><?xml version="1.0" encoding="UTF-8" standalone="yes"?>
<Relationships xmlns="http://schemas.openxmlformats.org/package/2006/relationships"><Relationship Id="rId3" Type="http://schemas.openxmlformats.org/officeDocument/2006/relationships/hyperlink" Target="https://www.educba.com/what-is-web-hosting/" TargetMode="External"/><Relationship Id="rId2" Type="http://schemas.openxmlformats.org/officeDocument/2006/relationships/notesSlide" Target="../notesSlides/notesSlide218.xml"/><Relationship Id="rId1" Type="http://schemas.openxmlformats.org/officeDocument/2006/relationships/slideLayout" Target="../slideLayouts/slideLayout8.xml"/><Relationship Id="rId4" Type="http://schemas.openxmlformats.org/officeDocument/2006/relationships/image" Target="../media/image433.png"/></Relationships>
</file>

<file path=ppt/slides/_rels/slide524.xml.rels><?xml version="1.0" encoding="UTF-8" standalone="yes"?>
<Relationships xmlns="http://schemas.openxmlformats.org/package/2006/relationships"><Relationship Id="rId3" Type="http://schemas.openxmlformats.org/officeDocument/2006/relationships/hyperlink" Target="https://www.educba.com/what-is-web-hosting/" TargetMode="External"/><Relationship Id="rId2" Type="http://schemas.openxmlformats.org/officeDocument/2006/relationships/notesSlide" Target="../notesSlides/notesSlide219.xml"/><Relationship Id="rId1" Type="http://schemas.openxmlformats.org/officeDocument/2006/relationships/slideLayout" Target="../slideLayouts/slideLayout8.xml"/><Relationship Id="rId4" Type="http://schemas.openxmlformats.org/officeDocument/2006/relationships/image" Target="../media/image433.png"/></Relationships>
</file>

<file path=ppt/slides/_rels/slide525.xml.rels><?xml version="1.0" encoding="UTF-8" standalone="yes"?>
<Relationships xmlns="http://schemas.openxmlformats.org/package/2006/relationships"><Relationship Id="rId3" Type="http://schemas.openxmlformats.org/officeDocument/2006/relationships/hyperlink" Target="https://www.guru99.com/analog-vs-digital.html" TargetMode="External"/><Relationship Id="rId2" Type="http://schemas.openxmlformats.org/officeDocument/2006/relationships/notesSlide" Target="../notesSlides/notesSlide220.xml"/><Relationship Id="rId1" Type="http://schemas.openxmlformats.org/officeDocument/2006/relationships/slideLayout" Target="../slideLayouts/slideLayout8.xml"/><Relationship Id="rId4" Type="http://schemas.openxmlformats.org/officeDocument/2006/relationships/image" Target="../media/image434.png"/></Relationships>
</file>

<file path=ppt/slides/_rels/slide526.xml.rels><?xml version="1.0" encoding="UTF-8" standalone="yes"?>
<Relationships xmlns="http://schemas.openxmlformats.org/package/2006/relationships"><Relationship Id="rId3" Type="http://schemas.openxmlformats.org/officeDocument/2006/relationships/hyperlink" Target="https://www.guru99.com/analog-vs-digital.html" TargetMode="External"/><Relationship Id="rId2" Type="http://schemas.openxmlformats.org/officeDocument/2006/relationships/notesSlide" Target="../notesSlides/notesSlide221.xml"/><Relationship Id="rId1" Type="http://schemas.openxmlformats.org/officeDocument/2006/relationships/slideLayout" Target="../slideLayouts/slideLayout8.xml"/><Relationship Id="rId4" Type="http://schemas.openxmlformats.org/officeDocument/2006/relationships/image" Target="../media/image434.png"/></Relationships>
</file>

<file path=ppt/slides/_rels/slide527.xml.rels><?xml version="1.0" encoding="UTF-8" standalone="yes"?>
<Relationships xmlns="http://schemas.openxmlformats.org/package/2006/relationships"><Relationship Id="rId3" Type="http://schemas.openxmlformats.org/officeDocument/2006/relationships/hyperlink" Target="https://www.guru99.com/analog-vs-digital.html" TargetMode="External"/><Relationship Id="rId2" Type="http://schemas.openxmlformats.org/officeDocument/2006/relationships/notesSlide" Target="../notesSlides/notesSlide222.xml"/><Relationship Id="rId1" Type="http://schemas.openxmlformats.org/officeDocument/2006/relationships/slideLayout" Target="../slideLayouts/slideLayout8.xml"/><Relationship Id="rId4" Type="http://schemas.openxmlformats.org/officeDocument/2006/relationships/image" Target="../media/image434.png"/></Relationships>
</file>

<file path=ppt/slides/_rels/slide528.xml.rels><?xml version="1.0" encoding="UTF-8" standalone="yes"?>
<Relationships xmlns="http://schemas.openxmlformats.org/package/2006/relationships"><Relationship Id="rId3" Type="http://schemas.openxmlformats.org/officeDocument/2006/relationships/hyperlink" Target="https://www.guru99.com/analog-vs-digital.html" TargetMode="External"/><Relationship Id="rId2" Type="http://schemas.openxmlformats.org/officeDocument/2006/relationships/notesSlide" Target="../notesSlides/notesSlide223.xml"/><Relationship Id="rId1" Type="http://schemas.openxmlformats.org/officeDocument/2006/relationships/slideLayout" Target="../slideLayouts/slideLayout8.xml"/><Relationship Id="rId4" Type="http://schemas.openxmlformats.org/officeDocument/2006/relationships/image" Target="../media/image434.png"/></Relationships>
</file>

<file path=ppt/slides/_rels/slide529.xml.rels><?xml version="1.0" encoding="UTF-8" standalone="yes"?>
<Relationships xmlns="http://schemas.openxmlformats.org/package/2006/relationships"><Relationship Id="rId3" Type="http://schemas.openxmlformats.org/officeDocument/2006/relationships/hyperlink" Target="https://www.guru99.com/analog-vs-digital.html" TargetMode="External"/><Relationship Id="rId2" Type="http://schemas.openxmlformats.org/officeDocument/2006/relationships/notesSlide" Target="../notesSlides/notesSlide224.xml"/><Relationship Id="rId1" Type="http://schemas.openxmlformats.org/officeDocument/2006/relationships/slideLayout" Target="../slideLayouts/slideLayout8.xml"/><Relationship Id="rId4" Type="http://schemas.openxmlformats.org/officeDocument/2006/relationships/image" Target="../media/image435.png"/></Relationships>
</file>

<file path=ppt/slides/_rels/slide53.xml.rels><?xml version="1.0" encoding="UTF-8" standalone="yes"?>
<Relationships xmlns="http://schemas.openxmlformats.org/package/2006/relationships"><Relationship Id="rId3" Type="http://schemas.openxmlformats.org/officeDocument/2006/relationships/hyperlink" Target="https://ncert.nic.in/vocational/pdf/keit104.pdf"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image" Target="../media/image55.jpg"/><Relationship Id="rId4" Type="http://schemas.openxmlformats.org/officeDocument/2006/relationships/hyperlink" Target="https://eportfolio.utm.my/user/choy-wan-ling/chapter-5-system-software" TargetMode="External"/></Relationships>
</file>

<file path=ppt/slides/_rels/slide530.xml.rels><?xml version="1.0" encoding="UTF-8" standalone="yes"?>
<Relationships xmlns="http://schemas.openxmlformats.org/package/2006/relationships"><Relationship Id="rId3" Type="http://schemas.openxmlformats.org/officeDocument/2006/relationships/hyperlink" Target="https://www.guru99.com/analog-vs-digital.html" TargetMode="External"/><Relationship Id="rId2" Type="http://schemas.openxmlformats.org/officeDocument/2006/relationships/notesSlide" Target="../notesSlides/notesSlide225.xml"/><Relationship Id="rId1" Type="http://schemas.openxmlformats.org/officeDocument/2006/relationships/slideLayout" Target="../slideLayouts/slideLayout8.xml"/><Relationship Id="rId4" Type="http://schemas.openxmlformats.org/officeDocument/2006/relationships/image" Target="../media/image435.png"/></Relationships>
</file>

<file path=ppt/slides/_rels/slide531.xml.rels><?xml version="1.0" encoding="UTF-8" standalone="yes"?>
<Relationships xmlns="http://schemas.openxmlformats.org/package/2006/relationships"><Relationship Id="rId3" Type="http://schemas.openxmlformats.org/officeDocument/2006/relationships/hyperlink" Target="https://www.guru99.com/analog-vs-digital.html" TargetMode="External"/><Relationship Id="rId2" Type="http://schemas.openxmlformats.org/officeDocument/2006/relationships/notesSlide" Target="../notesSlides/notesSlide226.xml"/><Relationship Id="rId1" Type="http://schemas.openxmlformats.org/officeDocument/2006/relationships/slideLayout" Target="../slideLayouts/slideLayout8.xml"/><Relationship Id="rId4" Type="http://schemas.openxmlformats.org/officeDocument/2006/relationships/image" Target="../media/image435.png"/></Relationships>
</file>

<file path=ppt/slides/_rels/slide532.xml.rels><?xml version="1.0" encoding="UTF-8" standalone="yes"?>
<Relationships xmlns="http://schemas.openxmlformats.org/package/2006/relationships"><Relationship Id="rId3" Type="http://schemas.openxmlformats.org/officeDocument/2006/relationships/hyperlink" Target="https://www.guru99.com/analog-vs-digital.html" TargetMode="External"/><Relationship Id="rId2" Type="http://schemas.openxmlformats.org/officeDocument/2006/relationships/notesSlide" Target="../notesSlides/notesSlide227.xml"/><Relationship Id="rId1" Type="http://schemas.openxmlformats.org/officeDocument/2006/relationships/slideLayout" Target="../slideLayouts/slideLayout8.xml"/><Relationship Id="rId5" Type="http://schemas.openxmlformats.org/officeDocument/2006/relationships/image" Target="../media/image437.png"/><Relationship Id="rId4" Type="http://schemas.openxmlformats.org/officeDocument/2006/relationships/image" Target="../media/image436.png"/></Relationships>
</file>

<file path=ppt/slides/_rels/slide533.xml.rels><?xml version="1.0" encoding="UTF-8" standalone="yes"?>
<Relationships xmlns="http://schemas.openxmlformats.org/package/2006/relationships"><Relationship Id="rId3" Type="http://schemas.openxmlformats.org/officeDocument/2006/relationships/hyperlink" Target="https://www.computernetworkingnotes.com/networking-tutorials/differences-between-baseband-and-broadband-explained.html" TargetMode="External"/><Relationship Id="rId2" Type="http://schemas.openxmlformats.org/officeDocument/2006/relationships/notesSlide" Target="../notesSlides/notesSlide228.xml"/><Relationship Id="rId1" Type="http://schemas.openxmlformats.org/officeDocument/2006/relationships/slideLayout" Target="../slideLayouts/slideLayout8.xml"/><Relationship Id="rId4" Type="http://schemas.openxmlformats.org/officeDocument/2006/relationships/image" Target="../media/image438.png"/></Relationships>
</file>

<file path=ppt/slides/_rels/slide534.xml.rels><?xml version="1.0" encoding="UTF-8" standalone="yes"?>
<Relationships xmlns="http://schemas.openxmlformats.org/package/2006/relationships"><Relationship Id="rId3" Type="http://schemas.openxmlformats.org/officeDocument/2006/relationships/hyperlink" Target="https://techdifferences.com/difference-between-optical-fibre-and-coaxial-cable.html" TargetMode="External"/><Relationship Id="rId2" Type="http://schemas.openxmlformats.org/officeDocument/2006/relationships/notesSlide" Target="../notesSlides/notesSlide229.xml"/><Relationship Id="rId1" Type="http://schemas.openxmlformats.org/officeDocument/2006/relationships/slideLayout" Target="../slideLayouts/slideLayout8.xml"/><Relationship Id="rId4" Type="http://schemas.openxmlformats.org/officeDocument/2006/relationships/image" Target="../media/image439.png"/></Relationships>
</file>

<file path=ppt/slides/_rels/slide535.xml.rels><?xml version="1.0" encoding="UTF-8" standalone="yes"?>
<Relationships xmlns="http://schemas.openxmlformats.org/package/2006/relationships"><Relationship Id="rId3" Type="http://schemas.openxmlformats.org/officeDocument/2006/relationships/hyperlink" Target="https://slideplayer.com/slide/14121004/" TargetMode="External"/><Relationship Id="rId2" Type="http://schemas.openxmlformats.org/officeDocument/2006/relationships/notesSlide" Target="../notesSlides/notesSlide230.xml"/><Relationship Id="rId1" Type="http://schemas.openxmlformats.org/officeDocument/2006/relationships/slideLayout" Target="../slideLayouts/slideLayout8.xml"/><Relationship Id="rId4" Type="http://schemas.openxmlformats.org/officeDocument/2006/relationships/image" Target="../media/image440.png"/></Relationships>
</file>

<file path=ppt/slides/_rels/slide536.xml.rels><?xml version="1.0" encoding="UTF-8" standalone="yes"?>
<Relationships xmlns="http://schemas.openxmlformats.org/package/2006/relationships"><Relationship Id="rId3" Type="http://schemas.openxmlformats.org/officeDocument/2006/relationships/hyperlink" Target="https://slideplayer.com/slide/14121004/" TargetMode="External"/><Relationship Id="rId2" Type="http://schemas.openxmlformats.org/officeDocument/2006/relationships/notesSlide" Target="../notesSlides/notesSlide231.xml"/><Relationship Id="rId1" Type="http://schemas.openxmlformats.org/officeDocument/2006/relationships/slideLayout" Target="../slideLayouts/slideLayout8.xml"/><Relationship Id="rId4" Type="http://schemas.openxmlformats.org/officeDocument/2006/relationships/image" Target="../media/image440.png"/></Relationships>
</file>

<file path=ppt/slides/_rels/slide537.xml.rels><?xml version="1.0" encoding="UTF-8" standalone="yes"?>
<Relationships xmlns="http://schemas.openxmlformats.org/package/2006/relationships"><Relationship Id="rId3" Type="http://schemas.openxmlformats.org/officeDocument/2006/relationships/hyperlink" Target="https://www.fiberoptics4sale.com/blogs/archive-posts/95046918-what-is-unshielded-twisted-pair-utp-cable" TargetMode="External"/><Relationship Id="rId2" Type="http://schemas.openxmlformats.org/officeDocument/2006/relationships/notesSlide" Target="../notesSlides/notesSlide232.xml"/><Relationship Id="rId1" Type="http://schemas.openxmlformats.org/officeDocument/2006/relationships/slideLayout" Target="../slideLayouts/slideLayout8.xml"/><Relationship Id="rId4" Type="http://schemas.openxmlformats.org/officeDocument/2006/relationships/image" Target="../media/image441.png"/></Relationships>
</file>

<file path=ppt/slides/_rels/slide538.xml.rels><?xml version="1.0" encoding="UTF-8" standalone="yes"?>
<Relationships xmlns="http://schemas.openxmlformats.org/package/2006/relationships"><Relationship Id="rId3" Type="http://schemas.openxmlformats.org/officeDocument/2006/relationships/hyperlink" Target="https://www.electronicsmedia.info/2018/01/02/unshielded-twisted-pair-and-shielded-twisted-pair-cable/" TargetMode="External"/><Relationship Id="rId2" Type="http://schemas.openxmlformats.org/officeDocument/2006/relationships/notesSlide" Target="../notesSlides/notesSlide233.xml"/><Relationship Id="rId1" Type="http://schemas.openxmlformats.org/officeDocument/2006/relationships/slideLayout" Target="../slideLayouts/slideLayout8.xml"/><Relationship Id="rId4" Type="http://schemas.openxmlformats.org/officeDocument/2006/relationships/image" Target="../media/image442.png"/></Relationships>
</file>

<file path=ppt/slides/_rels/slide539.xml.rels><?xml version="1.0" encoding="UTF-8" standalone="yes"?>
<Relationships xmlns="http://schemas.openxmlformats.org/package/2006/relationships"><Relationship Id="rId3" Type="http://schemas.openxmlformats.org/officeDocument/2006/relationships/hyperlink" Target="https://www.homedepot.com/c/ab/types-of-cables-and-connectors-in-networking/9ba683603be9fa5395fab90e9250f90" TargetMode="External"/><Relationship Id="rId2" Type="http://schemas.openxmlformats.org/officeDocument/2006/relationships/notesSlide" Target="../notesSlides/notesSlide234.xml"/><Relationship Id="rId1" Type="http://schemas.openxmlformats.org/officeDocument/2006/relationships/slideLayout" Target="../slideLayouts/slideLayout8.xml"/><Relationship Id="rId4" Type="http://schemas.openxmlformats.org/officeDocument/2006/relationships/image" Target="../media/image443.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0.xml.rels><?xml version="1.0" encoding="UTF-8" standalone="yes"?>
<Relationships xmlns="http://schemas.openxmlformats.org/package/2006/relationships"><Relationship Id="rId3" Type="http://schemas.openxmlformats.org/officeDocument/2006/relationships/hyperlink" Target="https://www.homedepot.com/c/ab/types-of-cables-and-connectors-in-networking/9ba683603be9fa5395fab90e9250f90" TargetMode="External"/><Relationship Id="rId2" Type="http://schemas.openxmlformats.org/officeDocument/2006/relationships/notesSlide" Target="../notesSlides/notesSlide235.xml"/><Relationship Id="rId1" Type="http://schemas.openxmlformats.org/officeDocument/2006/relationships/slideLayout" Target="../slideLayouts/slideLayout8.xml"/><Relationship Id="rId4" Type="http://schemas.openxmlformats.org/officeDocument/2006/relationships/image" Target="../media/image444.png"/></Relationships>
</file>

<file path=ppt/slides/_rels/slide541.xml.rels><?xml version="1.0" encoding="UTF-8" standalone="yes"?>
<Relationships xmlns="http://schemas.openxmlformats.org/package/2006/relationships"><Relationship Id="rId3" Type="http://schemas.openxmlformats.org/officeDocument/2006/relationships/hyperlink" Target="https://www.homedepot.com/c/ab/types-of-cables-and-connectors-in-networking/9ba683603be9fa5395fab90e9250f90" TargetMode="External"/><Relationship Id="rId2" Type="http://schemas.openxmlformats.org/officeDocument/2006/relationships/notesSlide" Target="../notesSlides/notesSlide236.xml"/><Relationship Id="rId1" Type="http://schemas.openxmlformats.org/officeDocument/2006/relationships/slideLayout" Target="../slideLayouts/slideLayout8.xml"/><Relationship Id="rId4" Type="http://schemas.openxmlformats.org/officeDocument/2006/relationships/image" Target="../media/image445.png"/></Relationships>
</file>

<file path=ppt/slides/_rels/slide542.xml.rels><?xml version="1.0" encoding="UTF-8" standalone="yes"?>
<Relationships xmlns="http://schemas.openxmlformats.org/package/2006/relationships"><Relationship Id="rId3" Type="http://schemas.openxmlformats.org/officeDocument/2006/relationships/hyperlink" Target="https://www.homedepot.com/c/ab/types-of-cables-and-connectors-in-networking/9ba683603be9fa5395fab90e9250f90" TargetMode="External"/><Relationship Id="rId2" Type="http://schemas.openxmlformats.org/officeDocument/2006/relationships/notesSlide" Target="../notesSlides/notesSlide237.xml"/><Relationship Id="rId1" Type="http://schemas.openxmlformats.org/officeDocument/2006/relationships/slideLayout" Target="../slideLayouts/slideLayout8.xml"/><Relationship Id="rId4" Type="http://schemas.openxmlformats.org/officeDocument/2006/relationships/image" Target="../media/image446.png"/></Relationships>
</file>

<file path=ppt/slides/_rels/slide543.xml.rels><?xml version="1.0" encoding="UTF-8" standalone="yes"?>
<Relationships xmlns="http://schemas.openxmlformats.org/package/2006/relationships"><Relationship Id="rId3" Type="http://schemas.openxmlformats.org/officeDocument/2006/relationships/hyperlink" Target="https://www.javatpoint.com/computer-network-topologies" TargetMode="External"/><Relationship Id="rId2" Type="http://schemas.openxmlformats.org/officeDocument/2006/relationships/notesSlide" Target="../notesSlides/notesSlide238.xml"/><Relationship Id="rId1" Type="http://schemas.openxmlformats.org/officeDocument/2006/relationships/slideLayout" Target="../slideLayouts/slideLayout8.xml"/><Relationship Id="rId4" Type="http://schemas.openxmlformats.org/officeDocument/2006/relationships/image" Target="../media/image447.png"/></Relationships>
</file>

<file path=ppt/slides/_rels/slide544.xml.rels><?xml version="1.0" encoding="UTF-8" standalone="yes"?>
<Relationships xmlns="http://schemas.openxmlformats.org/package/2006/relationships"><Relationship Id="rId3" Type="http://schemas.openxmlformats.org/officeDocument/2006/relationships/hyperlink" Target="https://www.javatpoint.com/computer-network-topologies" TargetMode="External"/><Relationship Id="rId2" Type="http://schemas.openxmlformats.org/officeDocument/2006/relationships/notesSlide" Target="../notesSlides/notesSlide239.xml"/><Relationship Id="rId1" Type="http://schemas.openxmlformats.org/officeDocument/2006/relationships/slideLayout" Target="../slideLayouts/slideLayout8.xml"/><Relationship Id="rId4" Type="http://schemas.openxmlformats.org/officeDocument/2006/relationships/image" Target="../media/image447.png"/></Relationships>
</file>

<file path=ppt/slides/_rels/slide545.xml.rels><?xml version="1.0" encoding="UTF-8" standalone="yes"?>
<Relationships xmlns="http://schemas.openxmlformats.org/package/2006/relationships"><Relationship Id="rId3" Type="http://schemas.openxmlformats.org/officeDocument/2006/relationships/hyperlink" Target="https://www.javatpoint.com/computer-network-topologies" TargetMode="External"/><Relationship Id="rId2" Type="http://schemas.openxmlformats.org/officeDocument/2006/relationships/notesSlide" Target="../notesSlides/notesSlide240.xml"/><Relationship Id="rId1" Type="http://schemas.openxmlformats.org/officeDocument/2006/relationships/slideLayout" Target="../slideLayouts/slideLayout8.xml"/><Relationship Id="rId4" Type="http://schemas.openxmlformats.org/officeDocument/2006/relationships/image" Target="../media/image448.png"/></Relationships>
</file>

<file path=ppt/slides/_rels/slide546.xml.rels><?xml version="1.0" encoding="UTF-8" standalone="yes"?>
<Relationships xmlns="http://schemas.openxmlformats.org/package/2006/relationships"><Relationship Id="rId3" Type="http://schemas.openxmlformats.org/officeDocument/2006/relationships/hyperlink" Target="https://www.javatpoint.com/computer-network-topologies" TargetMode="External"/><Relationship Id="rId2" Type="http://schemas.openxmlformats.org/officeDocument/2006/relationships/notesSlide" Target="../notesSlides/notesSlide241.xml"/><Relationship Id="rId1" Type="http://schemas.openxmlformats.org/officeDocument/2006/relationships/slideLayout" Target="../slideLayouts/slideLayout8.xml"/><Relationship Id="rId4" Type="http://schemas.openxmlformats.org/officeDocument/2006/relationships/image" Target="../media/image449.png"/></Relationships>
</file>

<file path=ppt/slides/_rels/slide547.xml.rels><?xml version="1.0" encoding="UTF-8" standalone="yes"?>
<Relationships xmlns="http://schemas.openxmlformats.org/package/2006/relationships"><Relationship Id="rId3" Type="http://schemas.openxmlformats.org/officeDocument/2006/relationships/hyperlink" Target="https://www.javatpoint.com/computer-network-topologies" TargetMode="External"/><Relationship Id="rId2" Type="http://schemas.openxmlformats.org/officeDocument/2006/relationships/notesSlide" Target="../notesSlides/notesSlide242.xml"/><Relationship Id="rId1" Type="http://schemas.openxmlformats.org/officeDocument/2006/relationships/slideLayout" Target="../slideLayouts/slideLayout8.xml"/><Relationship Id="rId4" Type="http://schemas.openxmlformats.org/officeDocument/2006/relationships/image" Target="../media/image450.png"/></Relationships>
</file>

<file path=ppt/slides/_rels/slide548.xml.rels><?xml version="1.0" encoding="UTF-8" standalone="yes"?>
<Relationships xmlns="http://schemas.openxmlformats.org/package/2006/relationships"><Relationship Id="rId3" Type="http://schemas.openxmlformats.org/officeDocument/2006/relationships/hyperlink" Target="https://www.javatpoint.com/computer-network-topologies" TargetMode="External"/><Relationship Id="rId2" Type="http://schemas.openxmlformats.org/officeDocument/2006/relationships/notesSlide" Target="../notesSlides/notesSlide243.xml"/><Relationship Id="rId1" Type="http://schemas.openxmlformats.org/officeDocument/2006/relationships/slideLayout" Target="../slideLayouts/slideLayout8.xml"/><Relationship Id="rId4" Type="http://schemas.openxmlformats.org/officeDocument/2006/relationships/image" Target="../media/image451.png"/></Relationships>
</file>

<file path=ppt/slides/_rels/slide549.xml.rels><?xml version="1.0" encoding="UTF-8" standalone="yes"?>
<Relationships xmlns="http://schemas.openxmlformats.org/package/2006/relationships"><Relationship Id="rId3" Type="http://schemas.openxmlformats.org/officeDocument/2006/relationships/hyperlink" Target="https://www.javatpoint.com/computer-network-topologies" TargetMode="External"/><Relationship Id="rId2" Type="http://schemas.openxmlformats.org/officeDocument/2006/relationships/notesSlide" Target="../notesSlides/notesSlide244.xml"/><Relationship Id="rId1" Type="http://schemas.openxmlformats.org/officeDocument/2006/relationships/slideLayout" Target="../slideLayouts/slideLayout8.xml"/><Relationship Id="rId4" Type="http://schemas.openxmlformats.org/officeDocument/2006/relationships/image" Target="../media/image452.png"/></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hyperlink" Target="https://eportfolio.utm.my/user/choy-wan-ling/chapter-5-system-software" TargetMode="External"/><Relationship Id="rId4" Type="http://schemas.openxmlformats.org/officeDocument/2006/relationships/hyperlink" Target="https://ncert.nic.in/vocational/pdf/keit104.pdf" TargetMode="External"/></Relationships>
</file>

<file path=ppt/slides/_rels/slide550.xml.rels><?xml version="1.0" encoding="UTF-8" standalone="yes"?>
<Relationships xmlns="http://schemas.openxmlformats.org/package/2006/relationships"><Relationship Id="rId3" Type="http://schemas.openxmlformats.org/officeDocument/2006/relationships/hyperlink" Target="https://www.javatpoint.com/computer-network-topologies" TargetMode="External"/><Relationship Id="rId2" Type="http://schemas.openxmlformats.org/officeDocument/2006/relationships/notesSlide" Target="../notesSlides/notesSlide245.xml"/><Relationship Id="rId1" Type="http://schemas.openxmlformats.org/officeDocument/2006/relationships/slideLayout" Target="../slideLayouts/slideLayout8.xml"/><Relationship Id="rId4" Type="http://schemas.openxmlformats.org/officeDocument/2006/relationships/image" Target="../media/image453.png"/></Relationships>
</file>

<file path=ppt/slides/_rels/slide551.xml.rels><?xml version="1.0" encoding="UTF-8" standalone="yes"?>
<Relationships xmlns="http://schemas.openxmlformats.org/package/2006/relationships"><Relationship Id="rId3" Type="http://schemas.openxmlformats.org/officeDocument/2006/relationships/hyperlink" Target="https://www.guru99.com/difference-between-synchronous-and-asynchronous-transmission.html" TargetMode="External"/><Relationship Id="rId2" Type="http://schemas.openxmlformats.org/officeDocument/2006/relationships/notesSlide" Target="../notesSlides/notesSlide246.xml"/><Relationship Id="rId1" Type="http://schemas.openxmlformats.org/officeDocument/2006/relationships/slideLayout" Target="../slideLayouts/slideLayout8.xml"/><Relationship Id="rId4" Type="http://schemas.openxmlformats.org/officeDocument/2006/relationships/image" Target="../media/image454.png"/></Relationships>
</file>

<file path=ppt/slides/_rels/slide552.xml.rels><?xml version="1.0" encoding="UTF-8" standalone="yes"?>
<Relationships xmlns="http://schemas.openxmlformats.org/package/2006/relationships"><Relationship Id="rId3" Type="http://schemas.openxmlformats.org/officeDocument/2006/relationships/hyperlink" Target="https://www.guru99.com/difference-between-synchronous-and-asynchronous-transmission.html" TargetMode="External"/><Relationship Id="rId2" Type="http://schemas.openxmlformats.org/officeDocument/2006/relationships/notesSlide" Target="../notesSlides/notesSlide247.xml"/><Relationship Id="rId1" Type="http://schemas.openxmlformats.org/officeDocument/2006/relationships/slideLayout" Target="../slideLayouts/slideLayout8.xml"/><Relationship Id="rId4" Type="http://schemas.openxmlformats.org/officeDocument/2006/relationships/image" Target="../media/image455.png"/></Relationships>
</file>

<file path=ppt/slides/_rels/slide55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55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49.xml"/><Relationship Id="rId1" Type="http://schemas.openxmlformats.org/officeDocument/2006/relationships/slideLayout" Target="../slideLayouts/slideLayout8.xml"/><Relationship Id="rId4" Type="http://schemas.openxmlformats.org/officeDocument/2006/relationships/image" Target="../media/image457.png"/></Relationships>
</file>

<file path=ppt/slides/_rels/slide55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0.xml"/><Relationship Id="rId1" Type="http://schemas.openxmlformats.org/officeDocument/2006/relationships/slideLayout" Target="../slideLayouts/slideLayout8.xml"/><Relationship Id="rId4" Type="http://schemas.openxmlformats.org/officeDocument/2006/relationships/image" Target="../media/image458.png"/></Relationships>
</file>

<file path=ppt/slides/_rels/slide55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1.xml"/><Relationship Id="rId1" Type="http://schemas.openxmlformats.org/officeDocument/2006/relationships/slideLayout" Target="../slideLayouts/slideLayout8.xml"/><Relationship Id="rId4" Type="http://schemas.openxmlformats.org/officeDocument/2006/relationships/image" Target="../media/image458.png"/></Relationships>
</file>

<file path=ppt/slides/_rels/slide55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2.xml"/><Relationship Id="rId1" Type="http://schemas.openxmlformats.org/officeDocument/2006/relationships/slideLayout" Target="../slideLayouts/slideLayout8.xml"/><Relationship Id="rId4" Type="http://schemas.openxmlformats.org/officeDocument/2006/relationships/image" Target="../media/image459.png"/></Relationships>
</file>

<file path=ppt/slides/_rels/slide55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3.xml"/><Relationship Id="rId1" Type="http://schemas.openxmlformats.org/officeDocument/2006/relationships/slideLayout" Target="../slideLayouts/slideLayout8.xml"/><Relationship Id="rId4" Type="http://schemas.openxmlformats.org/officeDocument/2006/relationships/image" Target="../media/image458.png"/></Relationships>
</file>

<file path=ppt/slides/_rels/slide55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4.xml"/><Relationship Id="rId1" Type="http://schemas.openxmlformats.org/officeDocument/2006/relationships/slideLayout" Target="../slideLayouts/slideLayout8.xml"/><Relationship Id="rId4" Type="http://schemas.openxmlformats.org/officeDocument/2006/relationships/image" Target="../media/image460.png"/></Relationships>
</file>

<file path=ppt/slides/_rels/slide5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6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5.xml"/><Relationship Id="rId1" Type="http://schemas.openxmlformats.org/officeDocument/2006/relationships/slideLayout" Target="../slideLayouts/slideLayout8.xml"/><Relationship Id="rId5" Type="http://schemas.openxmlformats.org/officeDocument/2006/relationships/image" Target="../media/image462.png"/><Relationship Id="rId4" Type="http://schemas.openxmlformats.org/officeDocument/2006/relationships/image" Target="../media/image461.png"/></Relationships>
</file>

<file path=ppt/slides/_rels/slide56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6.xml"/><Relationship Id="rId1" Type="http://schemas.openxmlformats.org/officeDocument/2006/relationships/slideLayout" Target="../slideLayouts/slideLayout8.xml"/><Relationship Id="rId5" Type="http://schemas.openxmlformats.org/officeDocument/2006/relationships/image" Target="../media/image463.png"/><Relationship Id="rId4" Type="http://schemas.openxmlformats.org/officeDocument/2006/relationships/image" Target="../media/image462.png"/></Relationships>
</file>

<file path=ppt/slides/_rels/slide56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7.xml"/><Relationship Id="rId1" Type="http://schemas.openxmlformats.org/officeDocument/2006/relationships/slideLayout" Target="../slideLayouts/slideLayout8.xml"/><Relationship Id="rId5" Type="http://schemas.openxmlformats.org/officeDocument/2006/relationships/image" Target="../media/image464.png"/><Relationship Id="rId4" Type="http://schemas.openxmlformats.org/officeDocument/2006/relationships/image" Target="../media/image462.png"/></Relationships>
</file>

<file path=ppt/slides/_rels/slide56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8.xml"/><Relationship Id="rId1" Type="http://schemas.openxmlformats.org/officeDocument/2006/relationships/slideLayout" Target="../slideLayouts/slideLayout8.xml"/><Relationship Id="rId5" Type="http://schemas.openxmlformats.org/officeDocument/2006/relationships/image" Target="../media/image465.png"/><Relationship Id="rId4" Type="http://schemas.openxmlformats.org/officeDocument/2006/relationships/image" Target="../media/image462.png"/></Relationships>
</file>

<file path=ppt/slides/_rels/slide56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59.xml"/><Relationship Id="rId1" Type="http://schemas.openxmlformats.org/officeDocument/2006/relationships/slideLayout" Target="../slideLayouts/slideLayout8.xml"/><Relationship Id="rId4" Type="http://schemas.openxmlformats.org/officeDocument/2006/relationships/image" Target="../media/image466.png"/></Relationships>
</file>

<file path=ppt/slides/_rels/slide56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0.xml"/><Relationship Id="rId1" Type="http://schemas.openxmlformats.org/officeDocument/2006/relationships/slideLayout" Target="../slideLayouts/slideLayout8.xml"/><Relationship Id="rId4" Type="http://schemas.openxmlformats.org/officeDocument/2006/relationships/image" Target="../media/image467.png"/></Relationships>
</file>

<file path=ppt/slides/_rels/slide56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1.xml"/><Relationship Id="rId1" Type="http://schemas.openxmlformats.org/officeDocument/2006/relationships/slideLayout" Target="../slideLayouts/slideLayout8.xml"/><Relationship Id="rId4" Type="http://schemas.openxmlformats.org/officeDocument/2006/relationships/image" Target="../media/image467.png"/></Relationships>
</file>

<file path=ppt/slides/_rels/slide56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2.xml"/><Relationship Id="rId1" Type="http://schemas.openxmlformats.org/officeDocument/2006/relationships/slideLayout" Target="../slideLayouts/slideLayout8.xml"/><Relationship Id="rId4" Type="http://schemas.openxmlformats.org/officeDocument/2006/relationships/image" Target="../media/image467.png"/></Relationships>
</file>

<file path=ppt/slides/_rels/slide56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3.xml"/><Relationship Id="rId1" Type="http://schemas.openxmlformats.org/officeDocument/2006/relationships/slideLayout" Target="../slideLayouts/slideLayout8.xml"/><Relationship Id="rId4" Type="http://schemas.openxmlformats.org/officeDocument/2006/relationships/image" Target="../media/image468.png"/></Relationships>
</file>

<file path=ppt/slides/_rels/slide56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4.xml"/><Relationship Id="rId1" Type="http://schemas.openxmlformats.org/officeDocument/2006/relationships/slideLayout" Target="../slideLayouts/slideLayout8.xml"/><Relationship Id="rId4" Type="http://schemas.openxmlformats.org/officeDocument/2006/relationships/image" Target="../media/image469.png"/></Relationships>
</file>

<file path=ppt/slides/_rels/slide57.xml.rels><?xml version="1.0" encoding="UTF-8" standalone="yes"?>
<Relationships xmlns="http://schemas.openxmlformats.org/package/2006/relationships"><Relationship Id="rId3" Type="http://schemas.openxmlformats.org/officeDocument/2006/relationships/hyperlink" Target="https://images.saymedia-content.com/.image/ar_16:9%2Cc_fill%2Ccs_srgb%2Cq_auto:eco%2Cw_1200/MTc2NDU0MjY4MDgwNDMzMTE0/three-categories-of-application-software.png" TargetMode="External"/><Relationship Id="rId2" Type="http://schemas.openxmlformats.org/officeDocument/2006/relationships/notesSlide" Target="../notesSlides/notesSlide57.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57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5.xml"/><Relationship Id="rId1" Type="http://schemas.openxmlformats.org/officeDocument/2006/relationships/slideLayout" Target="../slideLayouts/slideLayout8.xml"/><Relationship Id="rId4" Type="http://schemas.openxmlformats.org/officeDocument/2006/relationships/image" Target="../media/image469.png"/></Relationships>
</file>

<file path=ppt/slides/_rels/slide57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6.xml"/><Relationship Id="rId1" Type="http://schemas.openxmlformats.org/officeDocument/2006/relationships/slideLayout" Target="../slideLayouts/slideLayout8.xml"/><Relationship Id="rId5" Type="http://schemas.openxmlformats.org/officeDocument/2006/relationships/image" Target="../media/image471.png"/><Relationship Id="rId4" Type="http://schemas.openxmlformats.org/officeDocument/2006/relationships/image" Target="../media/image470.png"/></Relationships>
</file>

<file path=ppt/slides/_rels/slide57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7.xml"/><Relationship Id="rId1" Type="http://schemas.openxmlformats.org/officeDocument/2006/relationships/slideLayout" Target="../slideLayouts/slideLayout8.xml"/><Relationship Id="rId5" Type="http://schemas.openxmlformats.org/officeDocument/2006/relationships/image" Target="../media/image471.png"/><Relationship Id="rId4" Type="http://schemas.openxmlformats.org/officeDocument/2006/relationships/image" Target="../media/image470.png"/></Relationships>
</file>

<file path=ppt/slides/_rels/slide57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8.xml"/><Relationship Id="rId1" Type="http://schemas.openxmlformats.org/officeDocument/2006/relationships/slideLayout" Target="../slideLayouts/slideLayout8.xml"/><Relationship Id="rId5" Type="http://schemas.openxmlformats.org/officeDocument/2006/relationships/image" Target="../media/image471.png"/><Relationship Id="rId4" Type="http://schemas.openxmlformats.org/officeDocument/2006/relationships/image" Target="../media/image470.png"/></Relationships>
</file>

<file path=ppt/slides/_rels/slide57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69.xml"/><Relationship Id="rId1" Type="http://schemas.openxmlformats.org/officeDocument/2006/relationships/slideLayout" Target="../slideLayouts/slideLayout8.xml"/><Relationship Id="rId5" Type="http://schemas.openxmlformats.org/officeDocument/2006/relationships/image" Target="../media/image472.png"/><Relationship Id="rId4" Type="http://schemas.openxmlformats.org/officeDocument/2006/relationships/image" Target="../media/image471.png"/></Relationships>
</file>

<file path=ppt/slides/_rels/slide57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0.xml"/><Relationship Id="rId1" Type="http://schemas.openxmlformats.org/officeDocument/2006/relationships/slideLayout" Target="../slideLayouts/slideLayout8.xml"/><Relationship Id="rId5" Type="http://schemas.openxmlformats.org/officeDocument/2006/relationships/image" Target="../media/image473.png"/><Relationship Id="rId4" Type="http://schemas.openxmlformats.org/officeDocument/2006/relationships/image" Target="../media/image471.png"/></Relationships>
</file>

<file path=ppt/slides/_rels/slide57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1.xml"/><Relationship Id="rId1" Type="http://schemas.openxmlformats.org/officeDocument/2006/relationships/slideLayout" Target="../slideLayouts/slideLayout8.xml"/><Relationship Id="rId5" Type="http://schemas.openxmlformats.org/officeDocument/2006/relationships/image" Target="../media/image473.png"/><Relationship Id="rId4" Type="http://schemas.openxmlformats.org/officeDocument/2006/relationships/image" Target="../media/image471.png"/></Relationships>
</file>

<file path=ppt/slides/_rels/slide57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2.xml"/><Relationship Id="rId1" Type="http://schemas.openxmlformats.org/officeDocument/2006/relationships/slideLayout" Target="../slideLayouts/slideLayout8.xml"/><Relationship Id="rId5" Type="http://schemas.openxmlformats.org/officeDocument/2006/relationships/image" Target="../media/image473.png"/><Relationship Id="rId4" Type="http://schemas.openxmlformats.org/officeDocument/2006/relationships/image" Target="../media/image471.png"/></Relationships>
</file>

<file path=ppt/slides/_rels/slide57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3.xml"/><Relationship Id="rId1" Type="http://schemas.openxmlformats.org/officeDocument/2006/relationships/slideLayout" Target="../slideLayouts/slideLayout8.xml"/><Relationship Id="rId5" Type="http://schemas.openxmlformats.org/officeDocument/2006/relationships/image" Target="../media/image474.png"/><Relationship Id="rId4" Type="http://schemas.openxmlformats.org/officeDocument/2006/relationships/image" Target="../media/image471.png"/></Relationships>
</file>

<file path=ppt/slides/_rels/slide57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4.xml"/><Relationship Id="rId1" Type="http://schemas.openxmlformats.org/officeDocument/2006/relationships/slideLayout" Target="../slideLayouts/slideLayout8.xml"/><Relationship Id="rId5" Type="http://schemas.openxmlformats.org/officeDocument/2006/relationships/image" Target="../media/image475.png"/><Relationship Id="rId4" Type="http://schemas.openxmlformats.org/officeDocument/2006/relationships/image" Target="../media/image471.pn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8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5.xml"/><Relationship Id="rId1" Type="http://schemas.openxmlformats.org/officeDocument/2006/relationships/slideLayout" Target="../slideLayouts/slideLayout8.xml"/><Relationship Id="rId5" Type="http://schemas.openxmlformats.org/officeDocument/2006/relationships/image" Target="../media/image475.png"/><Relationship Id="rId4" Type="http://schemas.openxmlformats.org/officeDocument/2006/relationships/image" Target="../media/image471.png"/></Relationships>
</file>

<file path=ppt/slides/_rels/slide58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6.xml"/><Relationship Id="rId1" Type="http://schemas.openxmlformats.org/officeDocument/2006/relationships/slideLayout" Target="../slideLayouts/slideLayout8.xml"/><Relationship Id="rId5" Type="http://schemas.openxmlformats.org/officeDocument/2006/relationships/image" Target="../media/image476.png"/><Relationship Id="rId4" Type="http://schemas.openxmlformats.org/officeDocument/2006/relationships/image" Target="../media/image471.png"/></Relationships>
</file>

<file path=ppt/slides/_rels/slide58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7.xml"/><Relationship Id="rId1" Type="http://schemas.openxmlformats.org/officeDocument/2006/relationships/slideLayout" Target="../slideLayouts/slideLayout8.xml"/><Relationship Id="rId5" Type="http://schemas.openxmlformats.org/officeDocument/2006/relationships/image" Target="../media/image477.png"/><Relationship Id="rId4" Type="http://schemas.openxmlformats.org/officeDocument/2006/relationships/image" Target="../media/image471.png"/></Relationships>
</file>

<file path=ppt/slides/_rels/slide58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8.xml"/><Relationship Id="rId1" Type="http://schemas.openxmlformats.org/officeDocument/2006/relationships/slideLayout" Target="../slideLayouts/slideLayout8.xml"/><Relationship Id="rId5" Type="http://schemas.openxmlformats.org/officeDocument/2006/relationships/image" Target="../media/image477.png"/><Relationship Id="rId4" Type="http://schemas.openxmlformats.org/officeDocument/2006/relationships/image" Target="../media/image471.png"/></Relationships>
</file>

<file path=ppt/slides/_rels/slide58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79.xml"/><Relationship Id="rId1" Type="http://schemas.openxmlformats.org/officeDocument/2006/relationships/slideLayout" Target="../slideLayouts/slideLayout8.xml"/><Relationship Id="rId5" Type="http://schemas.openxmlformats.org/officeDocument/2006/relationships/image" Target="../media/image478.png"/><Relationship Id="rId4" Type="http://schemas.openxmlformats.org/officeDocument/2006/relationships/image" Target="../media/image471.png"/></Relationships>
</file>

<file path=ppt/slides/_rels/slide58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0.xml"/><Relationship Id="rId1" Type="http://schemas.openxmlformats.org/officeDocument/2006/relationships/slideLayout" Target="../slideLayouts/slideLayout8.xml"/><Relationship Id="rId5" Type="http://schemas.openxmlformats.org/officeDocument/2006/relationships/image" Target="../media/image479.png"/><Relationship Id="rId4" Type="http://schemas.openxmlformats.org/officeDocument/2006/relationships/image" Target="../media/image471.png"/></Relationships>
</file>

<file path=ppt/slides/_rels/slide58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1.xml"/><Relationship Id="rId1" Type="http://schemas.openxmlformats.org/officeDocument/2006/relationships/slideLayout" Target="../slideLayouts/slideLayout8.xml"/><Relationship Id="rId5" Type="http://schemas.openxmlformats.org/officeDocument/2006/relationships/image" Target="../media/image480.png"/><Relationship Id="rId4" Type="http://schemas.openxmlformats.org/officeDocument/2006/relationships/image" Target="../media/image471.png"/></Relationships>
</file>

<file path=ppt/slides/_rels/slide58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2.xml"/><Relationship Id="rId1" Type="http://schemas.openxmlformats.org/officeDocument/2006/relationships/slideLayout" Target="../slideLayouts/slideLayout8.xml"/><Relationship Id="rId5" Type="http://schemas.openxmlformats.org/officeDocument/2006/relationships/image" Target="../media/image480.png"/><Relationship Id="rId4" Type="http://schemas.openxmlformats.org/officeDocument/2006/relationships/image" Target="../media/image471.png"/></Relationships>
</file>

<file path=ppt/slides/_rels/slide58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3.xml"/><Relationship Id="rId1" Type="http://schemas.openxmlformats.org/officeDocument/2006/relationships/slideLayout" Target="../slideLayouts/slideLayout8.xml"/><Relationship Id="rId5" Type="http://schemas.openxmlformats.org/officeDocument/2006/relationships/image" Target="../media/image481.png"/><Relationship Id="rId4" Type="http://schemas.openxmlformats.org/officeDocument/2006/relationships/image" Target="../media/image471.png"/></Relationships>
</file>

<file path=ppt/slides/_rels/slide58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4.xml"/><Relationship Id="rId1" Type="http://schemas.openxmlformats.org/officeDocument/2006/relationships/slideLayout" Target="../slideLayouts/slideLayout8.xml"/><Relationship Id="rId5" Type="http://schemas.openxmlformats.org/officeDocument/2006/relationships/image" Target="../media/image482.png"/><Relationship Id="rId4" Type="http://schemas.openxmlformats.org/officeDocument/2006/relationships/image" Target="../media/image471.png"/></Relationships>
</file>

<file path=ppt/slides/_rels/slide59.xml.rels><?xml version="1.0" encoding="UTF-8" standalone="yes"?>
<Relationships xmlns="http://schemas.openxmlformats.org/package/2006/relationships"><Relationship Id="rId3" Type="http://schemas.openxmlformats.org/officeDocument/2006/relationships/hyperlink" Target="https://www.goodcore.co.uk/blog/wp-content/uploads/2019/08/types-of-software.png"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59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5.xml"/><Relationship Id="rId1" Type="http://schemas.openxmlformats.org/officeDocument/2006/relationships/slideLayout" Target="../slideLayouts/slideLayout8.xml"/><Relationship Id="rId5" Type="http://schemas.openxmlformats.org/officeDocument/2006/relationships/image" Target="../media/image482.png"/><Relationship Id="rId4" Type="http://schemas.openxmlformats.org/officeDocument/2006/relationships/image" Target="../media/image471.png"/></Relationships>
</file>

<file path=ppt/slides/_rels/slide59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6.xml"/><Relationship Id="rId1" Type="http://schemas.openxmlformats.org/officeDocument/2006/relationships/slideLayout" Target="../slideLayouts/slideLayout8.xml"/><Relationship Id="rId5" Type="http://schemas.openxmlformats.org/officeDocument/2006/relationships/image" Target="../media/image483.png"/><Relationship Id="rId4" Type="http://schemas.openxmlformats.org/officeDocument/2006/relationships/image" Target="../media/image471.png"/></Relationships>
</file>

<file path=ppt/slides/_rels/slide59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7.xml"/><Relationship Id="rId1" Type="http://schemas.openxmlformats.org/officeDocument/2006/relationships/slideLayout" Target="../slideLayouts/slideLayout8.xml"/><Relationship Id="rId5" Type="http://schemas.openxmlformats.org/officeDocument/2006/relationships/image" Target="../media/image483.png"/><Relationship Id="rId4" Type="http://schemas.openxmlformats.org/officeDocument/2006/relationships/image" Target="../media/image471.png"/></Relationships>
</file>

<file path=ppt/slides/_rels/slide59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8.xml"/><Relationship Id="rId1" Type="http://schemas.openxmlformats.org/officeDocument/2006/relationships/slideLayout" Target="../slideLayouts/slideLayout8.xml"/><Relationship Id="rId5" Type="http://schemas.openxmlformats.org/officeDocument/2006/relationships/image" Target="../media/image484.png"/><Relationship Id="rId4" Type="http://schemas.openxmlformats.org/officeDocument/2006/relationships/image" Target="../media/image471.png"/></Relationships>
</file>

<file path=ppt/slides/_rels/slide59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89.xml"/><Relationship Id="rId1" Type="http://schemas.openxmlformats.org/officeDocument/2006/relationships/slideLayout" Target="../slideLayouts/slideLayout8.xml"/><Relationship Id="rId5" Type="http://schemas.openxmlformats.org/officeDocument/2006/relationships/image" Target="../media/image484.png"/><Relationship Id="rId4" Type="http://schemas.openxmlformats.org/officeDocument/2006/relationships/image" Target="../media/image471.png"/></Relationships>
</file>

<file path=ppt/slides/_rels/slide59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0.xml"/><Relationship Id="rId1" Type="http://schemas.openxmlformats.org/officeDocument/2006/relationships/slideLayout" Target="../slideLayouts/slideLayout8.xml"/><Relationship Id="rId5" Type="http://schemas.openxmlformats.org/officeDocument/2006/relationships/image" Target="../media/image485.png"/><Relationship Id="rId4" Type="http://schemas.openxmlformats.org/officeDocument/2006/relationships/image" Target="../media/image471.png"/></Relationships>
</file>

<file path=ppt/slides/_rels/slide59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1.xml"/><Relationship Id="rId1" Type="http://schemas.openxmlformats.org/officeDocument/2006/relationships/slideLayout" Target="../slideLayouts/slideLayout8.xml"/><Relationship Id="rId5" Type="http://schemas.openxmlformats.org/officeDocument/2006/relationships/image" Target="../media/image485.png"/><Relationship Id="rId4" Type="http://schemas.openxmlformats.org/officeDocument/2006/relationships/image" Target="../media/image471.png"/></Relationships>
</file>

<file path=ppt/slides/_rels/slide59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2.xml"/><Relationship Id="rId1" Type="http://schemas.openxmlformats.org/officeDocument/2006/relationships/slideLayout" Target="../slideLayouts/slideLayout8.xml"/><Relationship Id="rId5" Type="http://schemas.openxmlformats.org/officeDocument/2006/relationships/image" Target="../media/image486.png"/><Relationship Id="rId4" Type="http://schemas.openxmlformats.org/officeDocument/2006/relationships/image" Target="../media/image471.png"/></Relationships>
</file>

<file path=ppt/slides/_rels/slide59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3.xml"/><Relationship Id="rId1" Type="http://schemas.openxmlformats.org/officeDocument/2006/relationships/slideLayout" Target="../slideLayouts/slideLayout8.xml"/><Relationship Id="rId5" Type="http://schemas.openxmlformats.org/officeDocument/2006/relationships/image" Target="../media/image486.png"/><Relationship Id="rId4" Type="http://schemas.openxmlformats.org/officeDocument/2006/relationships/image" Target="../media/image471.png"/></Relationships>
</file>

<file path=ppt/slides/_rels/slide59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4.xml"/><Relationship Id="rId1" Type="http://schemas.openxmlformats.org/officeDocument/2006/relationships/slideLayout" Target="../slideLayouts/slideLayout8.xml"/><Relationship Id="rId5" Type="http://schemas.openxmlformats.org/officeDocument/2006/relationships/image" Target="../media/image487.png"/><Relationship Id="rId4" Type="http://schemas.openxmlformats.org/officeDocument/2006/relationships/image" Target="../media/image471.png"/></Relationships>
</file>

<file path=ppt/slides/_rels/slide6.xml.rels><?xml version="1.0" encoding="UTF-8" standalone="yes"?>
<Relationships xmlns="http://schemas.openxmlformats.org/package/2006/relationships"><Relationship Id="rId3" Type="http://schemas.openxmlformats.org/officeDocument/2006/relationships/hyperlink" Target="https://sites.google.com/view/master-training"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0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5.xml"/><Relationship Id="rId1" Type="http://schemas.openxmlformats.org/officeDocument/2006/relationships/slideLayout" Target="../slideLayouts/slideLayout8.xml"/><Relationship Id="rId5" Type="http://schemas.openxmlformats.org/officeDocument/2006/relationships/image" Target="../media/image487.png"/><Relationship Id="rId4" Type="http://schemas.openxmlformats.org/officeDocument/2006/relationships/image" Target="../media/image471.png"/></Relationships>
</file>

<file path=ppt/slides/_rels/slide60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6.xml"/><Relationship Id="rId1" Type="http://schemas.openxmlformats.org/officeDocument/2006/relationships/slideLayout" Target="../slideLayouts/slideLayout8.xml"/><Relationship Id="rId5" Type="http://schemas.openxmlformats.org/officeDocument/2006/relationships/image" Target="../media/image488.png"/><Relationship Id="rId4" Type="http://schemas.openxmlformats.org/officeDocument/2006/relationships/image" Target="../media/image471.png"/></Relationships>
</file>

<file path=ppt/slides/_rels/slide60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7.xml"/><Relationship Id="rId1" Type="http://schemas.openxmlformats.org/officeDocument/2006/relationships/slideLayout" Target="../slideLayouts/slideLayout8.xml"/><Relationship Id="rId5" Type="http://schemas.openxmlformats.org/officeDocument/2006/relationships/image" Target="../media/image488.png"/><Relationship Id="rId4" Type="http://schemas.openxmlformats.org/officeDocument/2006/relationships/image" Target="../media/image471.png"/></Relationships>
</file>

<file path=ppt/slides/_rels/slide60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8.xml"/><Relationship Id="rId1" Type="http://schemas.openxmlformats.org/officeDocument/2006/relationships/slideLayout" Target="../slideLayouts/slideLayout8.xml"/><Relationship Id="rId5" Type="http://schemas.openxmlformats.org/officeDocument/2006/relationships/image" Target="../media/image489.png"/><Relationship Id="rId4" Type="http://schemas.openxmlformats.org/officeDocument/2006/relationships/image" Target="../media/image471.png"/></Relationships>
</file>

<file path=ppt/slides/_rels/slide60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299.xml"/><Relationship Id="rId1" Type="http://schemas.openxmlformats.org/officeDocument/2006/relationships/slideLayout" Target="../slideLayouts/slideLayout8.xml"/><Relationship Id="rId5" Type="http://schemas.openxmlformats.org/officeDocument/2006/relationships/image" Target="../media/image490.png"/><Relationship Id="rId4" Type="http://schemas.openxmlformats.org/officeDocument/2006/relationships/image" Target="../media/image471.png"/></Relationships>
</file>

<file path=ppt/slides/_rels/slide60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0.xml"/><Relationship Id="rId1" Type="http://schemas.openxmlformats.org/officeDocument/2006/relationships/slideLayout" Target="../slideLayouts/slideLayout8.xml"/><Relationship Id="rId5" Type="http://schemas.openxmlformats.org/officeDocument/2006/relationships/image" Target="../media/image490.png"/><Relationship Id="rId4" Type="http://schemas.openxmlformats.org/officeDocument/2006/relationships/image" Target="../media/image471.png"/></Relationships>
</file>

<file path=ppt/slides/_rels/slide60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1.xml"/><Relationship Id="rId1" Type="http://schemas.openxmlformats.org/officeDocument/2006/relationships/slideLayout" Target="../slideLayouts/slideLayout8.xml"/><Relationship Id="rId5" Type="http://schemas.openxmlformats.org/officeDocument/2006/relationships/image" Target="../media/image491.png"/><Relationship Id="rId4" Type="http://schemas.openxmlformats.org/officeDocument/2006/relationships/image" Target="../media/image471.png"/></Relationships>
</file>

<file path=ppt/slides/_rels/slide60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2.xml"/><Relationship Id="rId1" Type="http://schemas.openxmlformats.org/officeDocument/2006/relationships/slideLayout" Target="../slideLayouts/slideLayout8.xml"/><Relationship Id="rId5" Type="http://schemas.openxmlformats.org/officeDocument/2006/relationships/image" Target="../media/image491.png"/><Relationship Id="rId4" Type="http://schemas.openxmlformats.org/officeDocument/2006/relationships/image" Target="../media/image471.png"/></Relationships>
</file>

<file path=ppt/slides/_rels/slide60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3.xml"/><Relationship Id="rId1" Type="http://schemas.openxmlformats.org/officeDocument/2006/relationships/slideLayout" Target="../slideLayouts/slideLayout8.xml"/><Relationship Id="rId5" Type="http://schemas.openxmlformats.org/officeDocument/2006/relationships/image" Target="../media/image491.png"/><Relationship Id="rId4" Type="http://schemas.openxmlformats.org/officeDocument/2006/relationships/image" Target="../media/image471.png"/></Relationships>
</file>

<file path=ppt/slides/_rels/slide60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4.xml"/><Relationship Id="rId1" Type="http://schemas.openxmlformats.org/officeDocument/2006/relationships/slideLayout" Target="../slideLayouts/slideLayout8.xml"/><Relationship Id="rId5" Type="http://schemas.openxmlformats.org/officeDocument/2006/relationships/image" Target="../media/image492.png"/><Relationship Id="rId4" Type="http://schemas.openxmlformats.org/officeDocument/2006/relationships/image" Target="../media/image471.png"/></Relationships>
</file>

<file path=ppt/slides/_rels/slide61.xml.rels><?xml version="1.0" encoding="UTF-8" standalone="yes"?>
<Relationships xmlns="http://schemas.openxmlformats.org/package/2006/relationships"><Relationship Id="rId3" Type="http://schemas.openxmlformats.org/officeDocument/2006/relationships/hyperlink" Target="https://www.howtogeek.com/wp-content/uploads/2018/08/img_5b68e80f77e33.png?width=1198&amp;trim=1,1&amp;bg-color=000&amp;pad=1,1" TargetMode="External"/><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61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5.xml"/><Relationship Id="rId1" Type="http://schemas.openxmlformats.org/officeDocument/2006/relationships/slideLayout" Target="../slideLayouts/slideLayout8.xml"/><Relationship Id="rId5" Type="http://schemas.openxmlformats.org/officeDocument/2006/relationships/image" Target="../media/image492.png"/><Relationship Id="rId4" Type="http://schemas.openxmlformats.org/officeDocument/2006/relationships/image" Target="../media/image471.png"/></Relationships>
</file>

<file path=ppt/slides/_rels/slide61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6.xml"/><Relationship Id="rId1" Type="http://schemas.openxmlformats.org/officeDocument/2006/relationships/slideLayout" Target="../slideLayouts/slideLayout8.xml"/><Relationship Id="rId5" Type="http://schemas.openxmlformats.org/officeDocument/2006/relationships/image" Target="../media/image493.png"/><Relationship Id="rId4" Type="http://schemas.openxmlformats.org/officeDocument/2006/relationships/image" Target="../media/image471.png"/></Relationships>
</file>

<file path=ppt/slides/_rels/slide61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7.xml"/><Relationship Id="rId1" Type="http://schemas.openxmlformats.org/officeDocument/2006/relationships/slideLayout" Target="../slideLayouts/slideLayout8.xml"/><Relationship Id="rId5" Type="http://schemas.openxmlformats.org/officeDocument/2006/relationships/image" Target="../media/image493.png"/><Relationship Id="rId4" Type="http://schemas.openxmlformats.org/officeDocument/2006/relationships/image" Target="../media/image471.png"/></Relationships>
</file>

<file path=ppt/slides/_rels/slide61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8.xml"/><Relationship Id="rId1" Type="http://schemas.openxmlformats.org/officeDocument/2006/relationships/slideLayout" Target="../slideLayouts/slideLayout8.xml"/><Relationship Id="rId5" Type="http://schemas.openxmlformats.org/officeDocument/2006/relationships/image" Target="../media/image493.png"/><Relationship Id="rId4" Type="http://schemas.openxmlformats.org/officeDocument/2006/relationships/image" Target="../media/image471.png"/></Relationships>
</file>

<file path=ppt/slides/_rels/slide61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09.xml"/><Relationship Id="rId1" Type="http://schemas.openxmlformats.org/officeDocument/2006/relationships/slideLayout" Target="../slideLayouts/slideLayout8.xml"/><Relationship Id="rId5" Type="http://schemas.openxmlformats.org/officeDocument/2006/relationships/image" Target="../media/image494.png"/><Relationship Id="rId4" Type="http://schemas.openxmlformats.org/officeDocument/2006/relationships/image" Target="../media/image471.png"/></Relationships>
</file>

<file path=ppt/slides/_rels/slide61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0.xml"/><Relationship Id="rId1" Type="http://schemas.openxmlformats.org/officeDocument/2006/relationships/slideLayout" Target="../slideLayouts/slideLayout8.xml"/><Relationship Id="rId5" Type="http://schemas.openxmlformats.org/officeDocument/2006/relationships/image" Target="../media/image494.png"/><Relationship Id="rId4" Type="http://schemas.openxmlformats.org/officeDocument/2006/relationships/image" Target="../media/image471.png"/></Relationships>
</file>

<file path=ppt/slides/_rels/slide61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1.xml"/><Relationship Id="rId1" Type="http://schemas.openxmlformats.org/officeDocument/2006/relationships/slideLayout" Target="../slideLayouts/slideLayout8.xml"/><Relationship Id="rId5" Type="http://schemas.openxmlformats.org/officeDocument/2006/relationships/image" Target="../media/image494.png"/><Relationship Id="rId4" Type="http://schemas.openxmlformats.org/officeDocument/2006/relationships/image" Target="../media/image471.png"/></Relationships>
</file>

<file path=ppt/slides/_rels/slide61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2.xml"/><Relationship Id="rId1" Type="http://schemas.openxmlformats.org/officeDocument/2006/relationships/slideLayout" Target="../slideLayouts/slideLayout8.xml"/><Relationship Id="rId4" Type="http://schemas.openxmlformats.org/officeDocument/2006/relationships/image" Target="../media/image471.png"/></Relationships>
</file>

<file path=ppt/slides/_rels/slide61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3.xml"/><Relationship Id="rId1" Type="http://schemas.openxmlformats.org/officeDocument/2006/relationships/slideLayout" Target="../slideLayouts/slideLayout8.xml"/><Relationship Id="rId5" Type="http://schemas.openxmlformats.org/officeDocument/2006/relationships/image" Target="../media/image495.png"/><Relationship Id="rId4" Type="http://schemas.openxmlformats.org/officeDocument/2006/relationships/image" Target="../media/image471.png"/></Relationships>
</file>

<file path=ppt/slides/_rels/slide61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4.xml"/><Relationship Id="rId1" Type="http://schemas.openxmlformats.org/officeDocument/2006/relationships/slideLayout" Target="../slideLayouts/slideLayout8.xml"/><Relationship Id="rId4" Type="http://schemas.openxmlformats.org/officeDocument/2006/relationships/image" Target="../media/image471.png"/></Relationships>
</file>

<file path=ppt/slides/_rels/slide62.xml.rels><?xml version="1.0" encoding="UTF-8" standalone="yes"?>
<Relationships xmlns="http://schemas.openxmlformats.org/package/2006/relationships"><Relationship Id="rId3" Type="http://schemas.openxmlformats.org/officeDocument/2006/relationships/hyperlink" Target="https://www.howtogeek.com/wp-content/uploads/2018/08/img_5b68e80f77e33.png?width=1198&amp;trim=1,1&amp;bg-color=000&amp;pad=1,1" TargetMode="External"/><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62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5.xml"/><Relationship Id="rId1" Type="http://schemas.openxmlformats.org/officeDocument/2006/relationships/slideLayout" Target="../slideLayouts/slideLayout8.xml"/><Relationship Id="rId4" Type="http://schemas.openxmlformats.org/officeDocument/2006/relationships/image" Target="../media/image471.png"/></Relationships>
</file>

<file path=ppt/slides/_rels/slide62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6.xml"/><Relationship Id="rId1" Type="http://schemas.openxmlformats.org/officeDocument/2006/relationships/slideLayout" Target="../slideLayouts/slideLayout8.xml"/><Relationship Id="rId4" Type="http://schemas.openxmlformats.org/officeDocument/2006/relationships/image" Target="../media/image471.png"/></Relationships>
</file>

<file path=ppt/slides/_rels/slide62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7.xml"/><Relationship Id="rId1" Type="http://schemas.openxmlformats.org/officeDocument/2006/relationships/slideLayout" Target="../slideLayouts/slideLayout8.xml"/><Relationship Id="rId5" Type="http://schemas.openxmlformats.org/officeDocument/2006/relationships/image" Target="../media/image496.png"/><Relationship Id="rId4" Type="http://schemas.openxmlformats.org/officeDocument/2006/relationships/image" Target="../media/image471.png"/></Relationships>
</file>

<file path=ppt/slides/_rels/slide62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8.xml"/><Relationship Id="rId1" Type="http://schemas.openxmlformats.org/officeDocument/2006/relationships/slideLayout" Target="../slideLayouts/slideLayout8.xml"/><Relationship Id="rId5" Type="http://schemas.openxmlformats.org/officeDocument/2006/relationships/image" Target="../media/image496.png"/><Relationship Id="rId4" Type="http://schemas.openxmlformats.org/officeDocument/2006/relationships/image" Target="../media/image471.png"/></Relationships>
</file>

<file path=ppt/slides/_rels/slide62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19.xml"/><Relationship Id="rId1" Type="http://schemas.openxmlformats.org/officeDocument/2006/relationships/slideLayout" Target="../slideLayouts/slideLayout8.xml"/><Relationship Id="rId6" Type="http://schemas.openxmlformats.org/officeDocument/2006/relationships/image" Target="../media/image462.png"/><Relationship Id="rId5" Type="http://schemas.openxmlformats.org/officeDocument/2006/relationships/image" Target="../media/image497.png"/><Relationship Id="rId4" Type="http://schemas.openxmlformats.org/officeDocument/2006/relationships/image" Target="../media/image471.png"/></Relationships>
</file>

<file path=ppt/slides/_rels/slide62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0.xml"/><Relationship Id="rId1" Type="http://schemas.openxmlformats.org/officeDocument/2006/relationships/slideLayout" Target="../slideLayouts/slideLayout8.xml"/><Relationship Id="rId6" Type="http://schemas.openxmlformats.org/officeDocument/2006/relationships/image" Target="../media/image498.png"/><Relationship Id="rId5" Type="http://schemas.openxmlformats.org/officeDocument/2006/relationships/image" Target="../media/image462.png"/><Relationship Id="rId4" Type="http://schemas.openxmlformats.org/officeDocument/2006/relationships/image" Target="../media/image471.png"/></Relationships>
</file>

<file path=ppt/slides/_rels/slide62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1.xml"/><Relationship Id="rId1" Type="http://schemas.openxmlformats.org/officeDocument/2006/relationships/slideLayout" Target="../slideLayouts/slideLayout8.xml"/><Relationship Id="rId6" Type="http://schemas.openxmlformats.org/officeDocument/2006/relationships/image" Target="../media/image499.png"/><Relationship Id="rId5" Type="http://schemas.openxmlformats.org/officeDocument/2006/relationships/image" Target="../media/image462.png"/><Relationship Id="rId4" Type="http://schemas.openxmlformats.org/officeDocument/2006/relationships/image" Target="../media/image471.png"/></Relationships>
</file>

<file path=ppt/slides/_rels/slide62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2.xml"/><Relationship Id="rId1" Type="http://schemas.openxmlformats.org/officeDocument/2006/relationships/slideLayout" Target="../slideLayouts/slideLayout8.xml"/><Relationship Id="rId6" Type="http://schemas.openxmlformats.org/officeDocument/2006/relationships/image" Target="../media/image500.png"/><Relationship Id="rId5" Type="http://schemas.openxmlformats.org/officeDocument/2006/relationships/image" Target="../media/image462.png"/><Relationship Id="rId4" Type="http://schemas.openxmlformats.org/officeDocument/2006/relationships/image" Target="../media/image471.png"/></Relationships>
</file>

<file path=ppt/slides/_rels/slide62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3.xml"/><Relationship Id="rId1" Type="http://schemas.openxmlformats.org/officeDocument/2006/relationships/slideLayout" Target="../slideLayouts/slideLayout8.xml"/><Relationship Id="rId6" Type="http://schemas.openxmlformats.org/officeDocument/2006/relationships/image" Target="../media/image501.png"/><Relationship Id="rId5" Type="http://schemas.openxmlformats.org/officeDocument/2006/relationships/image" Target="../media/image462.png"/><Relationship Id="rId4" Type="http://schemas.openxmlformats.org/officeDocument/2006/relationships/image" Target="../media/image471.png"/></Relationships>
</file>

<file path=ppt/slides/_rels/slide62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4.xml"/><Relationship Id="rId1" Type="http://schemas.openxmlformats.org/officeDocument/2006/relationships/slideLayout" Target="../slideLayouts/slideLayout8.xml"/><Relationship Id="rId6" Type="http://schemas.openxmlformats.org/officeDocument/2006/relationships/image" Target="../media/image501.png"/><Relationship Id="rId5" Type="http://schemas.openxmlformats.org/officeDocument/2006/relationships/image" Target="../media/image462.png"/><Relationship Id="rId4" Type="http://schemas.openxmlformats.org/officeDocument/2006/relationships/image" Target="../media/image471.png"/></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5.xml"/><Relationship Id="rId1" Type="http://schemas.openxmlformats.org/officeDocument/2006/relationships/slideLayout" Target="../slideLayouts/slideLayout8.xml"/><Relationship Id="rId6" Type="http://schemas.openxmlformats.org/officeDocument/2006/relationships/image" Target="../media/image502.png"/><Relationship Id="rId5" Type="http://schemas.openxmlformats.org/officeDocument/2006/relationships/image" Target="../media/image462.png"/><Relationship Id="rId4" Type="http://schemas.openxmlformats.org/officeDocument/2006/relationships/image" Target="../media/image471.png"/></Relationships>
</file>

<file path=ppt/slides/_rels/slide63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6.xml"/><Relationship Id="rId1" Type="http://schemas.openxmlformats.org/officeDocument/2006/relationships/slideLayout" Target="../slideLayouts/slideLayout8.xml"/><Relationship Id="rId6" Type="http://schemas.openxmlformats.org/officeDocument/2006/relationships/image" Target="../media/image502.png"/><Relationship Id="rId5" Type="http://schemas.openxmlformats.org/officeDocument/2006/relationships/image" Target="../media/image462.png"/><Relationship Id="rId4" Type="http://schemas.openxmlformats.org/officeDocument/2006/relationships/image" Target="../media/image471.png"/></Relationships>
</file>

<file path=ppt/slides/_rels/slide63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7.xml"/><Relationship Id="rId1" Type="http://schemas.openxmlformats.org/officeDocument/2006/relationships/slideLayout" Target="../slideLayouts/slideLayout8.xml"/><Relationship Id="rId6" Type="http://schemas.openxmlformats.org/officeDocument/2006/relationships/image" Target="../media/image502.png"/><Relationship Id="rId5" Type="http://schemas.openxmlformats.org/officeDocument/2006/relationships/image" Target="../media/image462.png"/><Relationship Id="rId4" Type="http://schemas.openxmlformats.org/officeDocument/2006/relationships/image" Target="../media/image471.png"/></Relationships>
</file>

<file path=ppt/slides/_rels/slide63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8.xml"/><Relationship Id="rId1" Type="http://schemas.openxmlformats.org/officeDocument/2006/relationships/slideLayout" Target="../slideLayouts/slideLayout8.xml"/><Relationship Id="rId6" Type="http://schemas.openxmlformats.org/officeDocument/2006/relationships/image" Target="../media/image502.png"/><Relationship Id="rId5" Type="http://schemas.openxmlformats.org/officeDocument/2006/relationships/image" Target="../media/image462.png"/><Relationship Id="rId4" Type="http://schemas.openxmlformats.org/officeDocument/2006/relationships/image" Target="../media/image471.png"/></Relationships>
</file>

<file path=ppt/slides/_rels/slide63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29.xml"/><Relationship Id="rId1" Type="http://schemas.openxmlformats.org/officeDocument/2006/relationships/slideLayout" Target="../slideLayouts/slideLayout8.xml"/><Relationship Id="rId6" Type="http://schemas.openxmlformats.org/officeDocument/2006/relationships/image" Target="../media/image503.png"/><Relationship Id="rId5" Type="http://schemas.openxmlformats.org/officeDocument/2006/relationships/image" Target="../media/image462.png"/><Relationship Id="rId4" Type="http://schemas.openxmlformats.org/officeDocument/2006/relationships/image" Target="../media/image471.png"/></Relationships>
</file>

<file path=ppt/slides/_rels/slide63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0.xml"/><Relationship Id="rId1" Type="http://schemas.openxmlformats.org/officeDocument/2006/relationships/slideLayout" Target="../slideLayouts/slideLayout8.xml"/><Relationship Id="rId6" Type="http://schemas.openxmlformats.org/officeDocument/2006/relationships/image" Target="../media/image504.png"/><Relationship Id="rId5" Type="http://schemas.openxmlformats.org/officeDocument/2006/relationships/image" Target="../media/image462.png"/><Relationship Id="rId4" Type="http://schemas.openxmlformats.org/officeDocument/2006/relationships/image" Target="../media/image471.png"/></Relationships>
</file>

<file path=ppt/slides/_rels/slide63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1.xml"/><Relationship Id="rId1" Type="http://schemas.openxmlformats.org/officeDocument/2006/relationships/slideLayout" Target="../slideLayouts/slideLayout8.xml"/><Relationship Id="rId6" Type="http://schemas.openxmlformats.org/officeDocument/2006/relationships/image" Target="../media/image504.png"/><Relationship Id="rId5" Type="http://schemas.openxmlformats.org/officeDocument/2006/relationships/image" Target="../media/image462.png"/><Relationship Id="rId4" Type="http://schemas.openxmlformats.org/officeDocument/2006/relationships/image" Target="../media/image471.png"/></Relationships>
</file>

<file path=ppt/slides/_rels/slide63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2.xml"/><Relationship Id="rId1" Type="http://schemas.openxmlformats.org/officeDocument/2006/relationships/slideLayout" Target="../slideLayouts/slideLayout8.xml"/><Relationship Id="rId6" Type="http://schemas.openxmlformats.org/officeDocument/2006/relationships/image" Target="../media/image504.png"/><Relationship Id="rId5" Type="http://schemas.openxmlformats.org/officeDocument/2006/relationships/image" Target="../media/image462.png"/><Relationship Id="rId4" Type="http://schemas.openxmlformats.org/officeDocument/2006/relationships/image" Target="../media/image471.png"/></Relationships>
</file>

<file path=ppt/slides/_rels/slide63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3.xml"/><Relationship Id="rId1" Type="http://schemas.openxmlformats.org/officeDocument/2006/relationships/slideLayout" Target="../slideLayouts/slideLayout8.xml"/><Relationship Id="rId6" Type="http://schemas.openxmlformats.org/officeDocument/2006/relationships/image" Target="../media/image504.png"/><Relationship Id="rId5" Type="http://schemas.openxmlformats.org/officeDocument/2006/relationships/image" Target="../media/image462.png"/><Relationship Id="rId4" Type="http://schemas.openxmlformats.org/officeDocument/2006/relationships/image" Target="../media/image471.png"/></Relationships>
</file>

<file path=ppt/slides/_rels/slide63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4.xml"/><Relationship Id="rId1" Type="http://schemas.openxmlformats.org/officeDocument/2006/relationships/slideLayout" Target="../slideLayouts/slideLayout8.xml"/><Relationship Id="rId6" Type="http://schemas.openxmlformats.org/officeDocument/2006/relationships/image" Target="../media/image504.png"/><Relationship Id="rId5" Type="http://schemas.openxmlformats.org/officeDocument/2006/relationships/image" Target="../media/image462.png"/><Relationship Id="rId4" Type="http://schemas.openxmlformats.org/officeDocument/2006/relationships/image" Target="../media/image471.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4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5.xml"/><Relationship Id="rId1" Type="http://schemas.openxmlformats.org/officeDocument/2006/relationships/slideLayout" Target="../slideLayouts/slideLayout8.xml"/><Relationship Id="rId6" Type="http://schemas.openxmlformats.org/officeDocument/2006/relationships/image" Target="../media/image505.png"/><Relationship Id="rId5" Type="http://schemas.openxmlformats.org/officeDocument/2006/relationships/image" Target="../media/image462.png"/><Relationship Id="rId4" Type="http://schemas.openxmlformats.org/officeDocument/2006/relationships/image" Target="../media/image471.png"/></Relationships>
</file>

<file path=ppt/slides/_rels/slide64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6.xml"/><Relationship Id="rId1" Type="http://schemas.openxmlformats.org/officeDocument/2006/relationships/slideLayout" Target="../slideLayouts/slideLayout8.xml"/><Relationship Id="rId6" Type="http://schemas.openxmlformats.org/officeDocument/2006/relationships/image" Target="../media/image506.png"/><Relationship Id="rId5" Type="http://schemas.openxmlformats.org/officeDocument/2006/relationships/image" Target="../media/image462.png"/><Relationship Id="rId4" Type="http://schemas.openxmlformats.org/officeDocument/2006/relationships/image" Target="../media/image471.png"/></Relationships>
</file>

<file path=ppt/slides/_rels/slide64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7.xml"/><Relationship Id="rId1" Type="http://schemas.openxmlformats.org/officeDocument/2006/relationships/slideLayout" Target="../slideLayouts/slideLayout8.xml"/><Relationship Id="rId6" Type="http://schemas.openxmlformats.org/officeDocument/2006/relationships/image" Target="../media/image507.png"/><Relationship Id="rId5" Type="http://schemas.openxmlformats.org/officeDocument/2006/relationships/image" Target="../media/image462.png"/><Relationship Id="rId4" Type="http://schemas.openxmlformats.org/officeDocument/2006/relationships/image" Target="../media/image471.png"/></Relationships>
</file>

<file path=ppt/slides/_rels/slide64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8.xml"/><Relationship Id="rId1" Type="http://schemas.openxmlformats.org/officeDocument/2006/relationships/slideLayout" Target="../slideLayouts/slideLayout8.xml"/><Relationship Id="rId6" Type="http://schemas.openxmlformats.org/officeDocument/2006/relationships/image" Target="../media/image508.png"/><Relationship Id="rId5" Type="http://schemas.openxmlformats.org/officeDocument/2006/relationships/image" Target="../media/image462.png"/><Relationship Id="rId4" Type="http://schemas.openxmlformats.org/officeDocument/2006/relationships/image" Target="../media/image471.png"/></Relationships>
</file>

<file path=ppt/slides/_rels/slide644.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39.xml"/><Relationship Id="rId1" Type="http://schemas.openxmlformats.org/officeDocument/2006/relationships/slideLayout" Target="../slideLayouts/slideLayout8.xml"/><Relationship Id="rId6" Type="http://schemas.openxmlformats.org/officeDocument/2006/relationships/image" Target="../media/image509.png"/><Relationship Id="rId5" Type="http://schemas.openxmlformats.org/officeDocument/2006/relationships/image" Target="../media/image462.png"/><Relationship Id="rId4" Type="http://schemas.openxmlformats.org/officeDocument/2006/relationships/image" Target="../media/image471.png"/></Relationships>
</file>

<file path=ppt/slides/_rels/slide645.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40.xml"/><Relationship Id="rId1" Type="http://schemas.openxmlformats.org/officeDocument/2006/relationships/slideLayout" Target="../slideLayouts/slideLayout8.xml"/><Relationship Id="rId6" Type="http://schemas.openxmlformats.org/officeDocument/2006/relationships/image" Target="../media/image510.png"/><Relationship Id="rId5" Type="http://schemas.openxmlformats.org/officeDocument/2006/relationships/image" Target="../media/image462.png"/><Relationship Id="rId4" Type="http://schemas.openxmlformats.org/officeDocument/2006/relationships/image" Target="../media/image471.png"/></Relationships>
</file>

<file path=ppt/slides/_rels/slide646.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41.xml"/><Relationship Id="rId1" Type="http://schemas.openxmlformats.org/officeDocument/2006/relationships/slideLayout" Target="../slideLayouts/slideLayout8.xml"/><Relationship Id="rId6" Type="http://schemas.openxmlformats.org/officeDocument/2006/relationships/image" Target="../media/image511.png"/><Relationship Id="rId5" Type="http://schemas.openxmlformats.org/officeDocument/2006/relationships/image" Target="../media/image462.png"/><Relationship Id="rId4" Type="http://schemas.openxmlformats.org/officeDocument/2006/relationships/image" Target="../media/image471.png"/></Relationships>
</file>

<file path=ppt/slides/_rels/slide647.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42.xml"/><Relationship Id="rId1" Type="http://schemas.openxmlformats.org/officeDocument/2006/relationships/slideLayout" Target="../slideLayouts/slideLayout8.xml"/><Relationship Id="rId5" Type="http://schemas.openxmlformats.org/officeDocument/2006/relationships/image" Target="../media/image462.png"/><Relationship Id="rId4" Type="http://schemas.openxmlformats.org/officeDocument/2006/relationships/image" Target="../media/image471.png"/></Relationships>
</file>

<file path=ppt/slides/_rels/slide648.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43.xml"/><Relationship Id="rId1" Type="http://schemas.openxmlformats.org/officeDocument/2006/relationships/slideLayout" Target="../slideLayouts/slideLayout8.xml"/><Relationship Id="rId5" Type="http://schemas.openxmlformats.org/officeDocument/2006/relationships/image" Target="../media/image462.png"/><Relationship Id="rId4" Type="http://schemas.openxmlformats.org/officeDocument/2006/relationships/image" Target="../media/image471.png"/></Relationships>
</file>

<file path=ppt/slides/_rels/slide649.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44.xml"/><Relationship Id="rId1" Type="http://schemas.openxmlformats.org/officeDocument/2006/relationships/slideLayout" Target="../slideLayouts/slideLayout8.xml"/><Relationship Id="rId6" Type="http://schemas.openxmlformats.org/officeDocument/2006/relationships/image" Target="../media/image512.png"/><Relationship Id="rId5" Type="http://schemas.openxmlformats.org/officeDocument/2006/relationships/image" Target="../media/image462.png"/><Relationship Id="rId4" Type="http://schemas.openxmlformats.org/officeDocument/2006/relationships/image" Target="../media/image471.png"/></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hyperlink" Target="https://static.javatpoint.com/operating-system/images/32-bit-vs-64-bit-operating-system.png" TargetMode="External"/></Relationships>
</file>

<file path=ppt/slides/_rels/slide65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45.xml"/><Relationship Id="rId1" Type="http://schemas.openxmlformats.org/officeDocument/2006/relationships/slideLayout" Target="../slideLayouts/slideLayout8.xml"/><Relationship Id="rId6" Type="http://schemas.openxmlformats.org/officeDocument/2006/relationships/image" Target="../media/image513.png"/><Relationship Id="rId5" Type="http://schemas.openxmlformats.org/officeDocument/2006/relationships/image" Target="../media/image462.png"/><Relationship Id="rId4" Type="http://schemas.openxmlformats.org/officeDocument/2006/relationships/image" Target="../media/image471.png"/></Relationships>
</file>

<file path=ppt/slides/_rels/slide65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46.xml"/><Relationship Id="rId1" Type="http://schemas.openxmlformats.org/officeDocument/2006/relationships/slideLayout" Target="../slideLayouts/slideLayout8.xml"/><Relationship Id="rId6" Type="http://schemas.openxmlformats.org/officeDocument/2006/relationships/image" Target="../media/image514.png"/><Relationship Id="rId5" Type="http://schemas.openxmlformats.org/officeDocument/2006/relationships/image" Target="../media/image462.png"/><Relationship Id="rId4" Type="http://schemas.openxmlformats.org/officeDocument/2006/relationships/image" Target="../media/image471.png"/></Relationships>
</file>

<file path=ppt/slides/_rels/slide65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47.xml"/><Relationship Id="rId1" Type="http://schemas.openxmlformats.org/officeDocument/2006/relationships/slideLayout" Target="../slideLayouts/slideLayout8.xml"/><Relationship Id="rId6" Type="http://schemas.openxmlformats.org/officeDocument/2006/relationships/image" Target="../media/image515.png"/><Relationship Id="rId5" Type="http://schemas.openxmlformats.org/officeDocument/2006/relationships/image" Target="../media/image462.png"/><Relationship Id="rId4" Type="http://schemas.openxmlformats.org/officeDocument/2006/relationships/image" Target="../media/image471.png"/></Relationships>
</file>

<file path=ppt/slides/_rels/slide653.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notesSlide" Target="../notesSlides/notesSlide348.xml"/><Relationship Id="rId1" Type="http://schemas.openxmlformats.org/officeDocument/2006/relationships/slideLayout" Target="../slideLayouts/slideLayout8.xml"/><Relationship Id="rId6" Type="http://schemas.openxmlformats.org/officeDocument/2006/relationships/image" Target="../media/image516.png"/><Relationship Id="rId5" Type="http://schemas.openxmlformats.org/officeDocument/2006/relationships/image" Target="../media/image462.png"/><Relationship Id="rId4" Type="http://schemas.openxmlformats.org/officeDocument/2006/relationships/image" Target="../media/image471.png"/></Relationships>
</file>

<file path=ppt/slides/_rels/slide654.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xml"/></Relationships>
</file>

<file path=ppt/slides/_rels/slide655.xml.rels><?xml version="1.0" encoding="UTF-8" standalone="yes"?>
<Relationships xmlns="http://schemas.openxmlformats.org/package/2006/relationships"><Relationship Id="rId2" Type="http://schemas.openxmlformats.org/officeDocument/2006/relationships/notesSlide" Target="../notesSlides/notesSlide350.xml"/><Relationship Id="rId1" Type="http://schemas.openxmlformats.org/officeDocument/2006/relationships/slideLayout" Target="../slideLayouts/slideLayout3.xml"/></Relationships>
</file>

<file path=ppt/slides/_rels/slide656.xml.rels><?xml version="1.0" encoding="UTF-8" standalone="yes"?>
<Relationships xmlns="http://schemas.openxmlformats.org/package/2006/relationships"><Relationship Id="rId3" Type="http://schemas.openxmlformats.org/officeDocument/2006/relationships/image" Target="../media/image517.jpg"/><Relationship Id="rId2" Type="http://schemas.openxmlformats.org/officeDocument/2006/relationships/notesSlide" Target="../notesSlides/notesSlide351.xml"/><Relationship Id="rId1" Type="http://schemas.openxmlformats.org/officeDocument/2006/relationships/slideLayout" Target="../slideLayouts/slideLayout8.xml"/><Relationship Id="rId4" Type="http://schemas.openxmlformats.org/officeDocument/2006/relationships/hyperlink" Target="https://techterms.com/definition/nic" TargetMode="External"/></Relationships>
</file>

<file path=ppt/slides/_rels/slide657.xml.rels><?xml version="1.0" encoding="UTF-8" standalone="yes"?>
<Relationships xmlns="http://schemas.openxmlformats.org/package/2006/relationships"><Relationship Id="rId3" Type="http://schemas.openxmlformats.org/officeDocument/2006/relationships/image" Target="../media/image518.jpg"/><Relationship Id="rId2" Type="http://schemas.openxmlformats.org/officeDocument/2006/relationships/notesSlide" Target="../notesSlides/notesSlide352.xml"/><Relationship Id="rId1" Type="http://schemas.openxmlformats.org/officeDocument/2006/relationships/slideLayout" Target="../slideLayouts/slideLayout8.xml"/><Relationship Id="rId4" Type="http://schemas.openxmlformats.org/officeDocument/2006/relationships/hyperlink" Target="https://www.tp-link.com/ae/support/faq/151/" TargetMode="External"/></Relationships>
</file>

<file path=ppt/slides/_rels/slide658.xml.rels><?xml version="1.0" encoding="UTF-8" standalone="yes"?>
<Relationships xmlns="http://schemas.openxmlformats.org/package/2006/relationships"><Relationship Id="rId3" Type="http://schemas.openxmlformats.org/officeDocument/2006/relationships/image" Target="../media/image519.jpg"/><Relationship Id="rId2" Type="http://schemas.openxmlformats.org/officeDocument/2006/relationships/notesSlide" Target="../notesSlides/notesSlide353.xml"/><Relationship Id="rId1" Type="http://schemas.openxmlformats.org/officeDocument/2006/relationships/slideLayout" Target="../slideLayouts/slideLayout8.xml"/><Relationship Id="rId4" Type="http://schemas.openxmlformats.org/officeDocument/2006/relationships/hyperlink" Target="https://www.lynda.com/Windows-Server-tutorials/Exploring-hubs/408231/435884-4.html" TargetMode="External"/></Relationships>
</file>

<file path=ppt/slides/_rels/slide659.xml.rels><?xml version="1.0" encoding="UTF-8" standalone="yes"?>
<Relationships xmlns="http://schemas.openxmlformats.org/package/2006/relationships"><Relationship Id="rId3" Type="http://schemas.openxmlformats.org/officeDocument/2006/relationships/image" Target="../media/image520.jpg"/><Relationship Id="rId2" Type="http://schemas.openxmlformats.org/officeDocument/2006/relationships/notesSlide" Target="../notesSlides/notesSlide354.xml"/><Relationship Id="rId1" Type="http://schemas.openxmlformats.org/officeDocument/2006/relationships/slideLayout" Target="../slideLayouts/slideLayout8.xml"/><Relationship Id="rId4" Type="http://schemas.openxmlformats.org/officeDocument/2006/relationships/hyperlink" Target="https://www.slideshare.net/patelgopal1044/network-d"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60.xml.rels><?xml version="1.0" encoding="UTF-8" standalone="yes"?>
<Relationships xmlns="http://schemas.openxmlformats.org/package/2006/relationships"><Relationship Id="rId3" Type="http://schemas.openxmlformats.org/officeDocument/2006/relationships/image" Target="../media/image521.jpg"/><Relationship Id="rId2" Type="http://schemas.openxmlformats.org/officeDocument/2006/relationships/notesSlide" Target="../notesSlides/notesSlide355.xml"/><Relationship Id="rId1" Type="http://schemas.openxmlformats.org/officeDocument/2006/relationships/slideLayout" Target="../slideLayouts/slideLayout8.xml"/></Relationships>
</file>

<file path=ppt/slides/_rels/slide661.xml.rels><?xml version="1.0" encoding="UTF-8" standalone="yes"?>
<Relationships xmlns="http://schemas.openxmlformats.org/package/2006/relationships"><Relationship Id="rId3" Type="http://schemas.openxmlformats.org/officeDocument/2006/relationships/image" Target="../media/image521.jpg"/><Relationship Id="rId2" Type="http://schemas.openxmlformats.org/officeDocument/2006/relationships/notesSlide" Target="../notesSlides/notesSlide356.xml"/><Relationship Id="rId1" Type="http://schemas.openxmlformats.org/officeDocument/2006/relationships/slideLayout" Target="../slideLayouts/slideLayout8.xml"/></Relationships>
</file>

<file path=ppt/slides/_rels/slide662.xml.rels><?xml version="1.0" encoding="UTF-8" standalone="yes"?>
<Relationships xmlns="http://schemas.openxmlformats.org/package/2006/relationships"><Relationship Id="rId3" Type="http://schemas.openxmlformats.org/officeDocument/2006/relationships/image" Target="../media/image522.png"/><Relationship Id="rId2" Type="http://schemas.openxmlformats.org/officeDocument/2006/relationships/notesSlide" Target="../notesSlides/notesSlide357.xml"/><Relationship Id="rId1" Type="http://schemas.openxmlformats.org/officeDocument/2006/relationships/slideLayout" Target="../slideLayouts/slideLayout8.xml"/></Relationships>
</file>

<file path=ppt/slides/_rels/slide663.xml.rels><?xml version="1.0" encoding="UTF-8" standalone="yes"?>
<Relationships xmlns="http://schemas.openxmlformats.org/package/2006/relationships"><Relationship Id="rId3" Type="http://schemas.openxmlformats.org/officeDocument/2006/relationships/image" Target="../media/image523.jpg"/><Relationship Id="rId2" Type="http://schemas.openxmlformats.org/officeDocument/2006/relationships/notesSlide" Target="../notesSlides/notesSlide358.xml"/><Relationship Id="rId1" Type="http://schemas.openxmlformats.org/officeDocument/2006/relationships/slideLayout" Target="../slideLayouts/slideLayout8.xml"/></Relationships>
</file>

<file path=ppt/slides/_rels/slide664.xml.rels><?xml version="1.0" encoding="UTF-8" standalone="yes"?>
<Relationships xmlns="http://schemas.openxmlformats.org/package/2006/relationships"><Relationship Id="rId3" Type="http://schemas.openxmlformats.org/officeDocument/2006/relationships/image" Target="../media/image524.jpg"/><Relationship Id="rId2" Type="http://schemas.openxmlformats.org/officeDocument/2006/relationships/notesSlide" Target="../notesSlides/notesSlide359.xml"/><Relationship Id="rId1" Type="http://schemas.openxmlformats.org/officeDocument/2006/relationships/slideLayout" Target="../slideLayouts/slideLayout8.xml"/></Relationships>
</file>

<file path=ppt/slides/_rels/slide665.xml.rels><?xml version="1.0" encoding="UTF-8" standalone="yes"?>
<Relationships xmlns="http://schemas.openxmlformats.org/package/2006/relationships"><Relationship Id="rId3" Type="http://schemas.openxmlformats.org/officeDocument/2006/relationships/image" Target="../media/image525.jpg"/><Relationship Id="rId2" Type="http://schemas.openxmlformats.org/officeDocument/2006/relationships/notesSlide" Target="../notesSlides/notesSlide360.xml"/><Relationship Id="rId1" Type="http://schemas.openxmlformats.org/officeDocument/2006/relationships/slideLayout" Target="../slideLayouts/slideLayout8.xml"/></Relationships>
</file>

<file path=ppt/slides/_rels/slide666.xml.rels><?xml version="1.0" encoding="UTF-8" standalone="yes"?>
<Relationships xmlns="http://schemas.openxmlformats.org/package/2006/relationships"><Relationship Id="rId3" Type="http://schemas.openxmlformats.org/officeDocument/2006/relationships/image" Target="../media/image521.jpg"/><Relationship Id="rId2" Type="http://schemas.openxmlformats.org/officeDocument/2006/relationships/notesSlide" Target="../notesSlides/notesSlide361.xml"/><Relationship Id="rId1" Type="http://schemas.openxmlformats.org/officeDocument/2006/relationships/slideLayout" Target="../slideLayouts/slideLayout8.xml"/></Relationships>
</file>

<file path=ppt/slides/_rels/slide667.xml.rels><?xml version="1.0" encoding="UTF-8" standalone="yes"?>
<Relationships xmlns="http://schemas.openxmlformats.org/package/2006/relationships"><Relationship Id="rId3" Type="http://schemas.openxmlformats.org/officeDocument/2006/relationships/image" Target="../media/image521.jpg"/><Relationship Id="rId2" Type="http://schemas.openxmlformats.org/officeDocument/2006/relationships/notesSlide" Target="../notesSlides/notesSlide362.xml"/><Relationship Id="rId1" Type="http://schemas.openxmlformats.org/officeDocument/2006/relationships/slideLayout" Target="../slideLayouts/slideLayout8.xml"/></Relationships>
</file>

<file path=ppt/slides/_rels/slide668.xml.rels><?xml version="1.0" encoding="UTF-8" standalone="yes"?>
<Relationships xmlns="http://schemas.openxmlformats.org/package/2006/relationships"><Relationship Id="rId3" Type="http://schemas.openxmlformats.org/officeDocument/2006/relationships/image" Target="../media/image526.jpg"/><Relationship Id="rId2" Type="http://schemas.openxmlformats.org/officeDocument/2006/relationships/notesSlide" Target="../notesSlides/notesSlide363.xml"/><Relationship Id="rId1" Type="http://schemas.openxmlformats.org/officeDocument/2006/relationships/slideLayout" Target="../slideLayouts/slideLayout8.xml"/></Relationships>
</file>

<file path=ppt/slides/_rels/slide669.xml.rels><?xml version="1.0" encoding="UTF-8" standalone="yes"?>
<Relationships xmlns="http://schemas.openxmlformats.org/package/2006/relationships"><Relationship Id="rId3" Type="http://schemas.openxmlformats.org/officeDocument/2006/relationships/image" Target="../media/image526.jpg"/><Relationship Id="rId2" Type="http://schemas.openxmlformats.org/officeDocument/2006/relationships/notesSlide" Target="../notesSlides/notesSlide36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70.xml.rels><?xml version="1.0" encoding="UTF-8" standalone="yes"?>
<Relationships xmlns="http://schemas.openxmlformats.org/package/2006/relationships"><Relationship Id="rId3" Type="http://schemas.openxmlformats.org/officeDocument/2006/relationships/image" Target="../media/image526.jpg"/><Relationship Id="rId2" Type="http://schemas.openxmlformats.org/officeDocument/2006/relationships/notesSlide" Target="../notesSlides/notesSlide365.xml"/><Relationship Id="rId1" Type="http://schemas.openxmlformats.org/officeDocument/2006/relationships/slideLayout" Target="../slideLayouts/slideLayout8.xml"/></Relationships>
</file>

<file path=ppt/slides/_rels/slide671.xml.rels><?xml version="1.0" encoding="UTF-8" standalone="yes"?>
<Relationships xmlns="http://schemas.openxmlformats.org/package/2006/relationships"><Relationship Id="rId3" Type="http://schemas.openxmlformats.org/officeDocument/2006/relationships/image" Target="../media/image526.jpg"/><Relationship Id="rId2" Type="http://schemas.openxmlformats.org/officeDocument/2006/relationships/notesSlide" Target="../notesSlides/notesSlide366.xml"/><Relationship Id="rId1" Type="http://schemas.openxmlformats.org/officeDocument/2006/relationships/slideLayout" Target="../slideLayouts/slideLayout8.xml"/></Relationships>
</file>

<file path=ppt/slides/_rels/slide672.xml.rels><?xml version="1.0" encoding="UTF-8" standalone="yes"?>
<Relationships xmlns="http://schemas.openxmlformats.org/package/2006/relationships"><Relationship Id="rId3" Type="http://schemas.openxmlformats.org/officeDocument/2006/relationships/image" Target="../media/image527.jpg"/><Relationship Id="rId2" Type="http://schemas.openxmlformats.org/officeDocument/2006/relationships/notesSlide" Target="../notesSlides/notesSlide367.xml"/><Relationship Id="rId1" Type="http://schemas.openxmlformats.org/officeDocument/2006/relationships/slideLayout" Target="../slideLayouts/slideLayout8.xml"/></Relationships>
</file>

<file path=ppt/slides/_rels/slide673.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notesSlide" Target="../notesSlides/notesSlide368.xml"/><Relationship Id="rId1" Type="http://schemas.openxmlformats.org/officeDocument/2006/relationships/slideLayout" Target="../slideLayouts/slideLayout8.xml"/></Relationships>
</file>

<file path=ppt/slides/_rels/slide674.xml.rels><?xml version="1.0" encoding="UTF-8" standalone="yes"?>
<Relationships xmlns="http://schemas.openxmlformats.org/package/2006/relationships"><Relationship Id="rId3" Type="http://schemas.openxmlformats.org/officeDocument/2006/relationships/image" Target="../media/image529.jpg"/><Relationship Id="rId2" Type="http://schemas.openxmlformats.org/officeDocument/2006/relationships/notesSlide" Target="../notesSlides/notesSlide369.xml"/><Relationship Id="rId1" Type="http://schemas.openxmlformats.org/officeDocument/2006/relationships/slideLayout" Target="../slideLayouts/slideLayout8.xml"/></Relationships>
</file>

<file path=ppt/slides/_rels/slide675.xml.rels><?xml version="1.0" encoding="UTF-8" standalone="yes"?>
<Relationships xmlns="http://schemas.openxmlformats.org/package/2006/relationships"><Relationship Id="rId3" Type="http://schemas.openxmlformats.org/officeDocument/2006/relationships/image" Target="../media/image530.jpg"/><Relationship Id="rId2" Type="http://schemas.openxmlformats.org/officeDocument/2006/relationships/notesSlide" Target="../notesSlides/notesSlide370.xml"/><Relationship Id="rId1" Type="http://schemas.openxmlformats.org/officeDocument/2006/relationships/slideLayout" Target="../slideLayouts/slideLayout8.xml"/></Relationships>
</file>

<file path=ppt/slides/_rels/slide676.xml.rels><?xml version="1.0" encoding="UTF-8" standalone="yes"?>
<Relationships xmlns="http://schemas.openxmlformats.org/package/2006/relationships"><Relationship Id="rId3" Type="http://schemas.openxmlformats.org/officeDocument/2006/relationships/image" Target="../media/image526.jpg"/><Relationship Id="rId2" Type="http://schemas.openxmlformats.org/officeDocument/2006/relationships/notesSlide" Target="../notesSlides/notesSlide371.xml"/><Relationship Id="rId1" Type="http://schemas.openxmlformats.org/officeDocument/2006/relationships/slideLayout" Target="../slideLayouts/slideLayout8.xml"/></Relationships>
</file>

<file path=ppt/slides/_rels/slide677.xml.rels><?xml version="1.0" encoding="UTF-8" standalone="yes"?>
<Relationships xmlns="http://schemas.openxmlformats.org/package/2006/relationships"><Relationship Id="rId3" Type="http://schemas.openxmlformats.org/officeDocument/2006/relationships/image" Target="../media/image526.jpg"/><Relationship Id="rId2" Type="http://schemas.openxmlformats.org/officeDocument/2006/relationships/notesSlide" Target="../notesSlides/notesSlide372.xml"/><Relationship Id="rId1" Type="http://schemas.openxmlformats.org/officeDocument/2006/relationships/slideLayout" Target="../slideLayouts/slideLayout8.xml"/></Relationships>
</file>

<file path=ppt/slides/_rels/slide678.xml.rels><?xml version="1.0" encoding="UTF-8" standalone="yes"?>
<Relationships xmlns="http://schemas.openxmlformats.org/package/2006/relationships"><Relationship Id="rId3" Type="http://schemas.openxmlformats.org/officeDocument/2006/relationships/image" Target="../media/image531.jpg"/><Relationship Id="rId2" Type="http://schemas.openxmlformats.org/officeDocument/2006/relationships/notesSlide" Target="../notesSlides/notesSlide373.xml"/><Relationship Id="rId1" Type="http://schemas.openxmlformats.org/officeDocument/2006/relationships/slideLayout" Target="../slideLayouts/slideLayout8.xml"/></Relationships>
</file>

<file path=ppt/slides/_rels/slide679.xml.rels><?xml version="1.0" encoding="UTF-8" standalone="yes"?>
<Relationships xmlns="http://schemas.openxmlformats.org/package/2006/relationships"><Relationship Id="rId3" Type="http://schemas.openxmlformats.org/officeDocument/2006/relationships/image" Target="../media/image531.jpg"/><Relationship Id="rId2" Type="http://schemas.openxmlformats.org/officeDocument/2006/relationships/notesSlide" Target="../notesSlides/notesSlide374.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80.xml.rels><?xml version="1.0" encoding="UTF-8" standalone="yes"?>
<Relationships xmlns="http://schemas.openxmlformats.org/package/2006/relationships"><Relationship Id="rId3" Type="http://schemas.openxmlformats.org/officeDocument/2006/relationships/image" Target="../media/image531.jpg"/><Relationship Id="rId2" Type="http://schemas.openxmlformats.org/officeDocument/2006/relationships/notesSlide" Target="../notesSlides/notesSlide375.xml"/><Relationship Id="rId1" Type="http://schemas.openxmlformats.org/officeDocument/2006/relationships/slideLayout" Target="../slideLayouts/slideLayout8.xml"/></Relationships>
</file>

<file path=ppt/slides/_rels/slide681.xml.rels><?xml version="1.0" encoding="UTF-8" standalone="yes"?>
<Relationships xmlns="http://schemas.openxmlformats.org/package/2006/relationships"><Relationship Id="rId3" Type="http://schemas.openxmlformats.org/officeDocument/2006/relationships/image" Target="../media/image531.jpg"/><Relationship Id="rId2" Type="http://schemas.openxmlformats.org/officeDocument/2006/relationships/notesSlide" Target="../notesSlides/notesSlide376.xml"/><Relationship Id="rId1" Type="http://schemas.openxmlformats.org/officeDocument/2006/relationships/slideLayout" Target="../slideLayouts/slideLayout8.xml"/></Relationships>
</file>

<file path=ppt/slides/_rels/slide682.xml.rels><?xml version="1.0" encoding="UTF-8" standalone="yes"?>
<Relationships xmlns="http://schemas.openxmlformats.org/package/2006/relationships"><Relationship Id="rId3" Type="http://schemas.openxmlformats.org/officeDocument/2006/relationships/image" Target="../media/image531.jpg"/><Relationship Id="rId2" Type="http://schemas.openxmlformats.org/officeDocument/2006/relationships/notesSlide" Target="../notesSlides/notesSlide377.xml"/><Relationship Id="rId1" Type="http://schemas.openxmlformats.org/officeDocument/2006/relationships/slideLayout" Target="../slideLayouts/slideLayout8.xml"/></Relationships>
</file>

<file path=ppt/slides/_rels/slide683.xml.rels><?xml version="1.0" encoding="UTF-8" standalone="yes"?>
<Relationships xmlns="http://schemas.openxmlformats.org/package/2006/relationships"><Relationship Id="rId3" Type="http://schemas.openxmlformats.org/officeDocument/2006/relationships/image" Target="../media/image531.jpg"/><Relationship Id="rId2" Type="http://schemas.openxmlformats.org/officeDocument/2006/relationships/notesSlide" Target="../notesSlides/notesSlide378.xml"/><Relationship Id="rId1" Type="http://schemas.openxmlformats.org/officeDocument/2006/relationships/slideLayout" Target="../slideLayouts/slideLayout8.xml"/></Relationships>
</file>

<file path=ppt/slides/_rels/slide684.xml.rels><?xml version="1.0" encoding="UTF-8" standalone="yes"?>
<Relationships xmlns="http://schemas.openxmlformats.org/package/2006/relationships"><Relationship Id="rId3" Type="http://schemas.openxmlformats.org/officeDocument/2006/relationships/image" Target="../media/image531.jpg"/><Relationship Id="rId2" Type="http://schemas.openxmlformats.org/officeDocument/2006/relationships/notesSlide" Target="../notesSlides/notesSlide379.xml"/><Relationship Id="rId1" Type="http://schemas.openxmlformats.org/officeDocument/2006/relationships/slideLayout" Target="../slideLayouts/slideLayout8.xml"/></Relationships>
</file>

<file path=ppt/slides/_rels/slide685.xml.rels><?xml version="1.0" encoding="UTF-8" standalone="yes"?>
<Relationships xmlns="http://schemas.openxmlformats.org/package/2006/relationships"><Relationship Id="rId3" Type="http://schemas.openxmlformats.org/officeDocument/2006/relationships/image" Target="../media/image532.jpg"/><Relationship Id="rId2" Type="http://schemas.openxmlformats.org/officeDocument/2006/relationships/notesSlide" Target="../notesSlides/notesSlide380.xml"/><Relationship Id="rId1" Type="http://schemas.openxmlformats.org/officeDocument/2006/relationships/slideLayout" Target="../slideLayouts/slideLayout8.xml"/></Relationships>
</file>

<file path=ppt/slides/_rels/slide686.xml.rels><?xml version="1.0" encoding="UTF-8" standalone="yes"?>
<Relationships xmlns="http://schemas.openxmlformats.org/package/2006/relationships"><Relationship Id="rId3" Type="http://schemas.openxmlformats.org/officeDocument/2006/relationships/image" Target="../media/image532.jpg"/><Relationship Id="rId2" Type="http://schemas.openxmlformats.org/officeDocument/2006/relationships/notesSlide" Target="../notesSlides/notesSlide381.xml"/><Relationship Id="rId1" Type="http://schemas.openxmlformats.org/officeDocument/2006/relationships/slideLayout" Target="../slideLayouts/slideLayout8.xml"/></Relationships>
</file>

<file path=ppt/slides/_rels/slide687.xml.rels><?xml version="1.0" encoding="UTF-8" standalone="yes"?>
<Relationships xmlns="http://schemas.openxmlformats.org/package/2006/relationships"><Relationship Id="rId3" Type="http://schemas.openxmlformats.org/officeDocument/2006/relationships/image" Target="../media/image532.jpg"/><Relationship Id="rId2" Type="http://schemas.openxmlformats.org/officeDocument/2006/relationships/notesSlide" Target="../notesSlides/notesSlide382.xml"/><Relationship Id="rId1" Type="http://schemas.openxmlformats.org/officeDocument/2006/relationships/slideLayout" Target="../slideLayouts/slideLayout8.xml"/></Relationships>
</file>

<file path=ppt/slides/_rels/slide688.xml.rels><?xml version="1.0" encoding="UTF-8" standalone="yes"?>
<Relationships xmlns="http://schemas.openxmlformats.org/package/2006/relationships"><Relationship Id="rId3" Type="http://schemas.openxmlformats.org/officeDocument/2006/relationships/image" Target="../media/image532.jpg"/><Relationship Id="rId2" Type="http://schemas.openxmlformats.org/officeDocument/2006/relationships/notesSlide" Target="../notesSlides/notesSlide383.xml"/><Relationship Id="rId1" Type="http://schemas.openxmlformats.org/officeDocument/2006/relationships/slideLayout" Target="../slideLayouts/slideLayout8.xml"/></Relationships>
</file>

<file path=ppt/slides/_rels/slide689.xml.rels><?xml version="1.0" encoding="UTF-8" standalone="yes"?>
<Relationships xmlns="http://schemas.openxmlformats.org/package/2006/relationships"><Relationship Id="rId3" Type="http://schemas.openxmlformats.org/officeDocument/2006/relationships/image" Target="../media/image532.jpg"/><Relationship Id="rId2" Type="http://schemas.openxmlformats.org/officeDocument/2006/relationships/notesSlide" Target="../notesSlides/notesSlide384.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hyperlink" Target="https://www.computerhope.com/jargon/d/disk.htm" TargetMode="External"/><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690.xml.rels><?xml version="1.0" encoding="UTF-8" standalone="yes"?>
<Relationships xmlns="http://schemas.openxmlformats.org/package/2006/relationships"><Relationship Id="rId3" Type="http://schemas.openxmlformats.org/officeDocument/2006/relationships/image" Target="../media/image532.jpg"/><Relationship Id="rId2" Type="http://schemas.openxmlformats.org/officeDocument/2006/relationships/notesSlide" Target="../notesSlides/notesSlide385.xml"/><Relationship Id="rId1" Type="http://schemas.openxmlformats.org/officeDocument/2006/relationships/slideLayout" Target="../slideLayouts/slideLayout8.xml"/></Relationships>
</file>

<file path=ppt/slides/_rels/slide691.xml.rels><?xml version="1.0" encoding="UTF-8" standalone="yes"?>
<Relationships xmlns="http://schemas.openxmlformats.org/package/2006/relationships"><Relationship Id="rId3" Type="http://schemas.openxmlformats.org/officeDocument/2006/relationships/image" Target="../media/image532.jpg"/><Relationship Id="rId2" Type="http://schemas.openxmlformats.org/officeDocument/2006/relationships/notesSlide" Target="../notesSlides/notesSlide386.xml"/><Relationship Id="rId1" Type="http://schemas.openxmlformats.org/officeDocument/2006/relationships/slideLayout" Target="../slideLayouts/slideLayout8.xml"/></Relationships>
</file>

<file path=ppt/slides/_rels/slide6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69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9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9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9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9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9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sites.google.com/view/master-training"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hyperlink" Target="https://www.computerhope.com/jargon/d/director.htm" TargetMode="External"/></Relationships>
</file>

<file path=ppt/slides/_rels/slide70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0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0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0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04.xml.rels><?xml version="1.0" encoding="UTF-8" standalone="yes"?>
<Relationships xmlns="http://schemas.openxmlformats.org/package/2006/relationships"><Relationship Id="rId2" Type="http://schemas.openxmlformats.org/officeDocument/2006/relationships/image" Target="../media/image533.jpg"/><Relationship Id="rId1" Type="http://schemas.openxmlformats.org/officeDocument/2006/relationships/slideLayout" Target="../slideLayouts/slideLayout12.xml"/></Relationships>
</file>

<file path=ppt/slides/_rels/slide70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0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0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08.xml.rels><?xml version="1.0" encoding="UTF-8" standalone="yes"?>
<Relationships xmlns="http://schemas.openxmlformats.org/package/2006/relationships"><Relationship Id="rId2" Type="http://schemas.openxmlformats.org/officeDocument/2006/relationships/image" Target="../media/image533.jpg"/><Relationship Id="rId1" Type="http://schemas.openxmlformats.org/officeDocument/2006/relationships/slideLayout" Target="../slideLayouts/slideLayout12.xml"/></Relationships>
</file>

<file path=ppt/slides/_rels/slide70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hyperlink" Target="http://www.c-jump.com/CIS24/Slides/FAT/lecture.html" TargetMode="External"/></Relationships>
</file>

<file path=ppt/slides/_rels/slide7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4.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4.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5.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6.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7.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38.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19.xml.rels><?xml version="1.0" encoding="UTF-8" standalone="yes"?>
<Relationships xmlns="http://schemas.openxmlformats.org/package/2006/relationships"><Relationship Id="rId3" Type="http://schemas.openxmlformats.org/officeDocument/2006/relationships/image" Target="../media/image539.jpg"/><Relationship Id="rId2" Type="http://schemas.openxmlformats.org/officeDocument/2006/relationships/hyperlink" Target="http://www.cdn.geeksforgeeks.org/wp-content/uploads/52555.png"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2.xml.rels><?xml version="1.0" encoding="UTF-8" standalone="yes"?>
<Relationships xmlns="http://schemas.openxmlformats.org/package/2006/relationships"><Relationship Id="rId3" Type="http://schemas.openxmlformats.org/officeDocument/2006/relationships/hyperlink" Target="http://www.c-jump.com/CIS24/Slides/FAT/lecture.html" TargetMode="External"/><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7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7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40.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22.xml.rels><?xml version="1.0" encoding="UTF-8" standalone="yes"?>
<Relationships xmlns="http://schemas.openxmlformats.org/package/2006/relationships"><Relationship Id="rId3" Type="http://schemas.openxmlformats.org/officeDocument/2006/relationships/image" Target="../media/image541.jpg"/><Relationship Id="rId2" Type="http://schemas.openxmlformats.org/officeDocument/2006/relationships/hyperlink" Target="http://www.websense.com/content/support/library/deployctr/v78/images/na_multiple_segments.png"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42.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24.xml.rels><?xml version="1.0" encoding="UTF-8" standalone="yes"?>
<Relationships xmlns="http://schemas.openxmlformats.org/package/2006/relationships"><Relationship Id="rId3" Type="http://schemas.openxmlformats.org/officeDocument/2006/relationships/image" Target="../media/image543.jpg"/><Relationship Id="rId2" Type="http://schemas.openxmlformats.org/officeDocument/2006/relationships/hyperlink" Target="http://www.onlinecomputertips.com/images/networking/n146.jpg"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44.pn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45.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27.xml.rels><?xml version="1.0" encoding="UTF-8" standalone="yes"?>
<Relationships xmlns="http://schemas.openxmlformats.org/package/2006/relationships"><Relationship Id="rId3" Type="http://schemas.openxmlformats.org/officeDocument/2006/relationships/image" Target="../media/image546.png"/><Relationship Id="rId2" Type="http://schemas.openxmlformats.org/officeDocument/2006/relationships/hyperlink" Target="http://www.chorus.co/media/1346/whitelisting-blacklisting.png"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28.xml.rels><?xml version="1.0" encoding="UTF-8" standalone="yes"?>
<Relationships xmlns="http://schemas.openxmlformats.org/package/2006/relationships"><Relationship Id="rId3" Type="http://schemas.openxmlformats.org/officeDocument/2006/relationships/image" Target="../media/image547.jpg"/><Relationship Id="rId2" Type="http://schemas.openxmlformats.org/officeDocument/2006/relationships/hyperlink" Target="http://www.seobility.net/en/wiki/images/8/8a/Proxy-Server.png"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29.xml.rels><?xml version="1.0" encoding="UTF-8" standalone="yes"?>
<Relationships xmlns="http://schemas.openxmlformats.org/package/2006/relationships"><Relationship Id="rId3" Type="http://schemas.openxmlformats.org/officeDocument/2006/relationships/hyperlink" Target="http://www.umangsoftware.com/wp-content/uploads/2019/08/honeypot_2.png" TargetMode="External"/><Relationship Id="rId2" Type="http://schemas.openxmlformats.org/officeDocument/2006/relationships/image" Target="../media/image548.jpg"/><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49.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3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50.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3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51.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33.xml.rels><?xml version="1.0" encoding="UTF-8" standalone="yes"?>
<Relationships xmlns="http://schemas.openxmlformats.org/package/2006/relationships"><Relationship Id="rId3" Type="http://schemas.openxmlformats.org/officeDocument/2006/relationships/image" Target="../media/image552.jpg"/><Relationship Id="rId2" Type="http://schemas.openxmlformats.org/officeDocument/2006/relationships/hyperlink" Target="http://www.networkcomputing.com/sites/default/files/styles/flexslider_full/public/1-intro_9_0.jpg?itok=K1U7"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3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5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54.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3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55.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37.xml.rels><?xml version="1.0" encoding="UTF-8" standalone="yes"?>
<Relationships xmlns="http://schemas.openxmlformats.org/package/2006/relationships"><Relationship Id="rId3" Type="http://schemas.openxmlformats.org/officeDocument/2006/relationships/image" Target="../media/image556.jpg"/><Relationship Id="rId2" Type="http://schemas.openxmlformats.org/officeDocument/2006/relationships/hyperlink" Target="http://www.tailorednetworks.com/images/easyblog_shared/January_2019/1-7-19/b2ap3_large_physical_s" TargetMode="Externa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557.jpg"/></Relationships>
</file>

<file path=ppt/slides/_rels/slide738.xml.rels><?xml version="1.0" encoding="UTF-8" standalone="yes"?>
<Relationships xmlns="http://schemas.openxmlformats.org/package/2006/relationships"><Relationship Id="rId3" Type="http://schemas.openxmlformats.org/officeDocument/2006/relationships/image" Target="../media/image558.jpg"/><Relationship Id="rId2" Type="http://schemas.openxmlformats.org/officeDocument/2006/relationships/hyperlink" Target="https://m.media-amazon.com/images/I/31ZROS8moRL._SR500%2C500_.jpg" TargetMode="Externa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559.jpg"/></Relationships>
</file>

<file path=ppt/slides/_rels/slide73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hyperlink" Target="http://www.thesecuritybuddy.com/data-breaches-prevention/what-is-ids-intrusion-detection-system-how-do"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hyperlink" Target="https://windowsreport.com/windows-10-defrag-tools/" TargetMode="External"/></Relationships>
</file>

<file path=ppt/slides/_rels/slide740.xml.rels><?xml version="1.0" encoding="UTF-8" standalone="yes"?>
<Relationships xmlns="http://schemas.openxmlformats.org/package/2006/relationships"><Relationship Id="rId3" Type="http://schemas.openxmlformats.org/officeDocument/2006/relationships/image" Target="../media/image561.jpg"/><Relationship Id="rId2" Type="http://schemas.openxmlformats.org/officeDocument/2006/relationships/hyperlink" Target="http://www.exabeam.com/wp-content/uploads/2019/01/ips_security.png"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41.xml.rels><?xml version="1.0" encoding="UTF-8" standalone="yes"?>
<Relationships xmlns="http://schemas.openxmlformats.org/package/2006/relationships"><Relationship Id="rId3" Type="http://schemas.openxmlformats.org/officeDocument/2006/relationships/image" Target="../media/image562.jpg"/><Relationship Id="rId2" Type="http://schemas.openxmlformats.org/officeDocument/2006/relationships/hyperlink" Target="http://www.cisco.com/c/en/us/products/security/what-is-network-access-control-nac/_jcr_content/Grid/subc"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4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63.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4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64.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44.xml.rels><?xml version="1.0" encoding="UTF-8" standalone="yes"?>
<Relationships xmlns="http://schemas.openxmlformats.org/package/2006/relationships"><Relationship Id="rId3" Type="http://schemas.openxmlformats.org/officeDocument/2006/relationships/image" Target="../media/image565.jpg"/><Relationship Id="rId2" Type="http://schemas.openxmlformats.org/officeDocument/2006/relationships/hyperlink" Target="http://www.accuwebhosting.com/blog/wp-content/uploads/2017/10/anti-ddos-attacks.jpg"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45.xml.rels><?xml version="1.0" encoding="UTF-8" standalone="yes"?>
<Relationships xmlns="http://schemas.openxmlformats.org/package/2006/relationships"><Relationship Id="rId3" Type="http://schemas.openxmlformats.org/officeDocument/2006/relationships/image" Target="../media/image566.png"/><Relationship Id="rId2" Type="http://schemas.openxmlformats.org/officeDocument/2006/relationships/hyperlink" Target="http://www.f5.com/content/dam/f5-com/page-assets-en/home-en/resources/glossary/what%20is%20load%25" TargetMode="Externa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jpg"/></Relationships>
</file>

<file path=ppt/slides/_rels/slide74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567.jpg"/><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4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xml"/></Relationships>
</file>

<file path=ppt/slides/_rels/slide74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3.xml"/></Relationships>
</file>

<file path=ppt/slides/_rels/slide749.xml.rels><?xml version="1.0" encoding="UTF-8" standalone="yes"?>
<Relationships xmlns="http://schemas.openxmlformats.org/package/2006/relationships"><Relationship Id="rId3" Type="http://schemas.openxmlformats.org/officeDocument/2006/relationships/image" Target="../media/image568.png"/><Relationship Id="rId2" Type="http://schemas.openxmlformats.org/officeDocument/2006/relationships/notesSlide" Target="../notesSlides/notesSlide389.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50.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390.xml"/><Relationship Id="rId1" Type="http://schemas.openxmlformats.org/officeDocument/2006/relationships/slideLayout" Target="../slideLayouts/slideLayout8.xml"/></Relationships>
</file>

<file path=ppt/slides/_rels/slide75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391.xml"/><Relationship Id="rId1" Type="http://schemas.openxmlformats.org/officeDocument/2006/relationships/slideLayout" Target="../slideLayouts/slideLayout8.xml"/></Relationships>
</file>

<file path=ppt/slides/_rels/slide752.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92.xml"/><Relationship Id="rId1" Type="http://schemas.openxmlformats.org/officeDocument/2006/relationships/slideLayout" Target="../slideLayouts/slideLayout8.xml"/></Relationships>
</file>

<file path=ppt/slides/_rels/slide753.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393.xml"/><Relationship Id="rId1" Type="http://schemas.openxmlformats.org/officeDocument/2006/relationships/slideLayout" Target="../slideLayouts/slideLayout8.xml"/></Relationships>
</file>

<file path=ppt/slides/_rels/slide754.xml.rels><?xml version="1.0" encoding="UTF-8" standalone="yes"?>
<Relationships xmlns="http://schemas.openxmlformats.org/package/2006/relationships"><Relationship Id="rId3" Type="http://schemas.openxmlformats.org/officeDocument/2006/relationships/image" Target="../media/image572.png"/><Relationship Id="rId2" Type="http://schemas.openxmlformats.org/officeDocument/2006/relationships/notesSlide" Target="../notesSlides/notesSlide394.xml"/><Relationship Id="rId1" Type="http://schemas.openxmlformats.org/officeDocument/2006/relationships/slideLayout" Target="../slideLayouts/slideLayout8.xml"/></Relationships>
</file>

<file path=ppt/slides/_rels/slide755.xml.rels><?xml version="1.0" encoding="UTF-8" standalone="yes"?>
<Relationships xmlns="http://schemas.openxmlformats.org/package/2006/relationships"><Relationship Id="rId3" Type="http://schemas.openxmlformats.org/officeDocument/2006/relationships/image" Target="../media/image573.png"/><Relationship Id="rId2" Type="http://schemas.openxmlformats.org/officeDocument/2006/relationships/notesSlide" Target="../notesSlides/notesSlide395.xml"/><Relationship Id="rId1" Type="http://schemas.openxmlformats.org/officeDocument/2006/relationships/slideLayout" Target="../slideLayouts/slideLayout8.xml"/></Relationships>
</file>

<file path=ppt/slides/_rels/slide756.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396.xml"/><Relationship Id="rId1" Type="http://schemas.openxmlformats.org/officeDocument/2006/relationships/slideLayout" Target="../slideLayouts/slideLayout8.xml"/></Relationships>
</file>

<file path=ppt/slides/_rels/slide757.xml.rels><?xml version="1.0" encoding="UTF-8" standalone="yes"?>
<Relationships xmlns="http://schemas.openxmlformats.org/package/2006/relationships"><Relationship Id="rId3" Type="http://schemas.openxmlformats.org/officeDocument/2006/relationships/image" Target="../media/image575.png"/><Relationship Id="rId2" Type="http://schemas.openxmlformats.org/officeDocument/2006/relationships/notesSlide" Target="../notesSlides/notesSlide397.xml"/><Relationship Id="rId1" Type="http://schemas.openxmlformats.org/officeDocument/2006/relationships/slideLayout" Target="../slideLayouts/slideLayout8.xml"/></Relationships>
</file>

<file path=ppt/slides/_rels/slide758.xml.rels><?xml version="1.0" encoding="UTF-8" standalone="yes"?>
<Relationships xmlns="http://schemas.openxmlformats.org/package/2006/relationships"><Relationship Id="rId3" Type="http://schemas.openxmlformats.org/officeDocument/2006/relationships/image" Target="../media/image576.png"/><Relationship Id="rId2" Type="http://schemas.openxmlformats.org/officeDocument/2006/relationships/notesSlide" Target="../notesSlides/notesSlide398.xml"/><Relationship Id="rId1" Type="http://schemas.openxmlformats.org/officeDocument/2006/relationships/slideLayout" Target="../slideLayouts/slideLayout8.xml"/></Relationships>
</file>

<file path=ppt/slides/_rels/slide759.xml.rels><?xml version="1.0" encoding="UTF-8" standalone="yes"?>
<Relationships xmlns="http://schemas.openxmlformats.org/package/2006/relationships"><Relationship Id="rId3" Type="http://schemas.openxmlformats.org/officeDocument/2006/relationships/image" Target="../media/image577.png"/><Relationship Id="rId2" Type="http://schemas.openxmlformats.org/officeDocument/2006/relationships/notesSlide" Target="../notesSlides/notesSlide399.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60.xml.rels><?xml version="1.0" encoding="UTF-8" standalone="yes"?>
<Relationships xmlns="http://schemas.openxmlformats.org/package/2006/relationships"><Relationship Id="rId3" Type="http://schemas.openxmlformats.org/officeDocument/2006/relationships/image" Target="../media/image578.png"/><Relationship Id="rId2" Type="http://schemas.openxmlformats.org/officeDocument/2006/relationships/notesSlide" Target="../notesSlides/notesSlide400.xml"/><Relationship Id="rId1" Type="http://schemas.openxmlformats.org/officeDocument/2006/relationships/slideLayout" Target="../slideLayouts/slideLayout8.xml"/></Relationships>
</file>

<file path=ppt/slides/_rels/slide761.xml.rels><?xml version="1.0" encoding="UTF-8" standalone="yes"?>
<Relationships xmlns="http://schemas.openxmlformats.org/package/2006/relationships"><Relationship Id="rId3" Type="http://schemas.openxmlformats.org/officeDocument/2006/relationships/image" Target="../media/image579.png"/><Relationship Id="rId2" Type="http://schemas.openxmlformats.org/officeDocument/2006/relationships/notesSlide" Target="../notesSlides/notesSlide401.xml"/><Relationship Id="rId1" Type="http://schemas.openxmlformats.org/officeDocument/2006/relationships/slideLayout" Target="../slideLayouts/slideLayout8.xml"/></Relationships>
</file>

<file path=ppt/slides/_rels/slide762.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402.xml"/><Relationship Id="rId1" Type="http://schemas.openxmlformats.org/officeDocument/2006/relationships/slideLayout" Target="../slideLayouts/slideLayout8.xml"/></Relationships>
</file>

<file path=ppt/slides/_rels/slide763.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notesSlide" Target="../notesSlides/notesSlide403.xml"/><Relationship Id="rId1" Type="http://schemas.openxmlformats.org/officeDocument/2006/relationships/slideLayout" Target="../slideLayouts/slideLayout8.xml"/></Relationships>
</file>

<file path=ppt/slides/_rels/slide764.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notesSlide" Target="../notesSlides/notesSlide404.xml"/><Relationship Id="rId1" Type="http://schemas.openxmlformats.org/officeDocument/2006/relationships/slideLayout" Target="../slideLayouts/slideLayout8.xml"/></Relationships>
</file>

<file path=ppt/slides/_rels/slide765.xml.rels><?xml version="1.0" encoding="UTF-8" standalone="yes"?>
<Relationships xmlns="http://schemas.openxmlformats.org/package/2006/relationships"><Relationship Id="rId3" Type="http://schemas.openxmlformats.org/officeDocument/2006/relationships/image" Target="../media/image583.png"/><Relationship Id="rId2" Type="http://schemas.openxmlformats.org/officeDocument/2006/relationships/notesSlide" Target="../notesSlides/notesSlide405.xml"/><Relationship Id="rId1" Type="http://schemas.openxmlformats.org/officeDocument/2006/relationships/slideLayout" Target="../slideLayouts/slideLayout8.xml"/></Relationships>
</file>

<file path=ppt/slides/_rels/slide766.xml.rels><?xml version="1.0" encoding="UTF-8" standalone="yes"?>
<Relationships xmlns="http://schemas.openxmlformats.org/package/2006/relationships"><Relationship Id="rId3" Type="http://schemas.openxmlformats.org/officeDocument/2006/relationships/image" Target="../media/image584.png"/><Relationship Id="rId2" Type="http://schemas.openxmlformats.org/officeDocument/2006/relationships/notesSlide" Target="../notesSlides/notesSlide406.xml"/><Relationship Id="rId1" Type="http://schemas.openxmlformats.org/officeDocument/2006/relationships/slideLayout" Target="../slideLayouts/slideLayout8.xml"/></Relationships>
</file>

<file path=ppt/slides/_rels/slide767.xml.rels><?xml version="1.0" encoding="UTF-8" standalone="yes"?>
<Relationships xmlns="http://schemas.openxmlformats.org/package/2006/relationships"><Relationship Id="rId3" Type="http://schemas.openxmlformats.org/officeDocument/2006/relationships/image" Target="../media/image585.png"/><Relationship Id="rId2" Type="http://schemas.openxmlformats.org/officeDocument/2006/relationships/notesSlide" Target="../notesSlides/notesSlide407.xml"/><Relationship Id="rId1" Type="http://schemas.openxmlformats.org/officeDocument/2006/relationships/slideLayout" Target="../slideLayouts/slideLayout8.xml"/></Relationships>
</file>

<file path=ppt/slides/_rels/slide768.xml.rels><?xml version="1.0" encoding="UTF-8" standalone="yes"?>
<Relationships xmlns="http://schemas.openxmlformats.org/package/2006/relationships"><Relationship Id="rId3" Type="http://schemas.openxmlformats.org/officeDocument/2006/relationships/image" Target="../media/image586.png"/><Relationship Id="rId2" Type="http://schemas.openxmlformats.org/officeDocument/2006/relationships/notesSlide" Target="../notesSlides/notesSlide408.xml"/><Relationship Id="rId1" Type="http://schemas.openxmlformats.org/officeDocument/2006/relationships/slideLayout" Target="../slideLayouts/slideLayout8.xml"/></Relationships>
</file>

<file path=ppt/slides/_rels/slide769.xml.rels><?xml version="1.0" encoding="UTF-8" standalone="yes"?>
<Relationships xmlns="http://schemas.openxmlformats.org/package/2006/relationships"><Relationship Id="rId3" Type="http://schemas.openxmlformats.org/officeDocument/2006/relationships/image" Target="../media/image587.png"/><Relationship Id="rId2" Type="http://schemas.openxmlformats.org/officeDocument/2006/relationships/notesSlide" Target="../notesSlides/notesSlide409.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70.xml.rels><?xml version="1.0" encoding="UTF-8" standalone="yes"?>
<Relationships xmlns="http://schemas.openxmlformats.org/package/2006/relationships"><Relationship Id="rId3" Type="http://schemas.openxmlformats.org/officeDocument/2006/relationships/image" Target="../media/image588.png"/><Relationship Id="rId2" Type="http://schemas.openxmlformats.org/officeDocument/2006/relationships/notesSlide" Target="../notesSlides/notesSlide410.xml"/><Relationship Id="rId1" Type="http://schemas.openxmlformats.org/officeDocument/2006/relationships/slideLayout" Target="../slideLayouts/slideLayout8.xml"/></Relationships>
</file>

<file path=ppt/slides/_rels/slide771.xml.rels><?xml version="1.0" encoding="UTF-8" standalone="yes"?>
<Relationships xmlns="http://schemas.openxmlformats.org/package/2006/relationships"><Relationship Id="rId3" Type="http://schemas.openxmlformats.org/officeDocument/2006/relationships/image" Target="../media/image589.png"/><Relationship Id="rId2" Type="http://schemas.openxmlformats.org/officeDocument/2006/relationships/notesSlide" Target="../notesSlides/notesSlide411.xml"/><Relationship Id="rId1" Type="http://schemas.openxmlformats.org/officeDocument/2006/relationships/slideLayout" Target="../slideLayouts/slideLayout8.xml"/></Relationships>
</file>

<file path=ppt/slides/_rels/slide772.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412.xml"/><Relationship Id="rId1" Type="http://schemas.openxmlformats.org/officeDocument/2006/relationships/slideLayout" Target="../slideLayouts/slideLayout8.xml"/></Relationships>
</file>

<file path=ppt/slides/_rels/slide773.xml.rels><?xml version="1.0" encoding="UTF-8" standalone="yes"?>
<Relationships xmlns="http://schemas.openxmlformats.org/package/2006/relationships"><Relationship Id="rId3" Type="http://schemas.openxmlformats.org/officeDocument/2006/relationships/image" Target="../media/image591.png"/><Relationship Id="rId2" Type="http://schemas.openxmlformats.org/officeDocument/2006/relationships/notesSlide" Target="../notesSlides/notesSlide413.xml"/><Relationship Id="rId1" Type="http://schemas.openxmlformats.org/officeDocument/2006/relationships/slideLayout" Target="../slideLayouts/slideLayout8.xml"/></Relationships>
</file>

<file path=ppt/slides/_rels/slide774.xml.rels><?xml version="1.0" encoding="UTF-8" standalone="yes"?>
<Relationships xmlns="http://schemas.openxmlformats.org/package/2006/relationships"><Relationship Id="rId3" Type="http://schemas.openxmlformats.org/officeDocument/2006/relationships/image" Target="../media/image592.png"/><Relationship Id="rId2" Type="http://schemas.openxmlformats.org/officeDocument/2006/relationships/notesSlide" Target="../notesSlides/notesSlide414.xml"/><Relationship Id="rId1" Type="http://schemas.openxmlformats.org/officeDocument/2006/relationships/slideLayout" Target="../slideLayouts/slideLayout8.xml"/></Relationships>
</file>

<file path=ppt/slides/_rels/slide775.xml.rels><?xml version="1.0" encoding="UTF-8" standalone="yes"?>
<Relationships xmlns="http://schemas.openxmlformats.org/package/2006/relationships"><Relationship Id="rId3" Type="http://schemas.openxmlformats.org/officeDocument/2006/relationships/image" Target="../media/image593.png"/><Relationship Id="rId2" Type="http://schemas.openxmlformats.org/officeDocument/2006/relationships/notesSlide" Target="../notesSlides/notesSlide415.xml"/><Relationship Id="rId1" Type="http://schemas.openxmlformats.org/officeDocument/2006/relationships/slideLayout" Target="../slideLayouts/slideLayout8.xml"/></Relationships>
</file>

<file path=ppt/slides/_rels/slide776.xml.rels><?xml version="1.0" encoding="UTF-8" standalone="yes"?>
<Relationships xmlns="http://schemas.openxmlformats.org/package/2006/relationships"><Relationship Id="rId3" Type="http://schemas.openxmlformats.org/officeDocument/2006/relationships/image" Target="../media/image594.png"/><Relationship Id="rId2" Type="http://schemas.openxmlformats.org/officeDocument/2006/relationships/notesSlide" Target="../notesSlides/notesSlide416.xml"/><Relationship Id="rId1" Type="http://schemas.openxmlformats.org/officeDocument/2006/relationships/slideLayout" Target="../slideLayouts/slideLayout8.xml"/></Relationships>
</file>

<file path=ppt/slides/_rels/slide777.xml.rels><?xml version="1.0" encoding="UTF-8" standalone="yes"?>
<Relationships xmlns="http://schemas.openxmlformats.org/package/2006/relationships"><Relationship Id="rId3" Type="http://schemas.openxmlformats.org/officeDocument/2006/relationships/image" Target="../media/image595.png"/><Relationship Id="rId2" Type="http://schemas.openxmlformats.org/officeDocument/2006/relationships/notesSlide" Target="../notesSlides/notesSlide417.xml"/><Relationship Id="rId1" Type="http://schemas.openxmlformats.org/officeDocument/2006/relationships/slideLayout" Target="../slideLayouts/slideLayout8.xml"/></Relationships>
</file>

<file path=ppt/slides/_rels/slide778.xml.rels><?xml version="1.0" encoding="UTF-8" standalone="yes"?>
<Relationships xmlns="http://schemas.openxmlformats.org/package/2006/relationships"><Relationship Id="rId3" Type="http://schemas.openxmlformats.org/officeDocument/2006/relationships/image" Target="../media/image596.png"/><Relationship Id="rId2" Type="http://schemas.openxmlformats.org/officeDocument/2006/relationships/notesSlide" Target="../notesSlides/notesSlide418.xml"/><Relationship Id="rId1" Type="http://schemas.openxmlformats.org/officeDocument/2006/relationships/slideLayout" Target="../slideLayouts/slideLayout8.xml"/></Relationships>
</file>

<file path=ppt/slides/_rels/slide779.xml.rels><?xml version="1.0" encoding="UTF-8" standalone="yes"?>
<Relationships xmlns="http://schemas.openxmlformats.org/package/2006/relationships"><Relationship Id="rId3" Type="http://schemas.openxmlformats.org/officeDocument/2006/relationships/image" Target="../media/image597.png"/><Relationship Id="rId2" Type="http://schemas.openxmlformats.org/officeDocument/2006/relationships/notesSlide" Target="../notesSlides/notesSlide419.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hyperlink" Target="https://www.ign.com/articles/best-keyboard" TargetMode="External"/><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70.jpeg"/></Relationships>
</file>

<file path=ppt/slides/_rels/slide780.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notesSlide" Target="../notesSlides/notesSlide420.xml"/><Relationship Id="rId1" Type="http://schemas.openxmlformats.org/officeDocument/2006/relationships/slideLayout" Target="../slideLayouts/slideLayout8.xml"/></Relationships>
</file>

<file path=ppt/slides/_rels/slide781.xml.rels><?xml version="1.0" encoding="UTF-8" standalone="yes"?>
<Relationships xmlns="http://schemas.openxmlformats.org/package/2006/relationships"><Relationship Id="rId3" Type="http://schemas.openxmlformats.org/officeDocument/2006/relationships/image" Target="../media/image599.png"/><Relationship Id="rId2" Type="http://schemas.openxmlformats.org/officeDocument/2006/relationships/notesSlide" Target="../notesSlides/notesSlide421.xml"/><Relationship Id="rId1" Type="http://schemas.openxmlformats.org/officeDocument/2006/relationships/slideLayout" Target="../slideLayouts/slideLayout8.xml"/></Relationships>
</file>

<file path=ppt/slides/_rels/slide782.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422.xml"/><Relationship Id="rId1" Type="http://schemas.openxmlformats.org/officeDocument/2006/relationships/slideLayout" Target="../slideLayouts/slideLayout8.xml"/></Relationships>
</file>

<file path=ppt/slides/_rels/slide783.xml.rels><?xml version="1.0" encoding="UTF-8" standalone="yes"?>
<Relationships xmlns="http://schemas.openxmlformats.org/package/2006/relationships"><Relationship Id="rId3" Type="http://schemas.openxmlformats.org/officeDocument/2006/relationships/image" Target="../media/image601.png"/><Relationship Id="rId2" Type="http://schemas.openxmlformats.org/officeDocument/2006/relationships/notesSlide" Target="../notesSlides/notesSlide423.xml"/><Relationship Id="rId1" Type="http://schemas.openxmlformats.org/officeDocument/2006/relationships/slideLayout" Target="../slideLayouts/slideLayout8.xml"/></Relationships>
</file>

<file path=ppt/slides/_rels/slide784.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424.xml"/><Relationship Id="rId1" Type="http://schemas.openxmlformats.org/officeDocument/2006/relationships/slideLayout" Target="../slideLayouts/slideLayout8.xml"/></Relationships>
</file>

<file path=ppt/slides/_rels/slide785.xml.rels><?xml version="1.0" encoding="UTF-8" standalone="yes"?>
<Relationships xmlns="http://schemas.openxmlformats.org/package/2006/relationships"><Relationship Id="rId3" Type="http://schemas.openxmlformats.org/officeDocument/2006/relationships/image" Target="../media/image602.png"/><Relationship Id="rId2" Type="http://schemas.openxmlformats.org/officeDocument/2006/relationships/notesSlide" Target="../notesSlides/notesSlide425.xml"/><Relationship Id="rId1" Type="http://schemas.openxmlformats.org/officeDocument/2006/relationships/slideLayout" Target="../slideLayouts/slideLayout8.xml"/></Relationships>
</file>

<file path=ppt/slides/_rels/slide786.xml.rels><?xml version="1.0" encoding="UTF-8" standalone="yes"?>
<Relationships xmlns="http://schemas.openxmlformats.org/package/2006/relationships"><Relationship Id="rId3" Type="http://schemas.openxmlformats.org/officeDocument/2006/relationships/image" Target="../media/image603.png"/><Relationship Id="rId2" Type="http://schemas.openxmlformats.org/officeDocument/2006/relationships/notesSlide" Target="../notesSlides/notesSlide426.xml"/><Relationship Id="rId1" Type="http://schemas.openxmlformats.org/officeDocument/2006/relationships/slideLayout" Target="../slideLayouts/slideLayout8.xml"/></Relationships>
</file>

<file path=ppt/slides/_rels/slide787.xml.rels><?xml version="1.0" encoding="UTF-8" standalone="yes"?>
<Relationships xmlns="http://schemas.openxmlformats.org/package/2006/relationships"><Relationship Id="rId3" Type="http://schemas.openxmlformats.org/officeDocument/2006/relationships/image" Target="../media/image604.png"/><Relationship Id="rId2" Type="http://schemas.openxmlformats.org/officeDocument/2006/relationships/notesSlide" Target="../notesSlides/notesSlide427.xml"/><Relationship Id="rId1" Type="http://schemas.openxmlformats.org/officeDocument/2006/relationships/slideLayout" Target="../slideLayouts/slideLayout8.xml"/></Relationships>
</file>

<file path=ppt/slides/_rels/slide788.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notesSlide" Target="../notesSlides/notesSlide428.xml"/><Relationship Id="rId1" Type="http://schemas.openxmlformats.org/officeDocument/2006/relationships/slideLayout" Target="../slideLayouts/slideLayout8.xml"/></Relationships>
</file>

<file path=ppt/slides/_rels/slide789.xml.rels><?xml version="1.0" encoding="UTF-8" standalone="yes"?>
<Relationships xmlns="http://schemas.openxmlformats.org/package/2006/relationships"><Relationship Id="rId3" Type="http://schemas.openxmlformats.org/officeDocument/2006/relationships/image" Target="../media/image582.png"/><Relationship Id="rId2" Type="http://schemas.openxmlformats.org/officeDocument/2006/relationships/notesSlide" Target="../notesSlides/notesSlide429.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hyperlink" Target="https://www.javatpoint.com/keyboard" TargetMode="External"/><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790.xml.rels><?xml version="1.0" encoding="UTF-8" standalone="yes"?>
<Relationships xmlns="http://schemas.openxmlformats.org/package/2006/relationships"><Relationship Id="rId3" Type="http://schemas.openxmlformats.org/officeDocument/2006/relationships/image" Target="../media/image606.gif"/><Relationship Id="rId2" Type="http://schemas.openxmlformats.org/officeDocument/2006/relationships/notesSlide" Target="../notesSlides/notesSlide430.xml"/><Relationship Id="rId1" Type="http://schemas.openxmlformats.org/officeDocument/2006/relationships/slideLayout" Target="../slideLayouts/slideLayout8.xml"/></Relationships>
</file>

<file path=ppt/slides/_rels/slide791.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notesSlide" Target="../notesSlides/notesSlide431.xml"/><Relationship Id="rId1" Type="http://schemas.openxmlformats.org/officeDocument/2006/relationships/slideLayout" Target="../slideLayouts/slideLayout8.xml"/></Relationships>
</file>

<file path=ppt/slides/_rels/slide792.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notesSlide" Target="../notesSlides/notesSlide432.xml"/><Relationship Id="rId1" Type="http://schemas.openxmlformats.org/officeDocument/2006/relationships/slideLayout" Target="../slideLayouts/slideLayout8.xml"/></Relationships>
</file>

<file path=ppt/slides/_rels/slide793.xml.rels><?xml version="1.0" encoding="UTF-8" standalone="yes"?>
<Relationships xmlns="http://schemas.openxmlformats.org/package/2006/relationships"><Relationship Id="rId3" Type="http://schemas.openxmlformats.org/officeDocument/2006/relationships/image" Target="../media/image608.png"/><Relationship Id="rId2" Type="http://schemas.openxmlformats.org/officeDocument/2006/relationships/notesSlide" Target="../notesSlides/notesSlide433.xml"/><Relationship Id="rId1" Type="http://schemas.openxmlformats.org/officeDocument/2006/relationships/slideLayout" Target="../slideLayouts/slideLayout8.xml"/></Relationships>
</file>

<file path=ppt/slides/_rels/slide794.xml.rels><?xml version="1.0" encoding="UTF-8" standalone="yes"?>
<Relationships xmlns="http://schemas.openxmlformats.org/package/2006/relationships"><Relationship Id="rId3" Type="http://schemas.openxmlformats.org/officeDocument/2006/relationships/image" Target="../media/image609.png"/><Relationship Id="rId2" Type="http://schemas.openxmlformats.org/officeDocument/2006/relationships/notesSlide" Target="../notesSlides/notesSlide434.xml"/><Relationship Id="rId1" Type="http://schemas.openxmlformats.org/officeDocument/2006/relationships/slideLayout" Target="../slideLayouts/slideLayout8.xml"/></Relationships>
</file>

<file path=ppt/slides/_rels/slide795.xml.rels><?xml version="1.0" encoding="UTF-8" standalone="yes"?>
<Relationships xmlns="http://schemas.openxmlformats.org/package/2006/relationships"><Relationship Id="rId3" Type="http://schemas.openxmlformats.org/officeDocument/2006/relationships/image" Target="../media/image609.png"/><Relationship Id="rId2" Type="http://schemas.openxmlformats.org/officeDocument/2006/relationships/notesSlide" Target="../notesSlides/notesSlide435.xml"/><Relationship Id="rId1" Type="http://schemas.openxmlformats.org/officeDocument/2006/relationships/slideLayout" Target="../slideLayouts/slideLayout8.xml"/></Relationships>
</file>

<file path=ppt/slides/_rels/slide79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436.xml"/><Relationship Id="rId1" Type="http://schemas.openxmlformats.org/officeDocument/2006/relationships/slideLayout" Target="../slideLayouts/slideLayout8.xml"/></Relationships>
</file>

<file path=ppt/slides/_rels/slide797.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437.xml"/><Relationship Id="rId1" Type="http://schemas.openxmlformats.org/officeDocument/2006/relationships/slideLayout" Target="../slideLayouts/slideLayout8.xml"/></Relationships>
</file>

<file path=ppt/slides/_rels/slide79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438.xml"/><Relationship Id="rId1" Type="http://schemas.openxmlformats.org/officeDocument/2006/relationships/slideLayout" Target="../slideLayouts/slideLayout8.xml"/></Relationships>
</file>

<file path=ppt/slides/_rels/slide799.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43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sites.google.com/view/master-training"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2.jpeg"/></Relationships>
</file>

<file path=ppt/slides/_rels/slide80.xml.rels><?xml version="1.0" encoding="UTF-8" standalone="yes"?>
<Relationships xmlns="http://schemas.openxmlformats.org/package/2006/relationships"><Relationship Id="rId3" Type="http://schemas.openxmlformats.org/officeDocument/2006/relationships/hyperlink" Target="https://www.computerhope.com/issues/ch001689.htm" TargetMode="External"/><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72.jpeg"/></Relationships>
</file>

<file path=ppt/slides/_rels/slide80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notesSlide" Target="../notesSlides/notesSlide440.xml"/><Relationship Id="rId1" Type="http://schemas.openxmlformats.org/officeDocument/2006/relationships/slideLayout" Target="../slideLayouts/slideLayout8.xml"/></Relationships>
</file>

<file path=ppt/slides/_rels/slide801.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notesSlide" Target="../notesSlides/notesSlide441.xml"/><Relationship Id="rId1" Type="http://schemas.openxmlformats.org/officeDocument/2006/relationships/slideLayout" Target="../slideLayouts/slideLayout8.xml"/></Relationships>
</file>

<file path=ppt/slides/_rels/slide802.xml.rels><?xml version="1.0" encoding="UTF-8" standalone="yes"?>
<Relationships xmlns="http://schemas.openxmlformats.org/package/2006/relationships"><Relationship Id="rId3" Type="http://schemas.openxmlformats.org/officeDocument/2006/relationships/image" Target="../media/image613.png"/><Relationship Id="rId2" Type="http://schemas.openxmlformats.org/officeDocument/2006/relationships/notesSlide" Target="../notesSlides/notesSlide442.xml"/><Relationship Id="rId1" Type="http://schemas.openxmlformats.org/officeDocument/2006/relationships/slideLayout" Target="../slideLayouts/slideLayout8.xml"/></Relationships>
</file>

<file path=ppt/slides/_rels/slide803.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notesSlide" Target="../notesSlides/notesSlide443.xml"/><Relationship Id="rId1" Type="http://schemas.openxmlformats.org/officeDocument/2006/relationships/slideLayout" Target="../slideLayouts/slideLayout8.xml"/></Relationships>
</file>

<file path=ppt/slides/_rels/slide804.xml.rels><?xml version="1.0" encoding="UTF-8" standalone="yes"?>
<Relationships xmlns="http://schemas.openxmlformats.org/package/2006/relationships"><Relationship Id="rId3" Type="http://schemas.openxmlformats.org/officeDocument/2006/relationships/image" Target="../media/image615.png"/><Relationship Id="rId2" Type="http://schemas.openxmlformats.org/officeDocument/2006/relationships/notesSlide" Target="../notesSlides/notesSlide444.xml"/><Relationship Id="rId1" Type="http://schemas.openxmlformats.org/officeDocument/2006/relationships/slideLayout" Target="../slideLayouts/slideLayout8.xml"/></Relationships>
</file>

<file path=ppt/slides/_rels/slide805.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notesSlide" Target="../notesSlides/notesSlide445.xml"/><Relationship Id="rId1" Type="http://schemas.openxmlformats.org/officeDocument/2006/relationships/slideLayout" Target="../slideLayouts/slideLayout8.xml"/></Relationships>
</file>

<file path=ppt/slides/_rels/slide806.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notesSlide" Target="../notesSlides/notesSlide446.xml"/><Relationship Id="rId1" Type="http://schemas.openxmlformats.org/officeDocument/2006/relationships/slideLayout" Target="../slideLayouts/slideLayout8.xml"/></Relationships>
</file>

<file path=ppt/slides/_rels/slide807.xml.rels><?xml version="1.0" encoding="UTF-8" standalone="yes"?>
<Relationships xmlns="http://schemas.openxmlformats.org/package/2006/relationships"><Relationship Id="rId3" Type="http://schemas.openxmlformats.org/officeDocument/2006/relationships/image" Target="../media/image616.png"/><Relationship Id="rId2" Type="http://schemas.openxmlformats.org/officeDocument/2006/relationships/notesSlide" Target="../notesSlides/notesSlide447.xml"/><Relationship Id="rId1" Type="http://schemas.openxmlformats.org/officeDocument/2006/relationships/slideLayout" Target="../slideLayouts/slideLayout8.xml"/></Relationships>
</file>

<file path=ppt/slides/_rels/slide808.xml.rels><?xml version="1.0" encoding="UTF-8" standalone="yes"?>
<Relationships xmlns="http://schemas.openxmlformats.org/package/2006/relationships"><Relationship Id="rId3" Type="http://schemas.openxmlformats.org/officeDocument/2006/relationships/image" Target="../media/image617.png"/><Relationship Id="rId2" Type="http://schemas.openxmlformats.org/officeDocument/2006/relationships/notesSlide" Target="../notesSlides/notesSlide448.xml"/><Relationship Id="rId1" Type="http://schemas.openxmlformats.org/officeDocument/2006/relationships/slideLayout" Target="../slideLayouts/slideLayout8.xml"/></Relationships>
</file>

<file path=ppt/slides/_rels/slide809.xml.rels><?xml version="1.0" encoding="UTF-8" standalone="yes"?>
<Relationships xmlns="http://schemas.openxmlformats.org/package/2006/relationships"><Relationship Id="rId3" Type="http://schemas.openxmlformats.org/officeDocument/2006/relationships/image" Target="../media/image617.png"/><Relationship Id="rId2" Type="http://schemas.openxmlformats.org/officeDocument/2006/relationships/notesSlide" Target="../notesSlides/notesSlide449.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hyperlink" Target="https://www.computerhope.com/jargon/k/keyboard.htm" TargetMode="External"/><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73.jpeg"/></Relationships>
</file>

<file path=ppt/slides/_rels/slide810.xml.rels><?xml version="1.0" encoding="UTF-8" standalone="yes"?>
<Relationships xmlns="http://schemas.openxmlformats.org/package/2006/relationships"><Relationship Id="rId3" Type="http://schemas.openxmlformats.org/officeDocument/2006/relationships/image" Target="../media/image618.png"/><Relationship Id="rId2" Type="http://schemas.openxmlformats.org/officeDocument/2006/relationships/notesSlide" Target="../notesSlides/notesSlide450.xml"/><Relationship Id="rId1" Type="http://schemas.openxmlformats.org/officeDocument/2006/relationships/slideLayout" Target="../slideLayouts/slideLayout8.xml"/></Relationships>
</file>

<file path=ppt/slides/_rels/slide811.xml.rels><?xml version="1.0" encoding="UTF-8" standalone="yes"?>
<Relationships xmlns="http://schemas.openxmlformats.org/package/2006/relationships"><Relationship Id="rId3" Type="http://schemas.openxmlformats.org/officeDocument/2006/relationships/image" Target="../media/image619.png"/><Relationship Id="rId2" Type="http://schemas.openxmlformats.org/officeDocument/2006/relationships/notesSlide" Target="../notesSlides/notesSlide451.xml"/><Relationship Id="rId1" Type="http://schemas.openxmlformats.org/officeDocument/2006/relationships/slideLayout" Target="../slideLayouts/slideLayout8.xml"/></Relationships>
</file>

<file path=ppt/slides/_rels/slide812.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452.xml"/><Relationship Id="rId1" Type="http://schemas.openxmlformats.org/officeDocument/2006/relationships/slideLayout" Target="../slideLayouts/slideLayout8.xml"/></Relationships>
</file>

<file path=ppt/slides/_rels/slide813.xml.rels><?xml version="1.0" encoding="UTF-8" standalone="yes"?>
<Relationships xmlns="http://schemas.openxmlformats.org/package/2006/relationships"><Relationship Id="rId3" Type="http://schemas.openxmlformats.org/officeDocument/2006/relationships/image" Target="../media/image621.png"/><Relationship Id="rId2" Type="http://schemas.openxmlformats.org/officeDocument/2006/relationships/notesSlide" Target="../notesSlides/notesSlide453.xml"/><Relationship Id="rId1" Type="http://schemas.openxmlformats.org/officeDocument/2006/relationships/slideLayout" Target="../slideLayouts/slideLayout8.xml"/></Relationships>
</file>

<file path=ppt/slides/_rels/slide814.xml.rels><?xml version="1.0" encoding="UTF-8" standalone="yes"?>
<Relationships xmlns="http://schemas.openxmlformats.org/package/2006/relationships"><Relationship Id="rId3" Type="http://schemas.openxmlformats.org/officeDocument/2006/relationships/image" Target="../media/image622.png"/><Relationship Id="rId2" Type="http://schemas.openxmlformats.org/officeDocument/2006/relationships/notesSlide" Target="../notesSlides/notesSlide454.xml"/><Relationship Id="rId1" Type="http://schemas.openxmlformats.org/officeDocument/2006/relationships/slideLayout" Target="../slideLayouts/slideLayout8.xml"/></Relationships>
</file>

<file path=ppt/slides/_rels/slide815.xml.rels><?xml version="1.0" encoding="UTF-8" standalone="yes"?>
<Relationships xmlns="http://schemas.openxmlformats.org/package/2006/relationships"><Relationship Id="rId3" Type="http://schemas.openxmlformats.org/officeDocument/2006/relationships/image" Target="../media/image623.png"/><Relationship Id="rId2" Type="http://schemas.openxmlformats.org/officeDocument/2006/relationships/notesSlide" Target="../notesSlides/notesSlide455.xml"/><Relationship Id="rId1" Type="http://schemas.openxmlformats.org/officeDocument/2006/relationships/slideLayout" Target="../slideLayouts/slideLayout8.xml"/></Relationships>
</file>

<file path=ppt/slides/_rels/slide816.xml.rels><?xml version="1.0" encoding="UTF-8" standalone="yes"?>
<Relationships xmlns="http://schemas.openxmlformats.org/package/2006/relationships"><Relationship Id="rId3" Type="http://schemas.openxmlformats.org/officeDocument/2006/relationships/image" Target="../media/image624.png"/><Relationship Id="rId2" Type="http://schemas.openxmlformats.org/officeDocument/2006/relationships/notesSlide" Target="../notesSlides/notesSlide456.xml"/><Relationship Id="rId1" Type="http://schemas.openxmlformats.org/officeDocument/2006/relationships/slideLayout" Target="../slideLayouts/slideLayout8.xml"/></Relationships>
</file>

<file path=ppt/slides/_rels/slide817.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notesSlide" Target="../notesSlides/notesSlide457.xml"/><Relationship Id="rId1" Type="http://schemas.openxmlformats.org/officeDocument/2006/relationships/slideLayout" Target="../slideLayouts/slideLayout8.xml"/></Relationships>
</file>

<file path=ppt/slides/_rels/slide818.xml.rels><?xml version="1.0" encoding="UTF-8" standalone="yes"?>
<Relationships xmlns="http://schemas.openxmlformats.org/package/2006/relationships"><Relationship Id="rId3" Type="http://schemas.openxmlformats.org/officeDocument/2006/relationships/image" Target="../media/image625.png"/><Relationship Id="rId2" Type="http://schemas.openxmlformats.org/officeDocument/2006/relationships/notesSlide" Target="../notesSlides/notesSlide458.xml"/><Relationship Id="rId1" Type="http://schemas.openxmlformats.org/officeDocument/2006/relationships/slideLayout" Target="../slideLayouts/slideLayout8.xml"/></Relationships>
</file>

<file path=ppt/slides/_rels/slide819.xml.rels><?xml version="1.0" encoding="UTF-8" standalone="yes"?>
<Relationships xmlns="http://schemas.openxmlformats.org/package/2006/relationships"><Relationship Id="rId3" Type="http://schemas.openxmlformats.org/officeDocument/2006/relationships/image" Target="../media/image626.png"/><Relationship Id="rId2" Type="http://schemas.openxmlformats.org/officeDocument/2006/relationships/notesSlide" Target="../notesSlides/notesSlide459.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hyperlink" Target="https://www.computerhope.com/jargon/k/keyboard.htm" TargetMode="External"/><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74.jpeg"/></Relationships>
</file>

<file path=ppt/slides/_rels/slide820.xml.rels><?xml version="1.0" encoding="UTF-8" standalone="yes"?>
<Relationships xmlns="http://schemas.openxmlformats.org/package/2006/relationships"><Relationship Id="rId3" Type="http://schemas.openxmlformats.org/officeDocument/2006/relationships/image" Target="../media/image627.png"/><Relationship Id="rId2" Type="http://schemas.openxmlformats.org/officeDocument/2006/relationships/notesSlide" Target="../notesSlides/notesSlide460.xml"/><Relationship Id="rId1" Type="http://schemas.openxmlformats.org/officeDocument/2006/relationships/slideLayout" Target="../slideLayouts/slideLayout8.xml"/></Relationships>
</file>

<file path=ppt/slides/_rels/slide821.xml.rels><?xml version="1.0" encoding="UTF-8" standalone="yes"?>
<Relationships xmlns="http://schemas.openxmlformats.org/package/2006/relationships"><Relationship Id="rId3" Type="http://schemas.openxmlformats.org/officeDocument/2006/relationships/image" Target="../media/image628.png"/><Relationship Id="rId2" Type="http://schemas.openxmlformats.org/officeDocument/2006/relationships/notesSlide" Target="../notesSlides/notesSlide461.xml"/><Relationship Id="rId1" Type="http://schemas.openxmlformats.org/officeDocument/2006/relationships/slideLayout" Target="../slideLayouts/slideLayout8.xml"/></Relationships>
</file>

<file path=ppt/slides/_rels/slide822.xml.rels><?xml version="1.0" encoding="UTF-8" standalone="yes"?>
<Relationships xmlns="http://schemas.openxmlformats.org/package/2006/relationships"><Relationship Id="rId3" Type="http://schemas.openxmlformats.org/officeDocument/2006/relationships/image" Target="../media/image629.png"/><Relationship Id="rId2" Type="http://schemas.openxmlformats.org/officeDocument/2006/relationships/notesSlide" Target="../notesSlides/notesSlide462.xml"/><Relationship Id="rId1" Type="http://schemas.openxmlformats.org/officeDocument/2006/relationships/slideLayout" Target="../slideLayouts/slideLayout8.xml"/></Relationships>
</file>

<file path=ppt/slides/_rels/slide823.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463.xml"/><Relationship Id="rId1" Type="http://schemas.openxmlformats.org/officeDocument/2006/relationships/slideLayout" Target="../slideLayouts/slideLayout8.xml"/></Relationships>
</file>

<file path=ppt/slides/_rels/slide824.xml.rels><?xml version="1.0" encoding="UTF-8" standalone="yes"?>
<Relationships xmlns="http://schemas.openxmlformats.org/package/2006/relationships"><Relationship Id="rId3" Type="http://schemas.openxmlformats.org/officeDocument/2006/relationships/image" Target="../media/image631.png"/><Relationship Id="rId2" Type="http://schemas.openxmlformats.org/officeDocument/2006/relationships/notesSlide" Target="../notesSlides/notesSlide464.xml"/><Relationship Id="rId1" Type="http://schemas.openxmlformats.org/officeDocument/2006/relationships/slideLayout" Target="../slideLayouts/slideLayout8.xml"/></Relationships>
</file>

<file path=ppt/slides/_rels/slide825.xml.rels><?xml version="1.0" encoding="UTF-8" standalone="yes"?>
<Relationships xmlns="http://schemas.openxmlformats.org/package/2006/relationships"><Relationship Id="rId3" Type="http://schemas.openxmlformats.org/officeDocument/2006/relationships/image" Target="../media/image632.png"/><Relationship Id="rId2" Type="http://schemas.openxmlformats.org/officeDocument/2006/relationships/notesSlide" Target="../notesSlides/notesSlide465.xml"/><Relationship Id="rId1" Type="http://schemas.openxmlformats.org/officeDocument/2006/relationships/slideLayout" Target="../slideLayouts/slideLayout8.xml"/></Relationships>
</file>

<file path=ppt/slides/_rels/slide826.xml.rels><?xml version="1.0" encoding="UTF-8" standalone="yes"?>
<Relationships xmlns="http://schemas.openxmlformats.org/package/2006/relationships"><Relationship Id="rId3" Type="http://schemas.openxmlformats.org/officeDocument/2006/relationships/image" Target="../media/image633.png"/><Relationship Id="rId2" Type="http://schemas.openxmlformats.org/officeDocument/2006/relationships/notesSlide" Target="../notesSlides/notesSlide466.xml"/><Relationship Id="rId1" Type="http://schemas.openxmlformats.org/officeDocument/2006/relationships/slideLayout" Target="../slideLayouts/slideLayout8.xml"/></Relationships>
</file>

<file path=ppt/slides/_rels/slide827.xml.rels><?xml version="1.0" encoding="UTF-8" standalone="yes"?>
<Relationships xmlns="http://schemas.openxmlformats.org/package/2006/relationships"><Relationship Id="rId3" Type="http://schemas.openxmlformats.org/officeDocument/2006/relationships/image" Target="../media/image634.png"/><Relationship Id="rId2" Type="http://schemas.openxmlformats.org/officeDocument/2006/relationships/notesSlide" Target="../notesSlides/notesSlide467.xml"/><Relationship Id="rId1" Type="http://schemas.openxmlformats.org/officeDocument/2006/relationships/slideLayout" Target="../slideLayouts/slideLayout8.xml"/></Relationships>
</file>

<file path=ppt/slides/_rels/slide828.xml.rels><?xml version="1.0" encoding="UTF-8" standalone="yes"?>
<Relationships xmlns="http://schemas.openxmlformats.org/package/2006/relationships"><Relationship Id="rId3" Type="http://schemas.openxmlformats.org/officeDocument/2006/relationships/image" Target="../media/image635.jpg"/><Relationship Id="rId2" Type="http://schemas.openxmlformats.org/officeDocument/2006/relationships/notesSlide" Target="../notesSlides/notesSlide468.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hyperlink" Target="https://www.advance-africa.com/images/xwindows1.png.pagespeed.ic.bg4V5WeD6K.jpg" TargetMode="External"/><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75.jpeg"/></Relationships>
</file>

<file path=ppt/slides/_rels/slide84.xml.rels><?xml version="1.0" encoding="UTF-8" standalone="yes"?>
<Relationships xmlns="http://schemas.openxmlformats.org/package/2006/relationships"><Relationship Id="rId3" Type="http://schemas.openxmlformats.org/officeDocument/2006/relationships/hyperlink" Target="https://www.digitalcitizen.life/7-ways-change-volume-windows-both-pcs-tablets/" TargetMode="External"/><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76.png"/></Relationships>
</file>

<file path=ppt/slides/_rels/slide85.xml.rels><?xml version="1.0" encoding="UTF-8" standalone="yes"?>
<Relationships xmlns="http://schemas.openxmlformats.org/package/2006/relationships"><Relationship Id="rId3" Type="http://schemas.openxmlformats.org/officeDocument/2006/relationships/hyperlink" Target="https://www.engineersgarage.com/insight-how-computer-keyboard-works/" TargetMode="External"/><Relationship Id="rId2" Type="http://schemas.openxmlformats.org/officeDocument/2006/relationships/notesSlide" Target="../notesSlides/notesSlide85.xml"/><Relationship Id="rId1" Type="http://schemas.openxmlformats.org/officeDocument/2006/relationships/slideLayout" Target="../slideLayouts/slideLayout8.xml"/><Relationship Id="rId4" Type="http://schemas.openxmlformats.org/officeDocument/2006/relationships/image" Target="../media/image77.jpeg"/></Relationships>
</file>

<file path=ppt/slides/_rels/slide86.xml.rels><?xml version="1.0" encoding="UTF-8" standalone="yes"?>
<Relationships xmlns="http://schemas.openxmlformats.org/package/2006/relationships"><Relationship Id="rId3" Type="http://schemas.openxmlformats.org/officeDocument/2006/relationships/hyperlink" Target="https://www.esis.com.au/computer-products/keyboards-pointing-devices/keyboards-mice-etc-industrial/waterproof-keyboards-plastic/" TargetMode="External"/><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78.jpeg"/></Relationships>
</file>

<file path=ppt/slides/_rels/slide87.xml.rels><?xml version="1.0" encoding="UTF-8" standalone="yes"?>
<Relationships xmlns="http://schemas.openxmlformats.org/package/2006/relationships"><Relationship Id="rId3" Type="http://schemas.openxmlformats.org/officeDocument/2006/relationships/hyperlink" Target="https://slidetodoc.com/lis-508-lecture-4-looking-at-a-computer/" TargetMode="External"/><Relationship Id="rId2" Type="http://schemas.openxmlformats.org/officeDocument/2006/relationships/notesSlide" Target="../notesSlides/notesSlide87.xml"/><Relationship Id="rId1" Type="http://schemas.openxmlformats.org/officeDocument/2006/relationships/slideLayout" Target="../slideLayouts/slideLayout8.xml"/><Relationship Id="rId4" Type="http://schemas.openxmlformats.org/officeDocument/2006/relationships/image" Target="../media/image79.jpeg"/></Relationships>
</file>

<file path=ppt/slides/_rels/slide88.xml.rels><?xml version="1.0" encoding="UTF-8" standalone="yes"?>
<Relationships xmlns="http://schemas.openxmlformats.org/package/2006/relationships"><Relationship Id="rId3" Type="http://schemas.openxmlformats.org/officeDocument/2006/relationships/hyperlink" Target="https://www.uow.edu.au/student/learning-co-op/technology-and-software/mouse-buttons/" TargetMode="External"/><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3" Type="http://schemas.openxmlformats.org/officeDocument/2006/relationships/hyperlink" Target="https://www.barhamprimary.co.uk/page/?title=Computer+Mouse+and+Keyboard+Skills&amp;pid=135" TargetMode="External"/><Relationship Id="rId2" Type="http://schemas.openxmlformats.org/officeDocument/2006/relationships/notesSlide" Target="../notesSlides/notesSlide89.xml"/><Relationship Id="rId1" Type="http://schemas.openxmlformats.org/officeDocument/2006/relationships/slideLayout" Target="../slideLayouts/slideLayout8.xml"/><Relationship Id="rId4" Type="http://schemas.openxmlformats.org/officeDocument/2006/relationships/image" Target="../media/image81.jpeg"/></Relationships>
</file>

<file path=ppt/slides/_rels/slide9.xml.rels><?xml version="1.0" encoding="UTF-8" standalone="yes"?>
<Relationships xmlns="http://schemas.openxmlformats.org/package/2006/relationships"><Relationship Id="rId3" Type="http://schemas.openxmlformats.org/officeDocument/2006/relationships/hyperlink" Target="https://sites.google.com/view/master-training"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image" Target="../media/image13.jpeg"/></Relationships>
</file>

<file path=ppt/slides/_rels/slide90.xml.rels><?xml version="1.0" encoding="UTF-8" standalone="yes"?>
<Relationships xmlns="http://schemas.openxmlformats.org/package/2006/relationships"><Relationship Id="rId3" Type="http://schemas.openxmlformats.org/officeDocument/2006/relationships/hyperlink" Target="http://lazplanet.blogspot.com/2017/05/make-simple-image-zoomer-in-5-minutes.html" TargetMode="External"/><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82.gif"/></Relationships>
</file>

<file path=ppt/slides/_rels/slide91.xml.rels><?xml version="1.0" encoding="UTF-8" standalone="yes"?>
<Relationships xmlns="http://schemas.openxmlformats.org/package/2006/relationships"><Relationship Id="rId3" Type="http://schemas.openxmlformats.org/officeDocument/2006/relationships/hyperlink" Target="https://www.nidirect.gov.uk/articles/keyboard-and-mouse-basics" TargetMode="External"/><Relationship Id="rId2" Type="http://schemas.openxmlformats.org/officeDocument/2006/relationships/notesSlide" Target="../notesSlides/notesSlide91.xml"/><Relationship Id="rId1" Type="http://schemas.openxmlformats.org/officeDocument/2006/relationships/slideLayout" Target="../slideLayouts/slideLayout8.xml"/><Relationship Id="rId4" Type="http://schemas.openxmlformats.org/officeDocument/2006/relationships/image" Target="../media/image83.jpeg"/></Relationships>
</file>

<file path=ppt/slides/_rels/slide92.xml.rels><?xml version="1.0" encoding="UTF-8" standalone="yes"?>
<Relationships xmlns="http://schemas.openxmlformats.org/package/2006/relationships"><Relationship Id="rId3" Type="http://schemas.openxmlformats.org/officeDocument/2006/relationships/hyperlink" Target="https://scoopten.com/what-is-computer-mouse-types/" TargetMode="External"/><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84.jpeg"/></Relationships>
</file>

<file path=ppt/slides/_rels/slide93.xml.rels><?xml version="1.0" encoding="UTF-8" standalone="yes"?>
<Relationships xmlns="http://schemas.openxmlformats.org/package/2006/relationships"><Relationship Id="rId3" Type="http://schemas.openxmlformats.org/officeDocument/2006/relationships/hyperlink" Target="https://scoopten.com/what-is-computer-mouse-types/" TargetMode="External"/><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85.jpeg"/></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hyperlink" Target="https://www.quora.com/What-are-the-different-types-of-mouse"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slideplayer.com/slide/7606416/25/images/9/Mouse+Advantages+Disadvantages.jpg" TargetMode="External"/><Relationship Id="rId2" Type="http://schemas.openxmlformats.org/officeDocument/2006/relationships/notesSlide" Target="../notesSlides/notesSlide95.xml"/><Relationship Id="rId1" Type="http://schemas.openxmlformats.org/officeDocument/2006/relationships/slideLayout" Target="../slideLayouts/slideLayout8.xml"/><Relationship Id="rId4" Type="http://schemas.openxmlformats.org/officeDocument/2006/relationships/image" Target="../media/image87.jpeg"/></Relationships>
</file>

<file path=ppt/slides/_rels/slide96.xml.rels><?xml version="1.0" encoding="UTF-8" standalone="yes"?>
<Relationships xmlns="http://schemas.openxmlformats.org/package/2006/relationships"><Relationship Id="rId3" Type="http://schemas.openxmlformats.org/officeDocument/2006/relationships/hyperlink" Target="https://www.shutterstock.com/image-photo/inside-laptop-mouse-damaged-1905599818" TargetMode="External"/><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image" Target="../media/image88.jpe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hyperlink" Target="https://www.electronicsandcommunications.com/2020/08/microsoft-paint-tutorial-for-beginners.html" TargetMode="External"/><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3" Type="http://schemas.openxmlformats.org/officeDocument/2006/relationships/hyperlink" Target="https://www.electronicsandcommunications.com/2020/08/microsoft-paint-tutorial-for-beginners.html" TargetMode="External"/><Relationship Id="rId2" Type="http://schemas.openxmlformats.org/officeDocument/2006/relationships/notesSlide" Target="../notesSlides/notesSlide99.xml"/><Relationship Id="rId1" Type="http://schemas.openxmlformats.org/officeDocument/2006/relationships/slideLayout" Target="../slideLayouts/slideLayout8.xml"/><Relationship Id="rId4" Type="http://schemas.openxmlformats.org/officeDocument/2006/relationships/image" Target="../media/image9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E6AC14D-CBCE-48AB-A1B7-172BBB58230C}"/>
              </a:ext>
            </a:extLst>
          </p:cNvPr>
          <p:cNvGraphicFramePr/>
          <p:nvPr>
            <p:extLst>
              <p:ext uri="{D42A27DB-BD31-4B8C-83A1-F6EECF244321}">
                <p14:modId xmlns:p14="http://schemas.microsoft.com/office/powerpoint/2010/main" val="1812362939"/>
              </p:ext>
            </p:extLst>
          </p:nvPr>
        </p:nvGraphicFramePr>
        <p:xfrm>
          <a:off x="311708" y="744575"/>
          <a:ext cx="8520600" cy="205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(120 hours)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Measurement  Tools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Multimeter</a:t>
            </a:r>
            <a:endParaRPr dirty="0"/>
          </a:p>
        </p:txBody>
      </p:sp>
      <p:sp>
        <p:nvSpPr>
          <p:cNvPr id="92" name="Google Shape;92;p17"/>
          <p:cNvSpPr txBox="1">
            <a:spLocks noGrp="1"/>
          </p:cNvSpPr>
          <p:nvPr>
            <p:ph type="body" idx="2"/>
          </p:nvPr>
        </p:nvSpPr>
        <p:spPr>
          <a:xfrm>
            <a:off x="358175" y="2611815"/>
            <a:ext cx="3837000" cy="1753800"/>
          </a:xfrm>
          <a:prstGeom prst="rect">
            <a:avLst/>
          </a:prstGeom>
        </p:spPr>
        <p:txBody>
          <a:bodyPr spcFirstLastPara="1" wrap="square" lIns="91425" tIns="91425" rIns="91425" bIns="91425" anchor="ctr" anchorCtr="0">
            <a:noAutofit/>
          </a:bodyPr>
          <a:lstStyle/>
          <a:p>
            <a:pPr marL="139700" indent="0">
              <a:spcBef>
                <a:spcPts val="1600"/>
              </a:spcBef>
              <a:buNone/>
            </a:pPr>
            <a:endParaRPr lang="en" dirty="0"/>
          </a:p>
          <a:p>
            <a:pPr>
              <a:spcBef>
                <a:spcPts val="1600"/>
              </a:spcBef>
            </a:pPr>
            <a:r>
              <a:rPr lang="en-IN" dirty="0"/>
              <a:t>A multimeter or a multi tester, also known as a VOM (volt ohm milli-ammeter), is an electronic measuring instrument that combines several measurement functions in one unit. A typical multimeter can measure voltage, current, and resistance.</a:t>
            </a:r>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u="sng" dirty="0">
                <a:solidFill>
                  <a:srgbClr val="0000FF"/>
                </a:solidFill>
                <a:effectLst/>
                <a:latin typeface="+mj-lt"/>
                <a:ea typeface="Times New Roman" panose="02020603050405020304" pitchFamily="18" charset="0"/>
                <a:hlinkClick r:id="rId3"/>
              </a:rPr>
              <a:t>https://sites.google.com/view/master-training</a:t>
            </a: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8CDE99D5-C9D1-43BB-9EFB-9ACF98B7DEB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1671" y="713500"/>
            <a:ext cx="2788890" cy="3967604"/>
          </a:xfrm>
          <a:prstGeom prst="rect">
            <a:avLst/>
          </a:prstGeom>
          <a:noFill/>
          <a:ln>
            <a:noFill/>
          </a:ln>
        </p:spPr>
      </p:pic>
    </p:spTree>
    <p:extLst>
      <p:ext uri="{BB962C8B-B14F-4D97-AF65-F5344CB8AC3E}">
        <p14:creationId xmlns:p14="http://schemas.microsoft.com/office/powerpoint/2010/main" val="12671131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r>
              <a:rPr lang="en-IN" dirty="0"/>
              <a:t>Applications MS Paint/Notepad</a:t>
            </a: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Notepad?</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r>
              <a:rPr lang="en-IN" dirty="0"/>
              <a:t>Notepad is a generic text editor included with all versions of Microsoft Windows that allows you to create, open, and read plaintext files.</a:t>
            </a:r>
          </a:p>
          <a:p>
            <a:endParaRPr lang="en-IN" dirty="0"/>
          </a:p>
          <a:p>
            <a:endParaRPr lang="en-IN" dirty="0"/>
          </a:p>
          <a:p>
            <a:endParaRPr lang="en-IN" dirty="0"/>
          </a:p>
          <a:p>
            <a:endParaRPr lang="en-IN" dirty="0"/>
          </a:p>
        </p:txBody>
      </p:sp>
      <p:pic>
        <p:nvPicPr>
          <p:cNvPr id="12" name="Picture 11">
            <a:extLst>
              <a:ext uri="{FF2B5EF4-FFF2-40B4-BE49-F238E27FC236}">
                <a16:creationId xmlns:a16="http://schemas.microsoft.com/office/drawing/2014/main" id="{B3E1633D-3BD7-42DB-8855-FDDA6B4361F9}"/>
              </a:ext>
            </a:extLst>
          </p:cNvPr>
          <p:cNvPicPr>
            <a:picLocks noChangeAspect="1"/>
          </p:cNvPicPr>
          <p:nvPr/>
        </p:nvPicPr>
        <p:blipFill rotWithShape="1">
          <a:blip r:embed="rId3"/>
          <a:srcRect l="7799" t="3229" r="32372" b="37892"/>
          <a:stretch/>
        </p:blipFill>
        <p:spPr bwMode="auto">
          <a:xfrm>
            <a:off x="4572001" y="1231899"/>
            <a:ext cx="4572000" cy="3213351"/>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9957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r>
              <a:rPr lang="en-IN" dirty="0"/>
              <a:t>Applications MS Paint/Notepad</a:t>
            </a: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How to use Notepad?</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49"/>
            <a:ext cx="3837000" cy="2241975"/>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endParaRPr lang="en-IN" dirty="0"/>
          </a:p>
          <a:p>
            <a:r>
              <a:rPr lang="en-IN" dirty="0"/>
              <a:t>Create, open, and save text files with Notepad</a:t>
            </a:r>
          </a:p>
          <a:p>
            <a:r>
              <a:rPr lang="en-IN" dirty="0"/>
              <a:t>simple text edits</a:t>
            </a:r>
          </a:p>
          <a:p>
            <a:r>
              <a:rPr lang="en-IN" dirty="0"/>
              <a:t>Turn Word Wrap on or off</a:t>
            </a:r>
          </a:p>
          <a:p>
            <a:r>
              <a:rPr lang="en-IN" dirty="0"/>
              <a:t>Change the font of the text document</a:t>
            </a:r>
          </a:p>
          <a:p>
            <a:r>
              <a:rPr lang="en-IN" dirty="0"/>
              <a:t>Print text files </a:t>
            </a:r>
          </a:p>
          <a:p>
            <a:endParaRPr lang="en-IN" dirty="0"/>
          </a:p>
          <a:p>
            <a:endParaRPr lang="en-IN" dirty="0"/>
          </a:p>
          <a:p>
            <a:endParaRPr lang="en-IN" dirty="0"/>
          </a:p>
          <a:p>
            <a:endParaRPr lang="en-IN" dirty="0"/>
          </a:p>
        </p:txBody>
      </p:sp>
      <p:sp>
        <p:nvSpPr>
          <p:cNvPr id="9" name="Google Shape;77;p15">
            <a:extLst>
              <a:ext uri="{FF2B5EF4-FFF2-40B4-BE49-F238E27FC236}">
                <a16:creationId xmlns:a16="http://schemas.microsoft.com/office/drawing/2014/main" id="{7FCB5DD5-A41B-4FE9-9CA3-FD813812A5BD}"/>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https://www.howtogeek.com/258545/how-to-use-notepad-to-create-a-dated-log-or-journal-file/</a:t>
            </a:r>
            <a:endParaRPr lang="en-IN" dirty="0"/>
          </a:p>
          <a:p>
            <a:pPr marL="0" indent="0">
              <a:buNone/>
            </a:pPr>
            <a:endParaRPr lang="en-IN" dirty="0"/>
          </a:p>
        </p:txBody>
      </p:sp>
      <p:pic>
        <p:nvPicPr>
          <p:cNvPr id="22532" name="Picture 4">
            <a:extLst>
              <a:ext uri="{FF2B5EF4-FFF2-40B4-BE49-F238E27FC236}">
                <a16:creationId xmlns:a16="http://schemas.microsoft.com/office/drawing/2014/main" id="{5C8994D2-5EB0-4A54-8E38-CFBF42C79C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30448"/>
            <a:ext cx="4572000" cy="2680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2786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Different text formats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the text-based formats?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571749"/>
            <a:ext cx="3837000" cy="2091475"/>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endParaRPr lang="en-IN" dirty="0"/>
          </a:p>
          <a:p>
            <a:r>
              <a:rPr lang="en-IN" dirty="0"/>
              <a:t>Text based also refers to documents that contain only text, such as program source code, batch and shell scripts as well as HTML and XML files.</a:t>
            </a:r>
          </a:p>
          <a:p>
            <a:r>
              <a:rPr lang="en-IN" dirty="0"/>
              <a:t>Text-based documents are readable in any text editor and most word processors.</a:t>
            </a:r>
          </a:p>
          <a:p>
            <a:endParaRPr lang="en-IN" dirty="0"/>
          </a:p>
          <a:p>
            <a:endParaRPr lang="en-IN" dirty="0"/>
          </a:p>
          <a:p>
            <a:endParaRPr lang="en-IN" dirty="0"/>
          </a:p>
        </p:txBody>
      </p:sp>
      <p:sp>
        <p:nvSpPr>
          <p:cNvPr id="9" name="Google Shape;77;p15">
            <a:extLst>
              <a:ext uri="{FF2B5EF4-FFF2-40B4-BE49-F238E27FC236}">
                <a16:creationId xmlns:a16="http://schemas.microsoft.com/office/drawing/2014/main" id="{CEFA1913-C54F-4C6A-B143-7673C9C9B305}"/>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https://www.bleepingcomputer.com/news/microsoft/windows-10-notepad-is-getting-better-utf-8-encoding-support/</a:t>
            </a:r>
            <a:endParaRPr lang="en-IN" dirty="0"/>
          </a:p>
          <a:p>
            <a:pPr marL="0" indent="0">
              <a:buNone/>
            </a:pPr>
            <a:endParaRPr lang="en-IN" dirty="0"/>
          </a:p>
        </p:txBody>
      </p:sp>
      <p:pic>
        <p:nvPicPr>
          <p:cNvPr id="21506" name="Picture 2" descr="Windows 10 Notepad is Getting Better UTF-8 Encoding Support">
            <a:extLst>
              <a:ext uri="{FF2B5EF4-FFF2-40B4-BE49-F238E27FC236}">
                <a16:creationId xmlns:a16="http://schemas.microsoft.com/office/drawing/2014/main" id="{4F4245B7-D79D-4947-9405-28705FC8A4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07078"/>
            <a:ext cx="4572000" cy="3075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6611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Different text formats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File format extensions for text files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571749"/>
            <a:ext cx="3837000" cy="2091475"/>
          </a:xfrm>
          <a:prstGeom prst="rect">
            <a:avLst/>
          </a:prstGeom>
        </p:spPr>
        <p:txBody>
          <a:bodyPr spcFirstLastPara="1" wrap="square" lIns="91425" tIns="91425" rIns="91425" bIns="91425" anchor="ctr" anchorCtr="0">
            <a:noAutofit/>
          </a:bodyPr>
          <a:lstStyle/>
          <a:p>
            <a:pPr marL="139700" indent="0">
              <a:buNone/>
            </a:pPr>
            <a:endParaRPr lang="en-IN" dirty="0"/>
          </a:p>
          <a:p>
            <a:pPr marL="139700" indent="0">
              <a:buNone/>
            </a:pPr>
            <a:endParaRPr lang="en-IN" dirty="0"/>
          </a:p>
          <a:p>
            <a:r>
              <a:rPr lang="en-IN" dirty="0"/>
              <a:t>.doc and .docx - Microsoft Word file</a:t>
            </a:r>
          </a:p>
          <a:p>
            <a:r>
              <a:rPr lang="en-IN" dirty="0"/>
              <a:t>.odt - OpenOffice Writer document file</a:t>
            </a:r>
          </a:p>
          <a:p>
            <a:r>
              <a:rPr lang="en-IN" dirty="0"/>
              <a:t>.pdf - PDF file</a:t>
            </a:r>
          </a:p>
          <a:p>
            <a:r>
              <a:rPr lang="en-IN" dirty="0"/>
              <a:t>.rtf - Rich Text Format</a:t>
            </a:r>
          </a:p>
          <a:p>
            <a:r>
              <a:rPr lang="en-IN" dirty="0"/>
              <a:t>.tex - A LaTeX document file</a:t>
            </a:r>
          </a:p>
          <a:p>
            <a:r>
              <a:rPr lang="en-IN" dirty="0"/>
              <a:t>.txt - Plain text file</a:t>
            </a:r>
          </a:p>
          <a:p>
            <a:r>
              <a:rPr lang="en-IN" dirty="0"/>
              <a:t>.wpd - WordPerfect document</a:t>
            </a:r>
          </a:p>
          <a:p>
            <a:endParaRPr lang="en-IN" dirty="0"/>
          </a:p>
          <a:p>
            <a:endParaRPr lang="en-IN" dirty="0"/>
          </a:p>
        </p:txBody>
      </p:sp>
      <p:sp>
        <p:nvSpPr>
          <p:cNvPr id="9" name="Google Shape;77;p15">
            <a:extLst>
              <a:ext uri="{FF2B5EF4-FFF2-40B4-BE49-F238E27FC236}">
                <a16:creationId xmlns:a16="http://schemas.microsoft.com/office/drawing/2014/main" id="{3FC8E9B8-7A90-4D26-BBF5-FD9A4D965695}"/>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https://filesconverter.com/text-formats</a:t>
            </a:r>
            <a:endParaRPr lang="en-IN" dirty="0"/>
          </a:p>
          <a:p>
            <a:pPr marL="0" indent="0">
              <a:buNone/>
            </a:pPr>
            <a:endParaRPr lang="en-IN" dirty="0"/>
          </a:p>
        </p:txBody>
      </p:sp>
      <p:pic>
        <p:nvPicPr>
          <p:cNvPr id="20482" name="Picture 2" descr="Text File Formats">
            <a:extLst>
              <a:ext uri="{FF2B5EF4-FFF2-40B4-BE49-F238E27FC236}">
                <a16:creationId xmlns:a16="http://schemas.microsoft.com/office/drawing/2014/main" id="{AFE78E5D-E7B3-4664-8CA4-D46F0E9D8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88075"/>
            <a:ext cx="4572000" cy="2367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9444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Different image formats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the image-based formats?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571749"/>
            <a:ext cx="3837000" cy="2091475"/>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Image Format describes how data related to the image will be stored. </a:t>
            </a:r>
          </a:p>
          <a:p>
            <a:r>
              <a:rPr lang="en-IN" dirty="0"/>
              <a:t>Data can be stored in compressed, Uncompressed or vector format.</a:t>
            </a:r>
          </a:p>
          <a:p>
            <a:endParaRPr lang="en-IN" dirty="0"/>
          </a:p>
        </p:txBody>
      </p:sp>
      <p:sp>
        <p:nvSpPr>
          <p:cNvPr id="9" name="Google Shape;77;p15">
            <a:extLst>
              <a:ext uri="{FF2B5EF4-FFF2-40B4-BE49-F238E27FC236}">
                <a16:creationId xmlns:a16="http://schemas.microsoft.com/office/drawing/2014/main" id="{F6AEF933-0C88-4FF8-A73D-00085DF8750F}"/>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https://dlpng.com/png/6589946</a:t>
            </a:r>
            <a:endParaRPr lang="en-IN" dirty="0"/>
          </a:p>
          <a:p>
            <a:pPr marL="0" indent="0">
              <a:buNone/>
            </a:pPr>
            <a:endParaRPr lang="en-IN" dirty="0"/>
          </a:p>
        </p:txBody>
      </p:sp>
      <p:pic>
        <p:nvPicPr>
          <p:cNvPr id="19460" name="Picture 4" descr="Download Free png JPEG, GIF or PNG? Which File Format Should You Use When  Saving Images - DLPNG.com">
            <a:extLst>
              <a:ext uri="{FF2B5EF4-FFF2-40B4-BE49-F238E27FC236}">
                <a16:creationId xmlns:a16="http://schemas.microsoft.com/office/drawing/2014/main" id="{C1FB0968-0393-42BA-8E69-F5D31F57F0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01571"/>
            <a:ext cx="4572000" cy="275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7487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Different text formats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File format extensions for image files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571749"/>
            <a:ext cx="3837000" cy="2091475"/>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.ai - Adobe Illustrator file</a:t>
            </a:r>
          </a:p>
          <a:p>
            <a:r>
              <a:rPr lang="en-IN" dirty="0"/>
              <a:t>.bmp - Bitmap image</a:t>
            </a:r>
          </a:p>
          <a:p>
            <a:r>
              <a:rPr lang="en-IN" dirty="0"/>
              <a:t>.gif - GIF image</a:t>
            </a:r>
          </a:p>
          <a:p>
            <a:r>
              <a:rPr lang="en-IN" dirty="0"/>
              <a:t>.ico - Icon file</a:t>
            </a:r>
          </a:p>
          <a:p>
            <a:r>
              <a:rPr lang="en-IN" dirty="0"/>
              <a:t>.jpeg or .jpg - JPEG image</a:t>
            </a:r>
          </a:p>
          <a:p>
            <a:endParaRPr lang="en-IN" dirty="0"/>
          </a:p>
        </p:txBody>
      </p:sp>
      <p:sp>
        <p:nvSpPr>
          <p:cNvPr id="9" name="Google Shape;77;p15">
            <a:extLst>
              <a:ext uri="{FF2B5EF4-FFF2-40B4-BE49-F238E27FC236}">
                <a16:creationId xmlns:a16="http://schemas.microsoft.com/office/drawing/2014/main" id="{572B6808-FAFA-4E07-AC91-1197E0DC2949}"/>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https://99designs.com/blog/tips/image-file-types/</a:t>
            </a:r>
            <a:endParaRPr lang="en-IN" dirty="0"/>
          </a:p>
          <a:p>
            <a:pPr marL="0" indent="0">
              <a:buNone/>
            </a:pPr>
            <a:endParaRPr lang="en-IN" dirty="0"/>
          </a:p>
        </p:txBody>
      </p:sp>
      <p:pic>
        <p:nvPicPr>
          <p:cNvPr id="10" name="Picture 2">
            <a:extLst>
              <a:ext uri="{FF2B5EF4-FFF2-40B4-BE49-F238E27FC236}">
                <a16:creationId xmlns:a16="http://schemas.microsoft.com/office/drawing/2014/main" id="{17B89FE8-8C33-47DB-93AD-1C062E277C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78" t="19714" r="2206" b="24841"/>
          <a:stretch/>
        </p:blipFill>
        <p:spPr bwMode="auto">
          <a:xfrm>
            <a:off x="4572000" y="1246259"/>
            <a:ext cx="4590107" cy="2851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4470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Different text formats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File format extensions for image files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571749"/>
            <a:ext cx="3837000" cy="2091475"/>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.png - PNG image</a:t>
            </a:r>
          </a:p>
          <a:p>
            <a:r>
              <a:rPr lang="en-IN" dirty="0"/>
              <a:t>.ps - PostScript file</a:t>
            </a:r>
          </a:p>
          <a:p>
            <a:r>
              <a:rPr lang="en-IN" dirty="0"/>
              <a:t>.psd - PSD image</a:t>
            </a:r>
          </a:p>
          <a:p>
            <a:r>
              <a:rPr lang="en-IN" dirty="0"/>
              <a:t>.svg - Scalable Vector Graphics file</a:t>
            </a:r>
          </a:p>
          <a:p>
            <a:r>
              <a:rPr lang="en-IN" dirty="0"/>
              <a:t>.tif or .tiff - TIFF image</a:t>
            </a:r>
          </a:p>
          <a:p>
            <a:pPr marL="139700" indent="0">
              <a:buNone/>
            </a:pPr>
            <a:endParaRPr lang="en-IN" dirty="0"/>
          </a:p>
        </p:txBody>
      </p:sp>
      <p:pic>
        <p:nvPicPr>
          <p:cNvPr id="41986" name="Picture 2" descr="100 File Formats in the List of All Image Formats">
            <a:extLst>
              <a:ext uri="{FF2B5EF4-FFF2-40B4-BE49-F238E27FC236}">
                <a16:creationId xmlns:a16="http://schemas.microsoft.com/office/drawing/2014/main" id="{5FDA8B60-C316-43B1-BF81-131B1C886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5898"/>
          <a:stretch/>
        </p:blipFill>
        <p:spPr bwMode="auto">
          <a:xfrm>
            <a:off x="4572000" y="1176950"/>
            <a:ext cx="4572000" cy="3259248"/>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77;p15">
            <a:extLst>
              <a:ext uri="{FF2B5EF4-FFF2-40B4-BE49-F238E27FC236}">
                <a16:creationId xmlns:a16="http://schemas.microsoft.com/office/drawing/2014/main" id="{15FD9A69-EA73-431A-A9C5-65AA1ACBFD18}"/>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4"/>
              </a:rPr>
              <a:t>https://www.firevista.com/list-of-all-image-formats/</a:t>
            </a:r>
            <a:endParaRPr lang="en-IN" dirty="0"/>
          </a:p>
          <a:p>
            <a:pPr marL="0" indent="0">
              <a:buNone/>
            </a:pPr>
            <a:endParaRPr lang="en-IN" dirty="0"/>
          </a:p>
        </p:txBody>
      </p:sp>
    </p:spTree>
    <p:extLst>
      <p:ext uri="{BB962C8B-B14F-4D97-AF65-F5344CB8AC3E}">
        <p14:creationId xmlns:p14="http://schemas.microsoft.com/office/powerpoint/2010/main" val="20500959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Advantages of compressing files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a Compressed File?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571749"/>
            <a:ext cx="3837000" cy="2091475"/>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A compressed file is any file containing one or more files or directory that is smaller than their original file size.</a:t>
            </a:r>
          </a:p>
          <a:p>
            <a:endParaRPr lang="en-IN" dirty="0"/>
          </a:p>
          <a:p>
            <a:endParaRPr lang="en-IN" dirty="0"/>
          </a:p>
          <a:p>
            <a:pPr marL="139700" indent="0">
              <a:buNone/>
            </a:pPr>
            <a:endParaRPr lang="en-IN" dirty="0"/>
          </a:p>
        </p:txBody>
      </p:sp>
      <p:pic>
        <p:nvPicPr>
          <p:cNvPr id="43010" name="Picture 2" descr="Everything You Need to Know About Zip Files">
            <a:extLst>
              <a:ext uri="{FF2B5EF4-FFF2-40B4-BE49-F238E27FC236}">
                <a16:creationId xmlns:a16="http://schemas.microsoft.com/office/drawing/2014/main" id="{8C295C0E-9DD3-4478-A300-BE9C8BC248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874" y="1354900"/>
            <a:ext cx="4596125" cy="274632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7;p15">
            <a:extLst>
              <a:ext uri="{FF2B5EF4-FFF2-40B4-BE49-F238E27FC236}">
                <a16:creationId xmlns:a16="http://schemas.microsoft.com/office/drawing/2014/main" id="{378C3EA8-78FC-4270-B5D7-E6440FA50E6F}"/>
              </a:ext>
            </a:extLst>
          </p:cNvPr>
          <p:cNvSpPr txBox="1">
            <a:spLocks noGrp="1"/>
          </p:cNvSpPr>
          <p:nvPr>
            <p:ph type="body" idx="3"/>
          </p:nvPr>
        </p:nvSpPr>
        <p:spPr>
          <a:xfrm>
            <a:off x="4712812" y="4227969"/>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4"/>
              </a:rPr>
              <a:t>https://www.howtogeek.com/178146/htg-explains-everything-you-need-to-know-about-zipped-files/</a:t>
            </a:r>
            <a:endParaRPr lang="en-IN" dirty="0"/>
          </a:p>
          <a:p>
            <a:pPr marL="0" indent="0">
              <a:buNone/>
            </a:pPr>
            <a:endParaRPr lang="en-IN" dirty="0"/>
          </a:p>
        </p:txBody>
      </p:sp>
    </p:spTree>
    <p:extLst>
      <p:ext uri="{BB962C8B-B14F-4D97-AF65-F5344CB8AC3E}">
        <p14:creationId xmlns:p14="http://schemas.microsoft.com/office/powerpoint/2010/main" val="348027762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Advantages of compressing files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Why Compress Files?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571749"/>
            <a:ext cx="3837000" cy="2091475"/>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A compressed file takes up less storage space</a:t>
            </a:r>
          </a:p>
          <a:p>
            <a:r>
              <a:rPr lang="en-IN" dirty="0"/>
              <a:t>Several files and folders are combined into one package that is easy to manage</a:t>
            </a:r>
          </a:p>
          <a:p>
            <a:endParaRPr lang="en-IN" dirty="0"/>
          </a:p>
          <a:p>
            <a:endParaRPr lang="en-IN" dirty="0"/>
          </a:p>
          <a:p>
            <a:pPr marL="139700" indent="0">
              <a:buNone/>
            </a:pPr>
            <a:endParaRPr lang="en-IN" dirty="0"/>
          </a:p>
        </p:txBody>
      </p:sp>
      <p:pic>
        <p:nvPicPr>
          <p:cNvPr id="5" name="Picture 4">
            <a:extLst>
              <a:ext uri="{FF2B5EF4-FFF2-40B4-BE49-F238E27FC236}">
                <a16:creationId xmlns:a16="http://schemas.microsoft.com/office/drawing/2014/main" id="{E9AB21F6-707F-40FA-A4F6-FEB2AF701460}"/>
              </a:ext>
            </a:extLst>
          </p:cNvPr>
          <p:cNvPicPr>
            <a:picLocks noChangeAspect="1"/>
          </p:cNvPicPr>
          <p:nvPr/>
        </p:nvPicPr>
        <p:blipFill>
          <a:blip r:embed="rId3"/>
          <a:stretch>
            <a:fillRect/>
          </a:stretch>
        </p:blipFill>
        <p:spPr>
          <a:xfrm>
            <a:off x="4572000" y="1852427"/>
            <a:ext cx="4572000" cy="2312167"/>
          </a:xfrm>
          <a:prstGeom prst="rect">
            <a:avLst/>
          </a:prstGeom>
        </p:spPr>
      </p:pic>
      <p:sp>
        <p:nvSpPr>
          <p:cNvPr id="11" name="Google Shape;77;p15">
            <a:extLst>
              <a:ext uri="{FF2B5EF4-FFF2-40B4-BE49-F238E27FC236}">
                <a16:creationId xmlns:a16="http://schemas.microsoft.com/office/drawing/2014/main" id="{10AE6F44-E50D-406F-98B8-B011224555E9}"/>
              </a:ext>
            </a:extLst>
          </p:cNvPr>
          <p:cNvSpPr txBox="1">
            <a:spLocks noGrp="1"/>
          </p:cNvSpPr>
          <p:nvPr>
            <p:ph type="body" idx="3"/>
          </p:nvPr>
        </p:nvSpPr>
        <p:spPr>
          <a:xfrm>
            <a:off x="4712812" y="4227969"/>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4"/>
              </a:rPr>
              <a:t>https://www.khanacademy.org/computing/computers-and-internet/</a:t>
            </a: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133418812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Advantages of compressing files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How Does Compression Work?</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r>
              <a:rPr lang="en-IN" dirty="0"/>
              <a:t>Data compression is a means of altering or encoding structured data to take up less disk space when stored on a computer-based system.</a:t>
            </a:r>
          </a:p>
          <a:p>
            <a:pPr marL="139700" indent="0">
              <a:buNone/>
            </a:pPr>
            <a:endParaRPr lang="en-IN" dirty="0"/>
          </a:p>
          <a:p>
            <a:pPr marL="139700" indent="0">
              <a:buNone/>
            </a:pPr>
            <a:r>
              <a:rPr lang="en-IN" dirty="0"/>
              <a:t>Types of Compression</a:t>
            </a:r>
          </a:p>
          <a:p>
            <a:r>
              <a:rPr lang="en-IN" dirty="0"/>
              <a:t>Lossless Compression</a:t>
            </a:r>
          </a:p>
          <a:p>
            <a:r>
              <a:rPr lang="en-IN" dirty="0"/>
              <a:t>Lossy Compression</a:t>
            </a:r>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0A0BDE66-E90E-4EC9-B25E-4A344632BE90}"/>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https://developer.apple.com/documentation/compression</a:t>
            </a:r>
            <a:endParaRPr lang="en-IN" dirty="0"/>
          </a:p>
          <a:p>
            <a:pPr marL="0" indent="0">
              <a:buNone/>
            </a:pPr>
            <a:endParaRPr lang="en-IN" dirty="0"/>
          </a:p>
        </p:txBody>
      </p:sp>
      <p:pic>
        <p:nvPicPr>
          <p:cNvPr id="5" name="Picture 4">
            <a:extLst>
              <a:ext uri="{FF2B5EF4-FFF2-40B4-BE49-F238E27FC236}">
                <a16:creationId xmlns:a16="http://schemas.microsoft.com/office/drawing/2014/main" id="{F3C4724B-B7CD-4544-A14E-806392542D9E}"/>
              </a:ext>
            </a:extLst>
          </p:cNvPr>
          <p:cNvPicPr>
            <a:picLocks noChangeAspect="1"/>
          </p:cNvPicPr>
          <p:nvPr/>
        </p:nvPicPr>
        <p:blipFill>
          <a:blip r:embed="rId4"/>
          <a:stretch>
            <a:fillRect/>
          </a:stretch>
        </p:blipFill>
        <p:spPr>
          <a:xfrm>
            <a:off x="4534194" y="1176236"/>
            <a:ext cx="4609805" cy="2791028"/>
          </a:xfrm>
          <a:prstGeom prst="rect">
            <a:avLst/>
          </a:prstGeom>
        </p:spPr>
      </p:pic>
    </p:spTree>
    <p:extLst>
      <p:ext uri="{BB962C8B-B14F-4D97-AF65-F5344CB8AC3E}">
        <p14:creationId xmlns:p14="http://schemas.microsoft.com/office/powerpoint/2010/main" val="3866918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Measurement  Tools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Digital Oscilloscope</a:t>
            </a:r>
            <a:endParaRPr dirty="0"/>
          </a:p>
        </p:txBody>
      </p:sp>
      <p:sp>
        <p:nvSpPr>
          <p:cNvPr id="92" name="Google Shape;92;p17"/>
          <p:cNvSpPr txBox="1">
            <a:spLocks noGrp="1"/>
          </p:cNvSpPr>
          <p:nvPr>
            <p:ph type="body" idx="2"/>
          </p:nvPr>
        </p:nvSpPr>
        <p:spPr>
          <a:xfrm>
            <a:off x="358175" y="2611815"/>
            <a:ext cx="3837000" cy="1753800"/>
          </a:xfrm>
          <a:prstGeom prst="rect">
            <a:avLst/>
          </a:prstGeom>
        </p:spPr>
        <p:txBody>
          <a:bodyPr spcFirstLastPara="1" wrap="square" lIns="91425" tIns="91425" rIns="91425" bIns="91425" anchor="ctr" anchorCtr="0">
            <a:noAutofit/>
          </a:bodyPr>
          <a:lstStyle/>
          <a:p>
            <a:pPr marL="139700" indent="0">
              <a:spcBef>
                <a:spcPts val="1600"/>
              </a:spcBef>
              <a:buNone/>
            </a:pPr>
            <a:endParaRPr lang="en" dirty="0"/>
          </a:p>
          <a:p>
            <a:pPr>
              <a:spcBef>
                <a:spcPts val="1600"/>
              </a:spcBef>
            </a:pPr>
            <a:r>
              <a:rPr lang="en-IN" dirty="0">
                <a:solidFill>
                  <a:srgbClr val="212121"/>
                </a:solidFill>
                <a:latin typeface="+mj-lt"/>
              </a:rPr>
              <a:t>A digital storage oscilloscope </a:t>
            </a:r>
            <a:r>
              <a:rPr lang="en-IN" dirty="0">
                <a:solidFill>
                  <a:srgbClr val="212121"/>
                </a:solidFill>
                <a:effectLst/>
                <a:latin typeface="+mj-lt"/>
                <a:ea typeface="Times New Roman" panose="02020603050405020304" pitchFamily="18" charset="0"/>
              </a:rPr>
              <a:t>(often abbreviated DSO) is an oscilloscope which stores and analyses the signal digitally rather than using analog techniques It is now the most common type of oscilloscope in use because of the advanced trigger, storage, display and measurement features which it typically provides</a:t>
            </a:r>
            <a:endParaRPr lang="en-IN" dirty="0">
              <a:latin typeface="+mj-lt"/>
            </a:endParaRPr>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u="sng" dirty="0">
                <a:solidFill>
                  <a:srgbClr val="0000FF"/>
                </a:solidFill>
                <a:effectLst/>
                <a:latin typeface="+mj-lt"/>
                <a:ea typeface="Times New Roman" panose="02020603050405020304" pitchFamily="18" charset="0"/>
                <a:hlinkClick r:id="rId3"/>
              </a:rPr>
              <a:t>https://sites.google.com/view/master-training</a:t>
            </a: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08D61070-F70C-45F6-86A6-E97789B1ED0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8827" y="1567375"/>
            <a:ext cx="3717653" cy="2478435"/>
          </a:xfrm>
          <a:prstGeom prst="rect">
            <a:avLst/>
          </a:prstGeom>
          <a:noFill/>
          <a:ln>
            <a:noFill/>
          </a:ln>
        </p:spPr>
      </p:pic>
    </p:spTree>
    <p:extLst>
      <p:ext uri="{BB962C8B-B14F-4D97-AF65-F5344CB8AC3E}">
        <p14:creationId xmlns:p14="http://schemas.microsoft.com/office/powerpoint/2010/main" val="27227476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Advantages of compressing files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Common Compression and Extraction Methods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r>
              <a:rPr lang="en-IN" dirty="0"/>
              <a:t>zip</a:t>
            </a:r>
          </a:p>
          <a:p>
            <a:r>
              <a:rPr lang="en-IN" dirty="0" err="1"/>
              <a:t>rar</a:t>
            </a:r>
            <a:endParaRPr lang="en-IN" dirty="0"/>
          </a:p>
          <a:p>
            <a:r>
              <a:rPr lang="en-IN" dirty="0" err="1"/>
              <a:t>gz</a:t>
            </a:r>
            <a:endParaRPr lang="en-IN" dirty="0"/>
          </a:p>
          <a:p>
            <a:r>
              <a:rPr lang="en-IN" dirty="0"/>
              <a:t>7z</a:t>
            </a:r>
          </a:p>
          <a:p>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A44B2700-39CF-41B6-8C30-E6AE5F8D9A49}"/>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https://www.maketecheasier.com/7-zip-vs-winrar-vs-winzip/</a:t>
            </a:r>
            <a:endParaRPr lang="en-IN" dirty="0"/>
          </a:p>
          <a:p>
            <a:pPr marL="0" indent="0">
              <a:buNone/>
            </a:pPr>
            <a:endParaRPr lang="en-IN" dirty="0"/>
          </a:p>
        </p:txBody>
      </p:sp>
      <p:pic>
        <p:nvPicPr>
          <p:cNvPr id="16386" name="Picture 2" descr="7-Zip vs WinRAR vs WinZIP: The Best Tool for File Compression - Make Tech  Easier">
            <a:extLst>
              <a:ext uri="{FF2B5EF4-FFF2-40B4-BE49-F238E27FC236}">
                <a16:creationId xmlns:a16="http://schemas.microsoft.com/office/drawing/2014/main" id="{9B56F99E-26EC-4B93-BBA1-212224F5CB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945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4553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Advantages of compressing files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Advantages &amp; Disadvantages of Using File Compression</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pPr marL="139700" indent="0">
              <a:buNone/>
            </a:pPr>
            <a:r>
              <a:rPr lang="en-IN" dirty="0"/>
              <a:t>Advantages</a:t>
            </a:r>
          </a:p>
          <a:p>
            <a:r>
              <a:rPr lang="en-IN" dirty="0"/>
              <a:t>Increased computing efficiency</a:t>
            </a:r>
          </a:p>
          <a:p>
            <a:r>
              <a:rPr lang="en-IN" dirty="0"/>
              <a:t>Quicker transfers</a:t>
            </a:r>
          </a:p>
          <a:p>
            <a:r>
              <a:rPr lang="en-IN" dirty="0"/>
              <a:t>Improved file integrity</a:t>
            </a:r>
          </a:p>
          <a:p>
            <a:r>
              <a:rPr lang="en-IN" dirty="0"/>
              <a:t>Email/webpage accessibility</a:t>
            </a:r>
          </a:p>
          <a:p>
            <a:pPr marL="139700" indent="0">
              <a:buNone/>
            </a:pPr>
            <a:endParaRPr lang="en-IN" dirty="0"/>
          </a:p>
          <a:p>
            <a:pPr marL="139700" indent="0">
              <a:buNone/>
            </a:pPr>
            <a:endParaRPr lang="en-IN" dirty="0"/>
          </a:p>
        </p:txBody>
      </p:sp>
      <p:pic>
        <p:nvPicPr>
          <p:cNvPr id="9" name="Picture 2">
            <a:extLst>
              <a:ext uri="{FF2B5EF4-FFF2-40B4-BE49-F238E27FC236}">
                <a16:creationId xmlns:a16="http://schemas.microsoft.com/office/drawing/2014/main" id="{23A9A7D4-C873-4FBF-814E-2695B423E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88013"/>
            <a:ext cx="4572000" cy="2219325"/>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77;p15">
            <a:extLst>
              <a:ext uri="{FF2B5EF4-FFF2-40B4-BE49-F238E27FC236}">
                <a16:creationId xmlns:a16="http://schemas.microsoft.com/office/drawing/2014/main" id="{ED71B4B4-04A2-46BD-BD27-C9AFEFFB2F24}"/>
              </a:ext>
            </a:extLst>
          </p:cNvPr>
          <p:cNvSpPr txBox="1">
            <a:spLocks noGrp="1"/>
          </p:cNvSpPr>
          <p:nvPr>
            <p:ph type="body" idx="3"/>
          </p:nvPr>
        </p:nvSpPr>
        <p:spPr>
          <a:xfrm>
            <a:off x="4921042" y="4327149"/>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4"/>
              </a:rPr>
              <a:t>https://www.rfwireless-world.com/Terminology/Advantages-and-Disadvantages-of-Data-Compression.html</a:t>
            </a:r>
            <a:endParaRPr lang="en-IN" dirty="0"/>
          </a:p>
          <a:p>
            <a:pPr marL="0" indent="0">
              <a:buNone/>
            </a:pPr>
            <a:endParaRPr lang="en-IN" dirty="0"/>
          </a:p>
        </p:txBody>
      </p:sp>
    </p:spTree>
    <p:extLst>
      <p:ext uri="{BB962C8B-B14F-4D97-AF65-F5344CB8AC3E}">
        <p14:creationId xmlns:p14="http://schemas.microsoft.com/office/powerpoint/2010/main" val="29912551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Advantages of compressing files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Advantages &amp; Disadvantages of Using File Compression</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pPr marL="139700" indent="0">
              <a:buNone/>
            </a:pPr>
            <a:r>
              <a:rPr lang="en-IN" dirty="0"/>
              <a:t>Disadvantages</a:t>
            </a:r>
          </a:p>
          <a:p>
            <a:r>
              <a:rPr lang="en-IN" dirty="0"/>
              <a:t>Memory Issue</a:t>
            </a:r>
          </a:p>
          <a:p>
            <a:r>
              <a:rPr lang="en-IN" dirty="0"/>
              <a:t>Speed</a:t>
            </a:r>
          </a:p>
          <a:p>
            <a:r>
              <a:rPr lang="en-IN" dirty="0"/>
              <a:t>File Size</a:t>
            </a:r>
          </a:p>
          <a:p>
            <a:r>
              <a:rPr lang="en-IN" dirty="0"/>
              <a:t>Viruses and Malware</a:t>
            </a:r>
          </a:p>
          <a:p>
            <a:r>
              <a:rPr lang="en-IN" dirty="0"/>
              <a:t>File Transfer</a:t>
            </a:r>
          </a:p>
          <a:p>
            <a:pPr marL="139700" indent="0">
              <a:buNone/>
            </a:pPr>
            <a:endParaRPr lang="en-IN" dirty="0"/>
          </a:p>
        </p:txBody>
      </p:sp>
      <p:pic>
        <p:nvPicPr>
          <p:cNvPr id="45060" name="Picture 4">
            <a:extLst>
              <a:ext uri="{FF2B5EF4-FFF2-40B4-BE49-F238E27FC236}">
                <a16:creationId xmlns:a16="http://schemas.microsoft.com/office/drawing/2014/main" id="{0B441578-C635-4769-937A-DF63596F5A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8" t="22175" r="20820" b="12259"/>
          <a:stretch/>
        </p:blipFill>
        <p:spPr bwMode="auto">
          <a:xfrm>
            <a:off x="4572000" y="1888075"/>
            <a:ext cx="4572000" cy="2241974"/>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7;p15">
            <a:extLst>
              <a:ext uri="{FF2B5EF4-FFF2-40B4-BE49-F238E27FC236}">
                <a16:creationId xmlns:a16="http://schemas.microsoft.com/office/drawing/2014/main" id="{6775DF53-DFA8-4084-9F76-BAF7A2281F91}"/>
              </a:ext>
            </a:extLst>
          </p:cNvPr>
          <p:cNvSpPr txBox="1">
            <a:spLocks noGrp="1"/>
          </p:cNvSpPr>
          <p:nvPr>
            <p:ph type="body" idx="3"/>
          </p:nvPr>
        </p:nvSpPr>
        <p:spPr>
          <a:xfrm>
            <a:off x="4921042" y="4327149"/>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4"/>
              </a:rPr>
              <a:t>https://image.slidesharecdn.com/final-302-181124182547/95/file-compression-zip-file-15-638.jpg?cb=1543084052</a:t>
            </a:r>
            <a:endParaRPr lang="en-IN" dirty="0"/>
          </a:p>
          <a:p>
            <a:pPr marL="0" indent="0">
              <a:buNone/>
            </a:pPr>
            <a:endParaRPr lang="en-IN" dirty="0"/>
          </a:p>
        </p:txBody>
      </p:sp>
    </p:spTree>
    <p:extLst>
      <p:ext uri="{BB962C8B-B14F-4D97-AF65-F5344CB8AC3E}">
        <p14:creationId xmlns:p14="http://schemas.microsoft.com/office/powerpoint/2010/main" val="20350339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Advantages of compressing files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Difference between the Zip and Rar format</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r>
              <a:rPr lang="en-IN" dirty="0"/>
              <a:t>ZIP and RAR are widely used file formats for data compression and archive. </a:t>
            </a:r>
          </a:p>
          <a:p>
            <a:r>
              <a:rPr lang="en-IN" dirty="0"/>
              <a:t>ZIP supports lossless data compression. Whereas, RAR supports data compression, error recovery and file spanning.</a:t>
            </a:r>
          </a:p>
        </p:txBody>
      </p:sp>
      <p:pic>
        <p:nvPicPr>
          <p:cNvPr id="47106" name="Picture 2">
            <a:extLst>
              <a:ext uri="{FF2B5EF4-FFF2-40B4-BE49-F238E27FC236}">
                <a16:creationId xmlns:a16="http://schemas.microsoft.com/office/drawing/2014/main" id="{554368F5-1BD8-428E-BB24-B503E8242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50985"/>
            <a:ext cx="4572000" cy="2310468"/>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7;p15">
            <a:extLst>
              <a:ext uri="{FF2B5EF4-FFF2-40B4-BE49-F238E27FC236}">
                <a16:creationId xmlns:a16="http://schemas.microsoft.com/office/drawing/2014/main" id="{ACC2A641-BE89-43B5-AD38-D31FAD4FD1DB}"/>
              </a:ext>
            </a:extLst>
          </p:cNvPr>
          <p:cNvSpPr txBox="1">
            <a:spLocks noGrp="1"/>
          </p:cNvSpPr>
          <p:nvPr>
            <p:ph type="body" idx="3"/>
          </p:nvPr>
        </p:nvSpPr>
        <p:spPr>
          <a:xfrm>
            <a:off x="4921042" y="4327149"/>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4"/>
              </a:rPr>
              <a:t>https://tech-blogs.com/the-little-known-difference-between-rar-and-zip/</a:t>
            </a:r>
            <a:endParaRPr lang="en-IN" dirty="0"/>
          </a:p>
          <a:p>
            <a:pPr marL="0" indent="0">
              <a:buNone/>
            </a:pPr>
            <a:endParaRPr lang="en-IN" dirty="0"/>
          </a:p>
        </p:txBody>
      </p:sp>
    </p:spTree>
    <p:extLst>
      <p:ext uri="{BB962C8B-B14F-4D97-AF65-F5344CB8AC3E}">
        <p14:creationId xmlns:p14="http://schemas.microsoft.com/office/powerpoint/2010/main" val="10005596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Backup?</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Backup is the process of creating a copy of the data on your system that you use for recovery in case your original data is lost or corrupted.</a:t>
            </a:r>
          </a:p>
          <a:p>
            <a:r>
              <a:rPr lang="en-IN" dirty="0"/>
              <a:t>You can also use backup to recover copies of older files if you have deleted them from your system.</a:t>
            </a:r>
          </a:p>
        </p:txBody>
      </p:sp>
      <p:sp>
        <p:nvSpPr>
          <p:cNvPr id="9" name="Google Shape;77;p15">
            <a:extLst>
              <a:ext uri="{FF2B5EF4-FFF2-40B4-BE49-F238E27FC236}">
                <a16:creationId xmlns:a16="http://schemas.microsoft.com/office/drawing/2014/main" id="{775868C8-BE25-4537-A020-846458C8525B}"/>
              </a:ext>
            </a:extLst>
          </p:cNvPr>
          <p:cNvSpPr txBox="1">
            <a:spLocks noGrp="1"/>
          </p:cNvSpPr>
          <p:nvPr>
            <p:ph type="body" idx="3"/>
          </p:nvPr>
        </p:nvSpPr>
        <p:spPr>
          <a:xfrm>
            <a:off x="4731103" y="4495187"/>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https://us.norton.com/content/norton-msm/us/en-us/home/internetsecurity/how-to/the-importance-of-data-back-up.html/?lg=en&amp;ct=US&amp;cs=true</a:t>
            </a:r>
            <a:endParaRPr lang="en-IN" dirty="0"/>
          </a:p>
          <a:p>
            <a:pPr marL="0" indent="0">
              <a:buNone/>
            </a:pPr>
            <a:endParaRPr lang="en-IN" dirty="0"/>
          </a:p>
        </p:txBody>
      </p:sp>
      <p:pic>
        <p:nvPicPr>
          <p:cNvPr id="15362" name="Picture 2" descr="a definition of a data backup and an explanation of what backing up your data means">
            <a:extLst>
              <a:ext uri="{FF2B5EF4-FFF2-40B4-BE49-F238E27FC236}">
                <a16:creationId xmlns:a16="http://schemas.microsoft.com/office/drawing/2014/main" id="{65087C1E-5CC3-4DC7-A320-C49CCB3C86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72" t="17596" r="5955" b="7217"/>
          <a:stretch/>
        </p:blipFill>
        <p:spPr bwMode="auto">
          <a:xfrm>
            <a:off x="4572000" y="905068"/>
            <a:ext cx="4572000" cy="331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49924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Why should I back up my data?</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Data loss prevention</a:t>
            </a:r>
          </a:p>
          <a:p>
            <a:r>
              <a:rPr lang="en-IN" dirty="0"/>
              <a:t>Natural disaster</a:t>
            </a:r>
          </a:p>
          <a:p>
            <a:r>
              <a:rPr lang="en-IN" dirty="0"/>
              <a:t>Hard drive Fails</a:t>
            </a:r>
          </a:p>
          <a:p>
            <a:r>
              <a:rPr lang="en-IN" dirty="0"/>
              <a:t>Lost devices</a:t>
            </a:r>
          </a:p>
          <a:p>
            <a:r>
              <a:rPr lang="en-IN" dirty="0"/>
              <a:t>Tax reporting and audits</a:t>
            </a:r>
          </a:p>
          <a:p>
            <a:r>
              <a:rPr lang="en-IN" dirty="0"/>
              <a:t>Cyberthreats</a:t>
            </a:r>
          </a:p>
          <a:p>
            <a:pPr marL="139700" indent="0">
              <a:buNone/>
            </a:pPr>
            <a:endParaRPr lang="en-IN" dirty="0"/>
          </a:p>
        </p:txBody>
      </p:sp>
      <p:sp>
        <p:nvSpPr>
          <p:cNvPr id="9" name="Google Shape;77;p15">
            <a:extLst>
              <a:ext uri="{FF2B5EF4-FFF2-40B4-BE49-F238E27FC236}">
                <a16:creationId xmlns:a16="http://schemas.microsoft.com/office/drawing/2014/main" id="{13954BD0-CD50-4F17-BE02-D63613B1F2BB}"/>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https://www.g2.com/articles/what-is-backup</a:t>
            </a:r>
            <a:endParaRPr lang="en-IN" dirty="0"/>
          </a:p>
          <a:p>
            <a:pPr marL="0" indent="0">
              <a:buNone/>
            </a:pPr>
            <a:endParaRPr lang="en-IN" dirty="0"/>
          </a:p>
        </p:txBody>
      </p:sp>
      <p:pic>
        <p:nvPicPr>
          <p:cNvPr id="14338" name="Picture 2">
            <a:extLst>
              <a:ext uri="{FF2B5EF4-FFF2-40B4-BE49-F238E27FC236}">
                <a16:creationId xmlns:a16="http://schemas.microsoft.com/office/drawing/2014/main" id="{44334BC6-9C0F-4CE8-8D59-7273AB4CC3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311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644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Types of Backups</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Full backup</a:t>
            </a:r>
          </a:p>
          <a:p>
            <a:r>
              <a:rPr lang="en-IN" dirty="0"/>
              <a:t>Differential backup</a:t>
            </a:r>
          </a:p>
          <a:p>
            <a:r>
              <a:rPr lang="en-IN" dirty="0"/>
              <a:t>Incremental backup</a:t>
            </a:r>
          </a:p>
          <a:p>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5F33EB0F-A535-4CEB-A344-3D788C7C8291}"/>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https://spanning.com/blog/types-of-backup-understanding-full-differential-incremental-backup/</a:t>
            </a:r>
            <a:endParaRPr lang="en-IN" dirty="0"/>
          </a:p>
          <a:p>
            <a:pPr marL="0" indent="0">
              <a:buNone/>
            </a:pPr>
            <a:endParaRPr lang="en-IN" dirty="0"/>
          </a:p>
        </p:txBody>
      </p:sp>
      <p:pic>
        <p:nvPicPr>
          <p:cNvPr id="13314" name="Picture 2">
            <a:extLst>
              <a:ext uri="{FF2B5EF4-FFF2-40B4-BE49-F238E27FC236}">
                <a16:creationId xmlns:a16="http://schemas.microsoft.com/office/drawing/2014/main" id="{F6E8FAC2-4BEF-46D5-ACA7-50428F23D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40029"/>
            <a:ext cx="4572000" cy="3809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8879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Advantages and disadvantages of backup</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pPr marL="139700" indent="0">
              <a:buNone/>
            </a:pPr>
            <a:r>
              <a:rPr lang="en-IN" dirty="0"/>
              <a:t>Advantages</a:t>
            </a:r>
          </a:p>
          <a:p>
            <a:r>
              <a:rPr lang="en-IN" dirty="0"/>
              <a:t>Quick Access to Files</a:t>
            </a:r>
          </a:p>
          <a:p>
            <a:r>
              <a:rPr lang="en-IN" dirty="0"/>
              <a:t>Protection Against Power Failures</a:t>
            </a:r>
          </a:p>
          <a:p>
            <a:r>
              <a:rPr lang="en-IN" dirty="0"/>
              <a:t>Added Anti-Virus Protection</a:t>
            </a:r>
          </a:p>
          <a:p>
            <a:r>
              <a:rPr lang="en-IN" dirty="0"/>
              <a:t>Safeguard Against Failed Hard Drive</a:t>
            </a:r>
          </a:p>
          <a:p>
            <a:r>
              <a:rPr lang="en-IN" dirty="0"/>
              <a:t>Recovery if Operating System Fails</a:t>
            </a:r>
          </a:p>
          <a:p>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455420C9-B740-4579-B33E-0C9618D6E7EC}"/>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https://www.techtarget.com/searchdatabackup/feature/Full-incremental-or-differential-How-to-choose-the-correct-backup-type</a:t>
            </a:r>
            <a:endParaRPr lang="en-IN" dirty="0"/>
          </a:p>
          <a:p>
            <a:pPr marL="0" indent="0">
              <a:buNone/>
            </a:pPr>
            <a:endParaRPr lang="en-IN" dirty="0"/>
          </a:p>
        </p:txBody>
      </p:sp>
      <p:pic>
        <p:nvPicPr>
          <p:cNvPr id="12290" name="Picture 2">
            <a:extLst>
              <a:ext uri="{FF2B5EF4-FFF2-40B4-BE49-F238E27FC236}">
                <a16:creationId xmlns:a16="http://schemas.microsoft.com/office/drawing/2014/main" id="{BB2C0A91-589E-4631-87E4-424908F601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871" t="19233" r="9021" b="13674"/>
          <a:stretch/>
        </p:blipFill>
        <p:spPr bwMode="auto">
          <a:xfrm>
            <a:off x="4569180" y="1729212"/>
            <a:ext cx="4574819" cy="2390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38963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Advantages and disadvantages of backup</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pPr marL="139700" indent="0">
              <a:buNone/>
            </a:pPr>
            <a:r>
              <a:rPr lang="en-IN" dirty="0"/>
              <a:t>Disadvantages</a:t>
            </a:r>
          </a:p>
          <a:p>
            <a:r>
              <a:rPr lang="en-IN" dirty="0"/>
              <a:t>Hardware failure</a:t>
            </a:r>
          </a:p>
          <a:p>
            <a:r>
              <a:rPr lang="en-IN" dirty="0"/>
              <a:t>Hidden costs</a:t>
            </a:r>
          </a:p>
          <a:p>
            <a:r>
              <a:rPr lang="en-IN" dirty="0"/>
              <a:t>Failed recoveries</a:t>
            </a:r>
          </a:p>
          <a:p>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3C802E3F-C719-4AC7-969E-7F9B14C1344F}"/>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https://www.webwerks.in/blogs/advantages-and-disadvantages-cloud-backup-services</a:t>
            </a:r>
            <a:endParaRPr lang="en-IN" dirty="0"/>
          </a:p>
          <a:p>
            <a:pPr marL="0" indent="0">
              <a:buNone/>
            </a:pPr>
            <a:endParaRPr lang="en-IN" dirty="0"/>
          </a:p>
        </p:txBody>
      </p:sp>
      <p:pic>
        <p:nvPicPr>
          <p:cNvPr id="11266" name="Picture 2" descr="Advantages and Disadvantages of Cloud Backup Services | Webwerks">
            <a:extLst>
              <a:ext uri="{FF2B5EF4-FFF2-40B4-BE49-F238E27FC236}">
                <a16:creationId xmlns:a16="http://schemas.microsoft.com/office/drawing/2014/main" id="{7E3B8988-5C9D-46E6-A0FF-DFC08DDBF1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946" y="1567374"/>
            <a:ext cx="4581053" cy="2733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2044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Cloning?</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Cloning is also used to describe the act of making the exact copy of a directory file or disk inclusive of any subdirectories or files within the disk or directory.</a:t>
            </a:r>
          </a:p>
          <a:p>
            <a:endParaRPr lang="en-IN" dirty="0"/>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2DE0A557-74D8-46EF-AF8C-FA0164EE3993}"/>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https://www.ubackup.com/clone/clone-old-computer-to-a-new-one-4348.html</a:t>
            </a:r>
            <a:endParaRPr lang="en-IN" dirty="0"/>
          </a:p>
          <a:p>
            <a:pPr marL="0" indent="0">
              <a:buNone/>
            </a:pPr>
            <a:endParaRPr lang="en-IN" dirty="0"/>
          </a:p>
        </p:txBody>
      </p:sp>
      <p:pic>
        <p:nvPicPr>
          <p:cNvPr id="10242" name="Picture 2" descr="2 Easy Ways to Clone Old Computer to New One (Bootable)">
            <a:extLst>
              <a:ext uri="{FF2B5EF4-FFF2-40B4-BE49-F238E27FC236}">
                <a16:creationId xmlns:a16="http://schemas.microsoft.com/office/drawing/2014/main" id="{3A93E934-3E5B-45AD-8A54-72F4C98B4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95669"/>
            <a:ext cx="4572000" cy="224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041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Power  Tools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Power Drill</a:t>
            </a:r>
            <a:endParaRPr dirty="0"/>
          </a:p>
        </p:txBody>
      </p:sp>
      <p:sp>
        <p:nvSpPr>
          <p:cNvPr id="92" name="Google Shape;92;p17"/>
          <p:cNvSpPr txBox="1">
            <a:spLocks noGrp="1"/>
          </p:cNvSpPr>
          <p:nvPr>
            <p:ph type="body" idx="2"/>
          </p:nvPr>
        </p:nvSpPr>
        <p:spPr>
          <a:xfrm>
            <a:off x="358175" y="2611815"/>
            <a:ext cx="3837000" cy="2160460"/>
          </a:xfrm>
          <a:prstGeom prst="rect">
            <a:avLst/>
          </a:prstGeom>
        </p:spPr>
        <p:txBody>
          <a:bodyPr spcFirstLastPara="1" wrap="square" lIns="91425" tIns="91425" rIns="91425" bIns="91425" anchor="ctr" anchorCtr="0">
            <a:noAutofit/>
          </a:bodyPr>
          <a:lstStyle/>
          <a:p>
            <a:pPr marL="139700" indent="0">
              <a:spcBef>
                <a:spcPts val="1600"/>
              </a:spcBef>
              <a:buNone/>
            </a:pPr>
            <a:endParaRPr lang="en" dirty="0"/>
          </a:p>
          <a:p>
            <a:pPr>
              <a:spcBef>
                <a:spcPts val="1600"/>
              </a:spcBef>
            </a:pPr>
            <a:r>
              <a:rPr lang="en-IN" sz="1400" dirty="0">
                <a:solidFill>
                  <a:srgbClr val="212121"/>
                </a:solidFill>
                <a:effectLst/>
                <a:latin typeface="+mj-lt"/>
                <a:ea typeface="Times New Roman" panose="02020603050405020304" pitchFamily="18" charset="0"/>
              </a:rPr>
              <a:t>A power drill is an electrical motor that rotates a replaceable drill bit to make a hole in wood, plastic, or metal. Alternately, a screwdriver tip can be installed to turn screws. Corded or cordless drills can handle a wide variety of tasks, including drilling holes and driving screws in and out.</a:t>
            </a:r>
            <a:endParaRPr lang="en-IN" sz="1400" dirty="0">
              <a:effectLst/>
              <a:latin typeface="+mj-lt"/>
              <a:ea typeface="Times New Roman" panose="02020603050405020304" pitchFamily="18" charset="0"/>
            </a:endParaRPr>
          </a:p>
          <a:p>
            <a:pPr>
              <a:spcBef>
                <a:spcPts val="1600"/>
              </a:spcBef>
            </a:pPr>
            <a:endParaRPr lang="en-IN" dirty="0">
              <a:latin typeface="+mj-lt"/>
            </a:endParaRPr>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u="sng" dirty="0">
                <a:solidFill>
                  <a:srgbClr val="0000FF"/>
                </a:solidFill>
                <a:effectLst/>
                <a:latin typeface="+mj-lt"/>
                <a:ea typeface="Times New Roman" panose="02020603050405020304" pitchFamily="18" charset="0"/>
                <a:hlinkClick r:id="rId3"/>
              </a:rPr>
              <a:t>https://sites.google.com/view/master-training</a:t>
            </a: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6E94DB24-B03F-4746-8B95-8051262F347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74950" y="1178878"/>
            <a:ext cx="3193098" cy="3068462"/>
          </a:xfrm>
          <a:prstGeom prst="rect">
            <a:avLst/>
          </a:prstGeom>
          <a:noFill/>
          <a:ln>
            <a:noFill/>
          </a:ln>
        </p:spPr>
      </p:pic>
    </p:spTree>
    <p:extLst>
      <p:ext uri="{BB962C8B-B14F-4D97-AF65-F5344CB8AC3E}">
        <p14:creationId xmlns:p14="http://schemas.microsoft.com/office/powerpoint/2010/main" val="13953921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Simple steps with cloning software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Install all desired programs and files to a master computer</a:t>
            </a:r>
          </a:p>
          <a:p>
            <a:r>
              <a:rPr lang="en-IN" dirty="0"/>
              <a:t>Use software create an image of the master computer's hard disk.</a:t>
            </a:r>
          </a:p>
          <a:p>
            <a:r>
              <a:rPr lang="en-IN" dirty="0"/>
              <a:t>Clone the image to the other computers.</a:t>
            </a:r>
          </a:p>
          <a:p>
            <a:pPr marL="139700" indent="0">
              <a:buNone/>
            </a:pPr>
            <a:endParaRPr lang="en-IN" dirty="0"/>
          </a:p>
          <a:p>
            <a:pPr marL="139700" indent="0">
              <a:buNone/>
            </a:pPr>
            <a:endParaRPr lang="en-IN" dirty="0"/>
          </a:p>
        </p:txBody>
      </p:sp>
      <p:sp>
        <p:nvSpPr>
          <p:cNvPr id="9" name="Google Shape;77;p15">
            <a:extLst>
              <a:ext uri="{FF2B5EF4-FFF2-40B4-BE49-F238E27FC236}">
                <a16:creationId xmlns:a16="http://schemas.microsoft.com/office/drawing/2014/main" id="{6BDB5731-9BE6-4E30-9699-F804FA545FB5}"/>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endParaRPr lang="en-IN" dirty="0"/>
          </a:p>
          <a:p>
            <a:pPr marL="0" indent="0">
              <a:buNone/>
            </a:pPr>
            <a:r>
              <a:rPr lang="en-IN" dirty="0">
                <a:hlinkClick r:id="rId3"/>
              </a:rPr>
              <a:t>https://www.ubackup.com/windows-10/clone-hard-drive-windows-10-0528.html</a:t>
            </a:r>
            <a:endParaRPr lang="en-IN" dirty="0"/>
          </a:p>
          <a:p>
            <a:pPr marL="0" indent="0">
              <a:buNone/>
            </a:pPr>
            <a:endParaRPr lang="en-IN" dirty="0"/>
          </a:p>
        </p:txBody>
      </p:sp>
      <p:pic>
        <p:nvPicPr>
          <p:cNvPr id="9218" name="Picture 2" descr="Easily Clone Hard Drive to SSD on Windows 10, 11 (Free)">
            <a:extLst>
              <a:ext uri="{FF2B5EF4-FFF2-40B4-BE49-F238E27FC236}">
                <a16:creationId xmlns:a16="http://schemas.microsoft.com/office/drawing/2014/main" id="{7D0665AE-4546-4091-9C7B-3F569B196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03977"/>
            <a:ext cx="4572000" cy="318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902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Advantages and disadvantages of Cloning</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pPr marL="139700" lvl="0" indent="0">
              <a:buNone/>
            </a:pPr>
            <a:r>
              <a:rPr lang="en-IN" dirty="0"/>
              <a:t>Advantages</a:t>
            </a:r>
          </a:p>
          <a:p>
            <a:pPr lvl="0"/>
            <a:r>
              <a:rPr lang="en-IN" dirty="0"/>
              <a:t>A faulty computer can be wiped clean of data and restored from the untouched master image</a:t>
            </a:r>
          </a:p>
          <a:p>
            <a:pPr lvl="0"/>
            <a:r>
              <a:rPr lang="en-IN" dirty="0"/>
              <a:t>Don't have to waste the installing individual applications to new computers.</a:t>
            </a:r>
          </a:p>
          <a:p>
            <a:r>
              <a:rPr lang="en-IN" dirty="0"/>
              <a:t>A comprehensive backup of operating systems and installed softwares</a:t>
            </a:r>
          </a:p>
          <a:p>
            <a:pPr marL="139700" indent="0">
              <a:buNone/>
            </a:pPr>
            <a:endParaRPr lang="en-IN" dirty="0"/>
          </a:p>
        </p:txBody>
      </p:sp>
      <p:sp>
        <p:nvSpPr>
          <p:cNvPr id="9" name="Google Shape;77;p15">
            <a:extLst>
              <a:ext uri="{FF2B5EF4-FFF2-40B4-BE49-F238E27FC236}">
                <a16:creationId xmlns:a16="http://schemas.microsoft.com/office/drawing/2014/main" id="{E67A2040-65C7-4A0D-98C3-64E35F073AE6}"/>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https://www.ubackup.com/features/disk-clone.html</a:t>
            </a:r>
            <a:endParaRPr lang="en-IN" dirty="0"/>
          </a:p>
          <a:p>
            <a:pPr marL="0" indent="0">
              <a:buNone/>
            </a:pPr>
            <a:endParaRPr lang="en-IN" dirty="0"/>
          </a:p>
        </p:txBody>
      </p:sp>
      <p:pic>
        <p:nvPicPr>
          <p:cNvPr id="8194" name="Picture 2" descr="Best Hard Drive Cloning Software for Windows (Free &amp;amp; Bootable)">
            <a:extLst>
              <a:ext uri="{FF2B5EF4-FFF2-40B4-BE49-F238E27FC236}">
                <a16:creationId xmlns:a16="http://schemas.microsoft.com/office/drawing/2014/main" id="{D0325FAA-71A7-4847-8600-BB51F908E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70356"/>
            <a:ext cx="4572000" cy="238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3237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Advantages and disadvantages of Cloning</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indent="0">
              <a:buNone/>
            </a:pPr>
            <a:endParaRPr lang="en-IN" dirty="0"/>
          </a:p>
          <a:p>
            <a:pPr marL="139700" lvl="0" indent="0">
              <a:buNone/>
            </a:pPr>
            <a:r>
              <a:rPr lang="en-IN" dirty="0"/>
              <a:t>Disadvantages</a:t>
            </a:r>
          </a:p>
          <a:p>
            <a:pPr lvl="0"/>
            <a:r>
              <a:rPr lang="en-IN" dirty="0"/>
              <a:t>Need to have a high number of the same hardware for the same image</a:t>
            </a:r>
          </a:p>
          <a:p>
            <a:pPr lvl="0"/>
            <a:r>
              <a:rPr lang="en-IN" dirty="0"/>
              <a:t>Must have dedicated IT staff when dealing with more than just a few computers</a:t>
            </a:r>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59AFC4DE-CC84-4296-B1E7-E643EFA6A5FA}"/>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https://www.slideshare.net/jagjitsingh2010/cloning-4</a:t>
            </a:r>
            <a:endParaRPr lang="en-IN" dirty="0"/>
          </a:p>
          <a:p>
            <a:pPr marL="0" indent="0">
              <a:buNone/>
            </a:pPr>
            <a:endParaRPr lang="en-IN" dirty="0"/>
          </a:p>
        </p:txBody>
      </p:sp>
      <p:pic>
        <p:nvPicPr>
          <p:cNvPr id="7170" name="Picture 2" descr="Cloning. (4)">
            <a:extLst>
              <a:ext uri="{FF2B5EF4-FFF2-40B4-BE49-F238E27FC236}">
                <a16:creationId xmlns:a16="http://schemas.microsoft.com/office/drawing/2014/main" id="{BAFE4902-5997-4DAC-AD90-26C177F39C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284" t="26342" r="8547" b="36282"/>
          <a:stretch/>
        </p:blipFill>
        <p:spPr bwMode="auto">
          <a:xfrm>
            <a:off x="4572000" y="1698932"/>
            <a:ext cx="4635374" cy="2393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2117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Distinguish between backup and cloning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Backup Vs Clone</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A backup disk creates an image file. You can use this to recover data if there’s an emergency. </a:t>
            </a:r>
          </a:p>
          <a:p>
            <a:pPr lvl="0"/>
            <a:r>
              <a:rPr lang="en-IN" dirty="0"/>
              <a:t>Cloning copies data from one hard disk to another, if you want to change the drive.</a:t>
            </a:r>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9BAAA23F-D50A-49AE-BB90-3BDE9DE2346A}"/>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endParaRPr lang="en-IN" dirty="0"/>
          </a:p>
          <a:p>
            <a:pPr marL="0" indent="0">
              <a:buNone/>
            </a:pPr>
            <a:r>
              <a:rPr lang="en-IN" dirty="0">
                <a:hlinkClick r:id="rId3"/>
              </a:rPr>
              <a:t>https://recoverit.wondershare.com/harddrive-backup/backup-vs-clone.html</a:t>
            </a:r>
            <a:endParaRPr lang="en-IN" dirty="0"/>
          </a:p>
          <a:p>
            <a:pPr marL="0" indent="0">
              <a:buNone/>
            </a:pPr>
            <a:endParaRPr lang="en-IN" dirty="0"/>
          </a:p>
        </p:txBody>
      </p:sp>
      <p:pic>
        <p:nvPicPr>
          <p:cNvPr id="6146" name="Picture 2" descr="How to Tell The Difference Between Backup and Clone?">
            <a:extLst>
              <a:ext uri="{FF2B5EF4-FFF2-40B4-BE49-F238E27FC236}">
                <a16:creationId xmlns:a16="http://schemas.microsoft.com/office/drawing/2014/main" id="{762E84FD-51EB-42B7-89FD-800163A62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86963"/>
            <a:ext cx="4644428" cy="2596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0777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420349" y="1023042"/>
            <a:ext cx="8520600" cy="23988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Able to work with Linux environment by using Linux commands.</a:t>
            </a:r>
            <a:endParaRPr dirty="0"/>
          </a:p>
        </p:txBody>
      </p:sp>
      <p:sp>
        <p:nvSpPr>
          <p:cNvPr id="62" name="Google Shape;62;p13"/>
          <p:cNvSpPr txBox="1">
            <a:spLocks noGrp="1"/>
          </p:cNvSpPr>
          <p:nvPr>
            <p:ph type="subTitle" idx="1"/>
          </p:nvPr>
        </p:nvSpPr>
        <p:spPr>
          <a:xfrm>
            <a:off x="311708" y="3606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 hours)</a:t>
            </a:r>
            <a:endParaRPr dirty="0"/>
          </a:p>
        </p:txBody>
      </p:sp>
    </p:spTree>
    <p:extLst>
      <p:ext uri="{BB962C8B-B14F-4D97-AF65-F5344CB8AC3E}">
        <p14:creationId xmlns:p14="http://schemas.microsoft.com/office/powerpoint/2010/main" val="47554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Introduction to Linux operating system</a:t>
            </a:r>
          </a:p>
          <a:p>
            <a:pPr marL="457200" lvl="0" indent="-342900" algn="l" rtl="0">
              <a:spcBef>
                <a:spcPts val="0"/>
              </a:spcBef>
              <a:spcAft>
                <a:spcPts val="0"/>
              </a:spcAft>
              <a:buSzPts val="1800"/>
              <a:buChar char="●"/>
            </a:pPr>
            <a:r>
              <a:rPr lang="en-IN" dirty="0"/>
              <a:t>Familiarization with GUI environment</a:t>
            </a:r>
          </a:p>
          <a:p>
            <a:pPr marL="457200" lvl="0" indent="-342900" algn="l" rtl="0">
              <a:spcBef>
                <a:spcPts val="0"/>
              </a:spcBef>
              <a:spcAft>
                <a:spcPts val="0"/>
              </a:spcAft>
              <a:buSzPts val="1800"/>
              <a:buChar char="●"/>
            </a:pPr>
            <a:r>
              <a:rPr lang="en-IN" dirty="0"/>
              <a:t>Syntax of shell commands</a:t>
            </a:r>
          </a:p>
          <a:p>
            <a:pPr marL="457200" lvl="0" indent="-342900" algn="l" rtl="0">
              <a:spcBef>
                <a:spcPts val="0"/>
              </a:spcBef>
              <a:spcAft>
                <a:spcPts val="0"/>
              </a:spcAft>
              <a:buSzPts val="1800"/>
              <a:buChar char="●"/>
            </a:pPr>
            <a:r>
              <a:rPr lang="en-IN" dirty="0"/>
              <a:t>Shell Scripting</a:t>
            </a:r>
          </a:p>
        </p:txBody>
      </p:sp>
    </p:spTree>
    <p:extLst>
      <p:ext uri="{BB962C8B-B14F-4D97-AF65-F5344CB8AC3E}">
        <p14:creationId xmlns:p14="http://schemas.microsoft.com/office/powerpoint/2010/main" val="33228576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an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Operating System is defined as a collection of programs that coordinates the operations of computer hardware and software. </a:t>
            </a:r>
          </a:p>
          <a:p>
            <a:pPr lvl="0"/>
            <a:r>
              <a:rPr lang="en-IN" dirty="0"/>
              <a:t>It acts as a bridge for the interface between man and machine.</a:t>
            </a:r>
          </a:p>
          <a:p>
            <a:pPr lvl="0"/>
            <a:endParaRPr lang="en-IN" dirty="0"/>
          </a:p>
          <a:p>
            <a:pPr marL="139700" lvl="0" indent="0">
              <a:buNone/>
            </a:pPr>
            <a:endParaRPr lang="en-IN" dirty="0"/>
          </a:p>
        </p:txBody>
      </p:sp>
      <p:sp>
        <p:nvSpPr>
          <p:cNvPr id="77" name="Google Shape;77;p15"/>
          <p:cNvSpPr txBox="1">
            <a:spLocks noGrp="1"/>
          </p:cNvSpPr>
          <p:nvPr>
            <p:ph type="body" idx="3"/>
          </p:nvPr>
        </p:nvSpPr>
        <p:spPr>
          <a:xfrm>
            <a:off x="5017800" y="4575475"/>
            <a:ext cx="3397500" cy="3870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 dirty="0"/>
              <a:t> </a:t>
            </a:r>
            <a:r>
              <a:rPr lang="en-IN" dirty="0">
                <a:hlinkClick r:id="rId3"/>
              </a:rPr>
              <a:t>https://www.guru99.com/introduction-linux.html</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 name="Picture 6" descr="Introduction to Operating System">
            <a:extLst>
              <a:ext uri="{FF2B5EF4-FFF2-40B4-BE49-F238E27FC236}">
                <a16:creationId xmlns:a16="http://schemas.microsoft.com/office/drawing/2014/main" id="{05770E03-52E5-4D06-9DEC-34D513495F1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7375"/>
            <a:ext cx="4572000" cy="2804600"/>
          </a:xfrm>
          <a:prstGeom prst="rect">
            <a:avLst/>
          </a:prstGeom>
          <a:noFill/>
          <a:ln>
            <a:noFill/>
          </a:ln>
        </p:spPr>
      </p:pic>
    </p:spTree>
    <p:extLst>
      <p:ext uri="{BB962C8B-B14F-4D97-AF65-F5344CB8AC3E}">
        <p14:creationId xmlns:p14="http://schemas.microsoft.com/office/powerpoint/2010/main" val="28290818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Types of Operating System (OS)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Batch Operating System</a:t>
            </a:r>
          </a:p>
          <a:p>
            <a:pPr lvl="0"/>
            <a:r>
              <a:rPr lang="en-IN" dirty="0"/>
              <a:t>Multitasking/Time Sharing OS</a:t>
            </a:r>
          </a:p>
          <a:p>
            <a:pPr lvl="0"/>
            <a:r>
              <a:rPr lang="en-IN" dirty="0"/>
              <a:t>Multiprocessing OS</a:t>
            </a:r>
          </a:p>
          <a:p>
            <a:pPr lvl="0"/>
            <a:r>
              <a:rPr lang="en-IN" dirty="0"/>
              <a:t>Real Time OS</a:t>
            </a:r>
          </a:p>
          <a:p>
            <a:pPr lvl="0"/>
            <a:r>
              <a:rPr lang="en-IN" dirty="0"/>
              <a:t>Distributed OS</a:t>
            </a:r>
          </a:p>
          <a:p>
            <a:pPr lvl="0"/>
            <a:r>
              <a:rPr lang="en-IN" dirty="0"/>
              <a:t>Network OS</a:t>
            </a:r>
          </a:p>
          <a:p>
            <a:pPr marL="139700" lvl="0" indent="0">
              <a:buNone/>
            </a:pPr>
            <a:endParaRPr lang="en-IN" dirty="0"/>
          </a:p>
        </p:txBody>
      </p:sp>
      <p:pic>
        <p:nvPicPr>
          <p:cNvPr id="7" name="Picture 2" descr="Types of Operating System">
            <a:extLst>
              <a:ext uri="{FF2B5EF4-FFF2-40B4-BE49-F238E27FC236}">
                <a16:creationId xmlns:a16="http://schemas.microsoft.com/office/drawing/2014/main" id="{AE37A64B-DE62-40CF-8888-AE0326B4DA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465517"/>
            <a:ext cx="4638675" cy="288781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77;p15">
            <a:extLst>
              <a:ext uri="{FF2B5EF4-FFF2-40B4-BE49-F238E27FC236}">
                <a16:creationId xmlns:a16="http://schemas.microsoft.com/office/drawing/2014/main" id="{5F0E7063-CD39-4DC3-86A1-73B4B5AB9420}"/>
              </a:ext>
            </a:extLst>
          </p:cNvPr>
          <p:cNvSpPr txBox="1">
            <a:spLocks noGrp="1"/>
          </p:cNvSpPr>
          <p:nvPr>
            <p:ph type="body" idx="3"/>
          </p:nvPr>
        </p:nvSpPr>
        <p:spPr>
          <a:xfrm>
            <a:off x="5017800" y="4575475"/>
            <a:ext cx="3397500" cy="3870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 dirty="0"/>
              <a:t> </a:t>
            </a:r>
            <a:r>
              <a:rPr lang="en-IN" dirty="0">
                <a:hlinkClick r:id="rId4"/>
              </a:rPr>
              <a:t>https://www.tutorialandexample.com/types-of-operating-system/</a:t>
            </a:r>
            <a:endParaRPr lang="en-IN" dirty="0"/>
          </a:p>
          <a:p>
            <a:pPr marL="0" indent="0">
              <a:buNone/>
            </a:pPr>
            <a:endParaRPr dirty="0"/>
          </a:p>
        </p:txBody>
      </p:sp>
    </p:spTree>
    <p:extLst>
      <p:ext uri="{BB962C8B-B14F-4D97-AF65-F5344CB8AC3E}">
        <p14:creationId xmlns:p14="http://schemas.microsoft.com/office/powerpoint/2010/main" val="38653081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Functions of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Process management</a:t>
            </a:r>
          </a:p>
          <a:p>
            <a:pPr lvl="0"/>
            <a:r>
              <a:rPr lang="en-IN" dirty="0"/>
              <a:t>Memory management</a:t>
            </a:r>
          </a:p>
          <a:p>
            <a:pPr lvl="0"/>
            <a:r>
              <a:rPr lang="en-IN" dirty="0"/>
              <a:t>File management</a:t>
            </a:r>
          </a:p>
          <a:p>
            <a:pPr lvl="0"/>
            <a:r>
              <a:rPr lang="en-IN" dirty="0"/>
              <a:t>Device Management</a:t>
            </a:r>
          </a:p>
          <a:p>
            <a:pPr lvl="0"/>
            <a:r>
              <a:rPr lang="en-IN" dirty="0"/>
              <a:t>I/O System Management</a:t>
            </a:r>
          </a:p>
          <a:p>
            <a:pPr lvl="0"/>
            <a:r>
              <a:rPr lang="en-IN" dirty="0"/>
              <a:t>Secondary-Storage Management</a:t>
            </a:r>
          </a:p>
        </p:txBody>
      </p:sp>
      <p:sp>
        <p:nvSpPr>
          <p:cNvPr id="9" name="Google Shape;77;p15">
            <a:extLst>
              <a:ext uri="{FF2B5EF4-FFF2-40B4-BE49-F238E27FC236}">
                <a16:creationId xmlns:a16="http://schemas.microsoft.com/office/drawing/2014/main" id="{EFC27518-DB32-43A3-98DB-3F4CE80ECEF6}"/>
              </a:ext>
            </a:extLst>
          </p:cNvPr>
          <p:cNvSpPr txBox="1">
            <a:spLocks noGrp="1"/>
          </p:cNvSpPr>
          <p:nvPr>
            <p:ph type="body" idx="3"/>
          </p:nvPr>
        </p:nvSpPr>
        <p:spPr>
          <a:xfrm>
            <a:off x="5017800" y="4524375"/>
            <a:ext cx="3397500" cy="4381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 dirty="0"/>
              <a:t> </a:t>
            </a:r>
            <a:r>
              <a:rPr lang="en-IN" dirty="0">
                <a:hlinkClick r:id="rId3"/>
              </a:rPr>
              <a:t>https://www.tutorialandexample.com/functions-of-the-operating-system/</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26" name="Picture 2" descr="Functions of the Operating System">
            <a:extLst>
              <a:ext uri="{FF2B5EF4-FFF2-40B4-BE49-F238E27FC236}">
                <a16:creationId xmlns:a16="http://schemas.microsoft.com/office/drawing/2014/main" id="{5D658D0A-4076-44A3-9A81-67E15856A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02601"/>
            <a:ext cx="4572000" cy="247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04690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Functions of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Security</a:t>
            </a:r>
          </a:p>
          <a:p>
            <a:pPr lvl="0"/>
            <a:r>
              <a:rPr lang="en-IN" dirty="0"/>
              <a:t>Command interpretation</a:t>
            </a:r>
          </a:p>
          <a:p>
            <a:pPr lvl="0"/>
            <a:r>
              <a:rPr lang="en-IN" dirty="0"/>
              <a:t>Networking</a:t>
            </a:r>
          </a:p>
          <a:p>
            <a:pPr lvl="0"/>
            <a:r>
              <a:rPr lang="en-IN" dirty="0"/>
              <a:t>Job accounting</a:t>
            </a:r>
          </a:p>
          <a:p>
            <a:pPr lvl="0"/>
            <a:r>
              <a:rPr lang="en-IN" dirty="0"/>
              <a:t>Communication management</a:t>
            </a:r>
          </a:p>
          <a:p>
            <a:pPr marL="139700" lvl="0" indent="0">
              <a:buNone/>
            </a:pPr>
            <a:endParaRPr lang="en-IN" dirty="0"/>
          </a:p>
        </p:txBody>
      </p:sp>
      <p:sp>
        <p:nvSpPr>
          <p:cNvPr id="9" name="Google Shape;77;p15">
            <a:extLst>
              <a:ext uri="{FF2B5EF4-FFF2-40B4-BE49-F238E27FC236}">
                <a16:creationId xmlns:a16="http://schemas.microsoft.com/office/drawing/2014/main" id="{2D4DA445-3CB4-4C9E-A42D-D5978792CBB3}"/>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https://kullabs.com/class-miscellaneous/teacher-training/digital-literacy/introduction-and-function-of-operating-system</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3076" name="Picture 4" descr="Introduction and Function of Operating System | Notes, Videos, QA and Tests  | Extra References&amp;gt;Teacher Training&amp;gt;Digital Literacy | Kullabs">
            <a:extLst>
              <a:ext uri="{FF2B5EF4-FFF2-40B4-BE49-F238E27FC236}">
                <a16:creationId xmlns:a16="http://schemas.microsoft.com/office/drawing/2014/main" id="{79583DBE-B405-43D4-9B82-5F59D3D2B7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81101"/>
            <a:ext cx="4572000" cy="3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1096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Power  Tools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Hot Glue Gun</a:t>
            </a:r>
            <a:endParaRPr dirty="0"/>
          </a:p>
        </p:txBody>
      </p:sp>
      <p:sp>
        <p:nvSpPr>
          <p:cNvPr id="92" name="Google Shape;92;p17"/>
          <p:cNvSpPr txBox="1">
            <a:spLocks noGrp="1"/>
          </p:cNvSpPr>
          <p:nvPr>
            <p:ph type="body" idx="2"/>
          </p:nvPr>
        </p:nvSpPr>
        <p:spPr>
          <a:xfrm>
            <a:off x="358175" y="2611815"/>
            <a:ext cx="3837000" cy="2160460"/>
          </a:xfrm>
          <a:prstGeom prst="rect">
            <a:avLst/>
          </a:prstGeom>
        </p:spPr>
        <p:txBody>
          <a:bodyPr spcFirstLastPara="1" wrap="square" lIns="91425" tIns="91425" rIns="91425" bIns="91425" anchor="ctr" anchorCtr="0">
            <a:noAutofit/>
          </a:bodyPr>
          <a:lstStyle/>
          <a:p>
            <a:pPr marL="139700" indent="0">
              <a:spcBef>
                <a:spcPts val="1600"/>
              </a:spcBef>
              <a:buNone/>
            </a:pPr>
            <a:endParaRPr lang="en" dirty="0"/>
          </a:p>
          <a:p>
            <a:pPr algn="just">
              <a:spcBef>
                <a:spcPts val="900"/>
              </a:spcBef>
            </a:pPr>
            <a:r>
              <a:rPr lang="en-IN" sz="1400" dirty="0">
                <a:solidFill>
                  <a:srgbClr val="212121"/>
                </a:solidFill>
                <a:effectLst/>
                <a:latin typeface="+mj-lt"/>
                <a:ea typeface="Times New Roman" panose="02020603050405020304" pitchFamily="18" charset="0"/>
              </a:rPr>
              <a:t>Hot glue guns use continuous heating elements to melt the adhesive The gun would heat the glue, and you could use the hot glue to adhere pieces of fabric together (or to make other craft projects).</a:t>
            </a:r>
            <a:endParaRPr lang="en-IN" sz="1400" dirty="0">
              <a:effectLst/>
              <a:latin typeface="+mj-lt"/>
              <a:ea typeface="Times New Roman" panose="02020603050405020304" pitchFamily="18" charset="0"/>
            </a:endParaRPr>
          </a:p>
          <a:p>
            <a:pPr algn="just">
              <a:spcBef>
                <a:spcPts val="900"/>
              </a:spcBef>
            </a:pPr>
            <a:r>
              <a:rPr lang="en-IN" sz="1400" dirty="0">
                <a:solidFill>
                  <a:srgbClr val="212121"/>
                </a:solidFill>
                <a:effectLst/>
                <a:latin typeface="+mj-lt"/>
                <a:ea typeface="Times New Roman" panose="02020603050405020304" pitchFamily="18" charset="0"/>
              </a:rPr>
              <a:t>Hot melt also has the advantage of not losing any thickness when drying</a:t>
            </a:r>
            <a:r>
              <a:rPr lang="en-IN" sz="1400" dirty="0">
                <a:solidFill>
                  <a:srgbClr val="212121"/>
                </a:solidFill>
                <a:effectLst/>
                <a:latin typeface="Times New Roman" panose="02020603050405020304" pitchFamily="18" charset="0"/>
                <a:ea typeface="Times New Roman" panose="02020603050405020304" pitchFamily="18" charset="0"/>
              </a:rPr>
              <a:t>.</a:t>
            </a:r>
            <a:endParaRPr lang="en-IN" sz="1400" dirty="0">
              <a:effectLst/>
              <a:latin typeface="Times New Roman" panose="02020603050405020304" pitchFamily="18" charset="0"/>
              <a:ea typeface="Times New Roman" panose="02020603050405020304" pitchFamily="18" charset="0"/>
            </a:endParaRPr>
          </a:p>
          <a:p>
            <a:pPr>
              <a:spcBef>
                <a:spcPts val="1600"/>
              </a:spcBef>
            </a:pPr>
            <a:endParaRPr lang="en-IN" dirty="0">
              <a:latin typeface="+mj-lt"/>
            </a:endParaRPr>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u="sng" dirty="0">
                <a:solidFill>
                  <a:srgbClr val="0000FF"/>
                </a:solidFill>
                <a:effectLst/>
                <a:latin typeface="+mj-lt"/>
                <a:ea typeface="Times New Roman" panose="02020603050405020304" pitchFamily="18" charset="0"/>
                <a:hlinkClick r:id="rId3"/>
              </a:rPr>
              <a:t>https://sites.google.com/view/master-training</a:t>
            </a: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2D7E937F-59EC-43E1-9896-99A57AFE2E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74950" y="1198800"/>
            <a:ext cx="3584257" cy="2826030"/>
          </a:xfrm>
          <a:prstGeom prst="rect">
            <a:avLst/>
          </a:prstGeom>
          <a:noFill/>
          <a:ln>
            <a:noFill/>
          </a:ln>
        </p:spPr>
      </p:pic>
    </p:spTree>
    <p:extLst>
      <p:ext uri="{BB962C8B-B14F-4D97-AF65-F5344CB8AC3E}">
        <p14:creationId xmlns:p14="http://schemas.microsoft.com/office/powerpoint/2010/main" val="213947091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Advantages of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r>
              <a:rPr lang="en-IN" dirty="0"/>
              <a:t>Advantages</a:t>
            </a:r>
          </a:p>
          <a:p>
            <a:pPr lvl="0"/>
            <a:r>
              <a:rPr lang="en-IN" dirty="0"/>
              <a:t>User Friendly</a:t>
            </a:r>
          </a:p>
          <a:p>
            <a:pPr lvl="0"/>
            <a:r>
              <a:rPr lang="en-IN" dirty="0"/>
              <a:t>Security</a:t>
            </a:r>
          </a:p>
          <a:p>
            <a:pPr lvl="0"/>
            <a:r>
              <a:rPr lang="en-IN" dirty="0"/>
              <a:t>Sharing Resources</a:t>
            </a:r>
          </a:p>
          <a:p>
            <a:pPr lvl="0"/>
            <a:r>
              <a:rPr lang="en-IN" dirty="0"/>
              <a:t>Hardware Accessibility</a:t>
            </a:r>
          </a:p>
          <a:p>
            <a:pPr lvl="0"/>
            <a:r>
              <a:rPr lang="en-IN" dirty="0"/>
              <a:t>Multitasking</a:t>
            </a:r>
          </a:p>
        </p:txBody>
      </p:sp>
      <p:sp>
        <p:nvSpPr>
          <p:cNvPr id="9" name="Google Shape;77;p15">
            <a:extLst>
              <a:ext uri="{FF2B5EF4-FFF2-40B4-BE49-F238E27FC236}">
                <a16:creationId xmlns:a16="http://schemas.microsoft.com/office/drawing/2014/main" id="{2991E55E-D2E9-4369-805E-473E12E9A0F4}"/>
              </a:ext>
            </a:extLst>
          </p:cNvPr>
          <p:cNvSpPr txBox="1">
            <a:spLocks noGrp="1"/>
          </p:cNvSpPr>
          <p:nvPr>
            <p:ph type="body" idx="3"/>
          </p:nvPr>
        </p:nvSpPr>
        <p:spPr>
          <a:xfrm>
            <a:off x="4939500" y="4596550"/>
            <a:ext cx="3836999" cy="47075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https://www.hitechwhizz.com/2021/02/5-advantages-and-disadvantages-limitations-benefits-of-operating-system.html</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4100" name="Picture 4" descr="5 Advantages and Disadvantages of Operating System | Limitations &amp; Benefits of Operating System">
            <a:extLst>
              <a:ext uri="{FF2B5EF4-FFF2-40B4-BE49-F238E27FC236}">
                <a16:creationId xmlns:a16="http://schemas.microsoft.com/office/drawing/2014/main" id="{FD86D355-7F26-4078-B038-E77E7B0620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57363"/>
            <a:ext cx="45720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6344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Disadvantages of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r>
              <a:rPr lang="en-IN" dirty="0"/>
              <a:t>Disadvantages</a:t>
            </a:r>
          </a:p>
          <a:p>
            <a:pPr lvl="0"/>
            <a:r>
              <a:rPr lang="en-IN" dirty="0"/>
              <a:t>Cost</a:t>
            </a:r>
          </a:p>
          <a:p>
            <a:pPr lvl="0"/>
            <a:r>
              <a:rPr lang="en-IN" dirty="0"/>
              <a:t>Reliability</a:t>
            </a:r>
          </a:p>
          <a:p>
            <a:pPr lvl="0"/>
            <a:r>
              <a:rPr lang="en-IN" dirty="0"/>
              <a:t>Complexity</a:t>
            </a:r>
          </a:p>
          <a:p>
            <a:pPr lvl="0"/>
            <a:r>
              <a:rPr lang="en-IN" dirty="0"/>
              <a:t>Fragmentation</a:t>
            </a:r>
          </a:p>
          <a:p>
            <a:pPr lvl="0"/>
            <a:r>
              <a:rPr lang="en-IN" dirty="0"/>
              <a:t>Virus Attacks</a:t>
            </a:r>
          </a:p>
        </p:txBody>
      </p:sp>
      <p:sp>
        <p:nvSpPr>
          <p:cNvPr id="9" name="Google Shape;77;p15">
            <a:extLst>
              <a:ext uri="{FF2B5EF4-FFF2-40B4-BE49-F238E27FC236}">
                <a16:creationId xmlns:a16="http://schemas.microsoft.com/office/drawing/2014/main" id="{95D3A43A-C08B-4771-934A-50C95C3F86B6}"/>
              </a:ext>
            </a:extLst>
          </p:cNvPr>
          <p:cNvSpPr txBox="1">
            <a:spLocks noGrp="1"/>
          </p:cNvSpPr>
          <p:nvPr>
            <p:ph type="body" idx="3"/>
          </p:nvPr>
        </p:nvSpPr>
        <p:spPr>
          <a:xfrm>
            <a:off x="5017799" y="4663224"/>
            <a:ext cx="3836999" cy="480275"/>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https://www.hitechwhizz.com/2021/02/5-advantages-and-disadvantages-limitations-benefits-of-operating-system.html</a:t>
            </a:r>
            <a:endParaRPr lang="en-IN" dirty="0"/>
          </a:p>
          <a:p>
            <a:pPr marL="0" indent="0">
              <a:buNone/>
            </a:pPr>
            <a:endParaRPr lang="en-IN" dirty="0"/>
          </a:p>
          <a:p>
            <a:pPr marL="0" lvl="0" indent="0" algn="l" rtl="0">
              <a:spcBef>
                <a:spcPts val="0"/>
              </a:spcBef>
              <a:spcAft>
                <a:spcPts val="1600"/>
              </a:spcAft>
              <a:buNone/>
            </a:pPr>
            <a:endParaRPr dirty="0"/>
          </a:p>
        </p:txBody>
      </p:sp>
      <p:pic>
        <p:nvPicPr>
          <p:cNvPr id="5122" name="Picture 2" descr="Advantages and Disadvantages of Operating System - The Crazy Programmer">
            <a:extLst>
              <a:ext uri="{FF2B5EF4-FFF2-40B4-BE49-F238E27FC236}">
                <a16:creationId xmlns:a16="http://schemas.microsoft.com/office/drawing/2014/main" id="{7D6724B2-BD02-498C-B499-A16DA548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47875"/>
            <a:ext cx="45720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12751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What is Linux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Linux is a community of open-source Unix like operating systems that are based on the Linux Kernel.</a:t>
            </a:r>
          </a:p>
          <a:p>
            <a:pPr lvl="0"/>
            <a:r>
              <a:rPr lang="en-IN" dirty="0"/>
              <a:t>Linux is a Unix-like, open source and community-developed operating system (OS) for computers, servers, mainframes, mobile devices and embedded devices.</a:t>
            </a:r>
          </a:p>
        </p:txBody>
      </p:sp>
      <p:sp>
        <p:nvSpPr>
          <p:cNvPr id="9" name="Google Shape;77;p15">
            <a:extLst>
              <a:ext uri="{FF2B5EF4-FFF2-40B4-BE49-F238E27FC236}">
                <a16:creationId xmlns:a16="http://schemas.microsoft.com/office/drawing/2014/main" id="{DD11F190-B1D9-4DC7-AC17-C9549551682D}"/>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https://www.guru99.com/introduction-linux.html</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 name="Picture 9" descr="What is Linux">
            <a:extLst>
              <a:ext uri="{FF2B5EF4-FFF2-40B4-BE49-F238E27FC236}">
                <a16:creationId xmlns:a16="http://schemas.microsoft.com/office/drawing/2014/main" id="{E274D9F6-F4BB-49E4-B733-B12579E664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098674"/>
            <a:ext cx="4572000" cy="2241973"/>
          </a:xfrm>
          <a:prstGeom prst="rect">
            <a:avLst/>
          </a:prstGeom>
          <a:noFill/>
          <a:ln>
            <a:noFill/>
          </a:ln>
        </p:spPr>
      </p:pic>
    </p:spTree>
    <p:extLst>
      <p:ext uri="{BB962C8B-B14F-4D97-AF65-F5344CB8AC3E}">
        <p14:creationId xmlns:p14="http://schemas.microsoft.com/office/powerpoint/2010/main" val="84381971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Who created Linux?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Linux, computer operating system created in the early 1990s by Finnish software engineer Linus Torvalds and the Free Software Foundation.</a:t>
            </a:r>
          </a:p>
        </p:txBody>
      </p:sp>
      <p:sp>
        <p:nvSpPr>
          <p:cNvPr id="9" name="Google Shape;77;p15">
            <a:extLst>
              <a:ext uri="{FF2B5EF4-FFF2-40B4-BE49-F238E27FC236}">
                <a16:creationId xmlns:a16="http://schemas.microsoft.com/office/drawing/2014/main" id="{B5EC4057-88FB-46B8-A5A1-6711AC1749FE}"/>
              </a:ext>
            </a:extLst>
          </p:cNvPr>
          <p:cNvSpPr txBox="1">
            <a:spLocks noGrp="1"/>
          </p:cNvSpPr>
          <p:nvPr>
            <p:ph type="body" idx="3"/>
          </p:nvPr>
        </p:nvSpPr>
        <p:spPr>
          <a:xfrm>
            <a:off x="4939500" y="4663224"/>
            <a:ext cx="3836999" cy="480275"/>
          </a:xfrm>
          <a:prstGeom prst="rect">
            <a:avLst/>
          </a:prstGeom>
        </p:spPr>
        <p:txBody>
          <a:bodyPr spcFirstLastPara="1" wrap="square" lIns="91425" tIns="91425" rIns="91425" bIns="91425" anchor="t" anchorCtr="0">
            <a:noAutofit/>
          </a:bodyPr>
          <a:lstStyle/>
          <a:p>
            <a:pPr marL="0" indent="0">
              <a:buNone/>
            </a:pPr>
            <a:r>
              <a:rPr lang="en" dirty="0"/>
              <a:t>Image Source:</a:t>
            </a:r>
            <a:endParaRPr lang="en-IN" dirty="0"/>
          </a:p>
          <a:p>
            <a:pPr marL="0" indent="0">
              <a:buNone/>
            </a:pPr>
            <a:r>
              <a:rPr lang="en-IN" dirty="0">
                <a:hlinkClick r:id="rId3"/>
              </a:rPr>
              <a:t>https://souclou.com/linus-torvalds-creator-of-linux-kernel-explained-why-linux-desktop-was-not-a-thing/</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6146" name="Picture 2" descr="Linus Torvalds, creator of Linux Kernel, explained why Linux Desktop was  not a thing. - VPS and VPN">
            <a:extLst>
              <a:ext uri="{FF2B5EF4-FFF2-40B4-BE49-F238E27FC236}">
                <a16:creationId xmlns:a16="http://schemas.microsoft.com/office/drawing/2014/main" id="{9F1E7C95-EBAB-49FB-ACA6-088A575AA9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58" r="8354"/>
          <a:stretch/>
        </p:blipFill>
        <p:spPr bwMode="auto">
          <a:xfrm>
            <a:off x="4572000" y="1567375"/>
            <a:ext cx="4572000" cy="2881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7355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History of Linux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In 1991, the Linux history started with the starting of a particular project by the Finland student Linus Torvalds for creating a new free OS kernel.</a:t>
            </a:r>
          </a:p>
        </p:txBody>
      </p:sp>
      <p:sp>
        <p:nvSpPr>
          <p:cNvPr id="9" name="Google Shape;77;p15">
            <a:extLst>
              <a:ext uri="{FF2B5EF4-FFF2-40B4-BE49-F238E27FC236}">
                <a16:creationId xmlns:a16="http://schemas.microsoft.com/office/drawing/2014/main" id="{3BBF3ED6-33D3-4DEF-A0C6-52BBC9888513}"/>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https://www.elprocus.com/linux-operating-system/</a:t>
            </a: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7170" name="Picture 2" descr="The History of Linux">
            <a:extLst>
              <a:ext uri="{FF2B5EF4-FFF2-40B4-BE49-F238E27FC236}">
                <a16:creationId xmlns:a16="http://schemas.microsoft.com/office/drawing/2014/main" id="{255134CD-D83B-495F-8ECC-4D555F6F8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74976"/>
            <a:ext cx="4572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9779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Components of Linux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Kernel</a:t>
            </a:r>
          </a:p>
          <a:p>
            <a:pPr lvl="0"/>
            <a:r>
              <a:rPr lang="en-IN" dirty="0"/>
              <a:t>System Library</a:t>
            </a:r>
          </a:p>
          <a:p>
            <a:pPr lvl="0"/>
            <a:r>
              <a:rPr lang="en-IN" dirty="0"/>
              <a:t>System Utility</a:t>
            </a:r>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9823B133-D785-4C79-B81C-4F2E68D3A5F2}"/>
              </a:ext>
            </a:extLst>
          </p:cNvPr>
          <p:cNvSpPr txBox="1">
            <a:spLocks noGrp="1"/>
          </p:cNvSpPr>
          <p:nvPr>
            <p:ph type="body" idx="3"/>
          </p:nvPr>
        </p:nvSpPr>
        <p:spPr>
          <a:xfrm>
            <a:off x="4844727" y="464417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https://www.tutorialspoint.com/operating_system/os_linux.htm</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 name="Picture 9">
            <a:extLst>
              <a:ext uri="{FF2B5EF4-FFF2-40B4-BE49-F238E27FC236}">
                <a16:creationId xmlns:a16="http://schemas.microsoft.com/office/drawing/2014/main" id="{82B1F69C-295E-4AAA-B76E-A7F08E478F8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96117" y="1418798"/>
            <a:ext cx="4647883" cy="2867452"/>
          </a:xfrm>
          <a:prstGeom prst="rect">
            <a:avLst/>
          </a:prstGeom>
          <a:noFill/>
          <a:ln>
            <a:noFill/>
          </a:ln>
        </p:spPr>
      </p:pic>
    </p:spTree>
    <p:extLst>
      <p:ext uri="{BB962C8B-B14F-4D97-AF65-F5344CB8AC3E}">
        <p14:creationId xmlns:p14="http://schemas.microsoft.com/office/powerpoint/2010/main" val="39007046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Basic features of Linux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Portable </a:t>
            </a:r>
          </a:p>
          <a:p>
            <a:pPr lvl="0"/>
            <a:r>
              <a:rPr lang="en-IN" dirty="0"/>
              <a:t>Open Source </a:t>
            </a:r>
          </a:p>
          <a:p>
            <a:pPr lvl="0"/>
            <a:r>
              <a:rPr lang="en-IN" dirty="0"/>
              <a:t>Multi-user</a:t>
            </a:r>
          </a:p>
          <a:p>
            <a:pPr lvl="0"/>
            <a:r>
              <a:rPr lang="en-IN" dirty="0"/>
              <a:t>Multiprogramming</a:t>
            </a:r>
          </a:p>
          <a:p>
            <a:pPr lvl="0"/>
            <a:r>
              <a:rPr lang="en-IN" dirty="0"/>
              <a:t>Hierarchical File System </a:t>
            </a:r>
          </a:p>
          <a:p>
            <a:pPr lvl="0"/>
            <a:r>
              <a:rPr lang="en-IN" dirty="0"/>
              <a:t>Shell </a:t>
            </a:r>
          </a:p>
          <a:p>
            <a:pPr lvl="0"/>
            <a:r>
              <a:rPr lang="en-IN" dirty="0"/>
              <a:t>Security</a:t>
            </a:r>
          </a:p>
          <a:p>
            <a:pPr marL="139700" lvl="0" indent="0">
              <a:buNone/>
            </a:pPr>
            <a:endParaRPr lang="en-IN" dirty="0"/>
          </a:p>
        </p:txBody>
      </p:sp>
      <p:sp>
        <p:nvSpPr>
          <p:cNvPr id="9" name="Google Shape;77;p15">
            <a:extLst>
              <a:ext uri="{FF2B5EF4-FFF2-40B4-BE49-F238E27FC236}">
                <a16:creationId xmlns:a16="http://schemas.microsoft.com/office/drawing/2014/main" id="{44AE7352-3222-4487-BFB2-05761FE500AB}"/>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endParaRPr lang="en-IN" dirty="0"/>
          </a:p>
          <a:p>
            <a:pPr marL="0" indent="0">
              <a:buNone/>
            </a:pPr>
            <a:r>
              <a:rPr lang="en-IN" dirty="0">
                <a:hlinkClick r:id="rId3"/>
              </a:rPr>
              <a:t>https://steemit.com/features/@arshi731/features-of-linux</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8194" name="Picture 2" descr="Features of Linux — Steemit">
            <a:extLst>
              <a:ext uri="{FF2B5EF4-FFF2-40B4-BE49-F238E27FC236}">
                <a16:creationId xmlns:a16="http://schemas.microsoft.com/office/drawing/2014/main" id="{0170281C-48A8-4925-8F37-B16A77304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9452" y="1465788"/>
            <a:ext cx="4594548" cy="2934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5998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Architectures of Linux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The Kernel</a:t>
            </a:r>
          </a:p>
          <a:p>
            <a:pPr lvl="0"/>
            <a:r>
              <a:rPr lang="en-IN" dirty="0"/>
              <a:t>System Library</a:t>
            </a:r>
          </a:p>
          <a:p>
            <a:pPr lvl="0"/>
            <a:r>
              <a:rPr lang="en-IN" dirty="0"/>
              <a:t>Hardware layer</a:t>
            </a:r>
          </a:p>
          <a:p>
            <a:pPr lvl="0"/>
            <a:r>
              <a:rPr lang="en-IN" dirty="0"/>
              <a:t>System</a:t>
            </a:r>
          </a:p>
          <a:p>
            <a:pPr lvl="0"/>
            <a:r>
              <a:rPr lang="en-IN" dirty="0"/>
              <a:t>Shell utility.</a:t>
            </a:r>
          </a:p>
          <a:p>
            <a:pPr marL="139700" lvl="0" indent="0">
              <a:buNone/>
            </a:pPr>
            <a:endParaRPr lang="en-IN" dirty="0"/>
          </a:p>
        </p:txBody>
      </p:sp>
      <p:sp>
        <p:nvSpPr>
          <p:cNvPr id="9" name="Google Shape;77;p15">
            <a:extLst>
              <a:ext uri="{FF2B5EF4-FFF2-40B4-BE49-F238E27FC236}">
                <a16:creationId xmlns:a16="http://schemas.microsoft.com/office/drawing/2014/main" id="{7B3CC8A5-AA36-4A79-A595-766987289A27}"/>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https://www.javatpoint.com/architecture-of-linux</a:t>
            </a:r>
            <a:endParaRPr lang="en-IN" dirty="0"/>
          </a:p>
          <a:p>
            <a:pPr marL="0" indent="0">
              <a:buNone/>
            </a:pPr>
            <a:endParaRPr lang="en-IN" dirty="0"/>
          </a:p>
          <a:p>
            <a:pPr marL="0" lvl="0" indent="0" algn="l" rtl="0">
              <a:spcBef>
                <a:spcPts val="0"/>
              </a:spcBef>
              <a:spcAft>
                <a:spcPts val="1600"/>
              </a:spcAft>
              <a:buNone/>
            </a:pPr>
            <a:endParaRPr dirty="0"/>
          </a:p>
        </p:txBody>
      </p:sp>
      <p:pic>
        <p:nvPicPr>
          <p:cNvPr id="10" name="Picture 9" descr="Architecture of Linux">
            <a:extLst>
              <a:ext uri="{FF2B5EF4-FFF2-40B4-BE49-F238E27FC236}">
                <a16:creationId xmlns:a16="http://schemas.microsoft.com/office/drawing/2014/main" id="{4DE7285E-1B43-4055-9BE1-EFBBA11B5EF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66473"/>
            <a:ext cx="4572000" cy="2572177"/>
          </a:xfrm>
          <a:prstGeom prst="rect">
            <a:avLst/>
          </a:prstGeom>
          <a:noFill/>
          <a:ln>
            <a:noFill/>
          </a:ln>
        </p:spPr>
      </p:pic>
    </p:spTree>
    <p:extLst>
      <p:ext uri="{BB962C8B-B14F-4D97-AF65-F5344CB8AC3E}">
        <p14:creationId xmlns:p14="http://schemas.microsoft.com/office/powerpoint/2010/main" val="136128272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The Linux Kernel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endParaRPr lang="en-IN" dirty="0"/>
          </a:p>
          <a:p>
            <a:pPr lvl="0"/>
            <a:r>
              <a:rPr lang="en-IN" dirty="0"/>
              <a:t>Linux kernel is a free, open-source, monolithic, modular, Unix-like operating system kernel.</a:t>
            </a:r>
          </a:p>
          <a:p>
            <a:pPr lvl="0"/>
            <a:r>
              <a:rPr lang="en-IN" dirty="0"/>
              <a:t>It is the main component of the Linux operating system (OS) and is the core interface between the computer’s hardware and its processes.</a:t>
            </a:r>
          </a:p>
        </p:txBody>
      </p:sp>
      <p:sp>
        <p:nvSpPr>
          <p:cNvPr id="9" name="Google Shape;77;p15">
            <a:extLst>
              <a:ext uri="{FF2B5EF4-FFF2-40B4-BE49-F238E27FC236}">
                <a16:creationId xmlns:a16="http://schemas.microsoft.com/office/drawing/2014/main" id="{ACDEBFA4-3287-4ED2-A167-B90305E525D9}"/>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https://www.javatpoint.com/architecture-of-linux</a:t>
            </a:r>
            <a:endParaRPr lang="en-IN" dirty="0"/>
          </a:p>
          <a:p>
            <a:pPr marL="0" indent="0">
              <a:buNone/>
            </a:pPr>
            <a:endParaRPr lang="en-IN" dirty="0"/>
          </a:p>
          <a:p>
            <a:pPr marL="0" lvl="0" indent="0" algn="l" rtl="0">
              <a:spcBef>
                <a:spcPts val="0"/>
              </a:spcBef>
              <a:spcAft>
                <a:spcPts val="1600"/>
              </a:spcAft>
              <a:buNone/>
            </a:pPr>
            <a:endParaRPr dirty="0"/>
          </a:p>
        </p:txBody>
      </p:sp>
      <p:pic>
        <p:nvPicPr>
          <p:cNvPr id="9218" name="Picture 2" descr="The Linux Kernel - GeeksforGeeks">
            <a:extLst>
              <a:ext uri="{FF2B5EF4-FFF2-40B4-BE49-F238E27FC236}">
                <a16:creationId xmlns:a16="http://schemas.microsoft.com/office/drawing/2014/main" id="{9C7DCDFD-E5FE-4810-A681-225220151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00138"/>
            <a:ext cx="4572000" cy="315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32384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User-interface of Linux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endParaRPr lang="en-IN" dirty="0"/>
          </a:p>
          <a:p>
            <a:pPr lvl="0"/>
            <a:r>
              <a:rPr lang="en-IN" dirty="0"/>
              <a:t>A user interface (UI) refers to the part of an operating system, program, or device that allows a user to enter and receive information.</a:t>
            </a:r>
          </a:p>
        </p:txBody>
      </p:sp>
      <p:sp>
        <p:nvSpPr>
          <p:cNvPr id="9" name="Google Shape;77;p15">
            <a:extLst>
              <a:ext uri="{FF2B5EF4-FFF2-40B4-BE49-F238E27FC236}">
                <a16:creationId xmlns:a16="http://schemas.microsoft.com/office/drawing/2014/main" id="{D2B57E0D-065A-4425-A89B-A0363C4A6215}"/>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https://ubuntu.com/blog/whats-new-in-ubuntu-desktop-20-04-lts</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 name="Picture 9">
            <a:extLst>
              <a:ext uri="{FF2B5EF4-FFF2-40B4-BE49-F238E27FC236}">
                <a16:creationId xmlns:a16="http://schemas.microsoft.com/office/drawing/2014/main" id="{C91B0594-5470-4A2E-A4A7-04156A5E37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1279525"/>
            <a:ext cx="4591050" cy="2774950"/>
          </a:xfrm>
          <a:prstGeom prst="rect">
            <a:avLst/>
          </a:prstGeom>
          <a:noFill/>
          <a:ln>
            <a:noFill/>
          </a:ln>
        </p:spPr>
      </p:pic>
    </p:spTree>
    <p:extLst>
      <p:ext uri="{BB962C8B-B14F-4D97-AF65-F5344CB8AC3E}">
        <p14:creationId xmlns:p14="http://schemas.microsoft.com/office/powerpoint/2010/main" val="2179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Crimping Tools and Types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Crimping tools</a:t>
            </a:r>
            <a:endParaRPr dirty="0"/>
          </a:p>
        </p:txBody>
      </p:sp>
      <p:sp>
        <p:nvSpPr>
          <p:cNvPr id="92" name="Google Shape;92;p17"/>
          <p:cNvSpPr txBox="1">
            <a:spLocks noGrp="1"/>
          </p:cNvSpPr>
          <p:nvPr>
            <p:ph type="body" idx="2"/>
          </p:nvPr>
        </p:nvSpPr>
        <p:spPr>
          <a:xfrm>
            <a:off x="358175" y="2611815"/>
            <a:ext cx="3837000" cy="2160460"/>
          </a:xfrm>
          <a:prstGeom prst="rect">
            <a:avLst/>
          </a:prstGeom>
        </p:spPr>
        <p:txBody>
          <a:bodyPr spcFirstLastPara="1" wrap="square" lIns="91425" tIns="91425" rIns="91425" bIns="91425" anchor="ctr" anchorCtr="0">
            <a:noAutofit/>
          </a:bodyPr>
          <a:lstStyle/>
          <a:p>
            <a:pPr marL="139700" indent="0">
              <a:spcBef>
                <a:spcPts val="1600"/>
              </a:spcBef>
              <a:buNone/>
            </a:pPr>
            <a:endParaRPr lang="en" dirty="0"/>
          </a:p>
          <a:p>
            <a:pPr algn="just">
              <a:spcBef>
                <a:spcPts val="900"/>
              </a:spcBef>
            </a:pPr>
            <a:r>
              <a:rPr lang="en-IN" sz="1400" dirty="0">
                <a:solidFill>
                  <a:srgbClr val="333333"/>
                </a:solidFill>
                <a:effectLst/>
                <a:latin typeface="+mj-lt"/>
                <a:ea typeface="Times New Roman" panose="02020603050405020304" pitchFamily="18" charset="0"/>
              </a:rPr>
              <a:t>Crimp tools are a varied collection of devices used to join materials or components by pressing them together and creating a seal or crimp</a:t>
            </a:r>
            <a:endParaRPr lang="en-IN" sz="1400" dirty="0">
              <a:effectLst/>
              <a:latin typeface="Times New Roman" panose="02020603050405020304" pitchFamily="18" charset="0"/>
              <a:ea typeface="Times New Roman" panose="02020603050405020304" pitchFamily="18" charset="0"/>
            </a:endParaRPr>
          </a:p>
          <a:p>
            <a:pPr>
              <a:spcBef>
                <a:spcPts val="1600"/>
              </a:spcBef>
            </a:pPr>
            <a:endParaRPr lang="en-IN" dirty="0">
              <a:latin typeface="+mj-lt"/>
            </a:endParaRPr>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u="sng" dirty="0">
                <a:solidFill>
                  <a:srgbClr val="0000FF"/>
                </a:solidFill>
                <a:effectLst/>
                <a:latin typeface="+mj-lt"/>
                <a:ea typeface="Times New Roman" panose="02020603050405020304" pitchFamily="18" charset="0"/>
                <a:hlinkClick r:id="rId3"/>
              </a:rPr>
              <a:t>https://sites.google.com/view/master-training</a:t>
            </a: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9F1F864F-260F-49E3-A6C1-852A79C0371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96870" y="1354900"/>
            <a:ext cx="3460085" cy="2603660"/>
          </a:xfrm>
          <a:prstGeom prst="rect">
            <a:avLst/>
          </a:prstGeom>
          <a:noFill/>
          <a:ln>
            <a:noFill/>
          </a:ln>
        </p:spPr>
      </p:pic>
    </p:spTree>
    <p:extLst>
      <p:ext uri="{BB962C8B-B14F-4D97-AF65-F5344CB8AC3E}">
        <p14:creationId xmlns:p14="http://schemas.microsoft.com/office/powerpoint/2010/main" val="101602150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Distribution of Linux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endParaRPr lang="en-IN" dirty="0"/>
          </a:p>
          <a:p>
            <a:pPr lvl="0"/>
            <a:r>
              <a:rPr lang="en-IN" dirty="0"/>
              <a:t>Ubuntu</a:t>
            </a:r>
          </a:p>
          <a:p>
            <a:pPr lvl="0"/>
            <a:r>
              <a:rPr lang="en-IN" dirty="0"/>
              <a:t>Linux Mint</a:t>
            </a:r>
          </a:p>
          <a:p>
            <a:pPr lvl="0"/>
            <a:r>
              <a:rPr lang="en-IN" dirty="0"/>
              <a:t>Debian</a:t>
            </a:r>
          </a:p>
          <a:p>
            <a:pPr lvl="0"/>
            <a:r>
              <a:rPr lang="en-IN" dirty="0"/>
              <a:t>Red Hat </a:t>
            </a:r>
          </a:p>
          <a:p>
            <a:pPr lvl="0"/>
            <a:r>
              <a:rPr lang="en-IN" dirty="0"/>
              <a:t>Fedora</a:t>
            </a:r>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8D4D32E2-07EB-41CF-8012-D3AAC058C0CC}"/>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https://oracle-patches.com/en/os/choosing-the-right-linux-distribution-step-by-step-instruction</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0242" name="Picture 2" descr="How to choose the right Linux distribution?">
            <a:extLst>
              <a:ext uri="{FF2B5EF4-FFF2-40B4-BE49-F238E27FC236}">
                <a16:creationId xmlns:a16="http://schemas.microsoft.com/office/drawing/2014/main" id="{80D22EF0-E8F4-405C-927C-DB6F10E5A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14425"/>
            <a:ext cx="45720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51590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Best Command-Line Editors in Linux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endParaRPr lang="en-IN" dirty="0"/>
          </a:p>
          <a:p>
            <a:pPr lvl="0"/>
            <a:r>
              <a:rPr lang="en-IN" dirty="0"/>
              <a:t>Vim</a:t>
            </a:r>
          </a:p>
          <a:p>
            <a:pPr lvl="0"/>
            <a:r>
              <a:rPr lang="en-IN" dirty="0"/>
              <a:t>Emacs</a:t>
            </a:r>
          </a:p>
          <a:p>
            <a:pPr lvl="0"/>
            <a:r>
              <a:rPr lang="en-IN" dirty="0"/>
              <a:t>Nano</a:t>
            </a:r>
          </a:p>
          <a:p>
            <a:pPr lvl="0"/>
            <a:r>
              <a:rPr lang="en-IN" dirty="0"/>
              <a:t>Micro</a:t>
            </a:r>
          </a:p>
          <a:p>
            <a:pPr marL="139700" lvl="0" indent="0">
              <a:buNone/>
            </a:pPr>
            <a:endParaRPr lang="en-IN" dirty="0"/>
          </a:p>
        </p:txBody>
      </p:sp>
      <p:sp>
        <p:nvSpPr>
          <p:cNvPr id="9" name="Google Shape;77;p15">
            <a:extLst>
              <a:ext uri="{FF2B5EF4-FFF2-40B4-BE49-F238E27FC236}">
                <a16:creationId xmlns:a16="http://schemas.microsoft.com/office/drawing/2014/main" id="{C9A8287F-F35A-46F2-9D56-FB002565D4CD}"/>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https://www.javatpoint.com/linux-nano-editor</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1266" name="Picture 2" descr="How to Save a File in Vi / Vim Editor in Linux">
            <a:extLst>
              <a:ext uri="{FF2B5EF4-FFF2-40B4-BE49-F238E27FC236}">
                <a16:creationId xmlns:a16="http://schemas.microsoft.com/office/drawing/2014/main" id="{BC3A9E19-A46E-4C60-B9B6-9613831760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34517"/>
            <a:ext cx="4572000" cy="148673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Linux Nano Editor - javatpoint">
            <a:extLst>
              <a:ext uri="{FF2B5EF4-FFF2-40B4-BE49-F238E27FC236}">
                <a16:creationId xmlns:a16="http://schemas.microsoft.com/office/drawing/2014/main" id="{75940A04-897C-41E8-80AC-F1D96161B3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838"/>
          <a:stretch/>
        </p:blipFill>
        <p:spPr bwMode="auto">
          <a:xfrm>
            <a:off x="4572000" y="2421251"/>
            <a:ext cx="4572000" cy="1922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377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Types of Users in Linux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endParaRPr lang="en-IN" dirty="0"/>
          </a:p>
          <a:p>
            <a:pPr lvl="0"/>
            <a:r>
              <a:rPr lang="en-IN" dirty="0"/>
              <a:t>Root user</a:t>
            </a:r>
          </a:p>
          <a:p>
            <a:pPr lvl="0"/>
            <a:r>
              <a:rPr lang="en-IN" dirty="0"/>
              <a:t>Regular user </a:t>
            </a:r>
          </a:p>
          <a:p>
            <a:pPr lvl="0"/>
            <a:r>
              <a:rPr lang="en-IN" dirty="0"/>
              <a:t>Service Account</a:t>
            </a:r>
          </a:p>
          <a:p>
            <a:pPr marL="139700" lvl="0" indent="0">
              <a:buNone/>
            </a:pPr>
            <a:endParaRPr lang="en-IN" dirty="0"/>
          </a:p>
        </p:txBody>
      </p:sp>
      <p:sp>
        <p:nvSpPr>
          <p:cNvPr id="9" name="Google Shape;77;p15">
            <a:extLst>
              <a:ext uri="{FF2B5EF4-FFF2-40B4-BE49-F238E27FC236}">
                <a16:creationId xmlns:a16="http://schemas.microsoft.com/office/drawing/2014/main" id="{833AD266-3985-4F9A-ACA8-F81E2FBE21BE}"/>
              </a:ext>
            </a:extLst>
          </p:cNvPr>
          <p:cNvSpPr txBox="1">
            <a:spLocks noGrp="1"/>
          </p:cNvSpPr>
          <p:nvPr>
            <p:ph type="body" idx="3"/>
          </p:nvPr>
        </p:nvSpPr>
        <p:spPr>
          <a:xfrm>
            <a:off x="5017799" y="4663225"/>
            <a:ext cx="3836999" cy="3374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https://linoxide.com/list-users-linux-command-line/</a:t>
            </a:r>
            <a:endParaRPr lang="en-IN" dirty="0"/>
          </a:p>
          <a:p>
            <a:pPr marL="0" indent="0">
              <a:buNone/>
            </a:pPr>
            <a:endParaRPr dirty="0"/>
          </a:p>
        </p:txBody>
      </p:sp>
      <p:pic>
        <p:nvPicPr>
          <p:cNvPr id="12290" name="Picture 2" descr="How to List Users using Linux Command Line">
            <a:extLst>
              <a:ext uri="{FF2B5EF4-FFF2-40B4-BE49-F238E27FC236}">
                <a16:creationId xmlns:a16="http://schemas.microsoft.com/office/drawing/2014/main" id="{76DFAC39-365B-49D8-9467-9C1952EDF5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88" t="24487" r="33310"/>
          <a:stretch/>
        </p:blipFill>
        <p:spPr bwMode="auto">
          <a:xfrm>
            <a:off x="4572000" y="1476374"/>
            <a:ext cx="4572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76850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Comparison of Linux with another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endParaRPr lang="en-IN" dirty="0"/>
          </a:p>
          <a:p>
            <a:pPr lvl="0"/>
            <a:r>
              <a:rPr lang="en-IN" dirty="0"/>
              <a:t>Linux is Open Source and is free to use. Windows is not open source and is not free to use.</a:t>
            </a:r>
          </a:p>
          <a:p>
            <a:pPr lvl="0"/>
            <a:r>
              <a:rPr lang="en-IN" dirty="0"/>
              <a:t>Linux file system is case sensitive. Windows file system is case insensitive</a:t>
            </a:r>
          </a:p>
          <a:p>
            <a:pPr marL="139700" lvl="0" indent="0">
              <a:buNone/>
            </a:pPr>
            <a:endParaRPr lang="en-IN" dirty="0"/>
          </a:p>
        </p:txBody>
      </p:sp>
      <p:sp>
        <p:nvSpPr>
          <p:cNvPr id="9" name="Google Shape;77;p15">
            <a:extLst>
              <a:ext uri="{FF2B5EF4-FFF2-40B4-BE49-F238E27FC236}">
                <a16:creationId xmlns:a16="http://schemas.microsoft.com/office/drawing/2014/main" id="{B6AC0E2C-A793-4B40-841C-B0CE12B56F38}"/>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https://pediaa.com/difference-between-linux-and-ubuntu/</a:t>
            </a:r>
            <a:endParaRPr lang="en-IN" dirty="0"/>
          </a:p>
          <a:p>
            <a:pPr marL="0" indent="0">
              <a:buNone/>
            </a:pPr>
            <a:endParaRPr lang="en-IN" dirty="0"/>
          </a:p>
          <a:p>
            <a:pPr marL="0" lvl="0" indent="0" algn="l" rtl="0">
              <a:spcBef>
                <a:spcPts val="0"/>
              </a:spcBef>
              <a:spcAft>
                <a:spcPts val="1600"/>
              </a:spcAft>
              <a:buNone/>
            </a:pPr>
            <a:endParaRPr dirty="0"/>
          </a:p>
        </p:txBody>
      </p:sp>
      <p:pic>
        <p:nvPicPr>
          <p:cNvPr id="13314" name="Picture 2" descr="Difference Between Linux and Ubuntu - Pediaa.Com">
            <a:extLst>
              <a:ext uri="{FF2B5EF4-FFF2-40B4-BE49-F238E27FC236}">
                <a16:creationId xmlns:a16="http://schemas.microsoft.com/office/drawing/2014/main" id="{3981C03F-D6F2-40F7-9CFA-C20C1A2B8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338" b="6852"/>
          <a:stretch/>
        </p:blipFill>
        <p:spPr bwMode="auto">
          <a:xfrm>
            <a:off x="4572001" y="1209675"/>
            <a:ext cx="4572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63873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Advantages and disadvantages of Linux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r>
              <a:rPr lang="en-IN" dirty="0"/>
              <a:t>Advantages</a:t>
            </a:r>
          </a:p>
          <a:p>
            <a:pPr lvl="0"/>
            <a:r>
              <a:rPr lang="en-IN" dirty="0"/>
              <a:t>Open source</a:t>
            </a:r>
          </a:p>
          <a:p>
            <a:pPr lvl="0"/>
            <a:r>
              <a:rPr lang="en-IN" dirty="0"/>
              <a:t>No anti-virus software needed</a:t>
            </a:r>
          </a:p>
          <a:p>
            <a:pPr lvl="0"/>
            <a:r>
              <a:rPr lang="en-IN" dirty="0"/>
              <a:t>Text editors</a:t>
            </a:r>
          </a:p>
          <a:p>
            <a:pPr lvl="0"/>
            <a:r>
              <a:rPr lang="en-IN" dirty="0"/>
              <a:t>Powerful command prompt</a:t>
            </a:r>
          </a:p>
          <a:p>
            <a:pPr lvl="0"/>
            <a:r>
              <a:rPr lang="en-IN" dirty="0"/>
              <a:t>No reboot needed</a:t>
            </a:r>
          </a:p>
        </p:txBody>
      </p:sp>
      <p:sp>
        <p:nvSpPr>
          <p:cNvPr id="9" name="Google Shape;77;p15">
            <a:extLst>
              <a:ext uri="{FF2B5EF4-FFF2-40B4-BE49-F238E27FC236}">
                <a16:creationId xmlns:a16="http://schemas.microsoft.com/office/drawing/2014/main" id="{63C4723F-BB52-49C7-8237-272F890D301D}"/>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https://www.guru99.com/introduction-linux.html</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1" name="Picture 2" descr="Why Should I Use Linux? Advantages and Benefits Guide">
            <a:extLst>
              <a:ext uri="{FF2B5EF4-FFF2-40B4-BE49-F238E27FC236}">
                <a16:creationId xmlns:a16="http://schemas.microsoft.com/office/drawing/2014/main" id="{084101CF-062D-4AB1-BA23-44E96EFCEC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71650"/>
            <a:ext cx="457200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0334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Advantages and disadvantages of Linux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Low system specifications</a:t>
            </a:r>
          </a:p>
          <a:p>
            <a:pPr lvl="0"/>
            <a:r>
              <a:rPr lang="en-IN" dirty="0"/>
              <a:t>Good at multitasking</a:t>
            </a:r>
          </a:p>
          <a:p>
            <a:pPr lvl="0"/>
            <a:r>
              <a:rPr lang="en-IN" dirty="0"/>
              <a:t>Less disk space needed</a:t>
            </a:r>
          </a:p>
          <a:p>
            <a:pPr lvl="0"/>
            <a:r>
              <a:rPr lang="en-IN" dirty="0"/>
              <a:t>File formats</a:t>
            </a:r>
          </a:p>
        </p:txBody>
      </p:sp>
      <p:sp>
        <p:nvSpPr>
          <p:cNvPr id="9" name="Google Shape;77;p15">
            <a:extLst>
              <a:ext uri="{FF2B5EF4-FFF2-40B4-BE49-F238E27FC236}">
                <a16:creationId xmlns:a16="http://schemas.microsoft.com/office/drawing/2014/main" id="{202A40DE-F328-4D66-9FED-7A6B05F8B277}"/>
              </a:ext>
            </a:extLst>
          </p:cNvPr>
          <p:cNvSpPr txBox="1">
            <a:spLocks noGrp="1"/>
          </p:cNvSpPr>
          <p:nvPr>
            <p:ph type="body" idx="3"/>
          </p:nvPr>
        </p:nvSpPr>
        <p:spPr>
          <a:xfrm>
            <a:off x="473204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endParaRPr lang="en-IN" dirty="0"/>
          </a:p>
          <a:p>
            <a:pPr marL="0" indent="0">
              <a:buNone/>
            </a:pPr>
            <a:r>
              <a:rPr lang="en-IN" dirty="0">
                <a:hlinkClick r:id="rId3"/>
              </a:rPr>
              <a:t>https://www.techradar.com/how-to/how-to-speed-up-ubuntu-2004</a:t>
            </a:r>
            <a:endParaRPr lang="en-IN" dirty="0"/>
          </a:p>
          <a:p>
            <a:pPr marL="0" indent="0">
              <a:buNone/>
            </a:pPr>
            <a:endParaRPr lang="en-IN" dirty="0"/>
          </a:p>
          <a:p>
            <a:pPr marL="0" lvl="0" indent="0" algn="l" rtl="0">
              <a:spcBef>
                <a:spcPts val="0"/>
              </a:spcBef>
              <a:spcAft>
                <a:spcPts val="1600"/>
              </a:spcAft>
              <a:buNone/>
            </a:pPr>
            <a:endParaRPr dirty="0"/>
          </a:p>
        </p:txBody>
      </p:sp>
      <p:pic>
        <p:nvPicPr>
          <p:cNvPr id="15364" name="Picture 4" descr="How to speed up Ubuntu 18.04 | TechRadar">
            <a:extLst>
              <a:ext uri="{FF2B5EF4-FFF2-40B4-BE49-F238E27FC236}">
                <a16:creationId xmlns:a16="http://schemas.microsoft.com/office/drawing/2014/main" id="{9C92D6E7-6027-461A-A6ED-C3A84D0C10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34" t="10493" r="13111" b="1186"/>
          <a:stretch/>
        </p:blipFill>
        <p:spPr bwMode="auto">
          <a:xfrm>
            <a:off x="4572000" y="1354901"/>
            <a:ext cx="4572000" cy="2812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32896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Introduction to Linux operating system</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Advantages and disadvantages of Linux operating system</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marL="139700" lvl="0" indent="0">
              <a:buNone/>
            </a:pPr>
            <a:r>
              <a:rPr lang="en-IN" dirty="0"/>
              <a:t>Disadvantages</a:t>
            </a:r>
          </a:p>
          <a:p>
            <a:pPr lvl="0"/>
            <a:r>
              <a:rPr lang="en-IN" dirty="0"/>
              <a:t>Hardware drivers</a:t>
            </a:r>
          </a:p>
          <a:p>
            <a:pPr lvl="0"/>
            <a:r>
              <a:rPr lang="en-IN" dirty="0"/>
              <a:t>Learning curve</a:t>
            </a:r>
          </a:p>
          <a:p>
            <a:pPr lvl="0"/>
            <a:r>
              <a:rPr lang="en-IN" dirty="0"/>
              <a:t>Software alternative</a:t>
            </a:r>
          </a:p>
          <a:p>
            <a:pPr lvl="0"/>
            <a:r>
              <a:rPr lang="en-IN" dirty="0"/>
              <a:t>No Games</a:t>
            </a:r>
          </a:p>
        </p:txBody>
      </p:sp>
      <p:sp>
        <p:nvSpPr>
          <p:cNvPr id="9" name="Google Shape;77;p15">
            <a:extLst>
              <a:ext uri="{FF2B5EF4-FFF2-40B4-BE49-F238E27FC236}">
                <a16:creationId xmlns:a16="http://schemas.microsoft.com/office/drawing/2014/main" id="{22CD7BAC-77E8-43BC-9DCE-95A256D7E1C7}"/>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https://www.techrepublic.com/article/evaluating-linux-reality-vs-hype/</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6388" name="Picture 4">
            <a:extLst>
              <a:ext uri="{FF2B5EF4-FFF2-40B4-BE49-F238E27FC236}">
                <a16:creationId xmlns:a16="http://schemas.microsoft.com/office/drawing/2014/main" id="{BA3D9BBC-BE03-431E-8243-77A9B25CE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06" t="5472" r="6197" b="17256"/>
          <a:stretch/>
        </p:blipFill>
        <p:spPr bwMode="auto">
          <a:xfrm>
            <a:off x="4572000" y="1019176"/>
            <a:ext cx="4572000" cy="313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4449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Familiarization with GUI environment</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What is Graphical User Interface (GUI)?</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A graphical user interface (GUI) is an interface through which a user interacts with electronic devices such as computers and smartphones through the use of icons, menus and other visual indicators or representations (graphics).</a:t>
            </a:r>
          </a:p>
        </p:txBody>
      </p:sp>
      <p:sp>
        <p:nvSpPr>
          <p:cNvPr id="9" name="Google Shape;77;p15">
            <a:extLst>
              <a:ext uri="{FF2B5EF4-FFF2-40B4-BE49-F238E27FC236}">
                <a16:creationId xmlns:a16="http://schemas.microsoft.com/office/drawing/2014/main" id="{2B3B9E28-F545-4DA5-B08C-98E3D7195423}"/>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https://etipsguruji.com/gui/</a:t>
            </a: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7410" name="Picture 2" descr="Graphical User Interface (GUI) - How it Works, Features &amp;amp; Elements">
            <a:extLst>
              <a:ext uri="{FF2B5EF4-FFF2-40B4-BE49-F238E27FC236}">
                <a16:creationId xmlns:a16="http://schemas.microsoft.com/office/drawing/2014/main" id="{BFE1D172-A472-4198-B3DA-65545EFACE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68" t="14513" r="9688" b="8612"/>
          <a:stretch/>
        </p:blipFill>
        <p:spPr bwMode="auto">
          <a:xfrm>
            <a:off x="4572001" y="1354900"/>
            <a:ext cx="4572000" cy="299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1591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Familiarization with GUI environment</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Top 10 Linux Desktop Environments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GNOME</a:t>
            </a:r>
          </a:p>
          <a:p>
            <a:pPr lvl="0"/>
            <a:r>
              <a:rPr lang="en-IN" dirty="0"/>
              <a:t>KDE Plasma</a:t>
            </a:r>
          </a:p>
          <a:p>
            <a:pPr lvl="0"/>
            <a:r>
              <a:rPr lang="en-IN" dirty="0"/>
              <a:t>Unity</a:t>
            </a:r>
          </a:p>
          <a:p>
            <a:pPr lvl="0"/>
            <a:r>
              <a:rPr lang="en-IN" dirty="0"/>
              <a:t>MATE</a:t>
            </a:r>
          </a:p>
          <a:p>
            <a:pPr lvl="0"/>
            <a:r>
              <a:rPr lang="en-IN" dirty="0"/>
              <a:t>Cinnamon</a:t>
            </a:r>
          </a:p>
        </p:txBody>
      </p:sp>
      <p:sp>
        <p:nvSpPr>
          <p:cNvPr id="9" name="Google Shape;77;p15">
            <a:extLst>
              <a:ext uri="{FF2B5EF4-FFF2-40B4-BE49-F238E27FC236}">
                <a16:creationId xmlns:a16="http://schemas.microsoft.com/office/drawing/2014/main" id="{8CAB9AEA-B9CA-43B1-B953-2E1619207299}"/>
              </a:ext>
            </a:extLst>
          </p:cNvPr>
          <p:cNvSpPr txBox="1">
            <a:spLocks noGrp="1"/>
          </p:cNvSpPr>
          <p:nvPr>
            <p:ph type="body" idx="3"/>
          </p:nvPr>
        </p:nvSpPr>
        <p:spPr>
          <a:xfrm>
            <a:off x="4844727" y="4663225"/>
            <a:ext cx="3836999" cy="3374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https://technastic.com/5-best-linux-desktop-environments/</a:t>
            </a:r>
            <a:endParaRPr lang="en-IN" dirty="0"/>
          </a:p>
          <a:p>
            <a:pPr marL="0" indent="0">
              <a:buNone/>
            </a:pPr>
            <a:endParaRPr lang="en-IN" dirty="0"/>
          </a:p>
          <a:p>
            <a:pPr marL="0" lvl="0" indent="0" algn="l" rtl="0">
              <a:spcBef>
                <a:spcPts val="0"/>
              </a:spcBef>
              <a:spcAft>
                <a:spcPts val="1600"/>
              </a:spcAft>
              <a:buNone/>
            </a:pPr>
            <a:endParaRPr dirty="0"/>
          </a:p>
        </p:txBody>
      </p:sp>
      <p:pic>
        <p:nvPicPr>
          <p:cNvPr id="18434" name="Picture 2" descr="gnome desktop linux">
            <a:extLst>
              <a:ext uri="{FF2B5EF4-FFF2-40B4-BE49-F238E27FC236}">
                <a16:creationId xmlns:a16="http://schemas.microsoft.com/office/drawing/2014/main" id="{77C96B68-9CCE-4B1E-9ED4-11022B1A8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871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44213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Familiarization with GUI environment</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Top 10 Linux Desktop Environments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241974"/>
          </a:xfrm>
          <a:prstGeom prst="rect">
            <a:avLst/>
          </a:prstGeom>
        </p:spPr>
        <p:txBody>
          <a:bodyPr spcFirstLastPara="1" wrap="square" lIns="91425" tIns="91425" rIns="91425" bIns="91425" anchor="ctr" anchorCtr="0">
            <a:noAutofit/>
          </a:bodyPr>
          <a:lstStyle/>
          <a:p>
            <a:pPr lvl="0"/>
            <a:r>
              <a:rPr lang="en-IN" dirty="0"/>
              <a:t>Budgie</a:t>
            </a:r>
          </a:p>
          <a:p>
            <a:pPr lvl="0"/>
            <a:r>
              <a:rPr lang="en-IN" dirty="0"/>
              <a:t>LXQT</a:t>
            </a:r>
          </a:p>
          <a:p>
            <a:pPr lvl="0"/>
            <a:r>
              <a:rPr lang="en-IN" dirty="0"/>
              <a:t>XFCE</a:t>
            </a:r>
          </a:p>
          <a:p>
            <a:pPr lvl="0"/>
            <a:r>
              <a:rPr lang="en-IN" dirty="0"/>
              <a:t>Deepin</a:t>
            </a:r>
          </a:p>
          <a:p>
            <a:pPr lvl="0"/>
            <a:r>
              <a:rPr lang="en-IN" dirty="0"/>
              <a:t>LXDE</a:t>
            </a:r>
          </a:p>
        </p:txBody>
      </p:sp>
      <p:sp>
        <p:nvSpPr>
          <p:cNvPr id="9" name="Google Shape;77;p15">
            <a:extLst>
              <a:ext uri="{FF2B5EF4-FFF2-40B4-BE49-F238E27FC236}">
                <a16:creationId xmlns:a16="http://schemas.microsoft.com/office/drawing/2014/main" id="{08BBD424-300B-44B7-AB7D-A19B5DEA32A1}"/>
              </a:ext>
            </a:extLst>
          </p:cNvPr>
          <p:cNvSpPr txBox="1">
            <a:spLocks noGrp="1"/>
          </p:cNvSpPr>
          <p:nvPr>
            <p:ph type="body" idx="3"/>
          </p:nvPr>
        </p:nvSpPr>
        <p:spPr>
          <a:xfrm>
            <a:off x="5017799" y="46632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https://commons.wikimedia.org/wiki/File:Desktop_Ubuntu_20.04.png</a:t>
            </a:r>
            <a:endParaRPr lang="en-IN" dirty="0"/>
          </a:p>
          <a:p>
            <a:pPr marL="0" indent="0">
              <a:buNone/>
            </a:pPr>
            <a:endParaRPr lang="en-IN" dirty="0"/>
          </a:p>
          <a:p>
            <a:pPr marL="0" indent="0">
              <a:buNone/>
            </a:pPr>
            <a:endParaRPr lang="en-IN" dirty="0"/>
          </a:p>
          <a:p>
            <a:pPr marL="0" indent="0">
              <a:buNone/>
            </a:pPr>
            <a:endParaRPr lang="en-IN" dirty="0"/>
          </a:p>
          <a:p>
            <a:pPr marL="0" lvl="0" indent="0" algn="l" rtl="0">
              <a:spcBef>
                <a:spcPts val="0"/>
              </a:spcBef>
              <a:spcAft>
                <a:spcPts val="1600"/>
              </a:spcAft>
              <a:buNone/>
            </a:pPr>
            <a:endParaRPr dirty="0"/>
          </a:p>
        </p:txBody>
      </p:sp>
      <p:pic>
        <p:nvPicPr>
          <p:cNvPr id="19458" name="Picture 2">
            <a:extLst>
              <a:ext uri="{FF2B5EF4-FFF2-40B4-BE49-F238E27FC236}">
                <a16:creationId xmlns:a16="http://schemas.microsoft.com/office/drawing/2014/main" id="{77153630-7A1D-4715-B1DD-578B2A268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899"/>
            <a:ext cx="4572000" cy="318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445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Crimping Tools and Types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Types of Crimping tools</a:t>
            </a:r>
            <a:endParaRPr dirty="0"/>
          </a:p>
        </p:txBody>
      </p:sp>
      <p:sp>
        <p:nvSpPr>
          <p:cNvPr id="92" name="Google Shape;92;p17"/>
          <p:cNvSpPr txBox="1">
            <a:spLocks noGrp="1"/>
          </p:cNvSpPr>
          <p:nvPr>
            <p:ph type="body" idx="2"/>
          </p:nvPr>
        </p:nvSpPr>
        <p:spPr>
          <a:xfrm>
            <a:off x="358175" y="2611815"/>
            <a:ext cx="3837000" cy="2160460"/>
          </a:xfrm>
          <a:prstGeom prst="rect">
            <a:avLst/>
          </a:prstGeom>
        </p:spPr>
        <p:txBody>
          <a:bodyPr spcFirstLastPara="1" wrap="square" lIns="91425" tIns="91425" rIns="91425" bIns="91425" anchor="ctr" anchorCtr="0">
            <a:noAutofit/>
          </a:bodyPr>
          <a:lstStyle/>
          <a:p>
            <a:pPr marL="139700" indent="0">
              <a:spcBef>
                <a:spcPts val="1600"/>
              </a:spcBef>
              <a:buNone/>
            </a:pPr>
            <a:endParaRPr lang="en" dirty="0"/>
          </a:p>
          <a:p>
            <a:pPr algn="just">
              <a:spcBef>
                <a:spcPts val="900"/>
              </a:spcBef>
            </a:pPr>
            <a:r>
              <a:rPr lang="en-IN" dirty="0">
                <a:solidFill>
                  <a:srgbClr val="333333"/>
                </a:solidFill>
                <a:latin typeface="+mj-lt"/>
                <a:ea typeface="Times New Roman" panose="02020603050405020304" pitchFamily="18" charset="0"/>
              </a:rPr>
              <a:t>Bootlace Crimp Tool</a:t>
            </a:r>
          </a:p>
          <a:p>
            <a:pPr algn="just">
              <a:spcBef>
                <a:spcPts val="900"/>
              </a:spcBef>
            </a:pPr>
            <a:r>
              <a:rPr lang="en-IN" sz="1400" dirty="0">
                <a:effectLst/>
                <a:latin typeface="+mj-lt"/>
                <a:ea typeface="Times New Roman" panose="02020603050405020304" pitchFamily="18" charset="0"/>
              </a:rPr>
              <a:t>RJ45 Crimp tool</a:t>
            </a:r>
          </a:p>
          <a:p>
            <a:pPr algn="just">
              <a:spcBef>
                <a:spcPts val="900"/>
              </a:spcBef>
            </a:pPr>
            <a:r>
              <a:rPr lang="en-IN" dirty="0">
                <a:latin typeface="+mj-lt"/>
                <a:ea typeface="Times New Roman" panose="02020603050405020304" pitchFamily="18" charset="0"/>
              </a:rPr>
              <a:t>RJ9 Crimp tool</a:t>
            </a:r>
            <a:endParaRPr lang="en-IN" sz="1400" dirty="0">
              <a:effectLst/>
              <a:latin typeface="+mj-lt"/>
              <a:ea typeface="Times New Roman" panose="02020603050405020304" pitchFamily="18" charset="0"/>
            </a:endParaRPr>
          </a:p>
          <a:p>
            <a:pPr>
              <a:spcBef>
                <a:spcPts val="1600"/>
              </a:spcBef>
            </a:pPr>
            <a:endParaRPr lang="en-IN" dirty="0">
              <a:latin typeface="+mj-lt"/>
            </a:endParaRPr>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dirty="0">
                <a:hlinkClick r:id="rId3"/>
              </a:rPr>
              <a:t>https://www.computerhope.com/jargon/c/crimp.htm</a:t>
            </a:r>
            <a:endParaRPr lang="en-IN" u="sng" dirty="0">
              <a:solidFill>
                <a:srgbClr val="0000FF"/>
              </a:solidFill>
              <a:latin typeface="+mj-lt"/>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7" name="Picture 6" descr="1212045">
            <a:extLst>
              <a:ext uri="{FF2B5EF4-FFF2-40B4-BE49-F238E27FC236}">
                <a16:creationId xmlns:a16="http://schemas.microsoft.com/office/drawing/2014/main" id="{BFF7FC84-2CAF-4AFB-A429-4A56941B81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231778"/>
            <a:ext cx="2223445" cy="2082446"/>
          </a:xfrm>
          <a:prstGeom prst="rect">
            <a:avLst/>
          </a:prstGeom>
          <a:noFill/>
          <a:ln>
            <a:noFill/>
          </a:ln>
        </p:spPr>
      </p:pic>
      <p:pic>
        <p:nvPicPr>
          <p:cNvPr id="9" name="Picture 8">
            <a:extLst>
              <a:ext uri="{FF2B5EF4-FFF2-40B4-BE49-F238E27FC236}">
                <a16:creationId xmlns:a16="http://schemas.microsoft.com/office/drawing/2014/main" id="{E430DDC2-6D49-41CA-AD78-6A97AA9E1D4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95445" y="1231778"/>
            <a:ext cx="2367597" cy="1781580"/>
          </a:xfrm>
          <a:prstGeom prst="rect">
            <a:avLst/>
          </a:prstGeom>
          <a:noFill/>
          <a:ln>
            <a:noFill/>
          </a:ln>
        </p:spPr>
      </p:pic>
      <p:pic>
        <p:nvPicPr>
          <p:cNvPr id="10" name="Picture 9" descr="RJ9 crimping tool for RJ12 RJ11 RJ45 (4P 6P 8P) - Cablematic">
            <a:extLst>
              <a:ext uri="{FF2B5EF4-FFF2-40B4-BE49-F238E27FC236}">
                <a16:creationId xmlns:a16="http://schemas.microsoft.com/office/drawing/2014/main" id="{62594343-82D4-436F-AC4A-D5CB544A7A3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278" t="16555" r="7127" b="17628"/>
          <a:stretch/>
        </p:blipFill>
        <p:spPr bwMode="auto">
          <a:xfrm>
            <a:off x="6045971" y="3013358"/>
            <a:ext cx="2044398" cy="159121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07450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Familiarization with GUI environment</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CLI vs GUI</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CLI, or Command Line Interface, is a text-based interface used to interact with software and operating system by typing commands into the interface and receive a response in the same way</a:t>
            </a:r>
          </a:p>
          <a:p>
            <a:pPr lvl="0"/>
            <a:r>
              <a:rPr lang="en-IN" dirty="0"/>
              <a:t>GUI, or Graphical User Interface, is a visual-based interface which features the use of graphic images, including windows, icons, and menus.</a:t>
            </a:r>
          </a:p>
        </p:txBody>
      </p:sp>
      <p:sp>
        <p:nvSpPr>
          <p:cNvPr id="9" name="Google Shape;77;p15">
            <a:extLst>
              <a:ext uri="{FF2B5EF4-FFF2-40B4-BE49-F238E27FC236}">
                <a16:creationId xmlns:a16="http://schemas.microsoft.com/office/drawing/2014/main" id="{89BBE2B3-9CFE-4EE1-B32A-BCD8A5F5FC54}"/>
              </a:ext>
            </a:extLst>
          </p:cNvPr>
          <p:cNvSpPr txBox="1">
            <a:spLocks noGrp="1"/>
          </p:cNvSpPr>
          <p:nvPr>
            <p:ph type="body" idx="3"/>
          </p:nvPr>
        </p:nvSpPr>
        <p:spPr>
          <a:xfrm>
            <a:off x="4751099" y="4622625"/>
            <a:ext cx="3836999" cy="299300"/>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https://pediaa.com/difference-between-gui-and-cli/</a:t>
            </a:r>
            <a:endParaRPr lang="en-IN" dirty="0"/>
          </a:p>
          <a:p>
            <a:pPr marL="0" indent="0">
              <a:buNone/>
            </a:pPr>
            <a:endParaRPr lang="en-IN" dirty="0"/>
          </a:p>
          <a:p>
            <a:pPr marL="0" lvl="0" indent="0" algn="l" rtl="0">
              <a:spcBef>
                <a:spcPts val="0"/>
              </a:spcBef>
              <a:spcAft>
                <a:spcPts val="1600"/>
              </a:spcAft>
              <a:buNone/>
            </a:pPr>
            <a:endParaRPr dirty="0"/>
          </a:p>
        </p:txBody>
      </p:sp>
      <p:pic>
        <p:nvPicPr>
          <p:cNvPr id="20482" name="Picture 2" descr="Difference Between GUI and CLI - Comparison Summary">
            <a:extLst>
              <a:ext uri="{FF2B5EF4-FFF2-40B4-BE49-F238E27FC236}">
                <a16:creationId xmlns:a16="http://schemas.microsoft.com/office/drawing/2014/main" id="{1E25F7D7-A7E3-469C-A69B-B266ECB1061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370" b="4815"/>
          <a:stretch/>
        </p:blipFill>
        <p:spPr bwMode="auto">
          <a:xfrm>
            <a:off x="4571999" y="1143000"/>
            <a:ext cx="4572001"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000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Linux directory structure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 - Root</a:t>
            </a:r>
          </a:p>
          <a:p>
            <a:pPr lvl="0"/>
            <a:r>
              <a:rPr lang="en-IN" dirty="0"/>
              <a:t>/bin - Binaries and other executable programs.</a:t>
            </a:r>
          </a:p>
          <a:p>
            <a:pPr lvl="0"/>
            <a:r>
              <a:rPr lang="en-IN" dirty="0"/>
              <a:t>/etc - System configuration files.</a:t>
            </a:r>
          </a:p>
          <a:p>
            <a:pPr lvl="0"/>
            <a:r>
              <a:rPr lang="en-IN" dirty="0"/>
              <a:t>/home - Home directories.</a:t>
            </a:r>
          </a:p>
          <a:p>
            <a:pPr lvl="0"/>
            <a:r>
              <a:rPr lang="en-IN" dirty="0"/>
              <a:t>/opt - Optional or third party software.</a:t>
            </a:r>
          </a:p>
        </p:txBody>
      </p:sp>
      <p:sp>
        <p:nvSpPr>
          <p:cNvPr id="77" name="Google Shape;77;p15"/>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https://www.geeksforgeeks.org/linux-directory-structure/</a:t>
            </a:r>
            <a:endParaRPr lang="en-IN" dirty="0"/>
          </a:p>
          <a:p>
            <a:pPr marL="0" lvl="0" indent="0">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21506" name="Picture 2">
            <a:extLst>
              <a:ext uri="{FF2B5EF4-FFF2-40B4-BE49-F238E27FC236}">
                <a16:creationId xmlns:a16="http://schemas.microsoft.com/office/drawing/2014/main" id="{58BEBB4D-72B7-42BC-99B8-B775D279AB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81138"/>
            <a:ext cx="4572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6497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Linux directory structure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a:t>
            </a:r>
            <a:r>
              <a:rPr lang="en-IN" dirty="0" err="1"/>
              <a:t>tmp</a:t>
            </a:r>
            <a:r>
              <a:rPr lang="en-IN" dirty="0"/>
              <a:t> - Temporary space, typically cleared on reboot.</a:t>
            </a:r>
          </a:p>
          <a:p>
            <a:pPr lvl="0"/>
            <a:r>
              <a:rPr lang="en-IN" dirty="0"/>
              <a:t>/</a:t>
            </a:r>
            <a:r>
              <a:rPr lang="en-IN" dirty="0" err="1"/>
              <a:t>usr</a:t>
            </a:r>
            <a:r>
              <a:rPr lang="en-IN" dirty="0"/>
              <a:t> - User related programs.</a:t>
            </a:r>
          </a:p>
          <a:p>
            <a:pPr lvl="0"/>
            <a:r>
              <a:rPr lang="en-IN" dirty="0"/>
              <a:t>/var - Variable data, most notably log files.</a:t>
            </a:r>
          </a:p>
        </p:txBody>
      </p:sp>
      <p:pic>
        <p:nvPicPr>
          <p:cNvPr id="22530" name="Picture 2" descr="Linux File Hierarchy Structure - GeeksforGeeks">
            <a:extLst>
              <a:ext uri="{FF2B5EF4-FFF2-40B4-BE49-F238E27FC236}">
                <a16:creationId xmlns:a16="http://schemas.microsoft.com/office/drawing/2014/main" id="{C3AC0CB8-BD8A-427B-9D8F-458952F8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81100"/>
            <a:ext cx="4572000" cy="3067051"/>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77;p15">
            <a:extLst>
              <a:ext uri="{FF2B5EF4-FFF2-40B4-BE49-F238E27FC236}">
                <a16:creationId xmlns:a16="http://schemas.microsoft.com/office/drawing/2014/main" id="{B0F58D1D-BCF4-432F-873A-93FEC248DF22}"/>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4"/>
              </a:rPr>
              <a:t>https://www.geeksforgeeks.org/linux-directory-structure/</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spTree>
    <p:extLst>
      <p:ext uri="{BB962C8B-B14F-4D97-AF65-F5344CB8AC3E}">
        <p14:creationId xmlns:p14="http://schemas.microsoft.com/office/powerpoint/2010/main" val="34884769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Types of Files in Linux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Regular files (-)</a:t>
            </a:r>
          </a:p>
          <a:p>
            <a:pPr lvl="0"/>
            <a:r>
              <a:rPr lang="en-IN" dirty="0"/>
              <a:t>Directory files (d)</a:t>
            </a:r>
          </a:p>
          <a:p>
            <a:pPr lvl="0"/>
            <a:r>
              <a:rPr lang="en-IN" dirty="0"/>
              <a:t>Special files</a:t>
            </a:r>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F1E05818-3D45-4582-8CE2-791B27FAABB6}"/>
              </a:ext>
            </a:extLst>
          </p:cNvPr>
          <p:cNvSpPr txBox="1">
            <a:spLocks noGrp="1"/>
          </p:cNvSpPr>
          <p:nvPr>
            <p:ph type="body" idx="3"/>
          </p:nvPr>
        </p:nvSpPr>
        <p:spPr>
          <a:xfrm>
            <a:off x="4987800" y="44276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https://www.2daygeek.com/find-identify-file-types-in-linux/</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51202" name="Picture 2">
            <a:extLst>
              <a:ext uri="{FF2B5EF4-FFF2-40B4-BE49-F238E27FC236}">
                <a16:creationId xmlns:a16="http://schemas.microsoft.com/office/drawing/2014/main" id="{33C8610E-C3EB-4B89-98F6-905F915BD7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50" t="5017" r="55704" b="5017"/>
          <a:stretch/>
        </p:blipFill>
        <p:spPr bwMode="auto">
          <a:xfrm>
            <a:off x="4572001" y="1490151"/>
            <a:ext cx="4555874" cy="2433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2095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What are Shell Commands?          </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In Linux, commands are ways or instructions through which you can instruct your system to do some action. </a:t>
            </a:r>
          </a:p>
          <a:p>
            <a:pPr lvl="0"/>
            <a:r>
              <a:rPr lang="en-IN" dirty="0"/>
              <a:t>Commands are executed in the command line.</a:t>
            </a:r>
          </a:p>
          <a:p>
            <a:pPr marL="139700" lvl="0" indent="0">
              <a:buNone/>
            </a:pPr>
            <a:endParaRPr lang="en-IN" dirty="0"/>
          </a:p>
        </p:txBody>
      </p:sp>
      <p:sp>
        <p:nvSpPr>
          <p:cNvPr id="9" name="Google Shape;77;p15">
            <a:extLst>
              <a:ext uri="{FF2B5EF4-FFF2-40B4-BE49-F238E27FC236}">
                <a16:creationId xmlns:a16="http://schemas.microsoft.com/office/drawing/2014/main" id="{504C4754-78CA-448C-92D3-CA6FBDCD529B}"/>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endParaRPr lang="en-IN" dirty="0"/>
          </a:p>
          <a:p>
            <a:pPr marL="0" lvl="0" indent="0" algn="l" rtl="0">
              <a:spcBef>
                <a:spcPts val="0"/>
              </a:spcBef>
              <a:spcAft>
                <a:spcPts val="1600"/>
              </a:spcAft>
              <a:buNone/>
            </a:pPr>
            <a:r>
              <a:rPr lang="en-IN" dirty="0">
                <a:hlinkClick r:id="rId3"/>
              </a:rPr>
              <a:t>https://www.geeksforgeeks.org/basic-linux-commands-day-day-life/</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50178" name="Picture 2">
            <a:extLst>
              <a:ext uri="{FF2B5EF4-FFF2-40B4-BE49-F238E27FC236}">
                <a16:creationId xmlns:a16="http://schemas.microsoft.com/office/drawing/2014/main" id="{7AC572F1-3D04-49CC-BBF0-7561BB20B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42697"/>
            <a:ext cx="4572000" cy="337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7525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What is Shell?</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The shell is the command interpreter on the Linux systems.</a:t>
            </a:r>
          </a:p>
          <a:p>
            <a:pPr lvl="0"/>
            <a:r>
              <a:rPr lang="en-IN" dirty="0"/>
              <a:t> It the program that interacts with the users in the terminal emulation window.</a:t>
            </a:r>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6EB7D640-14D3-4006-B180-3D62EDFB77EF}"/>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https://www.educba.com/bash-shell-in-linux/</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6" name="Picture 5">
            <a:extLst>
              <a:ext uri="{FF2B5EF4-FFF2-40B4-BE49-F238E27FC236}">
                <a16:creationId xmlns:a16="http://schemas.microsoft.com/office/drawing/2014/main" id="{136A263C-EAA7-462A-B4A8-E744F5E319A1}"/>
              </a:ext>
            </a:extLst>
          </p:cNvPr>
          <p:cNvPicPr>
            <a:picLocks noChangeAspect="1"/>
          </p:cNvPicPr>
          <p:nvPr/>
        </p:nvPicPr>
        <p:blipFill rotWithShape="1">
          <a:blip r:embed="rId4"/>
          <a:srcRect b="5617"/>
          <a:stretch/>
        </p:blipFill>
        <p:spPr>
          <a:xfrm>
            <a:off x="4572000" y="1104900"/>
            <a:ext cx="4572000" cy="2870648"/>
          </a:xfrm>
          <a:prstGeom prst="rect">
            <a:avLst/>
          </a:prstGeom>
        </p:spPr>
      </p:pic>
    </p:spTree>
    <p:extLst>
      <p:ext uri="{BB962C8B-B14F-4D97-AF65-F5344CB8AC3E}">
        <p14:creationId xmlns:p14="http://schemas.microsoft.com/office/powerpoint/2010/main" val="70545474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What are the types of shell commands?</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The C Shell</a:t>
            </a:r>
          </a:p>
          <a:p>
            <a:pPr lvl="0"/>
            <a:r>
              <a:rPr lang="en-IN" dirty="0"/>
              <a:t>The Bourne Shell</a:t>
            </a:r>
          </a:p>
          <a:p>
            <a:pPr lvl="0"/>
            <a:r>
              <a:rPr lang="en-IN" dirty="0"/>
              <a:t>The Korn Shell</a:t>
            </a:r>
          </a:p>
          <a:p>
            <a:pPr lvl="0"/>
            <a:r>
              <a:rPr lang="en-IN" dirty="0"/>
              <a:t>GNU Bourne-Again Shell .</a:t>
            </a:r>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A4FCF48E-ED18-40D0-99EE-D76484F62B96}"/>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endParaRPr lang="en-IN" dirty="0"/>
          </a:p>
          <a:p>
            <a:pPr marL="0" lvl="0" indent="0" algn="l" rtl="0">
              <a:spcBef>
                <a:spcPts val="0"/>
              </a:spcBef>
              <a:spcAft>
                <a:spcPts val="1600"/>
              </a:spcAft>
              <a:buNone/>
            </a:pPr>
            <a:r>
              <a:rPr lang="en-IN" dirty="0">
                <a:hlinkClick r:id="rId3"/>
              </a:rPr>
              <a:t>https://www.tutorialandexample.com/linux-bash/</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48130" name="Picture 2">
            <a:extLst>
              <a:ext uri="{FF2B5EF4-FFF2-40B4-BE49-F238E27FC236}">
                <a16:creationId xmlns:a16="http://schemas.microsoft.com/office/drawing/2014/main" id="{63890A7E-7456-44B8-A6D4-4158139172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94026"/>
            <a:ext cx="45720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0268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What is Command Line Interface (CLI)?</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The Command Line Interface (CLI), is a non-graphical, text-based interface to the computer system, where the user types in a command and the computer then successfully executes it. </a:t>
            </a:r>
          </a:p>
          <a:p>
            <a:pPr lvl="0"/>
            <a:r>
              <a:rPr lang="en-IN" dirty="0"/>
              <a:t>The Terminal is the platform or the IDE that provides the command line interface (CLI) environment to the user.</a:t>
            </a:r>
          </a:p>
        </p:txBody>
      </p:sp>
      <p:sp>
        <p:nvSpPr>
          <p:cNvPr id="9" name="Google Shape;77;p15">
            <a:extLst>
              <a:ext uri="{FF2B5EF4-FFF2-40B4-BE49-F238E27FC236}">
                <a16:creationId xmlns:a16="http://schemas.microsoft.com/office/drawing/2014/main" id="{8C90E7D6-6D87-47A9-8DE5-555FA8344622}"/>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https://docs.gigaspaces.com/latest/admin/tools-cli.html</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47106" name="Picture 2" descr="Command Line Interface (CLI)">
            <a:extLst>
              <a:ext uri="{FF2B5EF4-FFF2-40B4-BE49-F238E27FC236}">
                <a16:creationId xmlns:a16="http://schemas.microsoft.com/office/drawing/2014/main" id="{D80D65DC-6428-4517-8E16-BF5E7E77DE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320" b="-31320"/>
          <a:stretch/>
        </p:blipFill>
        <p:spPr bwMode="auto">
          <a:xfrm>
            <a:off x="4572000" y="1354901"/>
            <a:ext cx="4572000" cy="391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562360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Basic Shell Commands in Linux</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It is a command language interpreter that executes commands read from input devices such as keyboards or from files. </a:t>
            </a:r>
          </a:p>
          <a:p>
            <a:pPr lvl="0"/>
            <a:r>
              <a:rPr lang="en-IN" dirty="0"/>
              <a:t>The shell gets started when the user logs in or starts the terminal.</a:t>
            </a:r>
          </a:p>
          <a:p>
            <a:pPr marL="139700" lvl="0" indent="0">
              <a:buNone/>
            </a:pPr>
            <a:endParaRPr lang="en-IN" dirty="0"/>
          </a:p>
        </p:txBody>
      </p:sp>
      <p:sp>
        <p:nvSpPr>
          <p:cNvPr id="9" name="Google Shape;77;p15">
            <a:extLst>
              <a:ext uri="{FF2B5EF4-FFF2-40B4-BE49-F238E27FC236}">
                <a16:creationId xmlns:a16="http://schemas.microsoft.com/office/drawing/2014/main" id="{3B2DFE66-C2C4-48C1-9DEB-635576935289}"/>
              </a:ext>
            </a:extLst>
          </p:cNvPr>
          <p:cNvSpPr txBox="1">
            <a:spLocks noGrp="1"/>
          </p:cNvSpPr>
          <p:nvPr>
            <p:ph type="body" idx="3"/>
          </p:nvPr>
        </p:nvSpPr>
        <p:spPr>
          <a:xfrm>
            <a:off x="4987800" y="4341875"/>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endParaRPr lang="en-IN" dirty="0"/>
          </a:p>
          <a:p>
            <a:pPr marL="0" lvl="0" indent="0" algn="l" rtl="0">
              <a:spcBef>
                <a:spcPts val="0"/>
              </a:spcBef>
              <a:spcAft>
                <a:spcPts val="1600"/>
              </a:spcAft>
              <a:buNone/>
            </a:pPr>
            <a:r>
              <a:rPr lang="en-IN" dirty="0">
                <a:hlinkClick r:id="rId3"/>
              </a:rPr>
              <a:t>https://www.journaldev.com/34067/linux-commands</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5" name="Picture 4">
            <a:extLst>
              <a:ext uri="{FF2B5EF4-FFF2-40B4-BE49-F238E27FC236}">
                <a16:creationId xmlns:a16="http://schemas.microsoft.com/office/drawing/2014/main" id="{CDDF3AB2-8325-401D-9904-B7191CD2158C}"/>
              </a:ext>
            </a:extLst>
          </p:cNvPr>
          <p:cNvPicPr>
            <a:picLocks noChangeAspect="1"/>
          </p:cNvPicPr>
          <p:nvPr/>
        </p:nvPicPr>
        <p:blipFill rotWithShape="1">
          <a:blip r:embed="rId4"/>
          <a:srcRect t="27687"/>
          <a:stretch/>
        </p:blipFill>
        <p:spPr>
          <a:xfrm>
            <a:off x="4572000" y="1396237"/>
            <a:ext cx="4572000" cy="2613787"/>
          </a:xfrm>
          <a:prstGeom prst="rect">
            <a:avLst/>
          </a:prstGeom>
        </p:spPr>
      </p:pic>
    </p:spTree>
    <p:extLst>
      <p:ext uri="{BB962C8B-B14F-4D97-AF65-F5344CB8AC3E}">
        <p14:creationId xmlns:p14="http://schemas.microsoft.com/office/powerpoint/2010/main" val="303598425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Displaying the file contents on the terminal</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cat</a:t>
            </a:r>
          </a:p>
          <a:p>
            <a:pPr lvl="0"/>
            <a:r>
              <a:rPr lang="en-IN" dirty="0"/>
              <a:t>more</a:t>
            </a:r>
          </a:p>
          <a:p>
            <a:pPr lvl="0"/>
            <a:r>
              <a:rPr lang="en-IN" dirty="0"/>
              <a:t>less</a:t>
            </a:r>
          </a:p>
          <a:p>
            <a:pPr lvl="0"/>
            <a:r>
              <a:rPr lang="en-IN" dirty="0"/>
              <a:t>head</a:t>
            </a:r>
          </a:p>
          <a:p>
            <a:pPr lvl="0"/>
            <a:r>
              <a:rPr lang="en-IN" dirty="0"/>
              <a:t>Tail</a:t>
            </a:r>
          </a:p>
          <a:p>
            <a:pPr marL="139700" lvl="0" indent="0">
              <a:buNone/>
            </a:pPr>
            <a:endParaRPr lang="en-IN" dirty="0"/>
          </a:p>
        </p:txBody>
      </p:sp>
      <p:sp>
        <p:nvSpPr>
          <p:cNvPr id="9" name="Google Shape;77;p15">
            <a:extLst>
              <a:ext uri="{FF2B5EF4-FFF2-40B4-BE49-F238E27FC236}">
                <a16:creationId xmlns:a16="http://schemas.microsoft.com/office/drawing/2014/main" id="{5E439367-177C-4CFB-BB8C-882A0AD07E8E}"/>
              </a:ext>
            </a:extLst>
          </p:cNvPr>
          <p:cNvSpPr txBox="1">
            <a:spLocks noGrp="1"/>
          </p:cNvSpPr>
          <p:nvPr>
            <p:ph type="body" idx="3"/>
          </p:nvPr>
        </p:nvSpPr>
        <p:spPr>
          <a:xfrm>
            <a:off x="5159250" y="4313300"/>
            <a:ext cx="3397500" cy="4589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https://study.com/academy/lesson/linux-commands-for-managing-files-directories.html</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45058" name="Picture 2" descr="10 Linux Cat command examples for Beginners | FOSS Linux">
            <a:extLst>
              <a:ext uri="{FF2B5EF4-FFF2-40B4-BE49-F238E27FC236}">
                <a16:creationId xmlns:a16="http://schemas.microsoft.com/office/drawing/2014/main" id="{D04A5E66-9580-4C51-9945-0530C071EA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76413"/>
            <a:ext cx="4572000" cy="219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005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fr-FR" sz="800" spc="-110" dirty="0">
                <a:solidFill>
                  <a:srgbClr val="585858"/>
                </a:solidFill>
                <a:latin typeface="Arial"/>
                <a:cs typeface="Arial"/>
              </a:rPr>
              <a:t> </a:t>
            </a:r>
            <a:r>
              <a:rPr lang="fr-FR" sz="800" u="sng" spc="-5" dirty="0">
                <a:solidFill>
                  <a:srgbClr val="0096A7"/>
                </a:solidFill>
                <a:uFill>
                  <a:solidFill>
                    <a:srgbClr val="0096A7"/>
                  </a:solidFill>
                </a:uFill>
                <a:latin typeface="Arial"/>
                <a:cs typeface="Arial"/>
                <a:hlinkClick r:id="rId3"/>
              </a:rPr>
              <a:t>https://nstidehradun.wordpress.com/2019/11/29/hand-tools-and-its-safety</a:t>
            </a:r>
            <a:r>
              <a:rPr lang="fr-FR" sz="800" spc="-5" dirty="0">
                <a:solidFill>
                  <a:srgbClr val="0096A7"/>
                </a:solidFill>
                <a:latin typeface="Arial"/>
                <a:cs typeface="Arial"/>
                <a:hlinkClick r:id="rId3"/>
              </a:rPr>
              <a:t>/</a:t>
            </a:r>
            <a:endParaRPr lang="fr-FR" sz="800" dirty="0">
              <a:latin typeface="Arial"/>
              <a:cs typeface="Arial"/>
            </a:endParaRPr>
          </a:p>
          <a:p>
            <a:pPr marL="0" indent="0">
              <a:spcAft>
                <a:spcPts val="1600"/>
              </a:spcAft>
              <a:buNone/>
            </a:pPr>
            <a:endParaRPr lang="en-IN" u="sng" dirty="0">
              <a:solidFill>
                <a:srgbClr val="0000FF"/>
              </a:solidFill>
              <a:latin typeface="+mj-lt"/>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1" name="object 5">
            <a:extLst>
              <a:ext uri="{FF2B5EF4-FFF2-40B4-BE49-F238E27FC236}">
                <a16:creationId xmlns:a16="http://schemas.microsoft.com/office/drawing/2014/main" id="{31223333-7E6F-4AD3-87DB-804A1D949C95}"/>
              </a:ext>
            </a:extLst>
          </p:cNvPr>
          <p:cNvSpPr/>
          <p:nvPr/>
        </p:nvSpPr>
        <p:spPr>
          <a:xfrm>
            <a:off x="4572000" y="1397385"/>
            <a:ext cx="4572000" cy="2468620"/>
          </a:xfrm>
          <a:prstGeom prst="rect">
            <a:avLst/>
          </a:prstGeom>
          <a:blipFill>
            <a:blip r:embed="rId4" cstate="print"/>
            <a:stretch>
              <a:fillRect b="-9404"/>
            </a:stretch>
          </a:blipFill>
        </p:spPr>
        <p:txBody>
          <a:bodyPr wrap="square" lIns="0" tIns="0" rIns="0" bIns="0" rtlCol="0"/>
          <a:lstStyle/>
          <a:p>
            <a:endParaRPr/>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605746"/>
            <a:ext cx="4572000" cy="764312"/>
          </a:xfrm>
          <a:prstGeom prst="rect">
            <a:avLst/>
          </a:prstGeom>
        </p:spPr>
        <p:txBody>
          <a:bodyPr vert="horz" wrap="square" lIns="0" tIns="12700" rIns="0" bIns="0" rtlCol="0">
            <a:spAutoFit/>
          </a:bodyPr>
          <a:lstStyle/>
          <a:p>
            <a:pPr marL="12700">
              <a:lnSpc>
                <a:spcPct val="100000"/>
              </a:lnSpc>
              <a:spcBef>
                <a:spcPts val="100"/>
              </a:spcBef>
            </a:pPr>
            <a:r>
              <a:rPr sz="2400" spc="-15" dirty="0"/>
              <a:t>Safety </a:t>
            </a:r>
            <a:r>
              <a:rPr sz="2400" spc="-35" dirty="0"/>
              <a:t>hazards </a:t>
            </a:r>
            <a:r>
              <a:rPr sz="2400" spc="-30" dirty="0"/>
              <a:t>on </a:t>
            </a:r>
            <a:r>
              <a:rPr sz="2400" spc="-25" dirty="0"/>
              <a:t>basic </a:t>
            </a:r>
            <a:r>
              <a:rPr sz="2400" spc="-10" dirty="0"/>
              <a:t>hand</a:t>
            </a:r>
            <a:r>
              <a:rPr sz="2400" spc="-55" dirty="0"/>
              <a:t> </a:t>
            </a:r>
            <a:r>
              <a:rPr sz="2400" spc="-25" dirty="0"/>
              <a:t>tools</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585858"/>
                </a:solidFill>
                <a:latin typeface="Arial"/>
                <a:cs typeface="Arial"/>
              </a:rPr>
              <a:t>Hand </a:t>
            </a:r>
            <a:r>
              <a:rPr sz="1800" spc="-30" dirty="0">
                <a:solidFill>
                  <a:srgbClr val="585858"/>
                </a:solidFill>
                <a:latin typeface="Arial"/>
                <a:cs typeface="Arial"/>
              </a:rPr>
              <a:t>Tool </a:t>
            </a:r>
            <a:r>
              <a:rPr sz="1800" spc="-5" dirty="0">
                <a:solidFill>
                  <a:srgbClr val="585858"/>
                </a:solidFill>
                <a:latin typeface="Arial"/>
                <a:cs typeface="Arial"/>
              </a:rPr>
              <a:t>Safety</a:t>
            </a:r>
            <a:r>
              <a:rPr sz="1800" spc="70" dirty="0">
                <a:solidFill>
                  <a:srgbClr val="585858"/>
                </a:solidFill>
                <a:latin typeface="Arial"/>
                <a:cs typeface="Arial"/>
              </a:rPr>
              <a:t> </a:t>
            </a:r>
            <a:r>
              <a:rPr sz="1800" spc="5" dirty="0">
                <a:solidFill>
                  <a:srgbClr val="585858"/>
                </a:solidFill>
                <a:latin typeface="Arial"/>
                <a:cs typeface="Arial"/>
              </a:rPr>
              <a:t>Rules</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481331" y="2283525"/>
            <a:ext cx="3609340" cy="1990089"/>
          </a:xfrm>
          <a:prstGeom prst="rect">
            <a:avLst/>
          </a:prstGeom>
        </p:spPr>
        <p:txBody>
          <a:bodyPr vert="horz" wrap="square" lIns="0" tIns="52069" rIns="0" bIns="0" rtlCol="0">
            <a:spAutoFit/>
          </a:bodyPr>
          <a:lstStyle/>
          <a:p>
            <a:pPr marL="12700">
              <a:lnSpc>
                <a:spcPct val="100000"/>
              </a:lnSpc>
              <a:spcBef>
                <a:spcPts val="409"/>
              </a:spcBef>
            </a:pPr>
            <a:r>
              <a:rPr sz="1550" spc="-10" dirty="0">
                <a:latin typeface="Arial"/>
                <a:cs typeface="Arial"/>
              </a:rPr>
              <a:t>Some </a:t>
            </a:r>
            <a:r>
              <a:rPr sz="1550" spc="15" dirty="0">
                <a:latin typeface="Arial"/>
                <a:cs typeface="Arial"/>
              </a:rPr>
              <a:t>basic </a:t>
            </a:r>
            <a:r>
              <a:rPr sz="1550" spc="-10" dirty="0">
                <a:latin typeface="Arial"/>
                <a:cs typeface="Arial"/>
              </a:rPr>
              <a:t>hand </a:t>
            </a:r>
            <a:r>
              <a:rPr sz="1550" spc="5" dirty="0">
                <a:latin typeface="Arial"/>
                <a:cs typeface="Arial"/>
              </a:rPr>
              <a:t>tools </a:t>
            </a:r>
            <a:r>
              <a:rPr sz="1550" spc="25" dirty="0">
                <a:latin typeface="Arial"/>
                <a:cs typeface="Arial"/>
              </a:rPr>
              <a:t>safety</a:t>
            </a:r>
            <a:r>
              <a:rPr sz="1550" spc="355" dirty="0">
                <a:latin typeface="Arial"/>
                <a:cs typeface="Arial"/>
              </a:rPr>
              <a:t> </a:t>
            </a:r>
            <a:r>
              <a:rPr sz="1550" spc="-15" dirty="0">
                <a:latin typeface="Arial"/>
                <a:cs typeface="Arial"/>
              </a:rPr>
              <a:t>hazards</a:t>
            </a:r>
            <a:endParaRPr sz="1550" dirty="0">
              <a:latin typeface="Arial"/>
              <a:cs typeface="Arial"/>
            </a:endParaRPr>
          </a:p>
          <a:p>
            <a:pPr marL="431800" indent="-419734">
              <a:lnSpc>
                <a:spcPct val="100000"/>
              </a:lnSpc>
              <a:spcBef>
                <a:spcPts val="315"/>
              </a:spcBef>
              <a:buSzPct val="90322"/>
              <a:buChar char="●"/>
              <a:tabLst>
                <a:tab pos="431800" algn="l"/>
                <a:tab pos="432434" algn="l"/>
              </a:tabLst>
            </a:pPr>
            <a:r>
              <a:rPr sz="1550" spc="-30" dirty="0">
                <a:latin typeface="Arial"/>
                <a:cs typeface="Arial"/>
              </a:rPr>
              <a:t>Hammer</a:t>
            </a:r>
            <a:r>
              <a:rPr sz="1550" spc="-20" dirty="0">
                <a:latin typeface="Arial"/>
                <a:cs typeface="Arial"/>
              </a:rPr>
              <a:t> </a:t>
            </a:r>
            <a:r>
              <a:rPr sz="1550" spc="20" dirty="0">
                <a:latin typeface="Arial"/>
                <a:cs typeface="Arial"/>
              </a:rPr>
              <a:t>Safety</a:t>
            </a:r>
            <a:endParaRPr sz="1550" dirty="0">
              <a:latin typeface="Arial"/>
              <a:cs typeface="Arial"/>
            </a:endParaRPr>
          </a:p>
          <a:p>
            <a:pPr marL="431800" indent="-419734">
              <a:lnSpc>
                <a:spcPct val="100000"/>
              </a:lnSpc>
              <a:spcBef>
                <a:spcPts val="395"/>
              </a:spcBef>
              <a:buSzPct val="90322"/>
              <a:buChar char="●"/>
              <a:tabLst>
                <a:tab pos="431800" algn="l"/>
                <a:tab pos="432434" algn="l"/>
              </a:tabLst>
            </a:pPr>
            <a:r>
              <a:rPr sz="1550" spc="15" dirty="0">
                <a:latin typeface="Arial"/>
                <a:cs typeface="Arial"/>
              </a:rPr>
              <a:t>Power </a:t>
            </a:r>
            <a:r>
              <a:rPr sz="1550" spc="-5" dirty="0">
                <a:latin typeface="Arial"/>
                <a:cs typeface="Arial"/>
              </a:rPr>
              <a:t>Drill</a:t>
            </a:r>
            <a:r>
              <a:rPr sz="1550" spc="110" dirty="0">
                <a:latin typeface="Arial"/>
                <a:cs typeface="Arial"/>
              </a:rPr>
              <a:t> </a:t>
            </a:r>
            <a:r>
              <a:rPr sz="1550" spc="20" dirty="0">
                <a:latin typeface="Arial"/>
                <a:cs typeface="Arial"/>
              </a:rPr>
              <a:t>Safety</a:t>
            </a:r>
            <a:endParaRPr sz="1550" dirty="0">
              <a:latin typeface="Arial"/>
              <a:cs typeface="Arial"/>
            </a:endParaRPr>
          </a:p>
          <a:p>
            <a:pPr marL="431800" indent="-419734">
              <a:lnSpc>
                <a:spcPct val="100000"/>
              </a:lnSpc>
              <a:spcBef>
                <a:spcPts val="315"/>
              </a:spcBef>
              <a:buSzPct val="90322"/>
              <a:buChar char="●"/>
              <a:tabLst>
                <a:tab pos="431800" algn="l"/>
                <a:tab pos="432434" algn="l"/>
              </a:tabLst>
            </a:pPr>
            <a:r>
              <a:rPr sz="1550" spc="15" dirty="0">
                <a:latin typeface="Arial"/>
                <a:cs typeface="Arial"/>
              </a:rPr>
              <a:t>Power </a:t>
            </a:r>
            <a:r>
              <a:rPr sz="1550" spc="20" dirty="0">
                <a:latin typeface="Arial"/>
                <a:cs typeface="Arial"/>
              </a:rPr>
              <a:t>Saw</a:t>
            </a:r>
            <a:r>
              <a:rPr sz="1550" spc="70" dirty="0">
                <a:latin typeface="Arial"/>
                <a:cs typeface="Arial"/>
              </a:rPr>
              <a:t> </a:t>
            </a:r>
            <a:r>
              <a:rPr sz="1550" spc="20" dirty="0">
                <a:latin typeface="Arial"/>
                <a:cs typeface="Arial"/>
              </a:rPr>
              <a:t>Safety</a:t>
            </a:r>
            <a:endParaRPr sz="1550" dirty="0">
              <a:latin typeface="Arial"/>
              <a:cs typeface="Arial"/>
            </a:endParaRPr>
          </a:p>
          <a:p>
            <a:pPr marL="431800" indent="-419734">
              <a:lnSpc>
                <a:spcPct val="100000"/>
              </a:lnSpc>
              <a:spcBef>
                <a:spcPts val="400"/>
              </a:spcBef>
              <a:buSzPct val="90322"/>
              <a:buChar char="●"/>
              <a:tabLst>
                <a:tab pos="431800" algn="l"/>
                <a:tab pos="432434" algn="l"/>
              </a:tabLst>
            </a:pPr>
            <a:r>
              <a:rPr sz="1550" spc="-20" dirty="0">
                <a:latin typeface="Arial"/>
                <a:cs typeface="Arial"/>
              </a:rPr>
              <a:t>Hand </a:t>
            </a:r>
            <a:r>
              <a:rPr sz="1550" spc="5" dirty="0">
                <a:latin typeface="Arial"/>
                <a:cs typeface="Arial"/>
              </a:rPr>
              <a:t>Files </a:t>
            </a:r>
            <a:r>
              <a:rPr sz="1550" spc="15" dirty="0">
                <a:latin typeface="Arial"/>
                <a:cs typeface="Arial"/>
              </a:rPr>
              <a:t>&amp; </a:t>
            </a:r>
            <a:r>
              <a:rPr sz="1550" spc="20" dirty="0">
                <a:latin typeface="Arial"/>
                <a:cs typeface="Arial"/>
              </a:rPr>
              <a:t>Rasp</a:t>
            </a:r>
            <a:r>
              <a:rPr sz="1550" spc="-200" dirty="0">
                <a:latin typeface="Arial"/>
                <a:cs typeface="Arial"/>
              </a:rPr>
              <a:t> </a:t>
            </a:r>
            <a:r>
              <a:rPr sz="1550" spc="20" dirty="0">
                <a:latin typeface="Arial"/>
                <a:cs typeface="Arial"/>
              </a:rPr>
              <a:t>Safety</a:t>
            </a:r>
            <a:endParaRPr sz="1550" dirty="0">
              <a:latin typeface="Arial"/>
              <a:cs typeface="Arial"/>
            </a:endParaRPr>
          </a:p>
          <a:p>
            <a:pPr marL="431800" indent="-419734">
              <a:lnSpc>
                <a:spcPct val="100000"/>
              </a:lnSpc>
              <a:spcBef>
                <a:spcPts val="315"/>
              </a:spcBef>
              <a:buSzPct val="90322"/>
              <a:buChar char="●"/>
              <a:tabLst>
                <a:tab pos="431800" algn="l"/>
                <a:tab pos="432434" algn="l"/>
              </a:tabLst>
            </a:pPr>
            <a:r>
              <a:rPr sz="1550" spc="10" dirty="0">
                <a:latin typeface="Arial"/>
                <a:cs typeface="Arial"/>
              </a:rPr>
              <a:t>Chisel</a:t>
            </a:r>
            <a:r>
              <a:rPr sz="1550" spc="35" dirty="0">
                <a:latin typeface="Arial"/>
                <a:cs typeface="Arial"/>
              </a:rPr>
              <a:t> </a:t>
            </a:r>
            <a:r>
              <a:rPr sz="1550" spc="20" dirty="0">
                <a:latin typeface="Arial"/>
                <a:cs typeface="Arial"/>
              </a:rPr>
              <a:t>Safety</a:t>
            </a:r>
            <a:endParaRPr sz="1550" dirty="0">
              <a:latin typeface="Arial"/>
              <a:cs typeface="Arial"/>
            </a:endParaRPr>
          </a:p>
          <a:p>
            <a:pPr marL="431800" indent="-419734">
              <a:lnSpc>
                <a:spcPct val="100000"/>
              </a:lnSpc>
              <a:spcBef>
                <a:spcPts val="390"/>
              </a:spcBef>
              <a:buSzPct val="90322"/>
              <a:buChar char="●"/>
              <a:tabLst>
                <a:tab pos="431800" algn="l"/>
                <a:tab pos="432434" algn="l"/>
              </a:tabLst>
            </a:pPr>
            <a:r>
              <a:rPr sz="1550" dirty="0">
                <a:latin typeface="Arial"/>
                <a:cs typeface="Arial"/>
              </a:rPr>
              <a:t>Toolboxes, </a:t>
            </a:r>
            <a:r>
              <a:rPr sz="1550" spc="5" dirty="0">
                <a:latin typeface="Arial"/>
                <a:cs typeface="Arial"/>
              </a:rPr>
              <a:t>Tool </a:t>
            </a:r>
            <a:r>
              <a:rPr sz="1550" spc="10" dirty="0">
                <a:latin typeface="Arial"/>
                <a:cs typeface="Arial"/>
              </a:rPr>
              <a:t>Chests </a:t>
            </a:r>
            <a:r>
              <a:rPr sz="1550" spc="15" dirty="0">
                <a:latin typeface="Arial"/>
                <a:cs typeface="Arial"/>
              </a:rPr>
              <a:t>&amp;</a:t>
            </a:r>
            <a:r>
              <a:rPr sz="1550" spc="-130" dirty="0">
                <a:latin typeface="Arial"/>
                <a:cs typeface="Arial"/>
              </a:rPr>
              <a:t> </a:t>
            </a:r>
            <a:r>
              <a:rPr sz="1550" spc="5" dirty="0">
                <a:latin typeface="Arial"/>
                <a:cs typeface="Arial"/>
              </a:rPr>
              <a:t>Cabinets</a:t>
            </a:r>
            <a:endParaRPr sz="1550" dirty="0">
              <a:latin typeface="Arial"/>
              <a:cs typeface="Arial"/>
            </a:endParaRPr>
          </a:p>
        </p:txBody>
      </p:sp>
    </p:spTree>
    <p:extLst>
      <p:ext uri="{BB962C8B-B14F-4D97-AF65-F5344CB8AC3E}">
        <p14:creationId xmlns:p14="http://schemas.microsoft.com/office/powerpoint/2010/main" val="419100397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File and Directory Manipulation Commands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err="1"/>
              <a:t>mkdir</a:t>
            </a:r>
            <a:endParaRPr lang="en-IN" dirty="0"/>
          </a:p>
          <a:p>
            <a:pPr lvl="0"/>
            <a:r>
              <a:rPr lang="en-IN" dirty="0"/>
              <a:t>cp</a:t>
            </a:r>
          </a:p>
          <a:p>
            <a:pPr lvl="0"/>
            <a:r>
              <a:rPr lang="en-IN" dirty="0"/>
              <a:t>mv</a:t>
            </a:r>
          </a:p>
          <a:p>
            <a:pPr lvl="0"/>
            <a:r>
              <a:rPr lang="en-IN" dirty="0"/>
              <a:t>rm</a:t>
            </a:r>
          </a:p>
          <a:p>
            <a:pPr lvl="0"/>
            <a:r>
              <a:rPr lang="en-IN" dirty="0"/>
              <a:t>touch</a:t>
            </a:r>
          </a:p>
        </p:txBody>
      </p:sp>
      <p:pic>
        <p:nvPicPr>
          <p:cNvPr id="44036" name="Picture 4" descr="mkdir command example">
            <a:extLst>
              <a:ext uri="{FF2B5EF4-FFF2-40B4-BE49-F238E27FC236}">
                <a16:creationId xmlns:a16="http://schemas.microsoft.com/office/drawing/2014/main" id="{606A6178-1596-4AB9-8BA7-55E943B211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7110"/>
          <a:stretch/>
        </p:blipFill>
        <p:spPr bwMode="auto">
          <a:xfrm>
            <a:off x="4572000" y="1833145"/>
            <a:ext cx="4572000" cy="183398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77;p15">
            <a:extLst>
              <a:ext uri="{FF2B5EF4-FFF2-40B4-BE49-F238E27FC236}">
                <a16:creationId xmlns:a16="http://schemas.microsoft.com/office/drawing/2014/main" id="{0F29AA85-0728-43CC-A2EF-7241E99A5FE4}"/>
              </a:ext>
            </a:extLst>
          </p:cNvPr>
          <p:cNvSpPr txBox="1">
            <a:spLocks noGrp="1"/>
          </p:cNvSpPr>
          <p:nvPr>
            <p:ph type="body" idx="3"/>
          </p:nvPr>
        </p:nvSpPr>
        <p:spPr>
          <a:xfrm>
            <a:off x="4749675" y="4418075"/>
            <a:ext cx="3397500" cy="4589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4"/>
              </a:rPr>
              <a:t>https://study.com/academy/lesson/linux-commands-for-managing-files-directories.html</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spTree>
    <p:extLst>
      <p:ext uri="{BB962C8B-B14F-4D97-AF65-F5344CB8AC3E}">
        <p14:creationId xmlns:p14="http://schemas.microsoft.com/office/powerpoint/2010/main" val="35839062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Extract, sort, and filter data Commands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r>
              <a:rPr lang="en-IN" dirty="0"/>
              <a:t>grep</a:t>
            </a:r>
          </a:p>
          <a:p>
            <a:pPr lvl="0"/>
            <a:r>
              <a:rPr lang="en-IN" dirty="0"/>
              <a:t>grep with Regular Expressions</a:t>
            </a:r>
          </a:p>
          <a:p>
            <a:pPr lvl="0"/>
            <a:r>
              <a:rPr lang="en-IN" dirty="0"/>
              <a:t>sort </a:t>
            </a:r>
          </a:p>
          <a:p>
            <a:pPr lvl="0"/>
            <a:r>
              <a:rPr lang="en-IN" dirty="0" err="1"/>
              <a:t>wc</a:t>
            </a:r>
            <a:endParaRPr lang="en-IN" dirty="0"/>
          </a:p>
          <a:p>
            <a:pPr lvl="0"/>
            <a:r>
              <a:rPr lang="en-IN" dirty="0"/>
              <a:t>cut</a:t>
            </a:r>
          </a:p>
        </p:txBody>
      </p:sp>
      <p:sp>
        <p:nvSpPr>
          <p:cNvPr id="9" name="Google Shape;77;p15">
            <a:extLst>
              <a:ext uri="{FF2B5EF4-FFF2-40B4-BE49-F238E27FC236}">
                <a16:creationId xmlns:a16="http://schemas.microsoft.com/office/drawing/2014/main" id="{FD76D859-B82B-48EB-B672-BF6C4E5CAC88}"/>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https://www.computernetworkingnotes.com/linux-tutorials/how-to-use-the-sort-command-in-linux.html</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43010" name="Picture 2" descr="sort command k option">
            <a:extLst>
              <a:ext uri="{FF2B5EF4-FFF2-40B4-BE49-F238E27FC236}">
                <a16:creationId xmlns:a16="http://schemas.microsoft.com/office/drawing/2014/main" id="{BB421748-9C96-440E-9DBE-C245CDC5E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19189"/>
            <a:ext cx="4572000" cy="295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59011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Basic Terminal Navigation Commands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r>
              <a:rPr lang="en-IN" dirty="0"/>
              <a:t>pwd</a:t>
            </a:r>
          </a:p>
          <a:p>
            <a:pPr lvl="0"/>
            <a:r>
              <a:rPr lang="en-IN" dirty="0"/>
              <a:t>ls -l</a:t>
            </a:r>
          </a:p>
          <a:p>
            <a:pPr lvl="0"/>
            <a:r>
              <a:rPr lang="en-IN" dirty="0"/>
              <a:t>clear</a:t>
            </a:r>
          </a:p>
          <a:p>
            <a:pPr lvl="0"/>
            <a:r>
              <a:rPr lang="en-IN" dirty="0"/>
              <a:t>cd path/name</a:t>
            </a:r>
          </a:p>
          <a:p>
            <a:pPr lvl="0"/>
            <a:r>
              <a:rPr lang="en-IN" dirty="0"/>
              <a:t>cp -r source destination</a:t>
            </a:r>
          </a:p>
          <a:p>
            <a:pPr lvl="0"/>
            <a:r>
              <a:rPr lang="en-IN" dirty="0"/>
              <a:t>up/down arrows</a:t>
            </a:r>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54379A4F-5AB6-4B22-B45B-7490E8A3177C}"/>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indent="0">
              <a:spcAft>
                <a:spcPts val="1600"/>
              </a:spcAft>
              <a:buNone/>
            </a:pPr>
            <a:r>
              <a:rPr lang="en-IN" dirty="0">
                <a:hlinkClick r:id="rId3"/>
              </a:rPr>
              <a:t>https://study.com/academy/lesson/linux-commands-for-managing-files-directories.html</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41986" name="Picture 2" descr="List files command example">
            <a:extLst>
              <a:ext uri="{FF2B5EF4-FFF2-40B4-BE49-F238E27FC236}">
                <a16:creationId xmlns:a16="http://schemas.microsoft.com/office/drawing/2014/main" id="{22F489EA-8377-4EED-8FC8-17C73546D9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73358"/>
          <a:stretch/>
        </p:blipFill>
        <p:spPr bwMode="auto">
          <a:xfrm>
            <a:off x="4572000" y="1888075"/>
            <a:ext cx="4572000" cy="158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9311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File Permissions Commands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r>
              <a:rPr lang="en-IN" dirty="0" err="1"/>
              <a:t>chown</a:t>
            </a:r>
            <a:endParaRPr lang="en-IN" dirty="0"/>
          </a:p>
          <a:p>
            <a:pPr lvl="0"/>
            <a:r>
              <a:rPr lang="en-IN" dirty="0" err="1"/>
              <a:t>chgrp</a:t>
            </a:r>
            <a:endParaRPr lang="en-IN" dirty="0"/>
          </a:p>
          <a:p>
            <a:pPr lvl="0"/>
            <a:r>
              <a:rPr lang="en-IN" dirty="0" err="1"/>
              <a:t>chmod</a:t>
            </a:r>
            <a:endParaRPr lang="en-IN" dirty="0"/>
          </a:p>
          <a:p>
            <a:pPr lvl="0"/>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9D4A3270-2669-4294-9586-F0847DEEE115}"/>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https://study.com/academy/lesson/modifying-file-permissions-access-control-in-linux.html</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40962" name="Picture 2" descr="Modifying File Permissions &amp;amp; Access Control in Linux | Study.com">
            <a:extLst>
              <a:ext uri="{FF2B5EF4-FFF2-40B4-BE49-F238E27FC236}">
                <a16:creationId xmlns:a16="http://schemas.microsoft.com/office/drawing/2014/main" id="{1ABF3067-009D-411A-9B7A-B163A47432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1770" b="61770"/>
          <a:stretch/>
        </p:blipFill>
        <p:spPr bwMode="auto">
          <a:xfrm>
            <a:off x="4572000" y="-666751"/>
            <a:ext cx="4572000" cy="405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3109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Syntax of shell commands</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What is the use of shell command?</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r>
              <a:rPr lang="en-IN" dirty="0"/>
              <a:t>It is a command language interpreter that executes commands read from input devices such as keyboards or from files. </a:t>
            </a:r>
          </a:p>
          <a:p>
            <a:pPr lvl="0"/>
            <a:r>
              <a:rPr lang="en-IN" dirty="0"/>
              <a:t>The shell gets started when the user logs in or starts the terminal.</a:t>
            </a:r>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DDABE644-45E3-43F9-9F42-8B72071810AB}"/>
              </a:ext>
            </a:extLst>
          </p:cNvPr>
          <p:cNvSpPr txBox="1">
            <a:spLocks noGrp="1"/>
          </p:cNvSpPr>
          <p:nvPr>
            <p:ph type="body" idx="3"/>
          </p:nvPr>
        </p:nvSpPr>
        <p:spPr>
          <a:xfrm>
            <a:off x="4997325" y="44276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https://www.poweradmin.com/blog/essential-shell-commands-for-linux/</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39938" name="Picture 2" descr="Essential Shell Commands for Linux | Network Wrangler – Tech Blog">
            <a:extLst>
              <a:ext uri="{FF2B5EF4-FFF2-40B4-BE49-F238E27FC236}">
                <a16:creationId xmlns:a16="http://schemas.microsoft.com/office/drawing/2014/main" id="{CC49BA87-3D1F-49D4-97CC-052D563B44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09226"/>
            <a:ext cx="4572000" cy="252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22905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Shell scripting</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r>
              <a:rPr lang="en-IN" dirty="0"/>
              <a:t>Shell Scripting is an open-source computer program designed to be run by the Unix/Linux shell. </a:t>
            </a:r>
          </a:p>
          <a:p>
            <a:pPr lvl="0"/>
            <a:r>
              <a:rPr lang="en-IN" dirty="0"/>
              <a:t>Shell Scripting is a program to write a series of commands for the shell to execute.</a:t>
            </a:r>
          </a:p>
          <a:p>
            <a:pPr marL="139700" lvl="0" indent="0">
              <a:buNone/>
            </a:pPr>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323D17E4-58C5-4FF8-AAFF-110E75941843}"/>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https://mindmajix.com/shell-scripting-tutorial</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38914" name="Picture 2" descr="▷ Shell Scripting Tutorial For Beginners | What is Shell Scripting [ 2022]">
            <a:extLst>
              <a:ext uri="{FF2B5EF4-FFF2-40B4-BE49-F238E27FC236}">
                <a16:creationId xmlns:a16="http://schemas.microsoft.com/office/drawing/2014/main" id="{CFB1824A-5A3C-456D-8DC5-D25824D501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04257"/>
            <a:ext cx="4572000" cy="273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74613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Types of Shell</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r>
              <a:rPr lang="en-IN" dirty="0"/>
              <a:t>The Bourne Shell</a:t>
            </a:r>
          </a:p>
          <a:p>
            <a:pPr lvl="0"/>
            <a:r>
              <a:rPr lang="en-IN" dirty="0"/>
              <a:t>The C shell</a:t>
            </a:r>
          </a:p>
          <a:p>
            <a:pPr lvl="0"/>
            <a:endParaRPr lang="en-IN" dirty="0"/>
          </a:p>
          <a:p>
            <a:pPr lvl="0"/>
            <a:endParaRPr lang="en-IN" dirty="0"/>
          </a:p>
          <a:p>
            <a:pPr marL="139700" lvl="0" indent="0">
              <a:buNone/>
            </a:pPr>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6FDCF944-D2CE-4DDB-806C-0532BF46EA7B}"/>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https://www.slideshare.net/sschaturvedi2015/shell-and-its-types-in-linux-248788008</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37890" name="Picture 2" descr="Shell and its types in LINUX">
            <a:extLst>
              <a:ext uri="{FF2B5EF4-FFF2-40B4-BE49-F238E27FC236}">
                <a16:creationId xmlns:a16="http://schemas.microsoft.com/office/drawing/2014/main" id="{45186E02-BF64-405C-8312-20F4461F88F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67" t="32804" r="5557" b="29467"/>
          <a:stretch/>
        </p:blipFill>
        <p:spPr bwMode="auto">
          <a:xfrm>
            <a:off x="4554300" y="1567375"/>
            <a:ext cx="4589700" cy="229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2581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Editors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r>
              <a:rPr lang="en-IN" dirty="0"/>
              <a:t>VI Editor</a:t>
            </a:r>
          </a:p>
          <a:p>
            <a:pPr lvl="0"/>
            <a:r>
              <a:rPr lang="en-IN" dirty="0"/>
              <a:t>Nano Editor</a:t>
            </a:r>
          </a:p>
          <a:p>
            <a:pPr lvl="0"/>
            <a:endParaRPr lang="en-IN" dirty="0"/>
          </a:p>
          <a:p>
            <a:pPr marL="139700" lvl="0" indent="0">
              <a:buNone/>
            </a:pPr>
            <a:endParaRPr lang="en-IN" dirty="0"/>
          </a:p>
          <a:p>
            <a:pPr marL="139700" lvl="0" indent="0">
              <a:buNone/>
            </a:pPr>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A262C2F0-6712-4EDB-AC2A-4C260AFF0788}"/>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https://www.maketecheasier.com/linux-nano-text-editor-beginner-guide/</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36866" name="Picture 2" descr="A Beginner&amp;#39;s Guide to Editing Text Files With Vi">
            <a:extLst>
              <a:ext uri="{FF2B5EF4-FFF2-40B4-BE49-F238E27FC236}">
                <a16:creationId xmlns:a16="http://schemas.microsoft.com/office/drawing/2014/main" id="{AB833AB3-002E-4DBB-83CA-C91DAA9BD0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876"/>
          <a:stretch/>
        </p:blipFill>
        <p:spPr bwMode="auto">
          <a:xfrm>
            <a:off x="4572001" y="989794"/>
            <a:ext cx="4572000" cy="1581956"/>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The Beginner&amp;#39;s Guide to Using Nano Text Editor in Linux - Make Tech Easier">
            <a:extLst>
              <a:ext uri="{FF2B5EF4-FFF2-40B4-BE49-F238E27FC236}">
                <a16:creationId xmlns:a16="http://schemas.microsoft.com/office/drawing/2014/main" id="{3ED8E819-41CA-48E5-B1ED-24C1B9944E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17" t="17714" r="13716" b="9283"/>
          <a:stretch/>
        </p:blipFill>
        <p:spPr bwMode="auto">
          <a:xfrm>
            <a:off x="4572001" y="2571751"/>
            <a:ext cx="4572000" cy="158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0572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lvl="0">
              <a:lnSpc>
                <a:spcPct val="115000"/>
              </a:lnSpc>
              <a:spcBef>
                <a:spcPts val="1000"/>
              </a:spcBef>
              <a:spcAft>
                <a:spcPts val="1000"/>
              </a:spcAft>
            </a:pPr>
            <a:r>
              <a:rPr lang="en-IN" dirty="0"/>
              <a:t>VI Editor</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endParaRPr lang="en-IN" dirty="0"/>
          </a:p>
          <a:p>
            <a:pPr lvl="0"/>
            <a:endParaRPr lang="en-IN" dirty="0"/>
          </a:p>
          <a:p>
            <a:pPr lvl="0"/>
            <a:r>
              <a:rPr lang="en-IN" dirty="0"/>
              <a:t>It is the default text editor that comes with most Linux systems.</a:t>
            </a:r>
          </a:p>
          <a:p>
            <a:pPr lvl="0"/>
            <a:r>
              <a:rPr lang="en-IN" dirty="0"/>
              <a:t>It is a Terminal-based text editor that users need to learn, essentially when more user-friendly text editors are not available on the system.</a:t>
            </a:r>
          </a:p>
          <a:p>
            <a:pPr marL="139700" lvl="0" indent="0">
              <a:buNone/>
            </a:pPr>
            <a:endParaRPr lang="en-IN" dirty="0"/>
          </a:p>
          <a:p>
            <a:pPr marL="139700" indent="0">
              <a:buNone/>
            </a:pPr>
            <a:r>
              <a:rPr lang="en-IN" b="1" dirty="0" err="1"/>
              <a:t>sudo</a:t>
            </a:r>
            <a:r>
              <a:rPr lang="en-IN" b="1" dirty="0"/>
              <a:t> apt install vim</a:t>
            </a:r>
          </a:p>
          <a:p>
            <a:pPr lvl="0"/>
            <a:endParaRPr lang="en-IN" dirty="0"/>
          </a:p>
          <a:p>
            <a:pPr marL="139700" lvl="0" indent="0">
              <a:buNone/>
            </a:pPr>
            <a:endParaRPr lang="en-IN" dirty="0"/>
          </a:p>
          <a:p>
            <a:pPr marL="139700" lvl="0" indent="0">
              <a:buNone/>
            </a:pPr>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D479FEA9-63DC-418A-9153-5F14D2643E8D}"/>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https://www.smashingmagazine.com/2010/05/vi-editor-linux-terminal-cheat-sheet-pdf/</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35842" name="Picture 2" descr="Vi Cheat Sheet / Linux Terminal Cheat Sheet (PDF) — Smashing Magazine">
            <a:extLst>
              <a:ext uri="{FF2B5EF4-FFF2-40B4-BE49-F238E27FC236}">
                <a16:creationId xmlns:a16="http://schemas.microsoft.com/office/drawing/2014/main" id="{B8E9484E-5B3B-4781-AEB0-4D8D210BB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16" t="3112" r="5557" b="4456"/>
          <a:stretch/>
        </p:blipFill>
        <p:spPr bwMode="auto">
          <a:xfrm>
            <a:off x="4572000" y="1354900"/>
            <a:ext cx="4572000"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60804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lvl="0">
              <a:lnSpc>
                <a:spcPct val="115000"/>
              </a:lnSpc>
              <a:spcBef>
                <a:spcPts val="1000"/>
              </a:spcBef>
              <a:spcAft>
                <a:spcPts val="1000"/>
              </a:spcAft>
            </a:pPr>
            <a:r>
              <a:rPr lang="en-IN" dirty="0"/>
              <a:t>Nano Editor</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r>
              <a:rPr lang="en-IN" dirty="0"/>
              <a:t>GNU nano is a simple terminal-based text editor</a:t>
            </a:r>
          </a:p>
          <a:p>
            <a:pPr lvl="0"/>
            <a:r>
              <a:rPr lang="en-IN" dirty="0"/>
              <a:t>Nano can be used in a terminal window or at the system console..</a:t>
            </a:r>
          </a:p>
          <a:p>
            <a:pPr marL="139700" lvl="0" indent="0">
              <a:buNone/>
            </a:pPr>
            <a:endParaRPr lang="en-IN" dirty="0"/>
          </a:p>
          <a:p>
            <a:pPr marL="139700" indent="0">
              <a:buNone/>
            </a:pPr>
            <a:r>
              <a:rPr lang="en-IN" b="1" dirty="0" err="1"/>
              <a:t>sudo</a:t>
            </a:r>
            <a:r>
              <a:rPr lang="en-IN" b="1" dirty="0"/>
              <a:t> apt install nano</a:t>
            </a:r>
          </a:p>
          <a:p>
            <a:pPr marL="139700" lvl="0" indent="0">
              <a:buNone/>
            </a:pPr>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AF3CCD42-D329-48DE-8FF6-1639B70281E9}"/>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https://www.maketecheasier.com/linux-nano-text-editor-beginner-guide/</a:t>
            </a:r>
            <a:endParaRPr lang="en-IN" dirty="0"/>
          </a:p>
          <a:p>
            <a:pPr marL="0" lvl="0" indent="0">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10" name="Picture 4" descr="The Beginner&amp;#39;s Guide to Using Nano Text Editor in Linux - Make Tech Easier">
            <a:extLst>
              <a:ext uri="{FF2B5EF4-FFF2-40B4-BE49-F238E27FC236}">
                <a16:creationId xmlns:a16="http://schemas.microsoft.com/office/drawing/2014/main" id="{932C1EDE-CF08-4589-BC54-B31C24474A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17" t="17714" r="13716" b="9283"/>
          <a:stretch/>
        </p:blipFill>
        <p:spPr bwMode="auto">
          <a:xfrm>
            <a:off x="4572000" y="1567375"/>
            <a:ext cx="4572000" cy="225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074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5074950" y="4772274"/>
            <a:ext cx="3936970" cy="175645"/>
          </a:xfrm>
          <a:prstGeom prst="rect">
            <a:avLst/>
          </a:prstGeom>
        </p:spPr>
        <p:txBody>
          <a:bodyPr spcFirstLastPara="1" wrap="square" lIns="91425" tIns="91425" rIns="91425" bIns="91425" anchor="t" anchorCtr="0">
            <a:noAutofit/>
          </a:bodyPr>
          <a:lstStyle/>
          <a:p>
            <a:pPr marL="0" indent="0">
              <a:spcAft>
                <a:spcPts val="1600"/>
              </a:spcAft>
              <a:buNone/>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fr-FR" sz="800" spc="-110" dirty="0">
                <a:solidFill>
                  <a:srgbClr val="585858"/>
                </a:solidFill>
                <a:latin typeface="Arial"/>
                <a:cs typeface="Arial"/>
              </a:rPr>
              <a:t> </a:t>
            </a:r>
            <a:r>
              <a:rPr lang="fr-FR" sz="800" u="sng" spc="-5" dirty="0">
                <a:solidFill>
                  <a:srgbClr val="0096A7"/>
                </a:solidFill>
                <a:uFill>
                  <a:solidFill>
                    <a:srgbClr val="0096A7"/>
                  </a:solidFill>
                </a:uFill>
                <a:latin typeface="Arial"/>
                <a:cs typeface="Arial"/>
              </a:rPr>
              <a:t>https://svtronics.com/blog/wpcontent/uploads/2021/06/AdobeStock_130497973.jpg</a:t>
            </a:r>
            <a:endParaRPr lang="en-IN" u="sng" dirty="0">
              <a:solidFill>
                <a:srgbClr val="0000FF"/>
              </a:solidFill>
              <a:latin typeface="+mj-lt"/>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Soldering techniques</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289823"/>
          </a:xfrm>
          <a:prstGeom prst="rect">
            <a:avLst/>
          </a:prstGeom>
        </p:spPr>
        <p:txBody>
          <a:bodyPr vert="horz" wrap="square" lIns="0" tIns="12700" rIns="0" bIns="0" rtlCol="0">
            <a:spAutoFit/>
          </a:bodyPr>
          <a:lstStyle/>
          <a:p>
            <a:pPr marL="12700">
              <a:lnSpc>
                <a:spcPct val="100000"/>
              </a:lnSpc>
              <a:spcBef>
                <a:spcPts val="100"/>
              </a:spcBef>
            </a:pPr>
            <a:r>
              <a:rPr lang="en-IN" sz="1800" spc="-5" dirty="0">
                <a:solidFill>
                  <a:srgbClr val="585858"/>
                </a:solidFill>
              </a:rPr>
              <a:t>What is Soldering</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481331" y="2571750"/>
            <a:ext cx="3609340" cy="698908"/>
          </a:xfrm>
          <a:prstGeom prst="rect">
            <a:avLst/>
          </a:prstGeom>
        </p:spPr>
        <p:txBody>
          <a:bodyPr vert="horz" wrap="square" lIns="0" tIns="52069" rIns="0" bIns="0" rtlCol="0">
            <a:spAutoFit/>
          </a:bodyPr>
          <a:lstStyle/>
          <a:p>
            <a:pPr marL="298450" indent="-285750">
              <a:lnSpc>
                <a:spcPct val="100000"/>
              </a:lnSpc>
              <a:spcBef>
                <a:spcPts val="409"/>
              </a:spcBef>
              <a:buFont typeface="Arial" panose="020B0604020202020204" pitchFamily="34" charset="0"/>
              <a:buChar char="•"/>
            </a:pPr>
            <a:r>
              <a:rPr lang="en-IN" spc="-10" dirty="0"/>
              <a:t>Soldering is a joining process used to join different types of metals together by melting solder. </a:t>
            </a:r>
            <a:endParaRPr dirty="0">
              <a:latin typeface="Arial"/>
              <a:cs typeface="Arial"/>
            </a:endParaRPr>
          </a:p>
        </p:txBody>
      </p:sp>
      <p:pic>
        <p:nvPicPr>
          <p:cNvPr id="1026" name="Picture 2" descr="Different Soldering Techniques for PCBs - SVTronics">
            <a:extLst>
              <a:ext uri="{FF2B5EF4-FFF2-40B4-BE49-F238E27FC236}">
                <a16:creationId xmlns:a16="http://schemas.microsoft.com/office/drawing/2014/main" id="{5BFAB29A-B18B-476D-8F92-40808B0248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85392"/>
            <a:ext cx="4571999" cy="304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6455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Why do we need shell scripts?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pPr lvl="0"/>
            <a:endParaRPr lang="en-IN" dirty="0"/>
          </a:p>
          <a:p>
            <a:pPr lvl="0"/>
            <a:r>
              <a:rPr lang="en-IN" dirty="0"/>
              <a:t>Using a shell script is most useful for repetitive tasks that may be time consuming to execute by typing one line at a time.</a:t>
            </a:r>
          </a:p>
          <a:p>
            <a:pPr marL="139700" lvl="0" indent="0">
              <a:buNone/>
            </a:pPr>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6426B079-D9EB-41FA-9741-4914F0169BEA}"/>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a:t>
            </a:r>
            <a:endParaRPr lang="en-IN" dirty="0"/>
          </a:p>
          <a:p>
            <a:pPr marL="0" lvl="0" indent="0" algn="l" rtl="0">
              <a:spcBef>
                <a:spcPts val="0"/>
              </a:spcBef>
              <a:spcAft>
                <a:spcPts val="1600"/>
              </a:spcAft>
              <a:buNone/>
            </a:pPr>
            <a:r>
              <a:rPr lang="en-IN" dirty="0">
                <a:hlinkClick r:id="rId3"/>
              </a:rPr>
              <a:t>https://www.educba.com/uses-of-shell-scripting/</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32770" name="Picture 2">
            <a:extLst>
              <a:ext uri="{FF2B5EF4-FFF2-40B4-BE49-F238E27FC236}">
                <a16:creationId xmlns:a16="http://schemas.microsoft.com/office/drawing/2014/main" id="{86E41073-F970-42F2-8092-783168A123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551" t="800" r="48816" b="-800"/>
          <a:stretch/>
        </p:blipFill>
        <p:spPr bwMode="auto">
          <a:xfrm>
            <a:off x="4572000" y="1354900"/>
            <a:ext cx="4572000"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44028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What is Bash?</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r>
              <a:rPr lang="en-IN" dirty="0"/>
              <a:t>BASH is an acronym for Bourne Again Shell</a:t>
            </a:r>
          </a:p>
          <a:p>
            <a:r>
              <a:rPr lang="en-IN" dirty="0"/>
              <a:t>Bash or Shell is a command line tool that is used in open science to efficiently manipulate files and directories.</a:t>
            </a:r>
          </a:p>
          <a:p>
            <a:pPr marL="139700" lvl="0" indent="0">
              <a:buNone/>
            </a:pPr>
            <a:endParaRPr lang="en-IN" dirty="0"/>
          </a:p>
          <a:p>
            <a:pPr marL="139700" lvl="0" indent="0">
              <a:buNone/>
            </a:pPr>
            <a:endParaRPr lang="en-IN" dirty="0"/>
          </a:p>
          <a:p>
            <a:pPr marL="139700" lvl="0" indent="0">
              <a:buNone/>
            </a:pPr>
            <a:endParaRPr lang="en-IN" dirty="0"/>
          </a:p>
        </p:txBody>
      </p:sp>
      <p:sp>
        <p:nvSpPr>
          <p:cNvPr id="9" name="Google Shape;77;p15">
            <a:extLst>
              <a:ext uri="{FF2B5EF4-FFF2-40B4-BE49-F238E27FC236}">
                <a16:creationId xmlns:a16="http://schemas.microsoft.com/office/drawing/2014/main" id="{3C9608E7-F578-450D-8169-B63D51BA503B}"/>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endParaRPr lang="en-IN" dirty="0"/>
          </a:p>
          <a:p>
            <a:pPr marL="0" lvl="0" indent="0" algn="l" rtl="0">
              <a:spcBef>
                <a:spcPts val="0"/>
              </a:spcBef>
              <a:spcAft>
                <a:spcPts val="1600"/>
              </a:spcAft>
              <a:buNone/>
            </a:pPr>
            <a:r>
              <a:rPr lang="en-IN" dirty="0">
                <a:hlinkClick r:id="rId3"/>
              </a:rPr>
              <a:t>https://devopslearning.medium.com/100-days-of-devops-day-51-introduction-to-bash-scripting-9501ce7a32a4</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31748" name="Picture 4">
            <a:extLst>
              <a:ext uri="{FF2B5EF4-FFF2-40B4-BE49-F238E27FC236}">
                <a16:creationId xmlns:a16="http://schemas.microsoft.com/office/drawing/2014/main" id="{0DFEC4A3-F268-4472-A6E5-497FF4D99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98097"/>
            <a:ext cx="4571999" cy="2783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7353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Features of Bash</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r>
              <a:rPr lang="en-IN" dirty="0"/>
              <a:t>Shell commands</a:t>
            </a:r>
          </a:p>
          <a:p>
            <a:r>
              <a:rPr lang="en-IN" dirty="0"/>
              <a:t>I/O Redirection</a:t>
            </a:r>
          </a:p>
          <a:p>
            <a:r>
              <a:rPr lang="en-IN" dirty="0"/>
              <a:t>Interactive</a:t>
            </a:r>
          </a:p>
          <a:p>
            <a:r>
              <a:rPr lang="en-IN" dirty="0"/>
              <a:t>Manuals/help</a:t>
            </a:r>
          </a:p>
          <a:p>
            <a:r>
              <a:rPr lang="en-IN" dirty="0"/>
              <a:t>Scripting</a:t>
            </a:r>
          </a:p>
          <a:p>
            <a:r>
              <a:rPr lang="en-IN" dirty="0"/>
              <a:t>Functions</a:t>
            </a:r>
          </a:p>
          <a:p>
            <a:r>
              <a:rPr lang="en-IN" dirty="0"/>
              <a:t>Extras</a:t>
            </a:r>
          </a:p>
          <a:p>
            <a:pPr marL="139700" lvl="0" indent="0">
              <a:buNone/>
            </a:pPr>
            <a:endParaRPr lang="en-IN" dirty="0"/>
          </a:p>
        </p:txBody>
      </p:sp>
      <p:sp>
        <p:nvSpPr>
          <p:cNvPr id="9" name="Google Shape;77;p15">
            <a:extLst>
              <a:ext uri="{FF2B5EF4-FFF2-40B4-BE49-F238E27FC236}">
                <a16:creationId xmlns:a16="http://schemas.microsoft.com/office/drawing/2014/main" id="{FDBFD1D6-D132-4516-AC95-779B103D10D0}"/>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https://linuxaria.com/howto/7-hidden-features-of-bash</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30722" name="Picture 2" descr="7 hidden features of bash | Linuxaria">
            <a:extLst>
              <a:ext uri="{FF2B5EF4-FFF2-40B4-BE49-F238E27FC236}">
                <a16:creationId xmlns:a16="http://schemas.microsoft.com/office/drawing/2014/main" id="{C6F4FD77-94CB-4E13-8626-F7C30E89C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47762"/>
            <a:ext cx="4572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42945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Bash Scripting</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lvl="0" indent="0">
              <a:buNone/>
            </a:pPr>
            <a:endParaRPr lang="en-IN" dirty="0"/>
          </a:p>
          <a:p>
            <a:endParaRPr lang="en-IN" dirty="0"/>
          </a:p>
          <a:p>
            <a:r>
              <a:rPr lang="en-IN" dirty="0"/>
              <a:t>A Bash Shell Script is a plain text file containing a set of various commands that we usually type in the command line.</a:t>
            </a:r>
          </a:p>
          <a:p>
            <a:r>
              <a:rPr lang="en-IN" dirty="0"/>
              <a:t> It is used to automate repetitive tasks on Linux filesystem.</a:t>
            </a:r>
          </a:p>
          <a:p>
            <a:pPr marL="139700" lvl="0" indent="0">
              <a:buNone/>
            </a:pPr>
            <a:endParaRPr lang="en-IN" dirty="0"/>
          </a:p>
        </p:txBody>
      </p:sp>
      <p:sp>
        <p:nvSpPr>
          <p:cNvPr id="9" name="Google Shape;77;p15">
            <a:extLst>
              <a:ext uri="{FF2B5EF4-FFF2-40B4-BE49-F238E27FC236}">
                <a16:creationId xmlns:a16="http://schemas.microsoft.com/office/drawing/2014/main" id="{9651B7CA-AF18-4961-8B15-4A48C88984E6}"/>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https://dzone.com/articles/functions-in-shell-script/</a:t>
            </a:r>
            <a:endParaRPr lang="en-IN" dirty="0"/>
          </a:p>
          <a:p>
            <a:pPr marL="0" lvl="0" indent="0">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29698" name="Picture 2" descr="Functions in Shell Script - DZone Open Source">
            <a:extLst>
              <a:ext uri="{FF2B5EF4-FFF2-40B4-BE49-F238E27FC236}">
                <a16:creationId xmlns:a16="http://schemas.microsoft.com/office/drawing/2014/main" id="{F984CFA1-9F49-4C19-8B44-CC8715E4E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1978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Shell Variables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A variable is a temporary storage area in memory that is either set by the user, shell, system, or any program that loads another program.</a:t>
            </a:r>
          </a:p>
          <a:p>
            <a:pPr marL="139700" indent="0">
              <a:buNone/>
            </a:pPr>
            <a:endParaRPr lang="en-IN" dirty="0"/>
          </a:p>
          <a:p>
            <a:pPr marL="139700" indent="0">
              <a:buNone/>
            </a:pPr>
            <a:r>
              <a:rPr lang="en-IN" dirty="0"/>
              <a:t>There are two categories of variables:</a:t>
            </a:r>
          </a:p>
          <a:p>
            <a:r>
              <a:rPr lang="en-IN" dirty="0"/>
              <a:t>environment variables </a:t>
            </a:r>
          </a:p>
          <a:p>
            <a:r>
              <a:rPr lang="en-IN" dirty="0"/>
              <a:t>shell variables </a:t>
            </a:r>
          </a:p>
          <a:p>
            <a:endParaRPr lang="en-IN" dirty="0"/>
          </a:p>
          <a:p>
            <a:pPr marL="139700" indent="0">
              <a:buNone/>
            </a:pPr>
            <a:endParaRPr lang="en-IN" dirty="0"/>
          </a:p>
        </p:txBody>
      </p:sp>
      <p:sp>
        <p:nvSpPr>
          <p:cNvPr id="9" name="Google Shape;77;p15">
            <a:extLst>
              <a:ext uri="{FF2B5EF4-FFF2-40B4-BE49-F238E27FC236}">
                <a16:creationId xmlns:a16="http://schemas.microsoft.com/office/drawing/2014/main" id="{4411F650-00CE-4EA1-811B-24B38BE6A1AD}"/>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https://www.javatpoint.com/bash-variables</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28674" name="Picture 2">
            <a:extLst>
              <a:ext uri="{FF2B5EF4-FFF2-40B4-BE49-F238E27FC236}">
                <a16:creationId xmlns:a16="http://schemas.microsoft.com/office/drawing/2014/main" id="{88B0BD17-DE70-421C-B359-CBFB5070ED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231"/>
          <a:stretch/>
        </p:blipFill>
        <p:spPr bwMode="auto">
          <a:xfrm>
            <a:off x="4572001" y="1354900"/>
            <a:ext cx="4572000" cy="295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9101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Bash Operators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Integer Comparisons</a:t>
            </a:r>
          </a:p>
          <a:p>
            <a:r>
              <a:rPr lang="en-IN" dirty="0"/>
              <a:t>String Comparisons</a:t>
            </a:r>
          </a:p>
          <a:p>
            <a:r>
              <a:rPr lang="en-IN" dirty="0"/>
              <a:t>Logical Operators</a:t>
            </a:r>
          </a:p>
          <a:p>
            <a:r>
              <a:rPr lang="en-IN" dirty="0"/>
              <a:t>File Test Operators</a:t>
            </a:r>
          </a:p>
          <a:p>
            <a:pPr marL="139700" indent="0">
              <a:buNone/>
            </a:pPr>
            <a:endParaRPr lang="en-IN" dirty="0"/>
          </a:p>
        </p:txBody>
      </p:sp>
      <p:sp>
        <p:nvSpPr>
          <p:cNvPr id="9" name="Google Shape;77;p15">
            <a:extLst>
              <a:ext uri="{FF2B5EF4-FFF2-40B4-BE49-F238E27FC236}">
                <a16:creationId xmlns:a16="http://schemas.microsoft.com/office/drawing/2014/main" id="{E11EDB3C-BA2F-44AF-ADD0-DCCE1FEB44CE}"/>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https://www.geeksforgeeks.org/linux-directory-structure/</a:t>
            </a:r>
            <a:endParaRPr lang="en-IN" dirty="0"/>
          </a:p>
          <a:p>
            <a:pPr marL="0" lvl="0" indent="0">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10" name="Picture 9">
            <a:extLst>
              <a:ext uri="{FF2B5EF4-FFF2-40B4-BE49-F238E27FC236}">
                <a16:creationId xmlns:a16="http://schemas.microsoft.com/office/drawing/2014/main" id="{C4CE8222-4373-4729-8091-5E91A156F14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30910"/>
            <a:ext cx="4572000" cy="3281680"/>
          </a:xfrm>
          <a:prstGeom prst="rect">
            <a:avLst/>
          </a:prstGeom>
          <a:noFill/>
          <a:ln>
            <a:noFill/>
          </a:ln>
        </p:spPr>
      </p:pic>
    </p:spTree>
    <p:extLst>
      <p:ext uri="{BB962C8B-B14F-4D97-AF65-F5344CB8AC3E}">
        <p14:creationId xmlns:p14="http://schemas.microsoft.com/office/powerpoint/2010/main" val="174590420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Read User Input</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‘read’ command is used to take input from user in bash</a:t>
            </a:r>
          </a:p>
          <a:p>
            <a:r>
              <a:rPr lang="en-IN" dirty="0"/>
              <a:t>It takes input from the user and assigns it to the variable</a:t>
            </a:r>
          </a:p>
          <a:p>
            <a:endParaRPr lang="en-IN" dirty="0"/>
          </a:p>
          <a:p>
            <a:pPr marL="139700" indent="0">
              <a:buNone/>
            </a:pPr>
            <a:r>
              <a:rPr lang="en-IN" dirty="0"/>
              <a:t>read &lt;variable_name&gt;</a:t>
            </a:r>
          </a:p>
        </p:txBody>
      </p:sp>
      <p:sp>
        <p:nvSpPr>
          <p:cNvPr id="9" name="Google Shape;77;p15">
            <a:extLst>
              <a:ext uri="{FF2B5EF4-FFF2-40B4-BE49-F238E27FC236}">
                <a16:creationId xmlns:a16="http://schemas.microsoft.com/office/drawing/2014/main" id="{A0DE5172-F6AE-4C5E-AEAD-7F9813CF3468}"/>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https://www.javatpoint.com/bash-read-user-input</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26626" name="Picture 2" descr="Bash Read User Input - Javatpoint">
            <a:extLst>
              <a:ext uri="{FF2B5EF4-FFF2-40B4-BE49-F238E27FC236}">
                <a16:creationId xmlns:a16="http://schemas.microsoft.com/office/drawing/2014/main" id="{BAA10392-D8E8-491A-A62D-ACEDD4C7EC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1285"/>
          <a:stretch/>
        </p:blipFill>
        <p:spPr bwMode="auto">
          <a:xfrm>
            <a:off x="4572000" y="1685924"/>
            <a:ext cx="4572000" cy="2124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98228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Bash Conditional statements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if statement</a:t>
            </a:r>
          </a:p>
          <a:p>
            <a:r>
              <a:rPr lang="en-IN" dirty="0"/>
              <a:t>if-else statement</a:t>
            </a:r>
          </a:p>
          <a:p>
            <a:r>
              <a:rPr lang="en-IN" dirty="0"/>
              <a:t>Else If ladder</a:t>
            </a:r>
          </a:p>
          <a:p>
            <a:r>
              <a:rPr lang="en-IN" dirty="0"/>
              <a:t>Nested if</a:t>
            </a:r>
          </a:p>
          <a:p>
            <a:r>
              <a:rPr lang="en-IN" dirty="0"/>
              <a:t>switch statement</a:t>
            </a:r>
          </a:p>
          <a:p>
            <a:pPr marL="139700" indent="0">
              <a:buNone/>
            </a:pPr>
            <a:endParaRPr lang="en-IN" dirty="0"/>
          </a:p>
        </p:txBody>
      </p:sp>
      <p:sp>
        <p:nvSpPr>
          <p:cNvPr id="9" name="Google Shape;77;p15">
            <a:extLst>
              <a:ext uri="{FF2B5EF4-FFF2-40B4-BE49-F238E27FC236}">
                <a16:creationId xmlns:a16="http://schemas.microsoft.com/office/drawing/2014/main" id="{33EDDA26-EE6A-40A7-853E-BA5D1C8A38BE}"/>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https://www.javatpoint.com/if-then-else-shell-scripting</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25602" name="Picture 2">
            <a:extLst>
              <a:ext uri="{FF2B5EF4-FFF2-40B4-BE49-F238E27FC236}">
                <a16:creationId xmlns:a16="http://schemas.microsoft.com/office/drawing/2014/main" id="{B665695D-93D5-49D2-A1D6-4CF5824EB9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294" r="45901"/>
          <a:stretch/>
        </p:blipFill>
        <p:spPr bwMode="auto">
          <a:xfrm>
            <a:off x="4572000" y="2038350"/>
            <a:ext cx="4572000" cy="184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57296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Bash Looping</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r>
              <a:rPr lang="en-IN" dirty="0"/>
              <a:t>while statement</a:t>
            </a:r>
          </a:p>
          <a:p>
            <a:r>
              <a:rPr lang="en-IN" dirty="0"/>
              <a:t>for statement</a:t>
            </a:r>
          </a:p>
          <a:p>
            <a:r>
              <a:rPr lang="en-IN" dirty="0"/>
              <a:t>until statement</a:t>
            </a:r>
          </a:p>
          <a:p>
            <a:endParaRPr lang="en-IN" dirty="0"/>
          </a:p>
          <a:p>
            <a:endParaRPr lang="en-IN" dirty="0"/>
          </a:p>
          <a:p>
            <a:pPr marL="139700" indent="0">
              <a:buNone/>
            </a:pPr>
            <a:endParaRPr lang="en-IN" dirty="0"/>
          </a:p>
        </p:txBody>
      </p:sp>
      <p:sp>
        <p:nvSpPr>
          <p:cNvPr id="9" name="Google Shape;77;p15">
            <a:extLst>
              <a:ext uri="{FF2B5EF4-FFF2-40B4-BE49-F238E27FC236}">
                <a16:creationId xmlns:a16="http://schemas.microsoft.com/office/drawing/2014/main" id="{CC3B092C-8DBA-4AA5-9975-0266657BD32F}"/>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endParaRPr lang="en-IN" dirty="0"/>
          </a:p>
          <a:p>
            <a:pPr marL="0" lvl="0" indent="0" algn="l" rtl="0">
              <a:spcBef>
                <a:spcPts val="0"/>
              </a:spcBef>
              <a:spcAft>
                <a:spcPts val="1600"/>
              </a:spcAft>
              <a:buNone/>
            </a:pPr>
            <a:r>
              <a:rPr lang="en-IN" dirty="0">
                <a:hlinkClick r:id="rId3"/>
              </a:rPr>
              <a:t>https://linuxhint.com/nested-loop-bash-script-examples/</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24578" name="Picture 2">
            <a:extLst>
              <a:ext uri="{FF2B5EF4-FFF2-40B4-BE49-F238E27FC236}">
                <a16:creationId xmlns:a16="http://schemas.microsoft.com/office/drawing/2014/main" id="{BEC65368-555E-46E7-8D62-73FDDC9A95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00" r="1875" b="44320"/>
          <a:stretch/>
        </p:blipFill>
        <p:spPr bwMode="auto">
          <a:xfrm>
            <a:off x="4572000" y="1668776"/>
            <a:ext cx="4572000" cy="2065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0790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r>
              <a:rPr lang="en-IN" dirty="0"/>
              <a:t>Shell Scripting</a:t>
            </a: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Bash Functions</a:t>
            </a:r>
          </a:p>
        </p:txBody>
      </p:sp>
      <p:sp>
        <p:nvSpPr>
          <p:cNvPr id="75" name="Google Shape;75;p15"/>
          <p:cNvSpPr txBox="1">
            <a:spLocks noGrp="1"/>
          </p:cNvSpPr>
          <p:nvPr>
            <p:ph type="body" idx="2"/>
          </p:nvPr>
        </p:nvSpPr>
        <p:spPr>
          <a:xfrm>
            <a:off x="462275" y="2421251"/>
            <a:ext cx="3837000" cy="2351024"/>
          </a:xfrm>
          <a:prstGeom prst="rect">
            <a:avLst/>
          </a:prstGeom>
        </p:spPr>
        <p:txBody>
          <a:bodyPr spcFirstLastPara="1" wrap="square" lIns="91425" tIns="91425" rIns="91425" bIns="91425" anchor="ctr" anchorCtr="0">
            <a:noAutofit/>
          </a:bodyPr>
          <a:lstStyle/>
          <a:p>
            <a:pPr marL="139700" indent="0">
              <a:buNone/>
            </a:pPr>
            <a:endParaRPr lang="en-IN" dirty="0"/>
          </a:p>
          <a:p>
            <a:endParaRPr lang="en-IN" dirty="0"/>
          </a:p>
          <a:p>
            <a:r>
              <a:rPr lang="en-IN" dirty="0"/>
              <a:t>Functions in bash scripting are a great option to reuse code.</a:t>
            </a:r>
          </a:p>
          <a:p>
            <a:r>
              <a:rPr lang="en-IN" dirty="0"/>
              <a:t>A Bash function can be defined as a set of commands which can be called several times within bash script</a:t>
            </a:r>
          </a:p>
          <a:p>
            <a:endParaRPr lang="en-IN" dirty="0"/>
          </a:p>
          <a:p>
            <a:pPr marL="139700" indent="0">
              <a:buNone/>
            </a:pPr>
            <a:endParaRPr lang="en-IN" dirty="0"/>
          </a:p>
        </p:txBody>
      </p:sp>
      <p:sp>
        <p:nvSpPr>
          <p:cNvPr id="9" name="Google Shape;77;p15">
            <a:extLst>
              <a:ext uri="{FF2B5EF4-FFF2-40B4-BE49-F238E27FC236}">
                <a16:creationId xmlns:a16="http://schemas.microsoft.com/office/drawing/2014/main" id="{CE40875C-82AB-496E-83A0-6EBEC11A2DE9}"/>
              </a:ext>
            </a:extLst>
          </p:cNvPr>
          <p:cNvSpPr txBox="1">
            <a:spLocks noGrp="1"/>
          </p:cNvSpPr>
          <p:nvPr>
            <p:ph type="body" idx="3"/>
          </p:nvPr>
        </p:nvSpPr>
        <p:spPr>
          <a:xfrm>
            <a:off x="5159250" y="4313300"/>
            <a:ext cx="3397500" cy="344675"/>
          </a:xfrm>
          <a:prstGeom prst="rect">
            <a:avLst/>
          </a:prstGeom>
        </p:spPr>
        <p:txBody>
          <a:bodyPr spcFirstLastPara="1" wrap="square" lIns="91425" tIns="91425" rIns="91425" bIns="91425" anchor="t" anchorCtr="0">
            <a:noAutofit/>
          </a:bodyPr>
          <a:lstStyle/>
          <a:p>
            <a:pPr marL="0" lvl="0" indent="0">
              <a:buNone/>
            </a:pPr>
            <a:r>
              <a:rPr lang="en" dirty="0"/>
              <a:t>Image Source: </a:t>
            </a:r>
          </a:p>
          <a:p>
            <a:pPr marL="0" lvl="0" indent="0" algn="l" rtl="0">
              <a:spcBef>
                <a:spcPts val="0"/>
              </a:spcBef>
              <a:spcAft>
                <a:spcPts val="1600"/>
              </a:spcAft>
              <a:buNone/>
            </a:pPr>
            <a:r>
              <a:rPr lang="en-IN" dirty="0">
                <a:hlinkClick r:id="rId3"/>
              </a:rPr>
              <a:t>https://ro.linuxteaching.com/article/bash_call_function</a:t>
            </a:r>
            <a:endParaRPr lang="en-IN" dirty="0"/>
          </a:p>
          <a:p>
            <a:pPr marL="0" lvl="0" indent="0" algn="l" rtl="0">
              <a:spcBef>
                <a:spcPts val="0"/>
              </a:spcBef>
              <a:spcAft>
                <a:spcPts val="1600"/>
              </a:spcAft>
              <a:buNone/>
            </a:pPr>
            <a:endParaRPr lang="en-IN" dirty="0"/>
          </a:p>
          <a:p>
            <a:pPr marL="0" lvl="0" indent="0">
              <a:buNone/>
            </a:pPr>
            <a:endParaRPr lang="en-IN" dirty="0"/>
          </a:p>
          <a:p>
            <a:pPr marL="0" lvl="0" indent="0" algn="l" rtl="0">
              <a:spcBef>
                <a:spcPts val="0"/>
              </a:spcBef>
              <a:spcAft>
                <a:spcPts val="1600"/>
              </a:spcAft>
              <a:buNone/>
            </a:pPr>
            <a:endParaRPr dirty="0"/>
          </a:p>
        </p:txBody>
      </p:sp>
      <p:pic>
        <p:nvPicPr>
          <p:cNvPr id="23554" name="Picture 2" descr="bash call function">
            <a:extLst>
              <a:ext uri="{FF2B5EF4-FFF2-40B4-BE49-F238E27FC236}">
                <a16:creationId xmlns:a16="http://schemas.microsoft.com/office/drawing/2014/main" id="{7813E8FD-EB99-469D-B639-0490E23B38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176337"/>
            <a:ext cx="4572000"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771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5074950" y="4711314"/>
            <a:ext cx="3936970" cy="175645"/>
          </a:xfrm>
          <a:prstGeom prst="rect">
            <a:avLst/>
          </a:prstGeom>
        </p:spPr>
        <p:txBody>
          <a:bodyPr spcFirstLastPara="1" wrap="square" lIns="91425" tIns="91425" rIns="91425" bIns="91425" anchor="t" anchorCtr="0">
            <a:noAutofit/>
          </a:bodyPr>
          <a:lstStyle/>
          <a:p>
            <a:pPr marL="0" indent="0">
              <a:spcAft>
                <a:spcPts val="1600"/>
              </a:spcAft>
              <a:buNone/>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800" u="sng" spc="-5" dirty="0">
                <a:solidFill>
                  <a:srgbClr val="0096A7"/>
                </a:solidFill>
                <a:uFill>
                  <a:solidFill>
                    <a:srgbClr val="0096A7"/>
                  </a:solidFill>
                </a:uFill>
                <a:hlinkClick r:id="rId3">
                  <a:extLst>
                    <a:ext uri="{A12FA001-AC4F-418D-AE19-62706E023703}">
                      <ahyp:hlinkClr xmlns:ahyp="http://schemas.microsoft.com/office/drawing/2018/hyperlinkcolor" val="tx"/>
                    </a:ext>
                  </a:extLst>
                </a:hlinkClick>
              </a:rPr>
              <a:t>https://www.sciencebuddies.org/science-fair projects/references/how-to-solder</a:t>
            </a:r>
            <a:endParaRPr lang="en-IN" u="sng" dirty="0">
              <a:solidFill>
                <a:srgbClr val="0000FF"/>
              </a:solidFill>
              <a:latin typeface="+mj-lt"/>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Soldering techniques</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566822"/>
          </a:xfrm>
          <a:prstGeom prst="rect">
            <a:avLst/>
          </a:prstGeom>
        </p:spPr>
        <p:txBody>
          <a:bodyPr vert="horz" wrap="square" lIns="0" tIns="12700" rIns="0" bIns="0" rtlCol="0">
            <a:spAutoFit/>
          </a:bodyPr>
          <a:lstStyle/>
          <a:p>
            <a:pPr marL="12700">
              <a:lnSpc>
                <a:spcPct val="100000"/>
              </a:lnSpc>
              <a:spcBef>
                <a:spcPts val="100"/>
              </a:spcBef>
            </a:pPr>
            <a:r>
              <a:rPr lang="en-IN" sz="1800" spc="-5" dirty="0">
                <a:solidFill>
                  <a:srgbClr val="585858"/>
                </a:solidFill>
                <a:latin typeface="Arial"/>
                <a:cs typeface="Arial"/>
              </a:rPr>
              <a:t>Materials Required for sold</a:t>
            </a:r>
            <a:r>
              <a:rPr lang="en-IN" sz="1800" spc="-5" dirty="0">
                <a:solidFill>
                  <a:srgbClr val="585858"/>
                </a:solidFill>
              </a:rPr>
              <a:t>ering</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481331" y="2571750"/>
            <a:ext cx="3609340" cy="1891542"/>
          </a:xfrm>
          <a:prstGeom prst="rect">
            <a:avLst/>
          </a:prstGeom>
        </p:spPr>
        <p:txBody>
          <a:bodyPr vert="horz" wrap="square" lIns="0" tIns="52069" rIns="0" bIns="0" rtlCol="0">
            <a:spAutoFit/>
          </a:bodyPr>
          <a:lstStyle/>
          <a:p>
            <a:pPr marL="298450" indent="-285750">
              <a:lnSpc>
                <a:spcPct val="100000"/>
              </a:lnSpc>
              <a:spcBef>
                <a:spcPts val="409"/>
              </a:spcBef>
              <a:buFont typeface="Arial" panose="020B0604020202020204" pitchFamily="34" charset="0"/>
              <a:buChar char="•"/>
            </a:pPr>
            <a:r>
              <a:rPr lang="en-IN" spc="-10" dirty="0"/>
              <a:t>Soldering Iron</a:t>
            </a:r>
          </a:p>
          <a:p>
            <a:pPr marL="298450" indent="-285750">
              <a:lnSpc>
                <a:spcPct val="100000"/>
              </a:lnSpc>
              <a:spcBef>
                <a:spcPts val="409"/>
              </a:spcBef>
              <a:buFont typeface="Arial" panose="020B0604020202020204" pitchFamily="34" charset="0"/>
              <a:buChar char="•"/>
            </a:pPr>
            <a:r>
              <a:rPr lang="en-IN" spc="-10" dirty="0">
                <a:latin typeface="Arial"/>
                <a:cs typeface="Arial"/>
              </a:rPr>
              <a:t>Rosin core solder</a:t>
            </a:r>
          </a:p>
          <a:p>
            <a:pPr marL="298450" indent="-285750">
              <a:lnSpc>
                <a:spcPct val="100000"/>
              </a:lnSpc>
              <a:spcBef>
                <a:spcPts val="409"/>
              </a:spcBef>
              <a:buFont typeface="Arial" panose="020B0604020202020204" pitchFamily="34" charset="0"/>
              <a:buChar char="•"/>
            </a:pPr>
            <a:r>
              <a:rPr lang="en-IN" spc="-10" dirty="0"/>
              <a:t>Soldering iron stand</a:t>
            </a:r>
          </a:p>
          <a:p>
            <a:pPr marL="298450" indent="-285750">
              <a:lnSpc>
                <a:spcPct val="100000"/>
              </a:lnSpc>
              <a:spcBef>
                <a:spcPts val="409"/>
              </a:spcBef>
              <a:buFont typeface="Arial" panose="020B0604020202020204" pitchFamily="34" charset="0"/>
              <a:buChar char="•"/>
            </a:pPr>
            <a:r>
              <a:rPr lang="en-IN" spc="-10" dirty="0">
                <a:latin typeface="Arial"/>
                <a:cs typeface="Arial"/>
              </a:rPr>
              <a:t>Sponge</a:t>
            </a:r>
          </a:p>
          <a:p>
            <a:pPr marL="298450" indent="-285750">
              <a:lnSpc>
                <a:spcPct val="100000"/>
              </a:lnSpc>
              <a:spcBef>
                <a:spcPts val="409"/>
              </a:spcBef>
              <a:buFont typeface="Arial" panose="020B0604020202020204" pitchFamily="34" charset="0"/>
              <a:buChar char="•"/>
            </a:pPr>
            <a:r>
              <a:rPr lang="en-IN" spc="-10" dirty="0"/>
              <a:t>Solder braid</a:t>
            </a:r>
          </a:p>
          <a:p>
            <a:pPr marL="298450" indent="-285750">
              <a:lnSpc>
                <a:spcPct val="100000"/>
              </a:lnSpc>
              <a:spcBef>
                <a:spcPts val="409"/>
              </a:spcBef>
              <a:buFont typeface="Arial" panose="020B0604020202020204" pitchFamily="34" charset="0"/>
              <a:buChar char="•"/>
            </a:pPr>
            <a:r>
              <a:rPr lang="en-IN" spc="-10" dirty="0">
                <a:latin typeface="Arial"/>
                <a:cs typeface="Arial"/>
              </a:rPr>
              <a:t>Prototype board</a:t>
            </a:r>
          </a:p>
          <a:p>
            <a:pPr marL="12700">
              <a:lnSpc>
                <a:spcPct val="100000"/>
              </a:lnSpc>
              <a:spcBef>
                <a:spcPts val="409"/>
              </a:spcBef>
            </a:pPr>
            <a:endParaRPr sz="1550" dirty="0">
              <a:latin typeface="Arial"/>
              <a:cs typeface="Arial"/>
            </a:endParaRPr>
          </a:p>
        </p:txBody>
      </p:sp>
      <p:pic>
        <p:nvPicPr>
          <p:cNvPr id="7" name="Picture 6" descr="A soldering iron with stand, damp sponge, solder, prototype board, solder braid and wire strippers">
            <a:extLst>
              <a:ext uri="{FF2B5EF4-FFF2-40B4-BE49-F238E27FC236}">
                <a16:creationId xmlns:a16="http://schemas.microsoft.com/office/drawing/2014/main" id="{F1CB0A83-0853-4AF9-83E2-905FC011F7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1998" y="846333"/>
            <a:ext cx="4571999" cy="3616959"/>
          </a:xfrm>
          <a:prstGeom prst="rect">
            <a:avLst/>
          </a:prstGeom>
          <a:noFill/>
          <a:ln>
            <a:noFill/>
          </a:ln>
        </p:spPr>
      </p:pic>
    </p:spTree>
    <p:extLst>
      <p:ext uri="{BB962C8B-B14F-4D97-AF65-F5344CB8AC3E}">
        <p14:creationId xmlns:p14="http://schemas.microsoft.com/office/powerpoint/2010/main" val="79836988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59675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Familiarization of open office tools</a:t>
            </a:r>
          </a:p>
        </p:txBody>
      </p:sp>
      <p:sp>
        <p:nvSpPr>
          <p:cNvPr id="62" name="Google Shape;62;p13"/>
          <p:cNvSpPr txBox="1">
            <a:spLocks noGrp="1"/>
          </p:cNvSpPr>
          <p:nvPr>
            <p:ph type="subTitle" idx="1"/>
          </p:nvPr>
        </p:nvSpPr>
        <p:spPr>
          <a:xfrm>
            <a:off x="311700" y="3341331"/>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(5 hours)</a:t>
            </a:r>
            <a:endParaRPr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OpenOffice tools for creating documents</a:t>
            </a:r>
          </a:p>
          <a:p>
            <a:pPr marL="457200" lvl="0" indent="-342900" algn="l" rtl="0">
              <a:spcBef>
                <a:spcPts val="0"/>
              </a:spcBef>
              <a:spcAft>
                <a:spcPts val="0"/>
              </a:spcAft>
              <a:buSzPts val="1800"/>
              <a:buChar char="●"/>
            </a:pPr>
            <a:r>
              <a:rPr lang="en-US" dirty="0"/>
              <a:t>OpenOffice tools for creating spreadsheet</a:t>
            </a:r>
          </a:p>
          <a:p>
            <a:pPr marL="457200" lvl="0" indent="-342900" algn="l" rtl="0">
              <a:spcBef>
                <a:spcPts val="0"/>
              </a:spcBef>
              <a:spcAft>
                <a:spcPts val="0"/>
              </a:spcAft>
              <a:buSzPts val="1800"/>
              <a:buChar char="●"/>
            </a:pPr>
            <a:r>
              <a:rPr lang="en-US" dirty="0"/>
              <a:t>OpenOffice tools for creating presentation</a:t>
            </a:r>
          </a:p>
          <a:p>
            <a:pPr marL="114300" lvl="0" indent="0" algn="l" rtl="0">
              <a:spcBef>
                <a:spcPts val="0"/>
              </a:spcBef>
              <a:spcAft>
                <a:spcPts val="0"/>
              </a:spcAft>
              <a:buSzPts val="1800"/>
              <a:buNone/>
            </a:pPr>
            <a:endParaRPr 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101528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OpenOffice tools for creating documents</a:t>
            </a:r>
            <a:br>
              <a:rPr lang="en-US" dirty="0"/>
            </a:br>
            <a:endParaRPr lang="en-US" dirty="0"/>
          </a:p>
        </p:txBody>
      </p:sp>
      <p:sp>
        <p:nvSpPr>
          <p:cNvPr id="74" name="Google Shape;74;p15"/>
          <p:cNvSpPr txBox="1">
            <a:spLocks noGrp="1"/>
          </p:cNvSpPr>
          <p:nvPr>
            <p:ph type="subTitle" idx="1"/>
          </p:nvPr>
        </p:nvSpPr>
        <p:spPr>
          <a:xfrm>
            <a:off x="254075" y="1728788"/>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open office</a:t>
            </a:r>
            <a:endParaRPr dirty="0"/>
          </a:p>
        </p:txBody>
      </p:sp>
      <p:sp>
        <p:nvSpPr>
          <p:cNvPr id="75" name="Google Shape;75;p15"/>
          <p:cNvSpPr txBox="1">
            <a:spLocks noGrp="1"/>
          </p:cNvSpPr>
          <p:nvPr>
            <p:ph type="body" idx="2"/>
          </p:nvPr>
        </p:nvSpPr>
        <p:spPr>
          <a:xfrm>
            <a:off x="462275" y="2744076"/>
            <a:ext cx="3837000" cy="1919149"/>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r>
              <a:rPr lang="en-US" dirty="0"/>
              <a:t>OpenOffice is the leading open-source office software suite for word processing, spreadsheets, presentations, graphics, databases and more.</a:t>
            </a:r>
          </a:p>
          <a:p>
            <a:pPr marL="457200" lvl="0" indent="-317500" algn="l" rtl="0">
              <a:spcBef>
                <a:spcPts val="0"/>
              </a:spcBef>
              <a:spcAft>
                <a:spcPts val="0"/>
              </a:spcAft>
              <a:buSzPts val="1400"/>
              <a:buChar char="●"/>
            </a:pPr>
            <a:r>
              <a:rPr lang="en-US" dirty="0"/>
              <a:t>Developed by Sun Microsystems Ltd.</a:t>
            </a:r>
          </a:p>
          <a:p>
            <a:pPr marL="457200" lvl="0" indent="-317500" algn="l" rtl="0">
              <a:spcBef>
                <a:spcPts val="0"/>
              </a:spcBef>
              <a:spcAft>
                <a:spcPts val="0"/>
              </a:spcAft>
              <a:buSzPts val="1400"/>
              <a:buChar char="●"/>
            </a:pPr>
            <a:endParaRPr lang="en-US" dirty="0"/>
          </a:p>
          <a:p>
            <a:pPr marL="457200" lvl="0" indent="-317500" algn="l" rtl="0">
              <a:spcBef>
                <a:spcPts val="0"/>
              </a:spcBef>
              <a:spcAft>
                <a:spcPts val="0"/>
              </a:spcAft>
              <a:buSzPts val="1400"/>
              <a:buChar char="●"/>
            </a:pPr>
            <a:endParaRPr dirty="0"/>
          </a:p>
          <a:p>
            <a:pPr marL="0" lvl="0" indent="0" algn="l" rtl="0">
              <a:spcBef>
                <a:spcPts val="1600"/>
              </a:spcBef>
              <a:spcAft>
                <a:spcPts val="1600"/>
              </a:spcAft>
              <a:buNone/>
            </a:pPr>
            <a:endParaRPr dirty="0"/>
          </a:p>
        </p:txBody>
      </p:sp>
      <p:sp>
        <p:nvSpPr>
          <p:cNvPr id="77" name="Google Shape;77;p15"/>
          <p:cNvSpPr txBox="1">
            <a:spLocks noGrp="1"/>
          </p:cNvSpPr>
          <p:nvPr>
            <p:ph type="body" idx="3"/>
          </p:nvPr>
        </p:nvSpPr>
        <p:spPr>
          <a:xfrm>
            <a:off x="5153532" y="4487724"/>
            <a:ext cx="3397500" cy="26286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solidFill>
                  <a:schemeClr val="bg2"/>
                </a:solidFill>
                <a:hlinkClick r:id="rId3">
                  <a:extLst>
                    <a:ext uri="{A12FA001-AC4F-418D-AE19-62706E023703}">
                      <ahyp:hlinkClr xmlns:ahyp="http://schemas.microsoft.com/office/drawing/2018/hyperlinkcolor" val="tx"/>
                    </a:ext>
                  </a:extLst>
                </a:hlinkClick>
              </a:rPr>
              <a:t>https://media.smallbiztrends.com/2016/12/open-office.png</a:t>
            </a:r>
            <a:r>
              <a:rPr lang="en-IN" dirty="0">
                <a:solidFill>
                  <a:schemeClr val="bg2"/>
                </a:solidFill>
              </a:rPr>
              <a:t>  </a:t>
            </a:r>
            <a:endParaRPr dirty="0">
              <a:solidFill>
                <a:schemeClr val="bg2"/>
              </a:solidFill>
            </a:endParaRPr>
          </a:p>
        </p:txBody>
      </p:sp>
      <p:pic>
        <p:nvPicPr>
          <p:cNvPr id="7" name="Picture 6">
            <a:extLst>
              <a:ext uri="{FF2B5EF4-FFF2-40B4-BE49-F238E27FC236}">
                <a16:creationId xmlns:a16="http://schemas.microsoft.com/office/drawing/2014/main" id="{9A9A4ABB-194E-427D-9E4E-1825EA9719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802" y="1402264"/>
            <a:ext cx="4176959" cy="2338972"/>
          </a:xfrm>
          <a:prstGeom prst="rect">
            <a:avLst/>
          </a:prstGeom>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3" name="Google Shape;83;p16"/>
          <p:cNvSpPr txBox="1">
            <a:spLocks noGrp="1"/>
          </p:cNvSpPr>
          <p:nvPr>
            <p:ph type="subTitle" idx="1"/>
          </p:nvPr>
        </p:nvSpPr>
        <p:spPr>
          <a:xfrm>
            <a:off x="358175" y="1630313"/>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Advantages of open office</a:t>
            </a:r>
            <a:endParaRPr dirty="0"/>
          </a:p>
        </p:txBody>
      </p:sp>
      <p:sp>
        <p:nvSpPr>
          <p:cNvPr id="84" name="Google Shape;84;p16"/>
          <p:cNvSpPr txBox="1">
            <a:spLocks noGrp="1"/>
          </p:cNvSpPr>
          <p:nvPr>
            <p:ph type="body" idx="2"/>
          </p:nvPr>
        </p:nvSpPr>
        <p:spPr>
          <a:xfrm>
            <a:off x="358175" y="2271713"/>
            <a:ext cx="3837000" cy="2436017"/>
          </a:xfrm>
          <a:prstGeom prst="rect">
            <a:avLst/>
          </a:prstGeom>
        </p:spPr>
        <p:txBody>
          <a:bodyPr spcFirstLastPara="1" wrap="square" lIns="91425" tIns="91425" rIns="91425" bIns="91425" anchor="ctr" anchorCtr="0">
            <a:noAutofit/>
          </a:bodyPr>
          <a:lstStyle/>
          <a:p>
            <a:pPr marL="457200" lvl="0" indent="-317500" algn="l" rtl="0">
              <a:lnSpc>
                <a:spcPct val="100000"/>
              </a:lnSpc>
              <a:spcBef>
                <a:spcPts val="600"/>
              </a:spcBef>
              <a:spcAft>
                <a:spcPts val="0"/>
              </a:spcAft>
              <a:buSzPts val="1400"/>
              <a:buChar char="●"/>
            </a:pPr>
            <a:r>
              <a:rPr lang="en-US" dirty="0"/>
              <a:t>No licensing fees</a:t>
            </a:r>
          </a:p>
          <a:p>
            <a:pPr marL="457200" lvl="0" indent="-317500" algn="l" rtl="0">
              <a:lnSpc>
                <a:spcPct val="100000"/>
              </a:lnSpc>
              <a:spcBef>
                <a:spcPts val="600"/>
              </a:spcBef>
              <a:spcAft>
                <a:spcPts val="0"/>
              </a:spcAft>
              <a:buSzPts val="1400"/>
              <a:buChar char="●"/>
            </a:pPr>
            <a:r>
              <a:rPr lang="en-US" dirty="0"/>
              <a:t>Cross-platform</a:t>
            </a:r>
          </a:p>
          <a:p>
            <a:pPr marL="457200" lvl="0" indent="-317500" algn="l" rtl="0">
              <a:lnSpc>
                <a:spcPct val="100000"/>
              </a:lnSpc>
              <a:spcBef>
                <a:spcPts val="600"/>
              </a:spcBef>
              <a:spcAft>
                <a:spcPts val="0"/>
              </a:spcAft>
              <a:buSzPts val="1400"/>
              <a:buChar char="●"/>
            </a:pPr>
            <a:r>
              <a:rPr lang="en-US" dirty="0"/>
              <a:t>Extensive language support</a:t>
            </a:r>
          </a:p>
          <a:p>
            <a:pPr marL="457200" lvl="0" indent="-317500" algn="l" rtl="0">
              <a:lnSpc>
                <a:spcPct val="100000"/>
              </a:lnSpc>
              <a:spcBef>
                <a:spcPts val="600"/>
              </a:spcBef>
              <a:spcAft>
                <a:spcPts val="0"/>
              </a:spcAft>
              <a:buSzPts val="1400"/>
              <a:buChar char="●"/>
            </a:pPr>
            <a:r>
              <a:rPr lang="en-US" dirty="0"/>
              <a:t>Consistent user interface</a:t>
            </a:r>
          </a:p>
          <a:p>
            <a:pPr marL="457200" lvl="0" indent="-317500" algn="l" rtl="0">
              <a:lnSpc>
                <a:spcPct val="100000"/>
              </a:lnSpc>
              <a:spcBef>
                <a:spcPts val="600"/>
              </a:spcBef>
              <a:spcAft>
                <a:spcPts val="0"/>
              </a:spcAft>
              <a:buSzPts val="1400"/>
              <a:buChar char="●"/>
            </a:pPr>
            <a:r>
              <a:rPr lang="en-US" dirty="0"/>
              <a:t>Integration</a:t>
            </a:r>
          </a:p>
          <a:p>
            <a:pPr marL="457200" lvl="0" indent="-317500" algn="l" rtl="0">
              <a:lnSpc>
                <a:spcPct val="100000"/>
              </a:lnSpc>
              <a:spcBef>
                <a:spcPts val="600"/>
              </a:spcBef>
              <a:spcAft>
                <a:spcPts val="0"/>
              </a:spcAft>
              <a:buSzPts val="1400"/>
              <a:buChar char="●"/>
            </a:pPr>
            <a:r>
              <a:rPr lang="en-US" dirty="0"/>
              <a:t>Granularity</a:t>
            </a:r>
          </a:p>
          <a:p>
            <a:pPr marL="457200" lvl="0" indent="-317500" algn="l" rtl="0">
              <a:lnSpc>
                <a:spcPct val="100000"/>
              </a:lnSpc>
              <a:spcBef>
                <a:spcPts val="600"/>
              </a:spcBef>
              <a:spcAft>
                <a:spcPts val="0"/>
              </a:spcAft>
              <a:buSzPts val="1400"/>
              <a:buChar char="●"/>
            </a:pPr>
            <a:r>
              <a:rPr lang="en-US" dirty="0"/>
              <a:t>File compatibility</a:t>
            </a:r>
          </a:p>
        </p:txBody>
      </p:sp>
      <p:sp>
        <p:nvSpPr>
          <p:cNvPr id="9" name="Google Shape;73;p15">
            <a:extLst>
              <a:ext uri="{FF2B5EF4-FFF2-40B4-BE49-F238E27FC236}">
                <a16:creationId xmlns:a16="http://schemas.microsoft.com/office/drawing/2014/main" id="{8CDB36AF-0E80-4F71-AD1F-C30EBBE60E0C}"/>
              </a:ext>
            </a:extLst>
          </p:cNvPr>
          <p:cNvSpPr txBox="1">
            <a:spLocks noGrp="1"/>
          </p:cNvSpPr>
          <p:nvPr>
            <p:ph type="title"/>
          </p:nvPr>
        </p:nvSpPr>
        <p:spPr>
          <a:xfrm>
            <a:off x="254000" y="712788"/>
            <a:ext cx="4044950" cy="641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US" dirty="0"/>
            </a:br>
            <a:r>
              <a:rPr lang="en-US" dirty="0"/>
              <a:t>OpenOffice tools for creating documents</a:t>
            </a:r>
            <a:br>
              <a:rPr lang="en-US" dirty="0"/>
            </a:br>
            <a:endParaRPr lang="en-US" dirty="0"/>
          </a:p>
        </p:txBody>
      </p:sp>
      <p:pic>
        <p:nvPicPr>
          <p:cNvPr id="12" name="Picture 11">
            <a:extLst>
              <a:ext uri="{FF2B5EF4-FFF2-40B4-BE49-F238E27FC236}">
                <a16:creationId xmlns:a16="http://schemas.microsoft.com/office/drawing/2014/main" id="{775DF228-B6CB-443E-904C-0042FCF28884}"/>
              </a:ext>
            </a:extLst>
          </p:cNvPr>
          <p:cNvPicPr>
            <a:picLocks noChangeAspect="1"/>
          </p:cNvPicPr>
          <p:nvPr/>
        </p:nvPicPr>
        <p:blipFill>
          <a:blip r:embed="rId3"/>
          <a:stretch>
            <a:fillRect/>
          </a:stretch>
        </p:blipFill>
        <p:spPr>
          <a:xfrm>
            <a:off x="4898193" y="1040607"/>
            <a:ext cx="3652838" cy="2809875"/>
          </a:xfrm>
          <a:prstGeom prst="rect">
            <a:avLst/>
          </a:prstGeom>
        </p:spPr>
      </p:pic>
      <p:sp>
        <p:nvSpPr>
          <p:cNvPr id="14" name="TextBox 13">
            <a:extLst>
              <a:ext uri="{FF2B5EF4-FFF2-40B4-BE49-F238E27FC236}">
                <a16:creationId xmlns:a16="http://schemas.microsoft.com/office/drawing/2014/main" id="{50C55E0C-D334-48F2-9705-9CBD4126461F}"/>
              </a:ext>
            </a:extLst>
          </p:cNvPr>
          <p:cNvSpPr txBox="1"/>
          <p:nvPr/>
        </p:nvSpPr>
        <p:spPr>
          <a:xfrm>
            <a:off x="4707731" y="4338398"/>
            <a:ext cx="4572000" cy="307777"/>
          </a:xfrm>
          <a:prstGeom prst="rect">
            <a:avLst/>
          </a:prstGeom>
          <a:noFill/>
        </p:spPr>
        <p:txBody>
          <a:bodyPr wrap="square">
            <a:spAutoFit/>
          </a:bodyPr>
          <a:lstStyle/>
          <a:p>
            <a:pPr marL="184150" indent="0" algn="ctr">
              <a:buNone/>
            </a:pPr>
            <a:r>
              <a:rPr lang="en-IN" sz="700" dirty="0">
                <a:solidFill>
                  <a:schemeClr val="bg2"/>
                </a:solidFill>
              </a:rPr>
              <a:t>Image: https://www.howtogeek.com/wp-content/uploads/2014/04/apache-openoffice.png?trim=1,1&amp;bg-color=000&amp;pad=1,1</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7"/>
          <p:cNvSpPr txBox="1">
            <a:spLocks noGrp="1"/>
          </p:cNvSpPr>
          <p:nvPr>
            <p:ph type="subTitle" idx="1"/>
          </p:nvPr>
        </p:nvSpPr>
        <p:spPr>
          <a:xfrm>
            <a:off x="253750" y="177985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Features</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457200" lvl="0" indent="-317500" algn="l" rtl="0">
              <a:spcBef>
                <a:spcPts val="1600"/>
              </a:spcBef>
              <a:spcAft>
                <a:spcPts val="0"/>
              </a:spcAft>
              <a:buSzPts val="1400"/>
              <a:buChar char="●"/>
            </a:pPr>
            <a:r>
              <a:rPr lang="en-IN" dirty="0"/>
              <a:t>Styles and formatting </a:t>
            </a:r>
          </a:p>
          <a:p>
            <a:pPr marL="457200" lvl="0" indent="-317500" algn="l" rtl="0">
              <a:spcBef>
                <a:spcPts val="1600"/>
              </a:spcBef>
              <a:spcAft>
                <a:spcPts val="0"/>
              </a:spcAft>
              <a:buSzPts val="1400"/>
              <a:buChar char="●"/>
            </a:pPr>
            <a:r>
              <a:rPr lang="en-IN" dirty="0"/>
              <a:t>Interoperability</a:t>
            </a:r>
          </a:p>
          <a:p>
            <a:pPr marL="457200" lvl="0" indent="-317500" algn="l" rtl="0">
              <a:spcBef>
                <a:spcPts val="1600"/>
              </a:spcBef>
              <a:spcAft>
                <a:spcPts val="0"/>
              </a:spcAft>
              <a:buSzPts val="1400"/>
              <a:buChar char="●"/>
            </a:pPr>
            <a:r>
              <a:rPr lang="en-IN" dirty="0"/>
              <a:t>Programmability</a:t>
            </a:r>
            <a:endParaRPr dirty="0"/>
          </a:p>
        </p:txBody>
      </p:sp>
      <p:sp>
        <p:nvSpPr>
          <p:cNvPr id="93" name="Google Shape;93;p17"/>
          <p:cNvSpPr txBox="1">
            <a:spLocks noGrp="1"/>
          </p:cNvSpPr>
          <p:nvPr>
            <p:ph type="body" idx="3"/>
          </p:nvPr>
        </p:nvSpPr>
        <p:spPr>
          <a:xfrm>
            <a:off x="5074950" y="4600575"/>
            <a:ext cx="3397500" cy="347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fr-FR" dirty="0"/>
              <a:t>Image: https://www.howtogeek.com/wp-content/uploads/2014/04/apache-openoffice.png?trim=1,1&amp;bg-color=000&amp;pad=1,1</a:t>
            </a:r>
          </a:p>
          <a:p>
            <a:pPr marL="0" lvl="0" indent="0" algn="ctr" rtl="0">
              <a:spcBef>
                <a:spcPts val="0"/>
              </a:spcBef>
              <a:spcAft>
                <a:spcPts val="1600"/>
              </a:spcAft>
              <a:buNone/>
            </a:pPr>
            <a:endParaRPr dirty="0"/>
          </a:p>
        </p:txBody>
      </p:sp>
      <p:sp>
        <p:nvSpPr>
          <p:cNvPr id="6" name="Google Shape;73;p15">
            <a:extLst>
              <a:ext uri="{FF2B5EF4-FFF2-40B4-BE49-F238E27FC236}">
                <a16:creationId xmlns:a16="http://schemas.microsoft.com/office/drawing/2014/main" id="{38E2A94E-70C1-4D7E-8AFF-8359F45174FA}"/>
              </a:ext>
            </a:extLst>
          </p:cNvPr>
          <p:cNvSpPr txBox="1">
            <a:spLocks noGrp="1"/>
          </p:cNvSpPr>
          <p:nvPr>
            <p:ph type="title"/>
          </p:nvPr>
        </p:nvSpPr>
        <p:spPr>
          <a:xfrm>
            <a:off x="254000" y="712787"/>
            <a:ext cx="4044950" cy="10017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US" dirty="0"/>
            </a:br>
            <a:r>
              <a:rPr lang="en-US" dirty="0"/>
              <a:t>OpenOffice tools for creating documents</a:t>
            </a:r>
            <a:br>
              <a:rPr lang="en-US" dirty="0"/>
            </a:br>
            <a:endParaRPr lang="en-US" dirty="0"/>
          </a:p>
        </p:txBody>
      </p:sp>
      <p:pic>
        <p:nvPicPr>
          <p:cNvPr id="7" name="Picture 6">
            <a:extLst>
              <a:ext uri="{FF2B5EF4-FFF2-40B4-BE49-F238E27FC236}">
                <a16:creationId xmlns:a16="http://schemas.microsoft.com/office/drawing/2014/main" id="{3552797F-70F2-42F2-8E46-748AAD957A65}"/>
              </a:ext>
            </a:extLst>
          </p:cNvPr>
          <p:cNvPicPr>
            <a:picLocks noChangeAspect="1"/>
          </p:cNvPicPr>
          <p:nvPr/>
        </p:nvPicPr>
        <p:blipFill>
          <a:blip r:embed="rId3"/>
          <a:stretch>
            <a:fillRect/>
          </a:stretch>
        </p:blipFill>
        <p:spPr>
          <a:xfrm>
            <a:off x="4898193" y="1040607"/>
            <a:ext cx="3652838" cy="2809875"/>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7980C-F335-4EB1-A833-B17FD40FBC6E}"/>
              </a:ext>
            </a:extLst>
          </p:cNvPr>
          <p:cNvSpPr>
            <a:spLocks noGrp="1"/>
          </p:cNvSpPr>
          <p:nvPr>
            <p:ph type="title"/>
          </p:nvPr>
        </p:nvSpPr>
        <p:spPr>
          <a:xfrm>
            <a:off x="254075" y="592931"/>
            <a:ext cx="4045200" cy="1028700"/>
          </a:xfrm>
        </p:spPr>
        <p:txBody>
          <a:bodyPr/>
          <a:lstStyle/>
          <a:p>
            <a:br>
              <a:rPr lang="en-US" dirty="0"/>
            </a:br>
            <a:r>
              <a:rPr lang="en-US" dirty="0"/>
              <a:t>OpenOffice tools for creating documents</a:t>
            </a:r>
            <a:br>
              <a:rPr lang="en-US" dirty="0"/>
            </a:br>
            <a:endParaRPr lang="en-IN" dirty="0"/>
          </a:p>
        </p:txBody>
      </p:sp>
      <p:sp>
        <p:nvSpPr>
          <p:cNvPr id="3" name="Subtitle 2">
            <a:extLst>
              <a:ext uri="{FF2B5EF4-FFF2-40B4-BE49-F238E27FC236}">
                <a16:creationId xmlns:a16="http://schemas.microsoft.com/office/drawing/2014/main" id="{293829B8-4A0D-4E72-B519-3E3E8F873F01}"/>
              </a:ext>
            </a:extLst>
          </p:cNvPr>
          <p:cNvSpPr>
            <a:spLocks noGrp="1"/>
          </p:cNvSpPr>
          <p:nvPr>
            <p:ph type="subTitle" idx="1"/>
          </p:nvPr>
        </p:nvSpPr>
        <p:spPr>
          <a:xfrm>
            <a:off x="254075" y="1703106"/>
            <a:ext cx="4045200" cy="641400"/>
          </a:xfrm>
        </p:spPr>
        <p:txBody>
          <a:bodyPr/>
          <a:lstStyle/>
          <a:p>
            <a:r>
              <a:rPr lang="en-US" dirty="0"/>
              <a:t>What are the minimum requirements</a:t>
            </a:r>
            <a:endParaRPr lang="en-IN" dirty="0"/>
          </a:p>
        </p:txBody>
      </p:sp>
      <p:sp>
        <p:nvSpPr>
          <p:cNvPr id="4" name="Text Placeholder 3">
            <a:extLst>
              <a:ext uri="{FF2B5EF4-FFF2-40B4-BE49-F238E27FC236}">
                <a16:creationId xmlns:a16="http://schemas.microsoft.com/office/drawing/2014/main" id="{868300AB-9780-42AB-87B5-A6AB0CD314E2}"/>
              </a:ext>
            </a:extLst>
          </p:cNvPr>
          <p:cNvSpPr>
            <a:spLocks noGrp="1"/>
          </p:cNvSpPr>
          <p:nvPr>
            <p:ph type="body" idx="2"/>
          </p:nvPr>
        </p:nvSpPr>
        <p:spPr>
          <a:xfrm>
            <a:off x="462275" y="2571750"/>
            <a:ext cx="3837000" cy="2091475"/>
          </a:xfrm>
        </p:spPr>
        <p:txBody>
          <a:bodyPr/>
          <a:lstStyle/>
          <a:p>
            <a:r>
              <a:rPr lang="en-IN" dirty="0"/>
              <a:t>Microsoft Windows 98, ME, 2000 (Service Pack 2 or higher), XP or 2003</a:t>
            </a:r>
          </a:p>
          <a:p>
            <a:r>
              <a:rPr lang="en-IN" dirty="0"/>
              <a:t>GNU/Linux Kernel version 2.2.13 and glibc 2.2.0 or newer</a:t>
            </a:r>
          </a:p>
          <a:p>
            <a:r>
              <a:rPr lang="en-IN" dirty="0"/>
              <a:t>Mac OS X 10.3.x (10.3.5 recommended), Mac OS X 10.4.x, plus X11</a:t>
            </a:r>
          </a:p>
          <a:p>
            <a:r>
              <a:rPr lang="en-IN" dirty="0"/>
              <a:t>Solaris version 8 or higher</a:t>
            </a:r>
          </a:p>
          <a:p>
            <a:pPr marL="139700" indent="0">
              <a:buNone/>
            </a:pPr>
            <a:endParaRPr lang="en-IN" dirty="0"/>
          </a:p>
        </p:txBody>
      </p:sp>
      <p:sp>
        <p:nvSpPr>
          <p:cNvPr id="5" name="Text Placeholder 4">
            <a:extLst>
              <a:ext uri="{FF2B5EF4-FFF2-40B4-BE49-F238E27FC236}">
                <a16:creationId xmlns:a16="http://schemas.microsoft.com/office/drawing/2014/main" id="{5BB974AB-8373-455D-9FAF-3253B72E236A}"/>
              </a:ext>
            </a:extLst>
          </p:cNvPr>
          <p:cNvSpPr>
            <a:spLocks noGrp="1"/>
          </p:cNvSpPr>
          <p:nvPr>
            <p:ph type="body" idx="3"/>
          </p:nvPr>
        </p:nvSpPr>
        <p:spPr/>
        <p:txBody>
          <a:bodyPr/>
          <a:lstStyle/>
          <a:p>
            <a:pPr marL="184150" indent="0">
              <a:buNone/>
            </a:pPr>
            <a:r>
              <a:rPr lang="fr-FR" dirty="0"/>
              <a:t>Image Source: https://media.smallbiztrends.com/2016/12/open-office.png </a:t>
            </a:r>
            <a:endParaRPr lang="en-IN" dirty="0"/>
          </a:p>
        </p:txBody>
      </p:sp>
      <p:pic>
        <p:nvPicPr>
          <p:cNvPr id="6" name="Picture 5">
            <a:extLst>
              <a:ext uri="{FF2B5EF4-FFF2-40B4-BE49-F238E27FC236}">
                <a16:creationId xmlns:a16="http://schemas.microsoft.com/office/drawing/2014/main" id="{C5E0F652-E9A9-4643-B25D-0B5AB09C1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802" y="1402264"/>
            <a:ext cx="4176959" cy="2338972"/>
          </a:xfrm>
          <a:prstGeom prst="rect">
            <a:avLst/>
          </a:prstGeom>
        </p:spPr>
      </p:pic>
    </p:spTree>
    <p:extLst>
      <p:ext uri="{BB962C8B-B14F-4D97-AF65-F5344CB8AC3E}">
        <p14:creationId xmlns:p14="http://schemas.microsoft.com/office/powerpoint/2010/main" val="219127377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A29B3-0470-4DBC-8F18-4F7C985031E8}"/>
              </a:ext>
            </a:extLst>
          </p:cNvPr>
          <p:cNvSpPr>
            <a:spLocks noGrp="1"/>
          </p:cNvSpPr>
          <p:nvPr>
            <p:ph type="title"/>
          </p:nvPr>
        </p:nvSpPr>
        <p:spPr>
          <a:xfrm>
            <a:off x="254075" y="713499"/>
            <a:ext cx="4045200" cy="1093869"/>
          </a:xfrm>
        </p:spPr>
        <p:txBody>
          <a:bodyPr/>
          <a:lstStyle/>
          <a:p>
            <a:br>
              <a:rPr lang="en-US" dirty="0"/>
            </a:br>
            <a:r>
              <a:rPr lang="en-US" dirty="0"/>
              <a:t>OpenOffice tools for creating documents</a:t>
            </a:r>
            <a:br>
              <a:rPr lang="en-US" dirty="0"/>
            </a:br>
            <a:endParaRPr lang="en-IN" dirty="0"/>
          </a:p>
        </p:txBody>
      </p:sp>
      <p:sp>
        <p:nvSpPr>
          <p:cNvPr id="3" name="Subtitle 2">
            <a:extLst>
              <a:ext uri="{FF2B5EF4-FFF2-40B4-BE49-F238E27FC236}">
                <a16:creationId xmlns:a16="http://schemas.microsoft.com/office/drawing/2014/main" id="{26F1264D-E985-490B-A885-E650C2C16A13}"/>
              </a:ext>
            </a:extLst>
          </p:cNvPr>
          <p:cNvSpPr>
            <a:spLocks noGrp="1"/>
          </p:cNvSpPr>
          <p:nvPr>
            <p:ph type="subTitle" idx="1"/>
          </p:nvPr>
        </p:nvSpPr>
        <p:spPr>
          <a:xfrm>
            <a:off x="254075" y="1717394"/>
            <a:ext cx="4045200" cy="641400"/>
          </a:xfrm>
        </p:spPr>
        <p:txBody>
          <a:bodyPr/>
          <a:lstStyle/>
          <a:p>
            <a:r>
              <a:rPr lang="en-US" dirty="0"/>
              <a:t>Parts of the main window</a:t>
            </a:r>
            <a:endParaRPr lang="en-IN" dirty="0"/>
          </a:p>
        </p:txBody>
      </p:sp>
      <p:sp>
        <p:nvSpPr>
          <p:cNvPr id="4" name="Text Placeholder 3">
            <a:extLst>
              <a:ext uri="{FF2B5EF4-FFF2-40B4-BE49-F238E27FC236}">
                <a16:creationId xmlns:a16="http://schemas.microsoft.com/office/drawing/2014/main" id="{AF6FD81A-CD00-4082-A9C5-13B2CD7BBA71}"/>
              </a:ext>
            </a:extLst>
          </p:cNvPr>
          <p:cNvSpPr>
            <a:spLocks noGrp="1"/>
          </p:cNvSpPr>
          <p:nvPr>
            <p:ph type="body" idx="2"/>
          </p:nvPr>
        </p:nvSpPr>
        <p:spPr/>
        <p:txBody>
          <a:bodyPr/>
          <a:lstStyle/>
          <a:p>
            <a:r>
              <a:rPr lang="en-IN" dirty="0"/>
              <a:t>Title Bar</a:t>
            </a:r>
          </a:p>
          <a:p>
            <a:r>
              <a:rPr lang="en-IN" dirty="0"/>
              <a:t>Control Buttons</a:t>
            </a:r>
          </a:p>
          <a:p>
            <a:r>
              <a:rPr lang="en-IN" dirty="0"/>
              <a:t>Menu Bar</a:t>
            </a:r>
          </a:p>
          <a:p>
            <a:r>
              <a:rPr lang="en-IN" dirty="0"/>
              <a:t>Tool Bar</a:t>
            </a:r>
          </a:p>
          <a:p>
            <a:r>
              <a:rPr lang="en-IN" dirty="0"/>
              <a:t>Status Bar</a:t>
            </a:r>
          </a:p>
        </p:txBody>
      </p:sp>
      <p:sp>
        <p:nvSpPr>
          <p:cNvPr id="5" name="Text Placeholder 4">
            <a:extLst>
              <a:ext uri="{FF2B5EF4-FFF2-40B4-BE49-F238E27FC236}">
                <a16:creationId xmlns:a16="http://schemas.microsoft.com/office/drawing/2014/main" id="{ADC9B714-01CE-488F-A0EB-6A458D3CAABF}"/>
              </a:ext>
            </a:extLst>
          </p:cNvPr>
          <p:cNvSpPr>
            <a:spLocks noGrp="1"/>
          </p:cNvSpPr>
          <p:nvPr>
            <p:ph type="body" idx="3"/>
          </p:nvPr>
        </p:nvSpPr>
        <p:spPr>
          <a:xfrm>
            <a:off x="5184654" y="4663225"/>
            <a:ext cx="3397500" cy="294538"/>
          </a:xfrm>
        </p:spPr>
        <p:txBody>
          <a:bodyPr/>
          <a:lstStyle/>
          <a:p>
            <a:pPr marL="184150" indent="0">
              <a:buNone/>
            </a:pPr>
            <a:r>
              <a:rPr lang="en-IN" dirty="0">
                <a:solidFill>
                  <a:schemeClr val="bg2"/>
                </a:solidFill>
              </a:rPr>
              <a:t>Image: </a:t>
            </a:r>
            <a:r>
              <a:rPr lang="en-IN" dirty="0">
                <a:solidFill>
                  <a:schemeClr val="bg2"/>
                </a:solidFill>
                <a:hlinkClick r:id="rId2">
                  <a:extLst>
                    <a:ext uri="{A12FA001-AC4F-418D-AE19-62706E023703}">
                      <ahyp:hlinkClr xmlns:ahyp="http://schemas.microsoft.com/office/drawing/2018/hyperlinkcolor" val="tx"/>
                    </a:ext>
                  </a:extLst>
                </a:hlinkClick>
              </a:rPr>
              <a:t>https://img.brainkart.com/imagebk34/RuTbyaO.jpg</a:t>
            </a:r>
            <a:r>
              <a:rPr lang="en-IN" dirty="0">
                <a:solidFill>
                  <a:schemeClr val="bg2"/>
                </a:solidFill>
              </a:rPr>
              <a:t> </a:t>
            </a:r>
          </a:p>
        </p:txBody>
      </p:sp>
      <p:pic>
        <p:nvPicPr>
          <p:cNvPr id="6" name="Picture 5">
            <a:extLst>
              <a:ext uri="{FF2B5EF4-FFF2-40B4-BE49-F238E27FC236}">
                <a16:creationId xmlns:a16="http://schemas.microsoft.com/office/drawing/2014/main" id="{81E9D38B-82F6-48F5-9AA3-8C62A9EF4B42}"/>
              </a:ext>
            </a:extLst>
          </p:cNvPr>
          <p:cNvPicPr>
            <a:picLocks noChangeAspect="1"/>
          </p:cNvPicPr>
          <p:nvPr/>
        </p:nvPicPr>
        <p:blipFill rotWithShape="1">
          <a:blip r:embed="rId3">
            <a:extLst>
              <a:ext uri="{28A0092B-C50C-407E-A947-70E740481C1C}">
                <a14:useLocalDpi xmlns:a14="http://schemas.microsoft.com/office/drawing/2010/main" val="0"/>
              </a:ext>
            </a:extLst>
          </a:blip>
          <a:srcRect b="4212"/>
          <a:stretch/>
        </p:blipFill>
        <p:spPr bwMode="auto">
          <a:xfrm>
            <a:off x="4964905" y="1260433"/>
            <a:ext cx="3836999" cy="31974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8839384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9A67F8A-5D73-490D-A061-70E0D639B3CF}"/>
              </a:ext>
            </a:extLst>
          </p:cNvPr>
          <p:cNvSpPr>
            <a:spLocks noGrp="1"/>
          </p:cNvSpPr>
          <p:nvPr>
            <p:ph type="subTitle" idx="1"/>
          </p:nvPr>
        </p:nvSpPr>
        <p:spPr>
          <a:xfrm>
            <a:off x="287772" y="1728787"/>
            <a:ext cx="4045200" cy="641400"/>
          </a:xfrm>
        </p:spPr>
        <p:txBody>
          <a:bodyPr/>
          <a:lstStyle/>
          <a:p>
            <a:r>
              <a:rPr lang="en-IN" dirty="0"/>
              <a:t>Working with documents</a:t>
            </a:r>
          </a:p>
        </p:txBody>
      </p:sp>
      <p:sp>
        <p:nvSpPr>
          <p:cNvPr id="4" name="Text Placeholder 3">
            <a:extLst>
              <a:ext uri="{FF2B5EF4-FFF2-40B4-BE49-F238E27FC236}">
                <a16:creationId xmlns:a16="http://schemas.microsoft.com/office/drawing/2014/main" id="{DFA71173-4DE2-4F3E-BCC8-157333E8099A}"/>
              </a:ext>
            </a:extLst>
          </p:cNvPr>
          <p:cNvSpPr>
            <a:spLocks noGrp="1"/>
          </p:cNvSpPr>
          <p:nvPr>
            <p:ph type="body" idx="2"/>
          </p:nvPr>
        </p:nvSpPr>
        <p:spPr>
          <a:xfrm>
            <a:off x="462275" y="2772988"/>
            <a:ext cx="3837000" cy="2203362"/>
          </a:xfrm>
        </p:spPr>
        <p:txBody>
          <a:bodyPr/>
          <a:lstStyle/>
          <a:p>
            <a:pPr>
              <a:lnSpc>
                <a:spcPct val="150000"/>
              </a:lnSpc>
            </a:pPr>
            <a:r>
              <a:rPr lang="en-IN" dirty="0"/>
              <a:t>Starting a new document</a:t>
            </a:r>
          </a:p>
          <a:p>
            <a:pPr>
              <a:lnSpc>
                <a:spcPct val="150000"/>
              </a:lnSpc>
            </a:pPr>
            <a:r>
              <a:rPr lang="en-IN" dirty="0"/>
              <a:t>Entering the Text</a:t>
            </a:r>
          </a:p>
          <a:p>
            <a:pPr>
              <a:lnSpc>
                <a:spcPct val="150000"/>
              </a:lnSpc>
            </a:pPr>
            <a:r>
              <a:rPr lang="en-IN" dirty="0"/>
              <a:t>Saving the Document</a:t>
            </a:r>
          </a:p>
          <a:p>
            <a:pPr>
              <a:lnSpc>
                <a:spcPct val="150000"/>
              </a:lnSpc>
            </a:pPr>
            <a:r>
              <a:rPr lang="en-IN" dirty="0"/>
              <a:t>Saving with password</a:t>
            </a:r>
          </a:p>
          <a:p>
            <a:pPr>
              <a:lnSpc>
                <a:spcPct val="150000"/>
              </a:lnSpc>
            </a:pPr>
            <a:r>
              <a:rPr lang="en-IN" dirty="0"/>
              <a:t>Closing a Document</a:t>
            </a:r>
          </a:p>
          <a:p>
            <a:pPr marL="139700" indent="0">
              <a:lnSpc>
                <a:spcPct val="150000"/>
              </a:lnSpc>
              <a:buNone/>
            </a:pPr>
            <a:endParaRPr lang="en-IN" dirty="0"/>
          </a:p>
        </p:txBody>
      </p:sp>
      <p:sp>
        <p:nvSpPr>
          <p:cNvPr id="5" name="Text Placeholder 4">
            <a:extLst>
              <a:ext uri="{FF2B5EF4-FFF2-40B4-BE49-F238E27FC236}">
                <a16:creationId xmlns:a16="http://schemas.microsoft.com/office/drawing/2014/main" id="{3D6A9649-4F65-4D22-903E-A10919018A6D}"/>
              </a:ext>
            </a:extLst>
          </p:cNvPr>
          <p:cNvSpPr>
            <a:spLocks noGrp="1"/>
          </p:cNvSpPr>
          <p:nvPr>
            <p:ph type="body" idx="3"/>
          </p:nvPr>
        </p:nvSpPr>
        <p:spPr>
          <a:xfrm>
            <a:off x="5100065" y="4657975"/>
            <a:ext cx="3397500" cy="318376"/>
          </a:xfrm>
        </p:spPr>
        <p:txBody>
          <a:bodyPr/>
          <a:lstStyle/>
          <a:p>
            <a:pPr marL="184150" indent="0">
              <a:buNone/>
            </a:pPr>
            <a:r>
              <a:rPr lang="en-IN" dirty="0"/>
              <a:t>Image: https://wiki.openoffice.org/w/images/thumb/9/9d/Saveas.png/500px-Saveas.png</a:t>
            </a:r>
          </a:p>
        </p:txBody>
      </p:sp>
      <p:sp>
        <p:nvSpPr>
          <p:cNvPr id="6" name="Title 1">
            <a:extLst>
              <a:ext uri="{FF2B5EF4-FFF2-40B4-BE49-F238E27FC236}">
                <a16:creationId xmlns:a16="http://schemas.microsoft.com/office/drawing/2014/main" id="{CE3D50A7-8C04-4BEC-AED4-3F26F4C7ED54}"/>
              </a:ext>
            </a:extLst>
          </p:cNvPr>
          <p:cNvSpPr>
            <a:spLocks noGrp="1"/>
          </p:cNvSpPr>
          <p:nvPr>
            <p:ph type="title"/>
          </p:nvPr>
        </p:nvSpPr>
        <p:spPr>
          <a:xfrm>
            <a:off x="321469" y="634918"/>
            <a:ext cx="3977806" cy="1093869"/>
          </a:xfrm>
        </p:spPr>
        <p:txBody>
          <a:bodyPr/>
          <a:lstStyle/>
          <a:p>
            <a:br>
              <a:rPr lang="en-US" dirty="0"/>
            </a:br>
            <a:r>
              <a:rPr lang="en-US" dirty="0"/>
              <a:t>OpenOffice tools for creating documents</a:t>
            </a:r>
            <a:br>
              <a:rPr lang="en-US" dirty="0"/>
            </a:br>
            <a:endParaRPr lang="en-IN" dirty="0"/>
          </a:p>
        </p:txBody>
      </p:sp>
      <p:pic>
        <p:nvPicPr>
          <p:cNvPr id="9" name="Picture 8">
            <a:extLst>
              <a:ext uri="{FF2B5EF4-FFF2-40B4-BE49-F238E27FC236}">
                <a16:creationId xmlns:a16="http://schemas.microsoft.com/office/drawing/2014/main" id="{9E6B5BCE-93CC-4E30-B91F-037763479CBA}"/>
              </a:ext>
            </a:extLst>
          </p:cNvPr>
          <p:cNvPicPr>
            <a:picLocks noChangeAspect="1"/>
          </p:cNvPicPr>
          <p:nvPr/>
        </p:nvPicPr>
        <p:blipFill>
          <a:blip r:embed="rId2"/>
          <a:stretch>
            <a:fillRect/>
          </a:stretch>
        </p:blipFill>
        <p:spPr>
          <a:xfrm>
            <a:off x="4811030" y="958412"/>
            <a:ext cx="4045200" cy="2823549"/>
          </a:xfrm>
          <a:prstGeom prst="rect">
            <a:avLst/>
          </a:prstGeom>
        </p:spPr>
      </p:pic>
    </p:spTree>
    <p:extLst>
      <p:ext uri="{BB962C8B-B14F-4D97-AF65-F5344CB8AC3E}">
        <p14:creationId xmlns:p14="http://schemas.microsoft.com/office/powerpoint/2010/main" val="9063196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2D574-9145-4A27-B309-5212253CFC98}"/>
              </a:ext>
            </a:extLst>
          </p:cNvPr>
          <p:cNvSpPr>
            <a:spLocks noGrp="1"/>
          </p:cNvSpPr>
          <p:nvPr>
            <p:ph type="title"/>
          </p:nvPr>
        </p:nvSpPr>
        <p:spPr>
          <a:xfrm>
            <a:off x="254075" y="713500"/>
            <a:ext cx="4045200" cy="641400"/>
          </a:xfrm>
        </p:spPr>
        <p:txBody>
          <a:bodyPr/>
          <a:lstStyle/>
          <a:p>
            <a:br>
              <a:rPr lang="en-US" dirty="0"/>
            </a:br>
            <a:r>
              <a:rPr lang="en-US" dirty="0"/>
              <a:t>OpenOffice tools for creating documents</a:t>
            </a:r>
            <a:br>
              <a:rPr lang="en-US" dirty="0"/>
            </a:br>
            <a:endParaRPr lang="en-IN" dirty="0"/>
          </a:p>
        </p:txBody>
      </p:sp>
      <p:sp>
        <p:nvSpPr>
          <p:cNvPr id="3" name="Subtitle 2">
            <a:extLst>
              <a:ext uri="{FF2B5EF4-FFF2-40B4-BE49-F238E27FC236}">
                <a16:creationId xmlns:a16="http://schemas.microsoft.com/office/drawing/2014/main" id="{DBE9CC52-6A18-491C-A74A-995DF1083595}"/>
              </a:ext>
            </a:extLst>
          </p:cNvPr>
          <p:cNvSpPr>
            <a:spLocks noGrp="1"/>
          </p:cNvSpPr>
          <p:nvPr>
            <p:ph type="subTitle" idx="1"/>
          </p:nvPr>
        </p:nvSpPr>
        <p:spPr/>
        <p:txBody>
          <a:bodyPr/>
          <a:lstStyle/>
          <a:p>
            <a:r>
              <a:rPr lang="en-IN" dirty="0"/>
              <a:t>Working with documents</a:t>
            </a:r>
          </a:p>
          <a:p>
            <a:endParaRPr lang="en-IN" dirty="0"/>
          </a:p>
        </p:txBody>
      </p:sp>
      <p:sp>
        <p:nvSpPr>
          <p:cNvPr id="4" name="Text Placeholder 3">
            <a:extLst>
              <a:ext uri="{FF2B5EF4-FFF2-40B4-BE49-F238E27FC236}">
                <a16:creationId xmlns:a16="http://schemas.microsoft.com/office/drawing/2014/main" id="{3722392C-9163-4F2C-96AA-B08A207FCA3F}"/>
              </a:ext>
            </a:extLst>
          </p:cNvPr>
          <p:cNvSpPr>
            <a:spLocks noGrp="1"/>
          </p:cNvSpPr>
          <p:nvPr>
            <p:ph type="body" idx="2"/>
          </p:nvPr>
        </p:nvSpPr>
        <p:spPr/>
        <p:txBody>
          <a:bodyPr/>
          <a:lstStyle/>
          <a:p>
            <a:r>
              <a:rPr lang="en-IN" dirty="0"/>
              <a:t>Closing Unsaved Document</a:t>
            </a:r>
            <a:endParaRPr lang="en-US" dirty="0"/>
          </a:p>
          <a:p>
            <a:r>
              <a:rPr lang="en-US" dirty="0"/>
              <a:t>Opening an existing document</a:t>
            </a:r>
          </a:p>
          <a:p>
            <a:r>
              <a:rPr lang="en-US" dirty="0"/>
              <a:t>Editing a document</a:t>
            </a:r>
          </a:p>
          <a:p>
            <a:r>
              <a:rPr lang="en-US" dirty="0"/>
              <a:t>Deleting and renaming files</a:t>
            </a:r>
          </a:p>
          <a:p>
            <a:r>
              <a:rPr lang="en-US" dirty="0"/>
              <a:t>Deleting a file</a:t>
            </a:r>
          </a:p>
          <a:p>
            <a:r>
              <a:rPr lang="en-US" dirty="0"/>
              <a:t>Moving within a document</a:t>
            </a:r>
            <a:endParaRPr lang="en-IN" dirty="0"/>
          </a:p>
        </p:txBody>
      </p:sp>
      <p:sp>
        <p:nvSpPr>
          <p:cNvPr id="5" name="Text Placeholder 4">
            <a:extLst>
              <a:ext uri="{FF2B5EF4-FFF2-40B4-BE49-F238E27FC236}">
                <a16:creationId xmlns:a16="http://schemas.microsoft.com/office/drawing/2014/main" id="{B2AEC498-DB89-42EA-9373-64533770B2A4}"/>
              </a:ext>
            </a:extLst>
          </p:cNvPr>
          <p:cNvSpPr>
            <a:spLocks noGrp="1"/>
          </p:cNvSpPr>
          <p:nvPr>
            <p:ph type="body" idx="3"/>
          </p:nvPr>
        </p:nvSpPr>
        <p:spPr>
          <a:xfrm>
            <a:off x="5074950" y="4529138"/>
            <a:ext cx="3397500" cy="418637"/>
          </a:xfrm>
        </p:spPr>
        <p:txBody>
          <a:bodyPr/>
          <a:lstStyle/>
          <a:p>
            <a:pPr marL="184150" indent="0">
              <a:buNone/>
            </a:pPr>
            <a:r>
              <a:rPr lang="en-IN" dirty="0"/>
              <a:t>Image: https://wiki.openoffice.org/w/images/thumb/9/9d/Saveas.png/500px-Saveas.png</a:t>
            </a:r>
          </a:p>
          <a:p>
            <a:pPr marL="184150" indent="0">
              <a:buNone/>
            </a:pPr>
            <a:endParaRPr lang="en-IN" dirty="0"/>
          </a:p>
        </p:txBody>
      </p:sp>
      <p:pic>
        <p:nvPicPr>
          <p:cNvPr id="6" name="Picture 5">
            <a:extLst>
              <a:ext uri="{FF2B5EF4-FFF2-40B4-BE49-F238E27FC236}">
                <a16:creationId xmlns:a16="http://schemas.microsoft.com/office/drawing/2014/main" id="{756B7EC5-2C93-412B-BF3F-F71986246358}"/>
              </a:ext>
            </a:extLst>
          </p:cNvPr>
          <p:cNvPicPr>
            <a:picLocks noChangeAspect="1"/>
          </p:cNvPicPr>
          <p:nvPr/>
        </p:nvPicPr>
        <p:blipFill>
          <a:blip r:embed="rId2"/>
          <a:stretch>
            <a:fillRect/>
          </a:stretch>
        </p:blipFill>
        <p:spPr>
          <a:xfrm>
            <a:off x="4811030" y="958412"/>
            <a:ext cx="4045200" cy="2823549"/>
          </a:xfrm>
          <a:prstGeom prst="rect">
            <a:avLst/>
          </a:prstGeom>
        </p:spPr>
      </p:pic>
    </p:spTree>
    <p:extLst>
      <p:ext uri="{BB962C8B-B14F-4D97-AF65-F5344CB8AC3E}">
        <p14:creationId xmlns:p14="http://schemas.microsoft.com/office/powerpoint/2010/main" val="257346522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66431FB-33D4-409D-B8C0-A1098765B78A}"/>
              </a:ext>
            </a:extLst>
          </p:cNvPr>
          <p:cNvSpPr>
            <a:spLocks noGrp="1"/>
          </p:cNvSpPr>
          <p:nvPr>
            <p:ph type="subTitle" idx="1"/>
          </p:nvPr>
        </p:nvSpPr>
        <p:spPr/>
        <p:txBody>
          <a:bodyPr/>
          <a:lstStyle/>
          <a:p>
            <a:r>
              <a:rPr lang="en-IN" dirty="0"/>
              <a:t>Starting a new document</a:t>
            </a:r>
          </a:p>
        </p:txBody>
      </p:sp>
      <p:sp>
        <p:nvSpPr>
          <p:cNvPr id="4" name="Text Placeholder 3">
            <a:extLst>
              <a:ext uri="{FF2B5EF4-FFF2-40B4-BE49-F238E27FC236}">
                <a16:creationId xmlns:a16="http://schemas.microsoft.com/office/drawing/2014/main" id="{CCFD514C-3D44-4C8B-AC15-ADB5F7796297}"/>
              </a:ext>
            </a:extLst>
          </p:cNvPr>
          <p:cNvSpPr>
            <a:spLocks noGrp="1"/>
          </p:cNvSpPr>
          <p:nvPr>
            <p:ph type="body" idx="2"/>
          </p:nvPr>
        </p:nvSpPr>
        <p:spPr>
          <a:xfrm>
            <a:off x="462275" y="2571750"/>
            <a:ext cx="3837000" cy="2091475"/>
          </a:xfrm>
        </p:spPr>
        <p:txBody>
          <a:bodyPr/>
          <a:lstStyle/>
          <a:p>
            <a:pPr marL="139700" indent="0">
              <a:buNone/>
            </a:pPr>
            <a:r>
              <a:rPr lang="en-US" dirty="0"/>
              <a:t>You can also start a new document in one of the following ways: </a:t>
            </a:r>
          </a:p>
          <a:p>
            <a:r>
              <a:rPr lang="en-US" dirty="0"/>
              <a:t>Use File &gt; New and choose the type of document</a:t>
            </a:r>
          </a:p>
          <a:p>
            <a:r>
              <a:rPr lang="en-US" dirty="0"/>
              <a:t>Press Control+N on the keyboard.</a:t>
            </a:r>
          </a:p>
          <a:p>
            <a:r>
              <a:rPr lang="en-US" dirty="0"/>
              <a:t>Use File &gt; Wizards for some types of documents.</a:t>
            </a:r>
          </a:p>
          <a:p>
            <a:pPr marL="139700" indent="0">
              <a:buNone/>
            </a:pPr>
            <a:endParaRPr lang="en-IN" dirty="0"/>
          </a:p>
        </p:txBody>
      </p:sp>
      <p:sp>
        <p:nvSpPr>
          <p:cNvPr id="5" name="Text Placeholder 4">
            <a:extLst>
              <a:ext uri="{FF2B5EF4-FFF2-40B4-BE49-F238E27FC236}">
                <a16:creationId xmlns:a16="http://schemas.microsoft.com/office/drawing/2014/main" id="{9979A609-B005-4076-95DD-3AD284D96F37}"/>
              </a:ext>
            </a:extLst>
          </p:cNvPr>
          <p:cNvSpPr>
            <a:spLocks noGrp="1"/>
          </p:cNvSpPr>
          <p:nvPr>
            <p:ph type="body" idx="3"/>
          </p:nvPr>
        </p:nvSpPr>
        <p:spPr>
          <a:xfrm>
            <a:off x="5074799" y="4575475"/>
            <a:ext cx="3397500" cy="475156"/>
          </a:xfrm>
        </p:spPr>
        <p:txBody>
          <a:bodyPr/>
          <a:lstStyle/>
          <a:p>
            <a:pPr marL="184150" indent="0" algn="ctr">
              <a:buNone/>
            </a:pPr>
            <a:r>
              <a:rPr lang="en-IN" dirty="0">
                <a:solidFill>
                  <a:schemeClr val="bg2"/>
                </a:solidFill>
              </a:rPr>
              <a:t>Image: </a:t>
            </a:r>
            <a:r>
              <a:rPr lang="en-IN" dirty="0">
                <a:solidFill>
                  <a:schemeClr val="bg2"/>
                </a:solidFill>
                <a:hlinkClick r:id="rId2">
                  <a:extLst>
                    <a:ext uri="{A12FA001-AC4F-418D-AE19-62706E023703}">
                      <ahyp:hlinkClr xmlns:ahyp="http://schemas.microsoft.com/office/drawing/2018/hyperlinkcolor" val="tx"/>
                    </a:ext>
                  </a:extLst>
                </a:hlinkClick>
              </a:rPr>
              <a:t>https://www.wikihow.com/images/thumb/3/3f/Use-OpenOffice.org-Writer-Step-2Bullet2.jpg/aid571139-v4-728px-Use-OpenOffice.org-Writer-Step-2Bullet2.jpg.webp</a:t>
            </a:r>
            <a:r>
              <a:rPr lang="en-IN" dirty="0">
                <a:solidFill>
                  <a:schemeClr val="bg2"/>
                </a:solidFill>
              </a:rPr>
              <a:t> </a:t>
            </a:r>
          </a:p>
        </p:txBody>
      </p:sp>
      <p:sp>
        <p:nvSpPr>
          <p:cNvPr id="6" name="Title 1">
            <a:extLst>
              <a:ext uri="{FF2B5EF4-FFF2-40B4-BE49-F238E27FC236}">
                <a16:creationId xmlns:a16="http://schemas.microsoft.com/office/drawing/2014/main" id="{F6E9FD9D-2E1B-4F21-9E3E-6FC6AA8CB215}"/>
              </a:ext>
            </a:extLst>
          </p:cNvPr>
          <p:cNvSpPr>
            <a:spLocks noGrp="1"/>
          </p:cNvSpPr>
          <p:nvPr>
            <p:ph type="title"/>
          </p:nvPr>
        </p:nvSpPr>
        <p:spPr>
          <a:xfrm>
            <a:off x="350044" y="634918"/>
            <a:ext cx="3949231" cy="1093869"/>
          </a:xfrm>
        </p:spPr>
        <p:txBody>
          <a:bodyPr/>
          <a:lstStyle/>
          <a:p>
            <a:r>
              <a:rPr lang="en-IN" dirty="0"/>
              <a:t>Working with documents</a:t>
            </a:r>
            <a:br>
              <a:rPr lang="en-IN" dirty="0"/>
            </a:br>
            <a:endParaRPr lang="en-IN" dirty="0"/>
          </a:p>
        </p:txBody>
      </p:sp>
      <p:pic>
        <p:nvPicPr>
          <p:cNvPr id="9" name="Picture 8">
            <a:extLst>
              <a:ext uri="{FF2B5EF4-FFF2-40B4-BE49-F238E27FC236}">
                <a16:creationId xmlns:a16="http://schemas.microsoft.com/office/drawing/2014/main" id="{399BE803-EE95-4A0E-B78B-80C6339A6997}"/>
              </a:ext>
            </a:extLst>
          </p:cNvPr>
          <p:cNvPicPr>
            <a:picLocks noChangeAspect="1"/>
          </p:cNvPicPr>
          <p:nvPr/>
        </p:nvPicPr>
        <p:blipFill>
          <a:blip r:embed="rId3"/>
          <a:stretch>
            <a:fillRect/>
          </a:stretch>
        </p:blipFill>
        <p:spPr>
          <a:xfrm>
            <a:off x="4865374" y="1266825"/>
            <a:ext cx="3816351" cy="2862263"/>
          </a:xfrm>
          <a:prstGeom prst="rect">
            <a:avLst/>
          </a:prstGeom>
        </p:spPr>
      </p:pic>
    </p:spTree>
    <p:extLst>
      <p:ext uri="{BB962C8B-B14F-4D97-AF65-F5344CB8AC3E}">
        <p14:creationId xmlns:p14="http://schemas.microsoft.com/office/powerpoint/2010/main" val="170110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5074950" y="4711314"/>
            <a:ext cx="3936970" cy="175645"/>
          </a:xfrm>
          <a:prstGeom prst="rect">
            <a:avLst/>
          </a:prstGeom>
        </p:spPr>
        <p:txBody>
          <a:bodyPr spcFirstLastPara="1" wrap="square" lIns="91425" tIns="91425" rIns="91425" bIns="91425" anchor="t" anchorCtr="0">
            <a:noAutofit/>
          </a:bodyPr>
          <a:lstStyle/>
          <a:p>
            <a:pPr marL="0" indent="0">
              <a:spcAft>
                <a:spcPts val="1600"/>
              </a:spcAft>
              <a:buNone/>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800" u="sng" spc="-5" dirty="0">
                <a:solidFill>
                  <a:srgbClr val="0096A7"/>
                </a:solidFill>
                <a:uFill>
                  <a:solidFill>
                    <a:srgbClr val="0096A7"/>
                  </a:solidFill>
                </a:uFill>
                <a:hlinkClick r:id="rId3">
                  <a:extLst>
                    <a:ext uri="{A12FA001-AC4F-418D-AE19-62706E023703}">
                      <ahyp:hlinkClr xmlns:ahyp="http://schemas.microsoft.com/office/drawing/2018/hyperlinkcolor" val="tx"/>
                    </a:ext>
                  </a:extLst>
                </a:hlinkClick>
              </a:rPr>
              <a:t>https://www.sciencebuddies.org/science-fair projects/references/how-to-solder</a:t>
            </a:r>
            <a:endParaRPr lang="en-IN" u="sng" dirty="0">
              <a:solidFill>
                <a:srgbClr val="0000FF"/>
              </a:solidFill>
              <a:latin typeface="+mj-lt"/>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Soldering techniques</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How to solder</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481331" y="2103137"/>
            <a:ext cx="4090669" cy="3245759"/>
          </a:xfrm>
          <a:prstGeom prst="rect">
            <a:avLst/>
          </a:prstGeom>
        </p:spPr>
        <p:txBody>
          <a:bodyPr vert="horz" wrap="square" lIns="0" tIns="52069" rIns="0" bIns="0" rtlCol="0">
            <a:spAutoFit/>
          </a:bodyPr>
          <a:lstStyle/>
          <a:p>
            <a:pPr marL="298450" indent="-285750">
              <a:lnSpc>
                <a:spcPct val="100000"/>
              </a:lnSpc>
              <a:spcBef>
                <a:spcPts val="409"/>
              </a:spcBef>
              <a:buFont typeface="Arial" panose="020B0604020202020204" pitchFamily="34" charset="0"/>
              <a:buChar char="•"/>
            </a:pPr>
            <a:r>
              <a:rPr lang="en-IN" spc="-10" dirty="0"/>
              <a:t>Solder needs a clean surface on which to adhere</a:t>
            </a:r>
          </a:p>
          <a:p>
            <a:pPr marL="298450" indent="-285750">
              <a:spcBef>
                <a:spcPts val="409"/>
              </a:spcBef>
              <a:buFont typeface="Arial" panose="020B0604020202020204" pitchFamily="34" charset="0"/>
              <a:buChar char="•"/>
            </a:pPr>
            <a:r>
              <a:rPr lang="en-IN" spc="-10" dirty="0"/>
              <a:t>To solder, heat the connection with the tip of the soldering iron for a few seconds, then apply the solder</a:t>
            </a:r>
            <a:r>
              <a:rPr lang="en-IN" sz="1800" dirty="0">
                <a:solidFill>
                  <a:srgbClr val="000000"/>
                </a:solidFill>
                <a:effectLst/>
                <a:latin typeface="Times New Roman" panose="02020603050405020304" pitchFamily="18" charset="0"/>
                <a:ea typeface="Times New Roman" panose="02020603050405020304" pitchFamily="18" charset="0"/>
              </a:rPr>
              <a:t>.</a:t>
            </a:r>
          </a:p>
          <a:p>
            <a:pPr marL="298450" indent="-285750">
              <a:spcBef>
                <a:spcPts val="409"/>
              </a:spcBef>
              <a:buFont typeface="Arial" panose="020B0604020202020204" pitchFamily="34" charset="0"/>
              <a:buChar char="•"/>
            </a:pPr>
            <a:r>
              <a:rPr lang="en-IN" spc="-10" dirty="0"/>
              <a:t>Keep the soldering tip on the connection as the solder is applied</a:t>
            </a:r>
          </a:p>
          <a:p>
            <a:pPr marL="298450" indent="-285750">
              <a:spcBef>
                <a:spcPts val="409"/>
              </a:spcBef>
              <a:buFont typeface="Arial" panose="020B0604020202020204" pitchFamily="34" charset="0"/>
              <a:buChar char="•"/>
            </a:pPr>
            <a:r>
              <a:rPr lang="en-IN" spc="-10" dirty="0"/>
              <a:t>Don't move the connection while the solder is cooling.</a:t>
            </a:r>
          </a:p>
          <a:p>
            <a:pPr marL="298450" indent="-285750">
              <a:spcBef>
                <a:spcPts val="409"/>
              </a:spcBef>
              <a:buFont typeface="Arial" panose="020B0604020202020204" pitchFamily="34" charset="0"/>
              <a:buChar char="•"/>
            </a:pPr>
            <a:r>
              <a:rPr lang="en-IN" spc="-10" dirty="0"/>
              <a:t>Don't overheat the connection, as this might damage the electrical component you are soldering.</a:t>
            </a:r>
          </a:p>
          <a:p>
            <a:pPr marL="298450" indent="-285750">
              <a:lnSpc>
                <a:spcPct val="100000"/>
              </a:lnSpc>
              <a:spcBef>
                <a:spcPts val="409"/>
              </a:spcBef>
              <a:buFont typeface="Arial" panose="020B0604020202020204" pitchFamily="34" charset="0"/>
              <a:buChar char="•"/>
            </a:pPr>
            <a:endParaRPr lang="en-IN" spc="-10" dirty="0">
              <a:latin typeface="Arial"/>
              <a:cs typeface="Arial"/>
            </a:endParaRPr>
          </a:p>
          <a:p>
            <a:pPr marL="12700">
              <a:lnSpc>
                <a:spcPct val="100000"/>
              </a:lnSpc>
              <a:spcBef>
                <a:spcPts val="409"/>
              </a:spcBef>
            </a:pPr>
            <a:endParaRPr sz="1550" dirty="0">
              <a:latin typeface="Arial"/>
              <a:cs typeface="Arial"/>
            </a:endParaRPr>
          </a:p>
        </p:txBody>
      </p:sp>
      <p:pic>
        <p:nvPicPr>
          <p:cNvPr id="8" name="Picture 7" descr="The tip of the soldering iron heats both the copper pad and the lead from the electronic component.">
            <a:extLst>
              <a:ext uri="{FF2B5EF4-FFF2-40B4-BE49-F238E27FC236}">
                <a16:creationId xmlns:a16="http://schemas.microsoft.com/office/drawing/2014/main" id="{1545E338-E998-4CAD-BB80-D361B2A48A9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19388"/>
            <a:ext cx="4572000" cy="2933700"/>
          </a:xfrm>
          <a:prstGeom prst="rect">
            <a:avLst/>
          </a:prstGeom>
          <a:noFill/>
          <a:ln>
            <a:noFill/>
          </a:ln>
        </p:spPr>
      </p:pic>
    </p:spTree>
    <p:extLst>
      <p:ext uri="{BB962C8B-B14F-4D97-AF65-F5344CB8AC3E}">
        <p14:creationId xmlns:p14="http://schemas.microsoft.com/office/powerpoint/2010/main" val="180126399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F9B0A22-2C48-44D1-87C5-0C623467B345}"/>
              </a:ext>
            </a:extLst>
          </p:cNvPr>
          <p:cNvSpPr>
            <a:spLocks noGrp="1"/>
          </p:cNvSpPr>
          <p:nvPr>
            <p:ph type="subTitle" idx="1"/>
          </p:nvPr>
        </p:nvSpPr>
        <p:spPr/>
        <p:txBody>
          <a:bodyPr/>
          <a:lstStyle/>
          <a:p>
            <a:r>
              <a:rPr lang="en-IN" dirty="0"/>
              <a:t>Entering the Text</a:t>
            </a:r>
          </a:p>
        </p:txBody>
      </p:sp>
      <p:sp>
        <p:nvSpPr>
          <p:cNvPr id="4" name="Text Placeholder 3">
            <a:extLst>
              <a:ext uri="{FF2B5EF4-FFF2-40B4-BE49-F238E27FC236}">
                <a16:creationId xmlns:a16="http://schemas.microsoft.com/office/drawing/2014/main" id="{7F9D5367-E3E9-4D5F-9AD1-CD65EC0AAABE}"/>
              </a:ext>
            </a:extLst>
          </p:cNvPr>
          <p:cNvSpPr>
            <a:spLocks noGrp="1"/>
          </p:cNvSpPr>
          <p:nvPr>
            <p:ph type="body" idx="2"/>
          </p:nvPr>
        </p:nvSpPr>
        <p:spPr/>
        <p:txBody>
          <a:bodyPr/>
          <a:lstStyle/>
          <a:p>
            <a:r>
              <a:rPr lang="en-US" dirty="0"/>
              <a:t>Once a new document is open, the text can be typed in blank area of the screen. </a:t>
            </a:r>
          </a:p>
          <a:p>
            <a:r>
              <a:rPr lang="en-US" dirty="0"/>
              <a:t>As the text is typed they appear on the screen and the flashing vertical bar.</a:t>
            </a:r>
            <a:endParaRPr lang="en-IN" dirty="0"/>
          </a:p>
        </p:txBody>
      </p:sp>
      <p:sp>
        <p:nvSpPr>
          <p:cNvPr id="5" name="Text Placeholder 4">
            <a:extLst>
              <a:ext uri="{FF2B5EF4-FFF2-40B4-BE49-F238E27FC236}">
                <a16:creationId xmlns:a16="http://schemas.microsoft.com/office/drawing/2014/main" id="{8CF59D6E-A7D4-47AD-BDAD-EF3668247679}"/>
              </a:ext>
            </a:extLst>
          </p:cNvPr>
          <p:cNvSpPr>
            <a:spLocks noGrp="1"/>
          </p:cNvSpPr>
          <p:nvPr>
            <p:ph type="body" idx="3"/>
          </p:nvPr>
        </p:nvSpPr>
        <p:spPr>
          <a:xfrm>
            <a:off x="5074950" y="4521994"/>
            <a:ext cx="3397500" cy="425781"/>
          </a:xfrm>
        </p:spPr>
        <p:txBody>
          <a:bodyPr/>
          <a:lstStyle/>
          <a:p>
            <a:pPr marL="184150" indent="0" algn="ctr">
              <a:buNone/>
            </a:pPr>
            <a:r>
              <a:rPr lang="en-IN" dirty="0">
                <a:solidFill>
                  <a:schemeClr val="bg2"/>
                </a:solidFill>
              </a:rPr>
              <a:t>Image: </a:t>
            </a:r>
            <a:r>
              <a:rPr lang="en-IN" dirty="0">
                <a:solidFill>
                  <a:schemeClr val="bg2"/>
                </a:solidFill>
                <a:hlinkClick r:id="rId2">
                  <a:extLst>
                    <a:ext uri="{A12FA001-AC4F-418D-AE19-62706E023703}">
                      <ahyp:hlinkClr xmlns:ahyp="http://schemas.microsoft.com/office/drawing/2018/hyperlinkcolor" val="tx"/>
                    </a:ext>
                  </a:extLst>
                </a:hlinkClick>
              </a:rPr>
              <a:t>https://www.inkubit.com/wp-content/uploads/2020/08/word-und-openoffice-im-vergleich-bild-2-1024x639.png</a:t>
            </a:r>
            <a:r>
              <a:rPr lang="en-IN" dirty="0">
                <a:solidFill>
                  <a:schemeClr val="bg2"/>
                </a:solidFill>
              </a:rPr>
              <a:t> </a:t>
            </a:r>
          </a:p>
        </p:txBody>
      </p:sp>
      <p:sp>
        <p:nvSpPr>
          <p:cNvPr id="8" name="Title 1">
            <a:extLst>
              <a:ext uri="{FF2B5EF4-FFF2-40B4-BE49-F238E27FC236}">
                <a16:creationId xmlns:a16="http://schemas.microsoft.com/office/drawing/2014/main" id="{AC3DAC8A-94B3-4BD3-AE4A-736767AAD9CD}"/>
              </a:ext>
            </a:extLst>
          </p:cNvPr>
          <p:cNvSpPr>
            <a:spLocks noGrp="1"/>
          </p:cNvSpPr>
          <p:nvPr>
            <p:ph type="title"/>
          </p:nvPr>
        </p:nvSpPr>
        <p:spPr>
          <a:xfrm>
            <a:off x="178594" y="634918"/>
            <a:ext cx="4120681" cy="1093869"/>
          </a:xfrm>
        </p:spPr>
        <p:txBody>
          <a:bodyPr/>
          <a:lstStyle/>
          <a:p>
            <a:r>
              <a:rPr lang="en-IN" dirty="0"/>
              <a:t>Working with documents</a:t>
            </a:r>
            <a:br>
              <a:rPr lang="en-IN" dirty="0"/>
            </a:br>
            <a:endParaRPr lang="en-IN" dirty="0"/>
          </a:p>
        </p:txBody>
      </p:sp>
      <p:pic>
        <p:nvPicPr>
          <p:cNvPr id="10" name="Picture 9">
            <a:extLst>
              <a:ext uri="{FF2B5EF4-FFF2-40B4-BE49-F238E27FC236}">
                <a16:creationId xmlns:a16="http://schemas.microsoft.com/office/drawing/2014/main" id="{63694635-7046-417C-846D-D3FFF5BC8541}"/>
              </a:ext>
            </a:extLst>
          </p:cNvPr>
          <p:cNvPicPr>
            <a:picLocks noChangeAspect="1"/>
          </p:cNvPicPr>
          <p:nvPr/>
        </p:nvPicPr>
        <p:blipFill>
          <a:blip r:embed="rId3"/>
          <a:stretch>
            <a:fillRect/>
          </a:stretch>
        </p:blipFill>
        <p:spPr>
          <a:xfrm>
            <a:off x="4905023" y="1116681"/>
            <a:ext cx="4060383" cy="2676649"/>
          </a:xfrm>
          <a:prstGeom prst="rect">
            <a:avLst/>
          </a:prstGeom>
        </p:spPr>
      </p:pic>
    </p:spTree>
    <p:extLst>
      <p:ext uri="{BB962C8B-B14F-4D97-AF65-F5344CB8AC3E}">
        <p14:creationId xmlns:p14="http://schemas.microsoft.com/office/powerpoint/2010/main" val="198674959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80E0478-8F05-478C-B345-24701989E68F}"/>
              </a:ext>
            </a:extLst>
          </p:cNvPr>
          <p:cNvSpPr>
            <a:spLocks noGrp="1"/>
          </p:cNvSpPr>
          <p:nvPr>
            <p:ph type="subTitle" idx="1"/>
          </p:nvPr>
        </p:nvSpPr>
        <p:spPr/>
        <p:txBody>
          <a:bodyPr/>
          <a:lstStyle/>
          <a:p>
            <a:r>
              <a:rPr lang="en-IN" dirty="0"/>
              <a:t>Saving the Document</a:t>
            </a:r>
          </a:p>
        </p:txBody>
      </p:sp>
      <p:sp>
        <p:nvSpPr>
          <p:cNvPr id="4" name="Text Placeholder 3">
            <a:extLst>
              <a:ext uri="{FF2B5EF4-FFF2-40B4-BE49-F238E27FC236}">
                <a16:creationId xmlns:a16="http://schemas.microsoft.com/office/drawing/2014/main" id="{AD833BD7-528C-474F-87CA-2043DEE4474F}"/>
              </a:ext>
            </a:extLst>
          </p:cNvPr>
          <p:cNvSpPr>
            <a:spLocks noGrp="1"/>
          </p:cNvSpPr>
          <p:nvPr>
            <p:ph type="body" idx="2"/>
          </p:nvPr>
        </p:nvSpPr>
        <p:spPr/>
        <p:txBody>
          <a:bodyPr/>
          <a:lstStyle/>
          <a:p>
            <a:r>
              <a:rPr lang="en-US" dirty="0"/>
              <a:t>Click File  -&gt; Save ‚ (or) File  -&gt; Save As (or) Ctrl + S</a:t>
            </a:r>
          </a:p>
          <a:p>
            <a:r>
              <a:rPr lang="en-US" dirty="0"/>
              <a:t>Select location to store your document</a:t>
            </a:r>
          </a:p>
          <a:p>
            <a:r>
              <a:rPr lang="en-US" dirty="0"/>
              <a:t>Type your document name in the File Name box</a:t>
            </a:r>
          </a:p>
          <a:p>
            <a:r>
              <a:rPr lang="en-IN" dirty="0"/>
              <a:t>click “Save” button</a:t>
            </a:r>
          </a:p>
        </p:txBody>
      </p:sp>
      <p:sp>
        <p:nvSpPr>
          <p:cNvPr id="5" name="Text Placeholder 4">
            <a:extLst>
              <a:ext uri="{FF2B5EF4-FFF2-40B4-BE49-F238E27FC236}">
                <a16:creationId xmlns:a16="http://schemas.microsoft.com/office/drawing/2014/main" id="{C6E11E13-155D-4576-9C2C-7A543970F1FA}"/>
              </a:ext>
            </a:extLst>
          </p:cNvPr>
          <p:cNvSpPr>
            <a:spLocks noGrp="1"/>
          </p:cNvSpPr>
          <p:nvPr>
            <p:ph type="body" idx="3"/>
          </p:nvPr>
        </p:nvSpPr>
        <p:spPr>
          <a:xfrm>
            <a:off x="5074950" y="4557713"/>
            <a:ext cx="3397500" cy="307181"/>
          </a:xfrm>
        </p:spPr>
        <p:txBody>
          <a:bodyPr/>
          <a:lstStyle/>
          <a:p>
            <a:pPr marL="184150" indent="0" algn="ctr">
              <a:buNone/>
            </a:pPr>
            <a:r>
              <a:rPr lang="en-IN" dirty="0">
                <a:solidFill>
                  <a:schemeClr val="bg2"/>
                </a:solidFill>
              </a:rPr>
              <a:t>Image: </a:t>
            </a:r>
            <a:r>
              <a:rPr lang="en-IN" dirty="0">
                <a:solidFill>
                  <a:schemeClr val="bg2"/>
                </a:solidFill>
                <a:hlinkClick r:id="rId2">
                  <a:extLst>
                    <a:ext uri="{A12FA001-AC4F-418D-AE19-62706E023703}">
                      <ahyp:hlinkClr xmlns:ahyp="http://schemas.microsoft.com/office/drawing/2018/hyperlinkcolor" val="tx"/>
                    </a:ext>
                  </a:extLst>
                </a:hlinkClick>
              </a:rPr>
              <a:t>https://img.brainkart.com/imagebk34/ecA1qn9.jpg</a:t>
            </a:r>
            <a:r>
              <a:rPr lang="en-IN" dirty="0">
                <a:solidFill>
                  <a:schemeClr val="bg2"/>
                </a:solidFill>
              </a:rPr>
              <a:t> </a:t>
            </a:r>
          </a:p>
        </p:txBody>
      </p:sp>
      <p:sp>
        <p:nvSpPr>
          <p:cNvPr id="8" name="Title 1">
            <a:extLst>
              <a:ext uri="{FF2B5EF4-FFF2-40B4-BE49-F238E27FC236}">
                <a16:creationId xmlns:a16="http://schemas.microsoft.com/office/drawing/2014/main" id="{4DB45A57-DAA1-48C6-A0B9-A7F9076619D4}"/>
              </a:ext>
            </a:extLst>
          </p:cNvPr>
          <p:cNvSpPr>
            <a:spLocks noGrp="1"/>
          </p:cNvSpPr>
          <p:nvPr>
            <p:ph type="title"/>
          </p:nvPr>
        </p:nvSpPr>
        <p:spPr>
          <a:xfrm>
            <a:off x="178594" y="634918"/>
            <a:ext cx="4120681" cy="1093869"/>
          </a:xfrm>
        </p:spPr>
        <p:txBody>
          <a:bodyPr/>
          <a:lstStyle/>
          <a:p>
            <a:r>
              <a:rPr lang="en-IN" dirty="0"/>
              <a:t>Working with documents</a:t>
            </a:r>
            <a:br>
              <a:rPr lang="en-IN" dirty="0"/>
            </a:br>
            <a:endParaRPr lang="en-IN" dirty="0"/>
          </a:p>
        </p:txBody>
      </p:sp>
      <p:pic>
        <p:nvPicPr>
          <p:cNvPr id="9" name="Picture 8">
            <a:extLst>
              <a:ext uri="{FF2B5EF4-FFF2-40B4-BE49-F238E27FC236}">
                <a16:creationId xmlns:a16="http://schemas.microsoft.com/office/drawing/2014/main" id="{6B27EA7B-B21D-4AB2-AE70-E9FDFBCD1A53}"/>
              </a:ext>
            </a:extLst>
          </p:cNvPr>
          <p:cNvPicPr>
            <a:picLocks noChangeAspect="1"/>
          </p:cNvPicPr>
          <p:nvPr/>
        </p:nvPicPr>
        <p:blipFill rotWithShape="1">
          <a:blip r:embed="rId3">
            <a:extLst>
              <a:ext uri="{28A0092B-C50C-407E-A947-70E740481C1C}">
                <a14:useLocalDpi xmlns:a14="http://schemas.microsoft.com/office/drawing/2010/main" val="0"/>
              </a:ext>
            </a:extLst>
          </a:blip>
          <a:srcRect b="9733"/>
          <a:stretch/>
        </p:blipFill>
        <p:spPr bwMode="auto">
          <a:xfrm>
            <a:off x="4736307" y="1295876"/>
            <a:ext cx="4153618" cy="25720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6946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75C52A5-5937-4DA0-8B79-41D59CCB8879}"/>
              </a:ext>
            </a:extLst>
          </p:cNvPr>
          <p:cNvSpPr>
            <a:spLocks noGrp="1"/>
          </p:cNvSpPr>
          <p:nvPr>
            <p:ph type="subTitle" idx="1"/>
          </p:nvPr>
        </p:nvSpPr>
        <p:spPr/>
        <p:txBody>
          <a:bodyPr/>
          <a:lstStyle/>
          <a:p>
            <a:r>
              <a:rPr lang="en-IN" dirty="0"/>
              <a:t>Saving with password</a:t>
            </a:r>
          </a:p>
        </p:txBody>
      </p:sp>
      <p:sp>
        <p:nvSpPr>
          <p:cNvPr id="4" name="Text Placeholder 3">
            <a:extLst>
              <a:ext uri="{FF2B5EF4-FFF2-40B4-BE49-F238E27FC236}">
                <a16:creationId xmlns:a16="http://schemas.microsoft.com/office/drawing/2014/main" id="{690E43E7-B9A5-4179-A57C-1734738B41F1}"/>
              </a:ext>
            </a:extLst>
          </p:cNvPr>
          <p:cNvSpPr>
            <a:spLocks noGrp="1"/>
          </p:cNvSpPr>
          <p:nvPr>
            <p:ph type="body" idx="2"/>
          </p:nvPr>
        </p:nvSpPr>
        <p:spPr/>
        <p:txBody>
          <a:bodyPr/>
          <a:lstStyle/>
          <a:p>
            <a:r>
              <a:rPr lang="en-US" dirty="0"/>
              <a:t>click on “Save with Password” check box and then click “Save” button</a:t>
            </a:r>
          </a:p>
          <a:p>
            <a:r>
              <a:rPr lang="en-US" dirty="0"/>
              <a:t>Enter a password and retype the same password</a:t>
            </a:r>
          </a:p>
          <a:p>
            <a:r>
              <a:rPr lang="en-IN" dirty="0"/>
              <a:t>Click “Confirm Password” </a:t>
            </a:r>
          </a:p>
          <a:p>
            <a:r>
              <a:rPr lang="en-IN" dirty="0"/>
              <a:t>click “OK” button</a:t>
            </a:r>
          </a:p>
        </p:txBody>
      </p:sp>
      <p:sp>
        <p:nvSpPr>
          <p:cNvPr id="5" name="Text Placeholder 4">
            <a:extLst>
              <a:ext uri="{FF2B5EF4-FFF2-40B4-BE49-F238E27FC236}">
                <a16:creationId xmlns:a16="http://schemas.microsoft.com/office/drawing/2014/main" id="{BB6EB5EB-818B-4819-BA26-DBB4C99FD17D}"/>
              </a:ext>
            </a:extLst>
          </p:cNvPr>
          <p:cNvSpPr>
            <a:spLocks noGrp="1"/>
          </p:cNvSpPr>
          <p:nvPr>
            <p:ph type="body" idx="3"/>
          </p:nvPr>
        </p:nvSpPr>
        <p:spPr>
          <a:xfrm>
            <a:off x="5074950" y="4663225"/>
            <a:ext cx="3397500" cy="284550"/>
          </a:xfrm>
        </p:spPr>
        <p:txBody>
          <a:bodyPr/>
          <a:lstStyle/>
          <a:p>
            <a:pPr marL="184150" indent="0" algn="ctr">
              <a:buNone/>
            </a:pPr>
            <a:r>
              <a:rPr lang="en-IN" dirty="0">
                <a:solidFill>
                  <a:schemeClr val="bg2"/>
                </a:solidFill>
              </a:rPr>
              <a:t>Image: </a:t>
            </a:r>
            <a:r>
              <a:rPr lang="en-IN" dirty="0">
                <a:solidFill>
                  <a:schemeClr val="bg2"/>
                </a:solidFill>
                <a:hlinkClick r:id="rId2">
                  <a:extLst>
                    <a:ext uri="{A12FA001-AC4F-418D-AE19-62706E023703}">
                      <ahyp:hlinkClr xmlns:ahyp="http://schemas.microsoft.com/office/drawing/2018/hyperlinkcolor" val="tx"/>
                    </a:ext>
                  </a:extLst>
                </a:hlinkClick>
              </a:rPr>
              <a:t>https://img.brainkart.com/imagebk34/Ra2dcPS.jpg</a:t>
            </a:r>
            <a:r>
              <a:rPr lang="en-IN" dirty="0">
                <a:solidFill>
                  <a:schemeClr val="bg2"/>
                </a:solidFill>
              </a:rPr>
              <a:t> </a:t>
            </a:r>
          </a:p>
          <a:p>
            <a:pPr marL="184150" indent="0">
              <a:buNone/>
            </a:pPr>
            <a:endParaRPr lang="en-IN" dirty="0">
              <a:solidFill>
                <a:schemeClr val="bg2"/>
              </a:solidFill>
            </a:endParaRPr>
          </a:p>
          <a:p>
            <a:pPr marL="184150" indent="0">
              <a:buNone/>
            </a:pPr>
            <a:endParaRPr lang="en-IN" dirty="0">
              <a:solidFill>
                <a:schemeClr val="bg2"/>
              </a:solidFill>
            </a:endParaRPr>
          </a:p>
        </p:txBody>
      </p:sp>
      <p:sp>
        <p:nvSpPr>
          <p:cNvPr id="7" name="Title 1">
            <a:extLst>
              <a:ext uri="{FF2B5EF4-FFF2-40B4-BE49-F238E27FC236}">
                <a16:creationId xmlns:a16="http://schemas.microsoft.com/office/drawing/2014/main" id="{59327C6A-2786-48A4-ACB4-571723052AA7}"/>
              </a:ext>
            </a:extLst>
          </p:cNvPr>
          <p:cNvSpPr>
            <a:spLocks noGrp="1"/>
          </p:cNvSpPr>
          <p:nvPr>
            <p:ph type="title"/>
          </p:nvPr>
        </p:nvSpPr>
        <p:spPr>
          <a:xfrm>
            <a:off x="178594" y="634918"/>
            <a:ext cx="4120681" cy="1093869"/>
          </a:xfrm>
        </p:spPr>
        <p:txBody>
          <a:bodyPr/>
          <a:lstStyle/>
          <a:p>
            <a:r>
              <a:rPr lang="en-IN" dirty="0"/>
              <a:t>Working with documents</a:t>
            </a:r>
            <a:br>
              <a:rPr lang="en-IN" dirty="0"/>
            </a:br>
            <a:endParaRPr lang="en-IN" dirty="0"/>
          </a:p>
        </p:txBody>
      </p:sp>
      <p:pic>
        <p:nvPicPr>
          <p:cNvPr id="8" name="Picture 7">
            <a:extLst>
              <a:ext uri="{FF2B5EF4-FFF2-40B4-BE49-F238E27FC236}">
                <a16:creationId xmlns:a16="http://schemas.microsoft.com/office/drawing/2014/main" id="{935E5CC0-4550-48CB-9104-10563C1E93C6}"/>
              </a:ext>
            </a:extLst>
          </p:cNvPr>
          <p:cNvPicPr>
            <a:picLocks noChangeAspect="1"/>
          </p:cNvPicPr>
          <p:nvPr/>
        </p:nvPicPr>
        <p:blipFill rotWithShape="1">
          <a:blip r:embed="rId3">
            <a:extLst>
              <a:ext uri="{28A0092B-C50C-407E-A947-70E740481C1C}">
                <a14:useLocalDpi xmlns:a14="http://schemas.microsoft.com/office/drawing/2010/main" val="0"/>
              </a:ext>
            </a:extLst>
          </a:blip>
          <a:srcRect b="7813"/>
          <a:stretch/>
        </p:blipFill>
        <p:spPr bwMode="auto">
          <a:xfrm>
            <a:off x="5091075" y="784860"/>
            <a:ext cx="3381375" cy="35737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62954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3153E-B38A-4E6D-88DA-623496E32601}"/>
              </a:ext>
            </a:extLst>
          </p:cNvPr>
          <p:cNvSpPr>
            <a:spLocks noGrp="1"/>
          </p:cNvSpPr>
          <p:nvPr>
            <p:ph type="title"/>
          </p:nvPr>
        </p:nvSpPr>
        <p:spPr/>
        <p:txBody>
          <a:bodyPr/>
          <a:lstStyle/>
          <a:p>
            <a:r>
              <a:rPr lang="en-IN" dirty="0"/>
              <a:t>Working with documents</a:t>
            </a:r>
            <a:br>
              <a:rPr lang="en-IN" dirty="0"/>
            </a:br>
            <a:endParaRPr lang="en-IN" dirty="0"/>
          </a:p>
        </p:txBody>
      </p:sp>
      <p:sp>
        <p:nvSpPr>
          <p:cNvPr id="3" name="Subtitle 2">
            <a:extLst>
              <a:ext uri="{FF2B5EF4-FFF2-40B4-BE49-F238E27FC236}">
                <a16:creationId xmlns:a16="http://schemas.microsoft.com/office/drawing/2014/main" id="{3DC6DD00-5B90-4D94-AA02-41C70C5DD053}"/>
              </a:ext>
            </a:extLst>
          </p:cNvPr>
          <p:cNvSpPr>
            <a:spLocks noGrp="1"/>
          </p:cNvSpPr>
          <p:nvPr>
            <p:ph type="subTitle" idx="1"/>
          </p:nvPr>
        </p:nvSpPr>
        <p:spPr/>
        <p:txBody>
          <a:bodyPr/>
          <a:lstStyle/>
          <a:p>
            <a:r>
              <a:rPr lang="en-IN" dirty="0"/>
              <a:t>Closing a Document</a:t>
            </a:r>
          </a:p>
        </p:txBody>
      </p:sp>
      <p:sp>
        <p:nvSpPr>
          <p:cNvPr id="4" name="Text Placeholder 3">
            <a:extLst>
              <a:ext uri="{FF2B5EF4-FFF2-40B4-BE49-F238E27FC236}">
                <a16:creationId xmlns:a16="http://schemas.microsoft.com/office/drawing/2014/main" id="{EA81513D-590B-4E63-B799-7908F4B1EBEF}"/>
              </a:ext>
            </a:extLst>
          </p:cNvPr>
          <p:cNvSpPr>
            <a:spLocks noGrp="1"/>
          </p:cNvSpPr>
          <p:nvPr>
            <p:ph type="body" idx="2"/>
          </p:nvPr>
        </p:nvSpPr>
        <p:spPr/>
        <p:txBody>
          <a:bodyPr/>
          <a:lstStyle/>
          <a:p>
            <a:r>
              <a:rPr lang="en-US" dirty="0"/>
              <a:t>After your document is saved</a:t>
            </a:r>
          </a:p>
          <a:p>
            <a:r>
              <a:rPr lang="en-US" dirty="0"/>
              <a:t>File  -&gt; Close command (or) Press Ctrl + W.</a:t>
            </a:r>
            <a:endParaRPr lang="en-IN" dirty="0"/>
          </a:p>
        </p:txBody>
      </p:sp>
      <p:sp>
        <p:nvSpPr>
          <p:cNvPr id="5" name="Text Placeholder 4">
            <a:extLst>
              <a:ext uri="{FF2B5EF4-FFF2-40B4-BE49-F238E27FC236}">
                <a16:creationId xmlns:a16="http://schemas.microsoft.com/office/drawing/2014/main" id="{017E4A12-F2F1-4517-8B58-2C3DD56B5878}"/>
              </a:ext>
            </a:extLst>
          </p:cNvPr>
          <p:cNvSpPr>
            <a:spLocks noGrp="1"/>
          </p:cNvSpPr>
          <p:nvPr>
            <p:ph type="body" idx="3"/>
          </p:nvPr>
        </p:nvSpPr>
        <p:spPr/>
        <p:txBody>
          <a:bodyPr/>
          <a:lstStyle/>
          <a:p>
            <a:pPr marL="184150" indent="0">
              <a:buNone/>
            </a:pPr>
            <a:r>
              <a:rPr lang="en-IN" dirty="0"/>
              <a:t>https://img.brainkart.com/imagebk34/CjylYx2.jpg</a:t>
            </a:r>
          </a:p>
        </p:txBody>
      </p:sp>
      <p:pic>
        <p:nvPicPr>
          <p:cNvPr id="6" name="Picture 5">
            <a:extLst>
              <a:ext uri="{FF2B5EF4-FFF2-40B4-BE49-F238E27FC236}">
                <a16:creationId xmlns:a16="http://schemas.microsoft.com/office/drawing/2014/main" id="{1308A134-BD09-413B-9F9F-4016C00151B4}"/>
              </a:ext>
            </a:extLst>
          </p:cNvPr>
          <p:cNvPicPr>
            <a:picLocks noChangeAspect="1"/>
          </p:cNvPicPr>
          <p:nvPr/>
        </p:nvPicPr>
        <p:blipFill rotWithShape="1">
          <a:blip r:embed="rId2">
            <a:extLst>
              <a:ext uri="{28A0092B-C50C-407E-A947-70E740481C1C}">
                <a14:useLocalDpi xmlns:a14="http://schemas.microsoft.com/office/drawing/2010/main" val="0"/>
              </a:ext>
            </a:extLst>
          </a:blip>
          <a:srcRect b="11953"/>
          <a:stretch/>
        </p:blipFill>
        <p:spPr bwMode="auto">
          <a:xfrm>
            <a:off x="5100600" y="1691640"/>
            <a:ext cx="3371850" cy="14173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9874768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60A8-3CBF-4079-B6F5-6F0EC9014C2F}"/>
              </a:ext>
            </a:extLst>
          </p:cNvPr>
          <p:cNvSpPr>
            <a:spLocks noGrp="1"/>
          </p:cNvSpPr>
          <p:nvPr>
            <p:ph type="title"/>
          </p:nvPr>
        </p:nvSpPr>
        <p:spPr/>
        <p:txBody>
          <a:bodyPr/>
          <a:lstStyle/>
          <a:p>
            <a:r>
              <a:rPr lang="en-IN" dirty="0"/>
              <a:t>Working with documents</a:t>
            </a:r>
            <a:br>
              <a:rPr lang="en-IN" dirty="0"/>
            </a:br>
            <a:endParaRPr lang="en-IN" dirty="0"/>
          </a:p>
        </p:txBody>
      </p:sp>
      <p:sp>
        <p:nvSpPr>
          <p:cNvPr id="3" name="Subtitle 2">
            <a:extLst>
              <a:ext uri="{FF2B5EF4-FFF2-40B4-BE49-F238E27FC236}">
                <a16:creationId xmlns:a16="http://schemas.microsoft.com/office/drawing/2014/main" id="{B4A178C5-63F3-40BC-B61A-167E5BA733AD}"/>
              </a:ext>
            </a:extLst>
          </p:cNvPr>
          <p:cNvSpPr>
            <a:spLocks noGrp="1"/>
          </p:cNvSpPr>
          <p:nvPr>
            <p:ph type="subTitle" idx="1"/>
          </p:nvPr>
        </p:nvSpPr>
        <p:spPr/>
        <p:txBody>
          <a:bodyPr/>
          <a:lstStyle/>
          <a:p>
            <a:r>
              <a:rPr lang="en-IN" dirty="0"/>
              <a:t>Closing Unsaved Document</a:t>
            </a:r>
          </a:p>
        </p:txBody>
      </p:sp>
      <p:sp>
        <p:nvSpPr>
          <p:cNvPr id="4" name="Text Placeholder 3">
            <a:extLst>
              <a:ext uri="{FF2B5EF4-FFF2-40B4-BE49-F238E27FC236}">
                <a16:creationId xmlns:a16="http://schemas.microsoft.com/office/drawing/2014/main" id="{BC08E1E8-843E-474C-B380-50BC59D616C1}"/>
              </a:ext>
            </a:extLst>
          </p:cNvPr>
          <p:cNvSpPr>
            <a:spLocks noGrp="1"/>
          </p:cNvSpPr>
          <p:nvPr>
            <p:ph type="body" idx="2"/>
          </p:nvPr>
        </p:nvSpPr>
        <p:spPr/>
        <p:txBody>
          <a:bodyPr/>
          <a:lstStyle/>
          <a:p>
            <a:r>
              <a:rPr lang="en-US" dirty="0"/>
              <a:t>When you close an unsaved file using the close control button, Writer shows a warning message </a:t>
            </a:r>
            <a:endParaRPr lang="en-IN" dirty="0"/>
          </a:p>
        </p:txBody>
      </p:sp>
      <p:sp>
        <p:nvSpPr>
          <p:cNvPr id="5" name="Text Placeholder 4">
            <a:extLst>
              <a:ext uri="{FF2B5EF4-FFF2-40B4-BE49-F238E27FC236}">
                <a16:creationId xmlns:a16="http://schemas.microsoft.com/office/drawing/2014/main" id="{31478F27-1A5A-413C-9A71-81207F5DAB13}"/>
              </a:ext>
            </a:extLst>
          </p:cNvPr>
          <p:cNvSpPr>
            <a:spLocks noGrp="1"/>
          </p:cNvSpPr>
          <p:nvPr>
            <p:ph type="body" idx="3"/>
          </p:nvPr>
        </p:nvSpPr>
        <p:spPr/>
        <p:txBody>
          <a:bodyPr/>
          <a:lstStyle/>
          <a:p>
            <a:pPr marL="184150" indent="0">
              <a:buNone/>
            </a:pPr>
            <a:r>
              <a:rPr lang="en-IN" dirty="0"/>
              <a:t>https://img.brainkart.com/imagebk34/CjylYx2.jpg</a:t>
            </a:r>
          </a:p>
          <a:p>
            <a:pPr marL="184150" indent="0">
              <a:buNone/>
            </a:pPr>
            <a:endParaRPr lang="en-IN" dirty="0"/>
          </a:p>
        </p:txBody>
      </p:sp>
      <p:pic>
        <p:nvPicPr>
          <p:cNvPr id="6" name="Picture 5">
            <a:extLst>
              <a:ext uri="{FF2B5EF4-FFF2-40B4-BE49-F238E27FC236}">
                <a16:creationId xmlns:a16="http://schemas.microsoft.com/office/drawing/2014/main" id="{6CBC7AE1-2384-43D3-B926-CE2ACF6E07CA}"/>
              </a:ext>
            </a:extLst>
          </p:cNvPr>
          <p:cNvPicPr>
            <a:picLocks noChangeAspect="1"/>
          </p:cNvPicPr>
          <p:nvPr/>
        </p:nvPicPr>
        <p:blipFill rotWithShape="1">
          <a:blip r:embed="rId2">
            <a:extLst>
              <a:ext uri="{28A0092B-C50C-407E-A947-70E740481C1C}">
                <a14:useLocalDpi xmlns:a14="http://schemas.microsoft.com/office/drawing/2010/main" val="0"/>
              </a:ext>
            </a:extLst>
          </a:blip>
          <a:srcRect b="11953"/>
          <a:stretch/>
        </p:blipFill>
        <p:spPr bwMode="auto">
          <a:xfrm>
            <a:off x="5100600" y="1691640"/>
            <a:ext cx="3371850" cy="14173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183456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14CD5-1899-4843-837F-95E76DB569B7}"/>
              </a:ext>
            </a:extLst>
          </p:cNvPr>
          <p:cNvSpPr>
            <a:spLocks noGrp="1"/>
          </p:cNvSpPr>
          <p:nvPr>
            <p:ph type="title"/>
          </p:nvPr>
        </p:nvSpPr>
        <p:spPr/>
        <p:txBody>
          <a:bodyPr/>
          <a:lstStyle/>
          <a:p>
            <a:r>
              <a:rPr lang="en-IN" dirty="0"/>
              <a:t>Working with documents</a:t>
            </a:r>
            <a:br>
              <a:rPr lang="en-IN" dirty="0"/>
            </a:br>
            <a:endParaRPr lang="en-IN" dirty="0"/>
          </a:p>
        </p:txBody>
      </p:sp>
      <p:sp>
        <p:nvSpPr>
          <p:cNvPr id="3" name="Subtitle 2">
            <a:extLst>
              <a:ext uri="{FF2B5EF4-FFF2-40B4-BE49-F238E27FC236}">
                <a16:creationId xmlns:a16="http://schemas.microsoft.com/office/drawing/2014/main" id="{45C4EA6F-6988-432B-9F4C-848909F6475C}"/>
              </a:ext>
            </a:extLst>
          </p:cNvPr>
          <p:cNvSpPr>
            <a:spLocks noGrp="1"/>
          </p:cNvSpPr>
          <p:nvPr>
            <p:ph type="subTitle" idx="1"/>
          </p:nvPr>
        </p:nvSpPr>
        <p:spPr/>
        <p:txBody>
          <a:bodyPr/>
          <a:lstStyle/>
          <a:p>
            <a:r>
              <a:rPr lang="en-IN" dirty="0"/>
              <a:t>Opening an existing document</a:t>
            </a:r>
          </a:p>
        </p:txBody>
      </p:sp>
      <p:sp>
        <p:nvSpPr>
          <p:cNvPr id="4" name="Text Placeholder 3">
            <a:extLst>
              <a:ext uri="{FF2B5EF4-FFF2-40B4-BE49-F238E27FC236}">
                <a16:creationId xmlns:a16="http://schemas.microsoft.com/office/drawing/2014/main" id="{E60D2077-23A9-4A49-9810-334A9F6CB2DF}"/>
              </a:ext>
            </a:extLst>
          </p:cNvPr>
          <p:cNvSpPr>
            <a:spLocks noGrp="1"/>
          </p:cNvSpPr>
          <p:nvPr>
            <p:ph type="body" idx="2"/>
          </p:nvPr>
        </p:nvSpPr>
        <p:spPr/>
        <p:txBody>
          <a:bodyPr/>
          <a:lstStyle/>
          <a:p>
            <a:r>
              <a:rPr lang="en-US" dirty="0"/>
              <a:t>To open an existing document, Click on the File  -&gt; Open or Ctrl + O, the Open dialog box appears, enter the name of the file in the File Name text box and click on OPEN button </a:t>
            </a:r>
            <a:endParaRPr lang="en-IN" dirty="0"/>
          </a:p>
        </p:txBody>
      </p:sp>
      <p:sp>
        <p:nvSpPr>
          <p:cNvPr id="5" name="Text Placeholder 4">
            <a:extLst>
              <a:ext uri="{FF2B5EF4-FFF2-40B4-BE49-F238E27FC236}">
                <a16:creationId xmlns:a16="http://schemas.microsoft.com/office/drawing/2014/main" id="{F28E6958-E769-4A42-9F93-A77CD1CEE9D8}"/>
              </a:ext>
            </a:extLst>
          </p:cNvPr>
          <p:cNvSpPr>
            <a:spLocks noGrp="1"/>
          </p:cNvSpPr>
          <p:nvPr>
            <p:ph type="body" idx="3"/>
          </p:nvPr>
        </p:nvSpPr>
        <p:spPr>
          <a:xfrm>
            <a:off x="5074950" y="4529138"/>
            <a:ext cx="3397500" cy="418637"/>
          </a:xfrm>
        </p:spPr>
        <p:txBody>
          <a:bodyPr/>
          <a:lstStyle/>
          <a:p>
            <a:pPr marL="184150" indent="0">
              <a:buNone/>
            </a:pPr>
            <a:r>
              <a:rPr lang="en-IN" dirty="0"/>
              <a:t>https://wiki.openoffice.org/w/images/thumb/e/ed/WindowsOpen.png/500px-WindowsOpen.png</a:t>
            </a:r>
          </a:p>
        </p:txBody>
      </p:sp>
      <p:pic>
        <p:nvPicPr>
          <p:cNvPr id="10" name="Picture 9">
            <a:extLst>
              <a:ext uri="{FF2B5EF4-FFF2-40B4-BE49-F238E27FC236}">
                <a16:creationId xmlns:a16="http://schemas.microsoft.com/office/drawing/2014/main" id="{9E2607A1-FA96-4742-B9F0-8381E6EA11B1}"/>
              </a:ext>
            </a:extLst>
          </p:cNvPr>
          <p:cNvPicPr>
            <a:picLocks noChangeAspect="1"/>
          </p:cNvPicPr>
          <p:nvPr/>
        </p:nvPicPr>
        <p:blipFill>
          <a:blip r:embed="rId2"/>
          <a:stretch>
            <a:fillRect/>
          </a:stretch>
        </p:blipFill>
        <p:spPr>
          <a:xfrm>
            <a:off x="5151369" y="1158389"/>
            <a:ext cx="3397501" cy="2826721"/>
          </a:xfrm>
          <a:prstGeom prst="rect">
            <a:avLst/>
          </a:prstGeom>
        </p:spPr>
      </p:pic>
    </p:spTree>
    <p:extLst>
      <p:ext uri="{BB962C8B-B14F-4D97-AF65-F5344CB8AC3E}">
        <p14:creationId xmlns:p14="http://schemas.microsoft.com/office/powerpoint/2010/main" val="30821549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6D77-D1F2-461A-A192-3D3B1A21B69D}"/>
              </a:ext>
            </a:extLst>
          </p:cNvPr>
          <p:cNvSpPr>
            <a:spLocks noGrp="1"/>
          </p:cNvSpPr>
          <p:nvPr>
            <p:ph type="title"/>
          </p:nvPr>
        </p:nvSpPr>
        <p:spPr/>
        <p:txBody>
          <a:bodyPr/>
          <a:lstStyle/>
          <a:p>
            <a:r>
              <a:rPr lang="en-IN" dirty="0"/>
              <a:t>Working with documents</a:t>
            </a:r>
            <a:br>
              <a:rPr lang="en-IN" dirty="0"/>
            </a:br>
            <a:endParaRPr lang="en-IN" dirty="0"/>
          </a:p>
        </p:txBody>
      </p:sp>
      <p:sp>
        <p:nvSpPr>
          <p:cNvPr id="3" name="Subtitle 2">
            <a:extLst>
              <a:ext uri="{FF2B5EF4-FFF2-40B4-BE49-F238E27FC236}">
                <a16:creationId xmlns:a16="http://schemas.microsoft.com/office/drawing/2014/main" id="{449B44A5-AB01-4BF8-B11D-DCFA497ADC2F}"/>
              </a:ext>
            </a:extLst>
          </p:cNvPr>
          <p:cNvSpPr>
            <a:spLocks noGrp="1"/>
          </p:cNvSpPr>
          <p:nvPr>
            <p:ph type="subTitle" idx="1"/>
          </p:nvPr>
        </p:nvSpPr>
        <p:spPr/>
        <p:txBody>
          <a:bodyPr/>
          <a:lstStyle/>
          <a:p>
            <a:r>
              <a:rPr lang="en-IN" dirty="0"/>
              <a:t>Deleting and renaming and moving  files</a:t>
            </a:r>
          </a:p>
        </p:txBody>
      </p:sp>
      <p:sp>
        <p:nvSpPr>
          <p:cNvPr id="4" name="Text Placeholder 3">
            <a:extLst>
              <a:ext uri="{FF2B5EF4-FFF2-40B4-BE49-F238E27FC236}">
                <a16:creationId xmlns:a16="http://schemas.microsoft.com/office/drawing/2014/main" id="{5A5B7B66-3A32-4671-82B7-B8AEFD859A1F}"/>
              </a:ext>
            </a:extLst>
          </p:cNvPr>
          <p:cNvSpPr>
            <a:spLocks noGrp="1"/>
          </p:cNvSpPr>
          <p:nvPr>
            <p:ph type="body" idx="2"/>
          </p:nvPr>
        </p:nvSpPr>
        <p:spPr/>
        <p:txBody>
          <a:bodyPr/>
          <a:lstStyle/>
          <a:p>
            <a:r>
              <a:rPr lang="en-US" dirty="0"/>
              <a:t>You can rename or delete files within the OpenOffice.org dialogs. It is not possible to copy and paste files within the dialogs.</a:t>
            </a:r>
            <a:endParaRPr lang="en-IN" dirty="0"/>
          </a:p>
        </p:txBody>
      </p:sp>
      <p:sp>
        <p:nvSpPr>
          <p:cNvPr id="5" name="Text Placeholder 4">
            <a:extLst>
              <a:ext uri="{FF2B5EF4-FFF2-40B4-BE49-F238E27FC236}">
                <a16:creationId xmlns:a16="http://schemas.microsoft.com/office/drawing/2014/main" id="{88C8FB90-67ED-411E-837F-DAC13BB42571}"/>
              </a:ext>
            </a:extLst>
          </p:cNvPr>
          <p:cNvSpPr>
            <a:spLocks noGrp="1"/>
          </p:cNvSpPr>
          <p:nvPr>
            <p:ph type="body" idx="3"/>
          </p:nvPr>
        </p:nvSpPr>
        <p:spPr>
          <a:xfrm>
            <a:off x="5074950" y="4543425"/>
            <a:ext cx="3397500" cy="404350"/>
          </a:xfrm>
        </p:spPr>
        <p:txBody>
          <a:bodyPr/>
          <a:lstStyle/>
          <a:p>
            <a:pPr marL="184150" indent="0">
              <a:buNone/>
            </a:pPr>
            <a:r>
              <a:rPr lang="en-IN" dirty="0"/>
              <a:t>https://opentextbc.ca/computerstudies/wp-content/uploads/sites/322/2020/11/Move-to-Screeshot.png</a:t>
            </a:r>
          </a:p>
        </p:txBody>
      </p:sp>
      <p:pic>
        <p:nvPicPr>
          <p:cNvPr id="7" name="Picture 6">
            <a:extLst>
              <a:ext uri="{FF2B5EF4-FFF2-40B4-BE49-F238E27FC236}">
                <a16:creationId xmlns:a16="http://schemas.microsoft.com/office/drawing/2014/main" id="{AAC90920-2CFB-4455-A803-B02E67F35F1B}"/>
              </a:ext>
            </a:extLst>
          </p:cNvPr>
          <p:cNvPicPr>
            <a:picLocks noChangeAspect="1"/>
          </p:cNvPicPr>
          <p:nvPr/>
        </p:nvPicPr>
        <p:blipFill>
          <a:blip r:embed="rId2"/>
          <a:stretch>
            <a:fillRect/>
          </a:stretch>
        </p:blipFill>
        <p:spPr>
          <a:xfrm>
            <a:off x="4813904" y="714116"/>
            <a:ext cx="3867821" cy="3286384"/>
          </a:xfrm>
          <a:prstGeom prst="rect">
            <a:avLst/>
          </a:prstGeom>
        </p:spPr>
      </p:pic>
    </p:spTree>
    <p:extLst>
      <p:ext uri="{BB962C8B-B14F-4D97-AF65-F5344CB8AC3E}">
        <p14:creationId xmlns:p14="http://schemas.microsoft.com/office/powerpoint/2010/main" val="18686977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11943-52B1-4DA7-B723-269103C80674}"/>
              </a:ext>
            </a:extLst>
          </p:cNvPr>
          <p:cNvSpPr>
            <a:spLocks noGrp="1"/>
          </p:cNvSpPr>
          <p:nvPr>
            <p:ph type="title"/>
          </p:nvPr>
        </p:nvSpPr>
        <p:spPr>
          <a:xfrm>
            <a:off x="254075" y="713500"/>
            <a:ext cx="4045200" cy="1051006"/>
          </a:xfrm>
        </p:spPr>
        <p:txBody>
          <a:bodyPr/>
          <a:lstStyle/>
          <a:p>
            <a:br>
              <a:rPr lang="en-US" dirty="0"/>
            </a:br>
            <a:r>
              <a:rPr lang="en-US" dirty="0"/>
              <a:t>Page Preview, Setting the printer and Printing a document</a:t>
            </a:r>
            <a:br>
              <a:rPr lang="en-US" dirty="0"/>
            </a:br>
            <a:endParaRPr lang="en-US" dirty="0"/>
          </a:p>
        </p:txBody>
      </p:sp>
      <p:sp>
        <p:nvSpPr>
          <p:cNvPr id="3" name="Subtitle 2">
            <a:extLst>
              <a:ext uri="{FF2B5EF4-FFF2-40B4-BE49-F238E27FC236}">
                <a16:creationId xmlns:a16="http://schemas.microsoft.com/office/drawing/2014/main" id="{1C958812-B212-45FF-8C11-6018D4DC9C81}"/>
              </a:ext>
            </a:extLst>
          </p:cNvPr>
          <p:cNvSpPr>
            <a:spLocks noGrp="1"/>
          </p:cNvSpPr>
          <p:nvPr>
            <p:ph type="subTitle" idx="1"/>
          </p:nvPr>
        </p:nvSpPr>
        <p:spPr>
          <a:xfrm>
            <a:off x="254075" y="1913375"/>
            <a:ext cx="4045200" cy="641400"/>
          </a:xfrm>
        </p:spPr>
        <p:txBody>
          <a:bodyPr/>
          <a:lstStyle/>
          <a:p>
            <a:r>
              <a:rPr lang="en-US" dirty="0"/>
              <a:t>Preview the document to be printed</a:t>
            </a:r>
          </a:p>
        </p:txBody>
      </p:sp>
      <p:sp>
        <p:nvSpPr>
          <p:cNvPr id="4" name="Text Placeholder 3">
            <a:extLst>
              <a:ext uri="{FF2B5EF4-FFF2-40B4-BE49-F238E27FC236}">
                <a16:creationId xmlns:a16="http://schemas.microsoft.com/office/drawing/2014/main" id="{21074EC6-2BF4-44B4-8D4B-2D69E76B9510}"/>
              </a:ext>
            </a:extLst>
          </p:cNvPr>
          <p:cNvSpPr>
            <a:spLocks noGrp="1"/>
          </p:cNvSpPr>
          <p:nvPr>
            <p:ph type="body" idx="2"/>
          </p:nvPr>
        </p:nvSpPr>
        <p:spPr/>
        <p:txBody>
          <a:bodyPr/>
          <a:lstStyle/>
          <a:p>
            <a:r>
              <a:rPr lang="en-IN" dirty="0"/>
              <a:t>Click File  -&gt; Page Preview</a:t>
            </a:r>
          </a:p>
          <a:p>
            <a:r>
              <a:rPr lang="en-US" dirty="0"/>
              <a:t>To close the preview click the Close Preview button</a:t>
            </a:r>
          </a:p>
          <a:p>
            <a:pPr marL="139700" indent="0">
              <a:buNone/>
            </a:pPr>
            <a:endParaRPr lang="en-IN" dirty="0"/>
          </a:p>
        </p:txBody>
      </p:sp>
      <p:sp>
        <p:nvSpPr>
          <p:cNvPr id="5" name="Text Placeholder 4">
            <a:extLst>
              <a:ext uri="{FF2B5EF4-FFF2-40B4-BE49-F238E27FC236}">
                <a16:creationId xmlns:a16="http://schemas.microsoft.com/office/drawing/2014/main" id="{C2C0DC90-E76A-490D-B34C-C22C8825534F}"/>
              </a:ext>
            </a:extLst>
          </p:cNvPr>
          <p:cNvSpPr>
            <a:spLocks noGrp="1"/>
          </p:cNvSpPr>
          <p:nvPr>
            <p:ph type="body" idx="3"/>
          </p:nvPr>
        </p:nvSpPr>
        <p:spPr>
          <a:xfrm>
            <a:off x="5074950" y="4663225"/>
            <a:ext cx="3397500" cy="284550"/>
          </a:xfrm>
        </p:spPr>
        <p:txBody>
          <a:bodyPr/>
          <a:lstStyle/>
          <a:p>
            <a:pPr marL="184150" indent="0">
              <a:buNone/>
            </a:pPr>
            <a:r>
              <a:rPr lang="en-IN" dirty="0"/>
              <a:t>https://img.brainkart.com/imagebk34/4MkXDN8.jpg</a:t>
            </a:r>
          </a:p>
          <a:p>
            <a:pPr marL="184150" indent="0">
              <a:buNone/>
            </a:pPr>
            <a:endParaRPr lang="en-IN" dirty="0"/>
          </a:p>
        </p:txBody>
      </p:sp>
      <p:pic>
        <p:nvPicPr>
          <p:cNvPr id="6" name="Picture 5">
            <a:extLst>
              <a:ext uri="{FF2B5EF4-FFF2-40B4-BE49-F238E27FC236}">
                <a16:creationId xmlns:a16="http://schemas.microsoft.com/office/drawing/2014/main" id="{C3EB7982-AE95-4017-9937-A76EC05FFF3D}"/>
              </a:ext>
            </a:extLst>
          </p:cNvPr>
          <p:cNvPicPr>
            <a:picLocks noChangeAspect="1"/>
          </p:cNvPicPr>
          <p:nvPr/>
        </p:nvPicPr>
        <p:blipFill rotWithShape="1">
          <a:blip r:embed="rId2">
            <a:extLst>
              <a:ext uri="{28A0092B-C50C-407E-A947-70E740481C1C}">
                <a14:useLocalDpi xmlns:a14="http://schemas.microsoft.com/office/drawing/2010/main" val="0"/>
              </a:ext>
            </a:extLst>
          </a:blip>
          <a:srcRect b="8845"/>
          <a:stretch/>
        </p:blipFill>
        <p:spPr bwMode="auto">
          <a:xfrm>
            <a:off x="4759004" y="1286322"/>
            <a:ext cx="4243706" cy="2399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148017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2964-F429-420A-BEC8-26E4F5E6AFC4}"/>
              </a:ext>
            </a:extLst>
          </p:cNvPr>
          <p:cNvSpPr>
            <a:spLocks noGrp="1"/>
          </p:cNvSpPr>
          <p:nvPr>
            <p:ph type="title"/>
          </p:nvPr>
        </p:nvSpPr>
        <p:spPr>
          <a:xfrm>
            <a:off x="254075" y="713499"/>
            <a:ext cx="4045200" cy="1024763"/>
          </a:xfrm>
        </p:spPr>
        <p:txBody>
          <a:bodyPr/>
          <a:lstStyle/>
          <a:p>
            <a:br>
              <a:rPr lang="en-US" dirty="0"/>
            </a:br>
            <a:r>
              <a:rPr lang="en-US" dirty="0"/>
              <a:t>Page Preview, Setting the printer and Printing a document</a:t>
            </a:r>
            <a:br>
              <a:rPr lang="en-US" dirty="0"/>
            </a:br>
            <a:endParaRPr lang="en-IN" dirty="0"/>
          </a:p>
        </p:txBody>
      </p:sp>
      <p:sp>
        <p:nvSpPr>
          <p:cNvPr id="3" name="Subtitle 2">
            <a:extLst>
              <a:ext uri="{FF2B5EF4-FFF2-40B4-BE49-F238E27FC236}">
                <a16:creationId xmlns:a16="http://schemas.microsoft.com/office/drawing/2014/main" id="{2322D91C-527F-47FE-97ED-EED46E5AAA10}"/>
              </a:ext>
            </a:extLst>
          </p:cNvPr>
          <p:cNvSpPr>
            <a:spLocks noGrp="1"/>
          </p:cNvSpPr>
          <p:nvPr>
            <p:ph type="subTitle" idx="1"/>
          </p:nvPr>
        </p:nvSpPr>
        <p:spPr>
          <a:xfrm>
            <a:off x="304081" y="2003144"/>
            <a:ext cx="4045200" cy="641400"/>
          </a:xfrm>
        </p:spPr>
        <p:txBody>
          <a:bodyPr/>
          <a:lstStyle/>
          <a:p>
            <a:r>
              <a:rPr lang="en-US" dirty="0"/>
              <a:t>Setting the Printer and Printing</a:t>
            </a:r>
            <a:endParaRPr lang="en-IN" dirty="0"/>
          </a:p>
        </p:txBody>
      </p:sp>
      <p:sp>
        <p:nvSpPr>
          <p:cNvPr id="4" name="Text Placeholder 3">
            <a:extLst>
              <a:ext uri="{FF2B5EF4-FFF2-40B4-BE49-F238E27FC236}">
                <a16:creationId xmlns:a16="http://schemas.microsoft.com/office/drawing/2014/main" id="{CD62A534-DC27-41BC-9BCA-F430D9F3F7EF}"/>
              </a:ext>
            </a:extLst>
          </p:cNvPr>
          <p:cNvSpPr>
            <a:spLocks noGrp="1"/>
          </p:cNvSpPr>
          <p:nvPr>
            <p:ph type="body" idx="2"/>
          </p:nvPr>
        </p:nvSpPr>
        <p:spPr/>
        <p:txBody>
          <a:bodyPr/>
          <a:lstStyle/>
          <a:p>
            <a:r>
              <a:rPr lang="en-US" dirty="0"/>
              <a:t>Click File -&gt; Print or Ctrl + P </a:t>
            </a:r>
          </a:p>
          <a:p>
            <a:r>
              <a:rPr lang="en-IN" dirty="0"/>
              <a:t>Click General Tab</a:t>
            </a:r>
          </a:p>
          <a:p>
            <a:r>
              <a:rPr lang="en-IN" dirty="0"/>
              <a:t>Select the required printer </a:t>
            </a:r>
          </a:p>
          <a:p>
            <a:r>
              <a:rPr lang="en-US" dirty="0"/>
              <a:t>Specify Number of Copies using spin arrows. </a:t>
            </a:r>
          </a:p>
          <a:p>
            <a:r>
              <a:rPr lang="en-US" dirty="0"/>
              <a:t>Click Print button.</a:t>
            </a:r>
          </a:p>
          <a:p>
            <a:endParaRPr lang="en-IN" dirty="0"/>
          </a:p>
        </p:txBody>
      </p:sp>
      <p:sp>
        <p:nvSpPr>
          <p:cNvPr id="5" name="Text Placeholder 4">
            <a:extLst>
              <a:ext uri="{FF2B5EF4-FFF2-40B4-BE49-F238E27FC236}">
                <a16:creationId xmlns:a16="http://schemas.microsoft.com/office/drawing/2014/main" id="{9C35182F-013D-4A60-8A84-E44A7CB1EDC2}"/>
              </a:ext>
            </a:extLst>
          </p:cNvPr>
          <p:cNvSpPr>
            <a:spLocks noGrp="1"/>
          </p:cNvSpPr>
          <p:nvPr>
            <p:ph type="body" idx="3"/>
          </p:nvPr>
        </p:nvSpPr>
        <p:spPr/>
        <p:txBody>
          <a:bodyPr/>
          <a:lstStyle/>
          <a:p>
            <a:pPr marL="184150" indent="0">
              <a:buNone/>
            </a:pPr>
            <a:r>
              <a:rPr lang="en-IN" dirty="0"/>
              <a:t>https://img.brainkart.com/imagebk34/4MkXDN8.jpg</a:t>
            </a:r>
          </a:p>
        </p:txBody>
      </p:sp>
      <p:pic>
        <p:nvPicPr>
          <p:cNvPr id="6" name="Picture 5">
            <a:extLst>
              <a:ext uri="{FF2B5EF4-FFF2-40B4-BE49-F238E27FC236}">
                <a16:creationId xmlns:a16="http://schemas.microsoft.com/office/drawing/2014/main" id="{15634586-A478-4BA2-B13E-E6A5FF4E0B66}"/>
              </a:ext>
            </a:extLst>
          </p:cNvPr>
          <p:cNvPicPr>
            <a:picLocks noChangeAspect="1"/>
          </p:cNvPicPr>
          <p:nvPr/>
        </p:nvPicPr>
        <p:blipFill rotWithShape="1">
          <a:blip r:embed="rId2">
            <a:extLst>
              <a:ext uri="{28A0092B-C50C-407E-A947-70E740481C1C}">
                <a14:useLocalDpi xmlns:a14="http://schemas.microsoft.com/office/drawing/2010/main" val="0"/>
              </a:ext>
            </a:extLst>
          </a:blip>
          <a:srcRect b="8845"/>
          <a:stretch/>
        </p:blipFill>
        <p:spPr bwMode="auto">
          <a:xfrm>
            <a:off x="4651847" y="1298734"/>
            <a:ext cx="4243706" cy="23993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971936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83EC1-7363-4457-AE97-A68B6D6382AF}"/>
              </a:ext>
            </a:extLst>
          </p:cNvPr>
          <p:cNvSpPr>
            <a:spLocks noGrp="1"/>
          </p:cNvSpPr>
          <p:nvPr>
            <p:ph type="title"/>
          </p:nvPr>
        </p:nvSpPr>
        <p:spPr/>
        <p:txBody>
          <a:bodyPr/>
          <a:lstStyle/>
          <a:p>
            <a:r>
              <a:rPr lang="en-US" dirty="0"/>
              <a:t>Open Office tools for creating spreadsheet</a:t>
            </a:r>
            <a:endParaRPr lang="en-IN" dirty="0"/>
          </a:p>
        </p:txBody>
      </p:sp>
      <p:sp>
        <p:nvSpPr>
          <p:cNvPr id="3" name="Subtitle 2">
            <a:extLst>
              <a:ext uri="{FF2B5EF4-FFF2-40B4-BE49-F238E27FC236}">
                <a16:creationId xmlns:a16="http://schemas.microsoft.com/office/drawing/2014/main" id="{64F20B9F-F566-4826-B2A6-46E25FA9C57A}"/>
              </a:ext>
            </a:extLst>
          </p:cNvPr>
          <p:cNvSpPr>
            <a:spLocks noGrp="1"/>
          </p:cNvSpPr>
          <p:nvPr>
            <p:ph type="subTitle" idx="1"/>
          </p:nvPr>
        </p:nvSpPr>
        <p:spPr/>
        <p:txBody>
          <a:bodyPr/>
          <a:lstStyle/>
          <a:p>
            <a:r>
              <a:rPr lang="en-IN" dirty="0"/>
              <a:t>Introduction to spreadsheet</a:t>
            </a:r>
          </a:p>
        </p:txBody>
      </p:sp>
      <p:sp>
        <p:nvSpPr>
          <p:cNvPr id="4" name="Text Placeholder 3">
            <a:extLst>
              <a:ext uri="{FF2B5EF4-FFF2-40B4-BE49-F238E27FC236}">
                <a16:creationId xmlns:a16="http://schemas.microsoft.com/office/drawing/2014/main" id="{3F33E988-418B-4212-A801-DEF3B3E38459}"/>
              </a:ext>
            </a:extLst>
          </p:cNvPr>
          <p:cNvSpPr>
            <a:spLocks noGrp="1"/>
          </p:cNvSpPr>
          <p:nvPr>
            <p:ph type="body" idx="2"/>
          </p:nvPr>
        </p:nvSpPr>
        <p:spPr/>
        <p:txBody>
          <a:bodyPr/>
          <a:lstStyle/>
          <a:p>
            <a:r>
              <a:rPr lang="en-US" dirty="0"/>
              <a:t>Spreadsheet is use for calculate, graph, and analyze the information.</a:t>
            </a:r>
            <a:endParaRPr lang="en-IN" dirty="0"/>
          </a:p>
        </p:txBody>
      </p:sp>
      <p:sp>
        <p:nvSpPr>
          <p:cNvPr id="5" name="Text Placeholder 4">
            <a:extLst>
              <a:ext uri="{FF2B5EF4-FFF2-40B4-BE49-F238E27FC236}">
                <a16:creationId xmlns:a16="http://schemas.microsoft.com/office/drawing/2014/main" id="{A5B33884-095B-45E5-A1F5-FB89696E5EB2}"/>
              </a:ext>
            </a:extLst>
          </p:cNvPr>
          <p:cNvSpPr>
            <a:spLocks noGrp="1"/>
          </p:cNvSpPr>
          <p:nvPr>
            <p:ph type="body" idx="3"/>
          </p:nvPr>
        </p:nvSpPr>
        <p:spPr/>
        <p:txBody>
          <a:bodyPr/>
          <a:lstStyle/>
          <a:p>
            <a:pPr marL="184150" indent="0">
              <a:buNone/>
            </a:pPr>
            <a:r>
              <a:rPr lang="en-IN" dirty="0"/>
              <a:t>https://img.brainkart.com/imagebk34/gqWsgKo.jpg</a:t>
            </a:r>
          </a:p>
        </p:txBody>
      </p:sp>
      <p:pic>
        <p:nvPicPr>
          <p:cNvPr id="6" name="Picture 5">
            <a:extLst>
              <a:ext uri="{FF2B5EF4-FFF2-40B4-BE49-F238E27FC236}">
                <a16:creationId xmlns:a16="http://schemas.microsoft.com/office/drawing/2014/main" id="{D017E4B5-88B4-47EE-9999-3A15F02ECCC5}"/>
              </a:ext>
            </a:extLst>
          </p:cNvPr>
          <p:cNvPicPr>
            <a:picLocks noChangeAspect="1"/>
          </p:cNvPicPr>
          <p:nvPr/>
        </p:nvPicPr>
        <p:blipFill rotWithShape="1">
          <a:blip r:embed="rId2">
            <a:extLst>
              <a:ext uri="{28A0092B-C50C-407E-A947-70E740481C1C}">
                <a14:useLocalDpi xmlns:a14="http://schemas.microsoft.com/office/drawing/2010/main" val="0"/>
              </a:ext>
            </a:extLst>
          </a:blip>
          <a:srcRect b="8330"/>
          <a:stretch/>
        </p:blipFill>
        <p:spPr bwMode="auto">
          <a:xfrm>
            <a:off x="5074950" y="928211"/>
            <a:ext cx="3735553" cy="27222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1197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Able to use basic hand tools effectively </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hours)</a:t>
            </a:r>
            <a:endParaRPr dirty="0"/>
          </a:p>
        </p:txBody>
      </p:sp>
    </p:spTree>
    <p:extLst>
      <p:ext uri="{BB962C8B-B14F-4D97-AF65-F5344CB8AC3E}">
        <p14:creationId xmlns:p14="http://schemas.microsoft.com/office/powerpoint/2010/main" val="2891462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5074950" y="4711314"/>
            <a:ext cx="3936970" cy="175645"/>
          </a:xfrm>
          <a:prstGeom prst="rect">
            <a:avLst/>
          </a:prstGeom>
        </p:spPr>
        <p:txBody>
          <a:bodyPr spcFirstLastPara="1" wrap="square" lIns="91425" tIns="91425" rIns="91425" bIns="91425" anchor="t" anchorCtr="0">
            <a:noAutofit/>
          </a:bodyPr>
          <a:lstStyle/>
          <a:p>
            <a:pPr marL="0" indent="0">
              <a:spcAft>
                <a:spcPts val="1600"/>
              </a:spcAft>
              <a:buNone/>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800" u="sng" spc="-5" dirty="0">
                <a:solidFill>
                  <a:srgbClr val="0096A7"/>
                </a:solidFill>
                <a:uFill>
                  <a:solidFill>
                    <a:srgbClr val="0096A7"/>
                  </a:solidFill>
                </a:uFill>
              </a:rPr>
              <a:t>https://contentgrid.homedepot-static.com/hdus/en_US/DTCCOMNEW/Articles/types-of-cables-and-connectors-for-networking-section-3-A.jpg</a:t>
            </a:r>
            <a:endParaRPr lang="en-IN" u="sng" dirty="0">
              <a:solidFill>
                <a:srgbClr val="0000FF"/>
              </a:solidFill>
              <a:latin typeface="+mj-lt"/>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pc="-15" dirty="0"/>
              <a:t>Cables and Connectors</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latin typeface="Arial"/>
                <a:cs typeface="Arial"/>
              </a:rPr>
              <a:t>Cable</a:t>
            </a:r>
            <a:r>
              <a:rPr lang="en-IN" sz="1800" spc="-5" dirty="0">
                <a:solidFill>
                  <a:srgbClr val="585858"/>
                </a:solidFill>
              </a:rPr>
              <a:t>s</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233583"/>
            <a:ext cx="4090669" cy="2566086"/>
          </a:xfrm>
          <a:prstGeom prst="rect">
            <a:avLst/>
          </a:prstGeom>
        </p:spPr>
        <p:txBody>
          <a:bodyPr vert="horz" wrap="square" lIns="0" tIns="52069" rIns="0" bIns="0" rtlCol="0">
            <a:spAutoFit/>
          </a:bodyPr>
          <a:lstStyle/>
          <a:p>
            <a:pPr marL="298450" indent="-285750">
              <a:lnSpc>
                <a:spcPct val="100000"/>
              </a:lnSpc>
              <a:spcBef>
                <a:spcPts val="409"/>
              </a:spcBef>
              <a:buFont typeface="Arial" panose="020B0604020202020204" pitchFamily="34" charset="0"/>
              <a:buChar char="•"/>
            </a:pPr>
            <a:r>
              <a:rPr lang="en-IN" dirty="0">
                <a:solidFill>
                  <a:srgbClr val="000000"/>
                </a:solidFill>
                <a:effectLst/>
                <a:latin typeface="+mj-lt"/>
                <a:ea typeface="Times New Roman" panose="02020603050405020304" pitchFamily="18" charset="0"/>
              </a:rPr>
              <a:t>Cable is the medium through which information usually moves from one network device to another.</a:t>
            </a:r>
          </a:p>
          <a:p>
            <a:pPr marL="298450" indent="-285750">
              <a:lnSpc>
                <a:spcPct val="100000"/>
              </a:lnSpc>
              <a:spcBef>
                <a:spcPts val="409"/>
              </a:spcBef>
              <a:buFont typeface="Arial" panose="020B0604020202020204" pitchFamily="34" charset="0"/>
              <a:buChar char="•"/>
            </a:pPr>
            <a:endParaRPr lang="en-IN" dirty="0">
              <a:latin typeface="+mj-lt"/>
              <a:cs typeface="Arial"/>
            </a:endParaRPr>
          </a:p>
          <a:p>
            <a:pPr marL="298450" indent="-285750">
              <a:lnSpc>
                <a:spcPct val="100000"/>
              </a:lnSpc>
              <a:spcBef>
                <a:spcPts val="409"/>
              </a:spcBef>
              <a:buFont typeface="Arial" panose="020B0604020202020204" pitchFamily="34" charset="0"/>
              <a:buChar char="•"/>
            </a:pPr>
            <a:r>
              <a:rPr lang="en-IN" dirty="0">
                <a:latin typeface="+mj-lt"/>
              </a:rPr>
              <a:t>USB Cables</a:t>
            </a:r>
          </a:p>
          <a:p>
            <a:pPr marL="298450" indent="-285750">
              <a:lnSpc>
                <a:spcPct val="100000"/>
              </a:lnSpc>
              <a:spcBef>
                <a:spcPts val="409"/>
              </a:spcBef>
              <a:buFont typeface="Arial" panose="020B0604020202020204" pitchFamily="34" charset="0"/>
              <a:buChar char="•"/>
            </a:pPr>
            <a:r>
              <a:rPr lang="en-IN" dirty="0">
                <a:latin typeface="+mj-lt"/>
                <a:cs typeface="Arial"/>
              </a:rPr>
              <a:t>HDMI cables</a:t>
            </a:r>
          </a:p>
          <a:p>
            <a:pPr marL="298450" indent="-285750">
              <a:lnSpc>
                <a:spcPct val="100000"/>
              </a:lnSpc>
              <a:spcBef>
                <a:spcPts val="409"/>
              </a:spcBef>
              <a:buFont typeface="Arial" panose="020B0604020202020204" pitchFamily="34" charset="0"/>
              <a:buChar char="•"/>
            </a:pPr>
            <a:r>
              <a:rPr lang="en-IN" dirty="0">
                <a:latin typeface="+mj-lt"/>
              </a:rPr>
              <a:t>Ethernet Cable</a:t>
            </a:r>
          </a:p>
          <a:p>
            <a:pPr marL="298450" indent="-285750">
              <a:lnSpc>
                <a:spcPct val="100000"/>
              </a:lnSpc>
              <a:spcBef>
                <a:spcPts val="409"/>
              </a:spcBef>
              <a:buFont typeface="Arial" panose="020B0604020202020204" pitchFamily="34" charset="0"/>
              <a:buChar char="•"/>
            </a:pPr>
            <a:r>
              <a:rPr lang="en-IN" dirty="0">
                <a:latin typeface="+mj-lt"/>
                <a:cs typeface="Arial"/>
              </a:rPr>
              <a:t>Cat 6 cable</a:t>
            </a:r>
          </a:p>
          <a:p>
            <a:pPr marL="298450" indent="-285750">
              <a:lnSpc>
                <a:spcPct val="100000"/>
              </a:lnSpc>
              <a:spcBef>
                <a:spcPts val="409"/>
              </a:spcBef>
              <a:buFont typeface="Arial" panose="020B0604020202020204" pitchFamily="34" charset="0"/>
              <a:buChar char="•"/>
            </a:pPr>
            <a:r>
              <a:rPr lang="en-IN" dirty="0">
                <a:latin typeface="+mj-lt"/>
              </a:rPr>
              <a:t>VGA cable</a:t>
            </a:r>
          </a:p>
          <a:p>
            <a:pPr marL="298450" indent="-285750">
              <a:lnSpc>
                <a:spcPct val="100000"/>
              </a:lnSpc>
              <a:spcBef>
                <a:spcPts val="409"/>
              </a:spcBef>
              <a:buFont typeface="Arial" panose="020B0604020202020204" pitchFamily="34" charset="0"/>
              <a:buChar char="•"/>
            </a:pPr>
            <a:r>
              <a:rPr lang="en-IN" dirty="0" err="1">
                <a:latin typeface="+mj-lt"/>
                <a:cs typeface="Arial"/>
              </a:rPr>
              <a:t>Fiber</a:t>
            </a:r>
            <a:r>
              <a:rPr lang="en-IN" dirty="0">
                <a:latin typeface="+mj-lt"/>
                <a:cs typeface="Arial"/>
              </a:rPr>
              <a:t> optic cable</a:t>
            </a:r>
            <a:endParaRPr dirty="0">
              <a:latin typeface="+mj-lt"/>
              <a:cs typeface="Arial"/>
            </a:endParaRPr>
          </a:p>
        </p:txBody>
      </p:sp>
      <p:pic>
        <p:nvPicPr>
          <p:cNvPr id="2052" name="Picture 4" descr="Types of Cables and Connectors in Networking">
            <a:extLst>
              <a:ext uri="{FF2B5EF4-FFF2-40B4-BE49-F238E27FC236}">
                <a16:creationId xmlns:a16="http://schemas.microsoft.com/office/drawing/2014/main" id="{181C2BCD-EBE2-4E60-9A37-0AB7C1F52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03959"/>
            <a:ext cx="4572000" cy="278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9891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2705-2DE9-4F05-B6FD-2368FA7E4BC4}"/>
              </a:ext>
            </a:extLst>
          </p:cNvPr>
          <p:cNvSpPr>
            <a:spLocks noGrp="1"/>
          </p:cNvSpPr>
          <p:nvPr>
            <p:ph type="title"/>
          </p:nvPr>
        </p:nvSpPr>
        <p:spPr/>
        <p:txBody>
          <a:bodyPr/>
          <a:lstStyle/>
          <a:p>
            <a:r>
              <a:rPr lang="en-US" dirty="0"/>
              <a:t>Open Office tools for creating spreadsheet</a:t>
            </a:r>
            <a:endParaRPr lang="en-IN" dirty="0"/>
          </a:p>
        </p:txBody>
      </p:sp>
      <p:sp>
        <p:nvSpPr>
          <p:cNvPr id="3" name="Subtitle 2">
            <a:extLst>
              <a:ext uri="{FF2B5EF4-FFF2-40B4-BE49-F238E27FC236}">
                <a16:creationId xmlns:a16="http://schemas.microsoft.com/office/drawing/2014/main" id="{30D428E8-9C98-4B27-BF82-9271213580B3}"/>
              </a:ext>
            </a:extLst>
          </p:cNvPr>
          <p:cNvSpPr>
            <a:spLocks noGrp="1"/>
          </p:cNvSpPr>
          <p:nvPr>
            <p:ph type="subTitle" idx="1"/>
          </p:nvPr>
        </p:nvSpPr>
        <p:spPr/>
        <p:txBody>
          <a:bodyPr/>
          <a:lstStyle/>
          <a:p>
            <a:r>
              <a:rPr lang="en-IN" dirty="0"/>
              <a:t>Features of OpenOffice Calc</a:t>
            </a:r>
          </a:p>
        </p:txBody>
      </p:sp>
      <p:sp>
        <p:nvSpPr>
          <p:cNvPr id="4" name="Text Placeholder 3">
            <a:extLst>
              <a:ext uri="{FF2B5EF4-FFF2-40B4-BE49-F238E27FC236}">
                <a16:creationId xmlns:a16="http://schemas.microsoft.com/office/drawing/2014/main" id="{38141167-2DB7-469D-B4E5-938AE32F3CEE}"/>
              </a:ext>
            </a:extLst>
          </p:cNvPr>
          <p:cNvSpPr>
            <a:spLocks noGrp="1"/>
          </p:cNvSpPr>
          <p:nvPr>
            <p:ph type="body" idx="2"/>
          </p:nvPr>
        </p:nvSpPr>
        <p:spPr/>
        <p:txBody>
          <a:bodyPr/>
          <a:lstStyle/>
          <a:p>
            <a:r>
              <a:rPr lang="en-IN" dirty="0"/>
              <a:t>Connecting with Excel </a:t>
            </a:r>
          </a:p>
          <a:p>
            <a:r>
              <a:rPr lang="en-IN" dirty="0"/>
              <a:t>AutoSum</a:t>
            </a:r>
          </a:p>
          <a:p>
            <a:r>
              <a:rPr lang="en-IN" dirty="0"/>
              <a:t>List AutoFill</a:t>
            </a:r>
          </a:p>
          <a:p>
            <a:r>
              <a:rPr lang="en-IN" dirty="0"/>
              <a:t>AutoFill</a:t>
            </a:r>
          </a:p>
          <a:p>
            <a:r>
              <a:rPr lang="en-IN" dirty="0"/>
              <a:t>Charts</a:t>
            </a:r>
          </a:p>
          <a:p>
            <a:r>
              <a:rPr lang="en-IN" dirty="0"/>
              <a:t>Databases</a:t>
            </a:r>
          </a:p>
          <a:p>
            <a:r>
              <a:rPr lang="en-IN" dirty="0"/>
              <a:t>Functions</a:t>
            </a:r>
          </a:p>
        </p:txBody>
      </p:sp>
      <p:sp>
        <p:nvSpPr>
          <p:cNvPr id="5" name="Text Placeholder 4">
            <a:extLst>
              <a:ext uri="{FF2B5EF4-FFF2-40B4-BE49-F238E27FC236}">
                <a16:creationId xmlns:a16="http://schemas.microsoft.com/office/drawing/2014/main" id="{B542EC8A-8086-4185-824C-10544621A53C}"/>
              </a:ext>
            </a:extLst>
          </p:cNvPr>
          <p:cNvSpPr>
            <a:spLocks noGrp="1"/>
          </p:cNvSpPr>
          <p:nvPr>
            <p:ph type="body" idx="3"/>
          </p:nvPr>
        </p:nvSpPr>
        <p:spPr>
          <a:xfrm>
            <a:off x="5074950" y="4663225"/>
            <a:ext cx="3397500" cy="284550"/>
          </a:xfrm>
        </p:spPr>
        <p:txBody>
          <a:bodyPr/>
          <a:lstStyle/>
          <a:p>
            <a:pPr marL="184150" indent="0">
              <a:buNone/>
            </a:pPr>
            <a:r>
              <a:rPr lang="en-IN" dirty="0"/>
              <a:t>https://www.openoffice.org/es/producto/pix/calc-big.png</a:t>
            </a:r>
          </a:p>
        </p:txBody>
      </p:sp>
      <p:pic>
        <p:nvPicPr>
          <p:cNvPr id="9" name="Picture 8">
            <a:extLst>
              <a:ext uri="{FF2B5EF4-FFF2-40B4-BE49-F238E27FC236}">
                <a16:creationId xmlns:a16="http://schemas.microsoft.com/office/drawing/2014/main" id="{58468BB4-B92D-423A-992A-ABD0545CC87D}"/>
              </a:ext>
            </a:extLst>
          </p:cNvPr>
          <p:cNvPicPr>
            <a:picLocks noChangeAspect="1"/>
          </p:cNvPicPr>
          <p:nvPr/>
        </p:nvPicPr>
        <p:blipFill>
          <a:blip r:embed="rId2"/>
          <a:stretch>
            <a:fillRect/>
          </a:stretch>
        </p:blipFill>
        <p:spPr>
          <a:xfrm>
            <a:off x="4908217" y="1414463"/>
            <a:ext cx="3981708" cy="2657475"/>
          </a:xfrm>
          <a:prstGeom prst="rect">
            <a:avLst/>
          </a:prstGeom>
        </p:spPr>
      </p:pic>
    </p:spTree>
    <p:extLst>
      <p:ext uri="{BB962C8B-B14F-4D97-AF65-F5344CB8AC3E}">
        <p14:creationId xmlns:p14="http://schemas.microsoft.com/office/powerpoint/2010/main" val="41267950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73D76-6CC4-43A6-BFA7-07833DFD29AC}"/>
              </a:ext>
            </a:extLst>
          </p:cNvPr>
          <p:cNvSpPr>
            <a:spLocks noGrp="1"/>
          </p:cNvSpPr>
          <p:nvPr>
            <p:ph type="title"/>
          </p:nvPr>
        </p:nvSpPr>
        <p:spPr/>
        <p:txBody>
          <a:bodyPr/>
          <a:lstStyle/>
          <a:p>
            <a:r>
              <a:rPr lang="en-IN" dirty="0"/>
              <a:t>Structure of a Spreadsheet </a:t>
            </a:r>
          </a:p>
        </p:txBody>
      </p:sp>
      <p:sp>
        <p:nvSpPr>
          <p:cNvPr id="3" name="Subtitle 2">
            <a:extLst>
              <a:ext uri="{FF2B5EF4-FFF2-40B4-BE49-F238E27FC236}">
                <a16:creationId xmlns:a16="http://schemas.microsoft.com/office/drawing/2014/main" id="{391CB87A-7A1F-4401-8551-48F1A5495D59}"/>
              </a:ext>
            </a:extLst>
          </p:cNvPr>
          <p:cNvSpPr>
            <a:spLocks noGrp="1"/>
          </p:cNvSpPr>
          <p:nvPr>
            <p:ph type="subTitle" idx="1"/>
          </p:nvPr>
        </p:nvSpPr>
        <p:spPr/>
        <p:txBody>
          <a:bodyPr/>
          <a:lstStyle/>
          <a:p>
            <a:r>
              <a:rPr lang="en-IN" dirty="0"/>
              <a:t>Creating a new worksheet</a:t>
            </a:r>
          </a:p>
        </p:txBody>
      </p:sp>
      <p:sp>
        <p:nvSpPr>
          <p:cNvPr id="4" name="Text Placeholder 3">
            <a:extLst>
              <a:ext uri="{FF2B5EF4-FFF2-40B4-BE49-F238E27FC236}">
                <a16:creationId xmlns:a16="http://schemas.microsoft.com/office/drawing/2014/main" id="{7941E087-4CAF-4038-B0FC-3B22616E9A74}"/>
              </a:ext>
            </a:extLst>
          </p:cNvPr>
          <p:cNvSpPr>
            <a:spLocks noGrp="1"/>
          </p:cNvSpPr>
          <p:nvPr>
            <p:ph type="body" idx="2"/>
          </p:nvPr>
        </p:nvSpPr>
        <p:spPr/>
        <p:txBody>
          <a:bodyPr/>
          <a:lstStyle/>
          <a:p>
            <a:r>
              <a:rPr lang="en-US" dirty="0"/>
              <a:t>Start -&gt; All Programs -&gt;OpenOffice -&gt; OpenOffice Calc (or)</a:t>
            </a:r>
          </a:p>
          <a:p>
            <a:r>
              <a:rPr lang="en-US" dirty="0"/>
              <a:t>Double-click on “OpenOffice” icon the desktop</a:t>
            </a:r>
          </a:p>
          <a:p>
            <a:r>
              <a:rPr lang="en-IN" dirty="0"/>
              <a:t>File -&gt; New -&gt; Spreadsheet </a:t>
            </a:r>
          </a:p>
        </p:txBody>
      </p:sp>
      <p:sp>
        <p:nvSpPr>
          <p:cNvPr id="5" name="Text Placeholder 4">
            <a:extLst>
              <a:ext uri="{FF2B5EF4-FFF2-40B4-BE49-F238E27FC236}">
                <a16:creationId xmlns:a16="http://schemas.microsoft.com/office/drawing/2014/main" id="{DD7FFD40-3929-4270-8785-BD93C61A576C}"/>
              </a:ext>
            </a:extLst>
          </p:cNvPr>
          <p:cNvSpPr>
            <a:spLocks noGrp="1"/>
          </p:cNvSpPr>
          <p:nvPr>
            <p:ph type="body" idx="3"/>
          </p:nvPr>
        </p:nvSpPr>
        <p:spPr>
          <a:xfrm>
            <a:off x="5074950" y="4457700"/>
            <a:ext cx="3397500" cy="490075"/>
          </a:xfrm>
        </p:spPr>
        <p:txBody>
          <a:bodyPr/>
          <a:lstStyle/>
          <a:p>
            <a:pPr marL="184150" indent="0">
              <a:buNone/>
            </a:pPr>
            <a:r>
              <a:rPr lang="en-IN" dirty="0"/>
              <a:t>https://www.wikihow.com/images/thumb/7/7d/Learn-Spreadsheet-Basics-with-OpenOffice.org-Calc-Step-1.jpg/v4-460px-Learn-Spreadsheet-Basics-with-OpenOffice.org-Calc-Step-1.jpg.webp</a:t>
            </a:r>
          </a:p>
        </p:txBody>
      </p:sp>
      <p:pic>
        <p:nvPicPr>
          <p:cNvPr id="8" name="Picture 7">
            <a:extLst>
              <a:ext uri="{FF2B5EF4-FFF2-40B4-BE49-F238E27FC236}">
                <a16:creationId xmlns:a16="http://schemas.microsoft.com/office/drawing/2014/main" id="{8C795546-D6F5-4F0C-9F63-5B9AA48C090D}"/>
              </a:ext>
            </a:extLst>
          </p:cNvPr>
          <p:cNvPicPr>
            <a:picLocks noChangeAspect="1"/>
          </p:cNvPicPr>
          <p:nvPr/>
        </p:nvPicPr>
        <p:blipFill>
          <a:blip r:embed="rId2"/>
          <a:stretch>
            <a:fillRect/>
          </a:stretch>
        </p:blipFill>
        <p:spPr>
          <a:xfrm>
            <a:off x="5074950" y="902494"/>
            <a:ext cx="3702051" cy="2776538"/>
          </a:xfrm>
          <a:prstGeom prst="rect">
            <a:avLst/>
          </a:prstGeom>
        </p:spPr>
      </p:pic>
    </p:spTree>
    <p:extLst>
      <p:ext uri="{BB962C8B-B14F-4D97-AF65-F5344CB8AC3E}">
        <p14:creationId xmlns:p14="http://schemas.microsoft.com/office/powerpoint/2010/main" val="329923540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A867-C414-4941-B32D-5C47933C10A5}"/>
              </a:ext>
            </a:extLst>
          </p:cNvPr>
          <p:cNvSpPr>
            <a:spLocks noGrp="1"/>
          </p:cNvSpPr>
          <p:nvPr>
            <p:ph type="title"/>
          </p:nvPr>
        </p:nvSpPr>
        <p:spPr/>
        <p:txBody>
          <a:bodyPr/>
          <a:lstStyle/>
          <a:p>
            <a:r>
              <a:rPr lang="en-IN" dirty="0"/>
              <a:t>Structure of a Spreadsheet </a:t>
            </a:r>
          </a:p>
        </p:txBody>
      </p:sp>
      <p:sp>
        <p:nvSpPr>
          <p:cNvPr id="3" name="Subtitle 2">
            <a:extLst>
              <a:ext uri="{FF2B5EF4-FFF2-40B4-BE49-F238E27FC236}">
                <a16:creationId xmlns:a16="http://schemas.microsoft.com/office/drawing/2014/main" id="{89D96DC6-9B7C-44E3-9A93-BFEAEC52547F}"/>
              </a:ext>
            </a:extLst>
          </p:cNvPr>
          <p:cNvSpPr>
            <a:spLocks noGrp="1"/>
          </p:cNvSpPr>
          <p:nvPr>
            <p:ph type="subTitle" idx="1"/>
          </p:nvPr>
        </p:nvSpPr>
        <p:spPr/>
        <p:txBody>
          <a:bodyPr/>
          <a:lstStyle/>
          <a:p>
            <a:r>
              <a:rPr lang="en-US" dirty="0"/>
              <a:t>Parts of the OpenOffice Calc Window</a:t>
            </a:r>
            <a:endParaRPr lang="en-IN" dirty="0"/>
          </a:p>
        </p:txBody>
      </p:sp>
      <p:sp>
        <p:nvSpPr>
          <p:cNvPr id="4" name="Text Placeholder 3">
            <a:extLst>
              <a:ext uri="{FF2B5EF4-FFF2-40B4-BE49-F238E27FC236}">
                <a16:creationId xmlns:a16="http://schemas.microsoft.com/office/drawing/2014/main" id="{FD5DA363-200A-4457-9A80-B80D950FE6A4}"/>
              </a:ext>
            </a:extLst>
          </p:cNvPr>
          <p:cNvSpPr>
            <a:spLocks noGrp="1"/>
          </p:cNvSpPr>
          <p:nvPr>
            <p:ph type="body" idx="2"/>
          </p:nvPr>
        </p:nvSpPr>
        <p:spPr/>
        <p:txBody>
          <a:bodyPr/>
          <a:lstStyle/>
          <a:p>
            <a:r>
              <a:rPr lang="en-IN" dirty="0"/>
              <a:t>Title Bar</a:t>
            </a:r>
          </a:p>
          <a:p>
            <a:r>
              <a:rPr lang="en-IN" dirty="0"/>
              <a:t>Control Buttons</a:t>
            </a:r>
          </a:p>
          <a:p>
            <a:r>
              <a:rPr lang="en-IN" dirty="0"/>
              <a:t>Menu Bar</a:t>
            </a:r>
          </a:p>
          <a:p>
            <a:r>
              <a:rPr lang="en-IN" dirty="0"/>
              <a:t>Tools Bar</a:t>
            </a:r>
          </a:p>
          <a:p>
            <a:r>
              <a:rPr lang="en-IN" dirty="0"/>
              <a:t>Scroll bar</a:t>
            </a:r>
          </a:p>
          <a:p>
            <a:r>
              <a:rPr lang="en-IN" dirty="0"/>
              <a:t>Status bar</a:t>
            </a:r>
          </a:p>
        </p:txBody>
      </p:sp>
      <p:sp>
        <p:nvSpPr>
          <p:cNvPr id="5" name="Text Placeholder 4">
            <a:extLst>
              <a:ext uri="{FF2B5EF4-FFF2-40B4-BE49-F238E27FC236}">
                <a16:creationId xmlns:a16="http://schemas.microsoft.com/office/drawing/2014/main" id="{2605B5B1-8761-47A7-A2DD-428D13EA40E7}"/>
              </a:ext>
            </a:extLst>
          </p:cNvPr>
          <p:cNvSpPr>
            <a:spLocks noGrp="1"/>
          </p:cNvSpPr>
          <p:nvPr>
            <p:ph type="body" idx="3"/>
          </p:nvPr>
        </p:nvSpPr>
        <p:spPr/>
        <p:txBody>
          <a:bodyPr/>
          <a:lstStyle/>
          <a:p>
            <a:pPr marL="184150" indent="0">
              <a:buNone/>
            </a:pPr>
            <a:r>
              <a:rPr lang="en-IN" dirty="0"/>
              <a:t>https://img.brainkart.com/imagebk34/RuTbyaO.jpg</a:t>
            </a:r>
          </a:p>
        </p:txBody>
      </p:sp>
      <p:pic>
        <p:nvPicPr>
          <p:cNvPr id="8" name="Picture 7">
            <a:extLst>
              <a:ext uri="{FF2B5EF4-FFF2-40B4-BE49-F238E27FC236}">
                <a16:creationId xmlns:a16="http://schemas.microsoft.com/office/drawing/2014/main" id="{D26D6FD7-3BBF-455F-96CB-751064BB0A78}"/>
              </a:ext>
            </a:extLst>
          </p:cNvPr>
          <p:cNvPicPr>
            <a:picLocks noChangeAspect="1"/>
          </p:cNvPicPr>
          <p:nvPr/>
        </p:nvPicPr>
        <p:blipFill rotWithShape="1">
          <a:blip r:embed="rId2"/>
          <a:srcRect b="5000"/>
          <a:stretch/>
        </p:blipFill>
        <p:spPr>
          <a:xfrm>
            <a:off x="4905206" y="1262790"/>
            <a:ext cx="3984719" cy="3293269"/>
          </a:xfrm>
          <a:prstGeom prst="rect">
            <a:avLst/>
          </a:prstGeom>
        </p:spPr>
      </p:pic>
    </p:spTree>
    <p:extLst>
      <p:ext uri="{BB962C8B-B14F-4D97-AF65-F5344CB8AC3E}">
        <p14:creationId xmlns:p14="http://schemas.microsoft.com/office/powerpoint/2010/main" val="377416332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A867-C414-4941-B32D-5C47933C10A5}"/>
              </a:ext>
            </a:extLst>
          </p:cNvPr>
          <p:cNvSpPr>
            <a:spLocks noGrp="1"/>
          </p:cNvSpPr>
          <p:nvPr>
            <p:ph type="title"/>
          </p:nvPr>
        </p:nvSpPr>
        <p:spPr/>
        <p:txBody>
          <a:bodyPr/>
          <a:lstStyle/>
          <a:p>
            <a:br>
              <a:rPr lang="en-US" dirty="0"/>
            </a:br>
            <a:r>
              <a:rPr lang="en-US" dirty="0"/>
              <a:t>Parts of the OpenOffice Calc Window</a:t>
            </a:r>
            <a:br>
              <a:rPr lang="en-US" dirty="0"/>
            </a:br>
            <a:endParaRPr lang="en-IN" dirty="0"/>
          </a:p>
        </p:txBody>
      </p:sp>
      <p:sp>
        <p:nvSpPr>
          <p:cNvPr id="3" name="Subtitle 2">
            <a:extLst>
              <a:ext uri="{FF2B5EF4-FFF2-40B4-BE49-F238E27FC236}">
                <a16:creationId xmlns:a16="http://schemas.microsoft.com/office/drawing/2014/main" id="{89D96DC6-9B7C-44E3-9A93-BFEAEC52547F}"/>
              </a:ext>
            </a:extLst>
          </p:cNvPr>
          <p:cNvSpPr>
            <a:spLocks noGrp="1"/>
          </p:cNvSpPr>
          <p:nvPr>
            <p:ph type="subTitle" idx="1"/>
          </p:nvPr>
        </p:nvSpPr>
        <p:spPr/>
        <p:txBody>
          <a:bodyPr/>
          <a:lstStyle/>
          <a:p>
            <a:r>
              <a:rPr lang="en-IN" dirty="0"/>
              <a:t>Title Bar</a:t>
            </a:r>
          </a:p>
          <a:p>
            <a:endParaRPr lang="en-IN" dirty="0"/>
          </a:p>
        </p:txBody>
      </p:sp>
      <p:sp>
        <p:nvSpPr>
          <p:cNvPr id="4" name="Text Placeholder 3">
            <a:extLst>
              <a:ext uri="{FF2B5EF4-FFF2-40B4-BE49-F238E27FC236}">
                <a16:creationId xmlns:a16="http://schemas.microsoft.com/office/drawing/2014/main" id="{FD5DA363-200A-4457-9A80-B80D950FE6A4}"/>
              </a:ext>
            </a:extLst>
          </p:cNvPr>
          <p:cNvSpPr>
            <a:spLocks noGrp="1"/>
          </p:cNvSpPr>
          <p:nvPr>
            <p:ph type="body" idx="2"/>
          </p:nvPr>
        </p:nvSpPr>
        <p:spPr/>
        <p:txBody>
          <a:bodyPr/>
          <a:lstStyle/>
          <a:p>
            <a:r>
              <a:rPr lang="en-US" dirty="0"/>
              <a:t>The title bar is displayed at the top most part of the window, which displays the name of the document and the name of the application. </a:t>
            </a:r>
            <a:endParaRPr lang="en-IN" dirty="0"/>
          </a:p>
        </p:txBody>
      </p:sp>
      <p:sp>
        <p:nvSpPr>
          <p:cNvPr id="5" name="Text Placeholder 4">
            <a:extLst>
              <a:ext uri="{FF2B5EF4-FFF2-40B4-BE49-F238E27FC236}">
                <a16:creationId xmlns:a16="http://schemas.microsoft.com/office/drawing/2014/main" id="{2605B5B1-8761-47A7-A2DD-428D13EA40E7}"/>
              </a:ext>
            </a:extLst>
          </p:cNvPr>
          <p:cNvSpPr>
            <a:spLocks noGrp="1"/>
          </p:cNvSpPr>
          <p:nvPr>
            <p:ph type="body" idx="3"/>
          </p:nvPr>
        </p:nvSpPr>
        <p:spPr/>
        <p:txBody>
          <a:bodyPr/>
          <a:lstStyle/>
          <a:p>
            <a:pPr marL="184150" indent="0">
              <a:buNone/>
            </a:pPr>
            <a:r>
              <a:rPr lang="en-IN" dirty="0"/>
              <a:t>https://wiki.openoffice.org/w/images/5/51/Calc3-mainwindow.png</a:t>
            </a:r>
          </a:p>
        </p:txBody>
      </p:sp>
      <p:pic>
        <p:nvPicPr>
          <p:cNvPr id="7" name="Picture 6">
            <a:extLst>
              <a:ext uri="{FF2B5EF4-FFF2-40B4-BE49-F238E27FC236}">
                <a16:creationId xmlns:a16="http://schemas.microsoft.com/office/drawing/2014/main" id="{EE26880F-EC1A-44FA-B341-AB2A60F3C011}"/>
              </a:ext>
            </a:extLst>
          </p:cNvPr>
          <p:cNvPicPr>
            <a:picLocks noChangeAspect="1"/>
          </p:cNvPicPr>
          <p:nvPr/>
        </p:nvPicPr>
        <p:blipFill>
          <a:blip r:embed="rId2"/>
          <a:stretch>
            <a:fillRect/>
          </a:stretch>
        </p:blipFill>
        <p:spPr>
          <a:xfrm>
            <a:off x="4844725" y="1354900"/>
            <a:ext cx="4104904" cy="2153519"/>
          </a:xfrm>
          <a:prstGeom prst="rect">
            <a:avLst/>
          </a:prstGeom>
        </p:spPr>
      </p:pic>
    </p:spTree>
    <p:extLst>
      <p:ext uri="{BB962C8B-B14F-4D97-AF65-F5344CB8AC3E}">
        <p14:creationId xmlns:p14="http://schemas.microsoft.com/office/powerpoint/2010/main" val="108797160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A867-C414-4941-B32D-5C47933C10A5}"/>
              </a:ext>
            </a:extLst>
          </p:cNvPr>
          <p:cNvSpPr>
            <a:spLocks noGrp="1"/>
          </p:cNvSpPr>
          <p:nvPr>
            <p:ph type="title"/>
          </p:nvPr>
        </p:nvSpPr>
        <p:spPr/>
        <p:txBody>
          <a:bodyPr/>
          <a:lstStyle/>
          <a:p>
            <a:br>
              <a:rPr lang="en-US" dirty="0"/>
            </a:br>
            <a:r>
              <a:rPr lang="en-US" dirty="0"/>
              <a:t>Parts of the OpenOffice Calc Window</a:t>
            </a:r>
            <a:br>
              <a:rPr lang="en-US" dirty="0"/>
            </a:br>
            <a:endParaRPr lang="en-IN" dirty="0"/>
          </a:p>
        </p:txBody>
      </p:sp>
      <p:sp>
        <p:nvSpPr>
          <p:cNvPr id="3" name="Subtitle 2">
            <a:extLst>
              <a:ext uri="{FF2B5EF4-FFF2-40B4-BE49-F238E27FC236}">
                <a16:creationId xmlns:a16="http://schemas.microsoft.com/office/drawing/2014/main" id="{89D96DC6-9B7C-44E3-9A93-BFEAEC52547F}"/>
              </a:ext>
            </a:extLst>
          </p:cNvPr>
          <p:cNvSpPr>
            <a:spLocks noGrp="1"/>
          </p:cNvSpPr>
          <p:nvPr>
            <p:ph type="subTitle" idx="1"/>
          </p:nvPr>
        </p:nvSpPr>
        <p:spPr/>
        <p:txBody>
          <a:bodyPr/>
          <a:lstStyle/>
          <a:p>
            <a:r>
              <a:rPr lang="en-IN" dirty="0"/>
              <a:t>Control Buttons</a:t>
            </a:r>
          </a:p>
        </p:txBody>
      </p:sp>
      <p:sp>
        <p:nvSpPr>
          <p:cNvPr id="4" name="Text Placeholder 3">
            <a:extLst>
              <a:ext uri="{FF2B5EF4-FFF2-40B4-BE49-F238E27FC236}">
                <a16:creationId xmlns:a16="http://schemas.microsoft.com/office/drawing/2014/main" id="{FD5DA363-200A-4457-9A80-B80D950FE6A4}"/>
              </a:ext>
            </a:extLst>
          </p:cNvPr>
          <p:cNvSpPr>
            <a:spLocks noGrp="1"/>
          </p:cNvSpPr>
          <p:nvPr>
            <p:ph type="body" idx="2"/>
          </p:nvPr>
        </p:nvSpPr>
        <p:spPr/>
        <p:txBody>
          <a:bodyPr/>
          <a:lstStyle/>
          <a:p>
            <a:r>
              <a:rPr lang="en-US" dirty="0"/>
              <a:t>In the right corner of title bar: minimize, maximize/restore and (3) close control buttons are available.</a:t>
            </a:r>
            <a:endParaRPr lang="en-IN" dirty="0"/>
          </a:p>
        </p:txBody>
      </p:sp>
      <p:sp>
        <p:nvSpPr>
          <p:cNvPr id="5" name="Text Placeholder 4">
            <a:extLst>
              <a:ext uri="{FF2B5EF4-FFF2-40B4-BE49-F238E27FC236}">
                <a16:creationId xmlns:a16="http://schemas.microsoft.com/office/drawing/2014/main" id="{2605B5B1-8761-47A7-A2DD-428D13EA40E7}"/>
              </a:ext>
            </a:extLst>
          </p:cNvPr>
          <p:cNvSpPr>
            <a:spLocks noGrp="1"/>
          </p:cNvSpPr>
          <p:nvPr>
            <p:ph type="body" idx="3"/>
          </p:nvPr>
        </p:nvSpPr>
        <p:spPr/>
        <p:txBody>
          <a:bodyPr/>
          <a:lstStyle/>
          <a:p>
            <a:pPr marL="184150" indent="0">
              <a:buNone/>
            </a:pPr>
            <a:r>
              <a:rPr lang="en-IN" dirty="0"/>
              <a:t>https://img.brainkart.com/imagebk34/PPypAbe.jpg</a:t>
            </a:r>
          </a:p>
        </p:txBody>
      </p:sp>
      <p:pic>
        <p:nvPicPr>
          <p:cNvPr id="8" name="Picture 7">
            <a:extLst>
              <a:ext uri="{FF2B5EF4-FFF2-40B4-BE49-F238E27FC236}">
                <a16:creationId xmlns:a16="http://schemas.microsoft.com/office/drawing/2014/main" id="{4606C6CC-3B07-4765-A582-6764870763CD}"/>
              </a:ext>
            </a:extLst>
          </p:cNvPr>
          <p:cNvPicPr>
            <a:picLocks noChangeAspect="1"/>
          </p:cNvPicPr>
          <p:nvPr/>
        </p:nvPicPr>
        <p:blipFill rotWithShape="1">
          <a:blip r:embed="rId2">
            <a:extLst>
              <a:ext uri="{28A0092B-C50C-407E-A947-70E740481C1C}">
                <a14:useLocalDpi xmlns:a14="http://schemas.microsoft.com/office/drawing/2010/main" val="0"/>
              </a:ext>
            </a:extLst>
          </a:blip>
          <a:srcRect b="26316"/>
          <a:stretch/>
        </p:blipFill>
        <p:spPr bwMode="auto">
          <a:xfrm>
            <a:off x="5230973" y="2203550"/>
            <a:ext cx="3241477" cy="11787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856194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A867-C414-4941-B32D-5C47933C10A5}"/>
              </a:ext>
            </a:extLst>
          </p:cNvPr>
          <p:cNvSpPr>
            <a:spLocks noGrp="1"/>
          </p:cNvSpPr>
          <p:nvPr>
            <p:ph type="title"/>
          </p:nvPr>
        </p:nvSpPr>
        <p:spPr/>
        <p:txBody>
          <a:bodyPr/>
          <a:lstStyle/>
          <a:p>
            <a:br>
              <a:rPr lang="en-US" dirty="0"/>
            </a:br>
            <a:r>
              <a:rPr lang="en-US" dirty="0"/>
              <a:t>Parts of the OpenOffice Calc Window</a:t>
            </a:r>
            <a:br>
              <a:rPr lang="en-US" dirty="0"/>
            </a:br>
            <a:endParaRPr lang="en-IN" dirty="0"/>
          </a:p>
        </p:txBody>
      </p:sp>
      <p:sp>
        <p:nvSpPr>
          <p:cNvPr id="3" name="Subtitle 2">
            <a:extLst>
              <a:ext uri="{FF2B5EF4-FFF2-40B4-BE49-F238E27FC236}">
                <a16:creationId xmlns:a16="http://schemas.microsoft.com/office/drawing/2014/main" id="{89D96DC6-9B7C-44E3-9A93-BFEAEC52547F}"/>
              </a:ext>
            </a:extLst>
          </p:cNvPr>
          <p:cNvSpPr>
            <a:spLocks noGrp="1"/>
          </p:cNvSpPr>
          <p:nvPr>
            <p:ph type="subTitle" idx="1"/>
          </p:nvPr>
        </p:nvSpPr>
        <p:spPr/>
        <p:txBody>
          <a:bodyPr/>
          <a:lstStyle/>
          <a:p>
            <a:r>
              <a:rPr lang="en-IN" dirty="0"/>
              <a:t>Menu Bar</a:t>
            </a:r>
          </a:p>
        </p:txBody>
      </p:sp>
      <p:sp>
        <p:nvSpPr>
          <p:cNvPr id="4" name="Text Placeholder 3">
            <a:extLst>
              <a:ext uri="{FF2B5EF4-FFF2-40B4-BE49-F238E27FC236}">
                <a16:creationId xmlns:a16="http://schemas.microsoft.com/office/drawing/2014/main" id="{FD5DA363-200A-4457-9A80-B80D950FE6A4}"/>
              </a:ext>
            </a:extLst>
          </p:cNvPr>
          <p:cNvSpPr>
            <a:spLocks noGrp="1"/>
          </p:cNvSpPr>
          <p:nvPr>
            <p:ph type="body" idx="2"/>
          </p:nvPr>
        </p:nvSpPr>
        <p:spPr/>
        <p:txBody>
          <a:bodyPr/>
          <a:lstStyle/>
          <a:p>
            <a:r>
              <a:rPr lang="en-US" dirty="0"/>
              <a:t>The menu bar is just below the title bar which comprises of various menus consisting of various options.</a:t>
            </a:r>
            <a:endParaRPr lang="en-IN" dirty="0"/>
          </a:p>
        </p:txBody>
      </p:sp>
      <p:sp>
        <p:nvSpPr>
          <p:cNvPr id="5" name="Text Placeholder 4">
            <a:extLst>
              <a:ext uri="{FF2B5EF4-FFF2-40B4-BE49-F238E27FC236}">
                <a16:creationId xmlns:a16="http://schemas.microsoft.com/office/drawing/2014/main" id="{2605B5B1-8761-47A7-A2DD-428D13EA40E7}"/>
              </a:ext>
            </a:extLst>
          </p:cNvPr>
          <p:cNvSpPr>
            <a:spLocks noGrp="1"/>
          </p:cNvSpPr>
          <p:nvPr>
            <p:ph type="body" idx="3"/>
          </p:nvPr>
        </p:nvSpPr>
        <p:spPr/>
        <p:txBody>
          <a:bodyPr/>
          <a:lstStyle/>
          <a:p>
            <a:pPr marL="184150" indent="0">
              <a:buNone/>
            </a:pPr>
            <a:r>
              <a:rPr lang="en-IN" dirty="0"/>
              <a:t>https://img.brainkart.com/imagebk34/O5uOC27.jpg</a:t>
            </a:r>
          </a:p>
        </p:txBody>
      </p:sp>
      <p:pic>
        <p:nvPicPr>
          <p:cNvPr id="7" name="Picture 6">
            <a:extLst>
              <a:ext uri="{FF2B5EF4-FFF2-40B4-BE49-F238E27FC236}">
                <a16:creationId xmlns:a16="http://schemas.microsoft.com/office/drawing/2014/main" id="{E64EE73F-2C02-42C7-82BC-2EF783FF69E1}"/>
              </a:ext>
            </a:extLst>
          </p:cNvPr>
          <p:cNvPicPr>
            <a:picLocks noChangeAspect="1"/>
          </p:cNvPicPr>
          <p:nvPr/>
        </p:nvPicPr>
        <p:blipFill rotWithShape="1">
          <a:blip r:embed="rId2">
            <a:extLst>
              <a:ext uri="{28A0092B-C50C-407E-A947-70E740481C1C}">
                <a14:useLocalDpi xmlns:a14="http://schemas.microsoft.com/office/drawing/2010/main" val="0"/>
              </a:ext>
            </a:extLst>
          </a:blip>
          <a:srcRect b="38889"/>
          <a:stretch/>
        </p:blipFill>
        <p:spPr bwMode="auto">
          <a:xfrm>
            <a:off x="5167313" y="2571750"/>
            <a:ext cx="3409950" cy="5867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195899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A867-C414-4941-B32D-5C47933C10A5}"/>
              </a:ext>
            </a:extLst>
          </p:cNvPr>
          <p:cNvSpPr>
            <a:spLocks noGrp="1"/>
          </p:cNvSpPr>
          <p:nvPr>
            <p:ph type="title"/>
          </p:nvPr>
        </p:nvSpPr>
        <p:spPr/>
        <p:txBody>
          <a:bodyPr/>
          <a:lstStyle/>
          <a:p>
            <a:br>
              <a:rPr lang="en-US" dirty="0"/>
            </a:br>
            <a:r>
              <a:rPr lang="en-US" dirty="0"/>
              <a:t>Parts of the OpenOffice Calc Window</a:t>
            </a:r>
            <a:br>
              <a:rPr lang="en-US" dirty="0"/>
            </a:br>
            <a:endParaRPr lang="en-IN" dirty="0"/>
          </a:p>
        </p:txBody>
      </p:sp>
      <p:sp>
        <p:nvSpPr>
          <p:cNvPr id="3" name="Subtitle 2">
            <a:extLst>
              <a:ext uri="{FF2B5EF4-FFF2-40B4-BE49-F238E27FC236}">
                <a16:creationId xmlns:a16="http://schemas.microsoft.com/office/drawing/2014/main" id="{89D96DC6-9B7C-44E3-9A93-BFEAEC52547F}"/>
              </a:ext>
            </a:extLst>
          </p:cNvPr>
          <p:cNvSpPr>
            <a:spLocks noGrp="1"/>
          </p:cNvSpPr>
          <p:nvPr>
            <p:ph type="subTitle" idx="1"/>
          </p:nvPr>
        </p:nvSpPr>
        <p:spPr/>
        <p:txBody>
          <a:bodyPr/>
          <a:lstStyle/>
          <a:p>
            <a:r>
              <a:rPr lang="en-IN" dirty="0"/>
              <a:t>Tool Bar</a:t>
            </a:r>
          </a:p>
        </p:txBody>
      </p:sp>
      <p:sp>
        <p:nvSpPr>
          <p:cNvPr id="4" name="Text Placeholder 3">
            <a:extLst>
              <a:ext uri="{FF2B5EF4-FFF2-40B4-BE49-F238E27FC236}">
                <a16:creationId xmlns:a16="http://schemas.microsoft.com/office/drawing/2014/main" id="{FD5DA363-200A-4457-9A80-B80D950FE6A4}"/>
              </a:ext>
            </a:extLst>
          </p:cNvPr>
          <p:cNvSpPr>
            <a:spLocks noGrp="1"/>
          </p:cNvSpPr>
          <p:nvPr>
            <p:ph type="body" idx="2"/>
          </p:nvPr>
        </p:nvSpPr>
        <p:spPr/>
        <p:txBody>
          <a:bodyPr/>
          <a:lstStyle/>
          <a:p>
            <a:pPr marL="139700" indent="0">
              <a:buNone/>
            </a:pPr>
            <a:r>
              <a:rPr lang="en-US" dirty="0"/>
              <a:t>Under the menu bar, there are two toolbars available by default. They are:</a:t>
            </a:r>
          </a:p>
          <a:p>
            <a:r>
              <a:rPr lang="en-US" b="1" dirty="0"/>
              <a:t>Standard Toolbar</a:t>
            </a:r>
          </a:p>
          <a:p>
            <a:r>
              <a:rPr lang="en-US" dirty="0"/>
              <a:t>Formatting Toolbar</a:t>
            </a:r>
          </a:p>
        </p:txBody>
      </p:sp>
      <p:sp>
        <p:nvSpPr>
          <p:cNvPr id="5" name="Text Placeholder 4">
            <a:extLst>
              <a:ext uri="{FF2B5EF4-FFF2-40B4-BE49-F238E27FC236}">
                <a16:creationId xmlns:a16="http://schemas.microsoft.com/office/drawing/2014/main" id="{2605B5B1-8761-47A7-A2DD-428D13EA40E7}"/>
              </a:ext>
            </a:extLst>
          </p:cNvPr>
          <p:cNvSpPr>
            <a:spLocks noGrp="1"/>
          </p:cNvSpPr>
          <p:nvPr>
            <p:ph type="body" idx="3"/>
          </p:nvPr>
        </p:nvSpPr>
        <p:spPr/>
        <p:txBody>
          <a:bodyPr/>
          <a:lstStyle/>
          <a:p>
            <a:pPr marL="184150" indent="0">
              <a:buNone/>
            </a:pPr>
            <a:r>
              <a:rPr lang="en-IN" dirty="0"/>
              <a:t>https://img.brainkart.com/imagebk34/z1DLVq1.jpg</a:t>
            </a:r>
          </a:p>
        </p:txBody>
      </p:sp>
      <p:pic>
        <p:nvPicPr>
          <p:cNvPr id="8" name="Picture 7">
            <a:extLst>
              <a:ext uri="{FF2B5EF4-FFF2-40B4-BE49-F238E27FC236}">
                <a16:creationId xmlns:a16="http://schemas.microsoft.com/office/drawing/2014/main" id="{5F44E07D-7F94-4CC4-80F9-DDD880A6775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b="29659"/>
          <a:stretch/>
        </p:blipFill>
        <p:spPr bwMode="auto">
          <a:xfrm>
            <a:off x="4903712" y="2037572"/>
            <a:ext cx="3986213" cy="641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5032347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A867-C414-4941-B32D-5C47933C10A5}"/>
              </a:ext>
            </a:extLst>
          </p:cNvPr>
          <p:cNvSpPr>
            <a:spLocks noGrp="1"/>
          </p:cNvSpPr>
          <p:nvPr>
            <p:ph type="title"/>
          </p:nvPr>
        </p:nvSpPr>
        <p:spPr/>
        <p:txBody>
          <a:bodyPr/>
          <a:lstStyle/>
          <a:p>
            <a:br>
              <a:rPr lang="en-US" dirty="0"/>
            </a:br>
            <a:r>
              <a:rPr lang="en-US" dirty="0"/>
              <a:t>Parts of the OpenOffice Calc Window</a:t>
            </a:r>
            <a:br>
              <a:rPr lang="en-US" dirty="0"/>
            </a:br>
            <a:endParaRPr lang="en-IN" dirty="0"/>
          </a:p>
        </p:txBody>
      </p:sp>
      <p:sp>
        <p:nvSpPr>
          <p:cNvPr id="3" name="Subtitle 2">
            <a:extLst>
              <a:ext uri="{FF2B5EF4-FFF2-40B4-BE49-F238E27FC236}">
                <a16:creationId xmlns:a16="http://schemas.microsoft.com/office/drawing/2014/main" id="{89D96DC6-9B7C-44E3-9A93-BFEAEC52547F}"/>
              </a:ext>
            </a:extLst>
          </p:cNvPr>
          <p:cNvSpPr>
            <a:spLocks noGrp="1"/>
          </p:cNvSpPr>
          <p:nvPr>
            <p:ph type="subTitle" idx="1"/>
          </p:nvPr>
        </p:nvSpPr>
        <p:spPr/>
        <p:txBody>
          <a:bodyPr/>
          <a:lstStyle/>
          <a:p>
            <a:r>
              <a:rPr lang="en-IN" dirty="0"/>
              <a:t>Tool Bar</a:t>
            </a:r>
          </a:p>
        </p:txBody>
      </p:sp>
      <p:sp>
        <p:nvSpPr>
          <p:cNvPr id="4" name="Text Placeholder 3">
            <a:extLst>
              <a:ext uri="{FF2B5EF4-FFF2-40B4-BE49-F238E27FC236}">
                <a16:creationId xmlns:a16="http://schemas.microsoft.com/office/drawing/2014/main" id="{FD5DA363-200A-4457-9A80-B80D950FE6A4}"/>
              </a:ext>
            </a:extLst>
          </p:cNvPr>
          <p:cNvSpPr>
            <a:spLocks noGrp="1"/>
          </p:cNvSpPr>
          <p:nvPr>
            <p:ph type="body" idx="2"/>
          </p:nvPr>
        </p:nvSpPr>
        <p:spPr/>
        <p:txBody>
          <a:bodyPr/>
          <a:lstStyle/>
          <a:p>
            <a:pPr marL="139700" indent="0">
              <a:buNone/>
            </a:pPr>
            <a:r>
              <a:rPr lang="en-US" dirty="0"/>
              <a:t>Under the menu bar, there are two toolbars available by default. They are:</a:t>
            </a:r>
          </a:p>
          <a:p>
            <a:r>
              <a:rPr lang="en-US" dirty="0"/>
              <a:t>Standard Toolbar</a:t>
            </a:r>
          </a:p>
          <a:p>
            <a:r>
              <a:rPr lang="en-US" b="1" dirty="0"/>
              <a:t>Formatting Toolbar</a:t>
            </a:r>
          </a:p>
        </p:txBody>
      </p:sp>
      <p:sp>
        <p:nvSpPr>
          <p:cNvPr id="5" name="Text Placeholder 4">
            <a:extLst>
              <a:ext uri="{FF2B5EF4-FFF2-40B4-BE49-F238E27FC236}">
                <a16:creationId xmlns:a16="http://schemas.microsoft.com/office/drawing/2014/main" id="{2605B5B1-8761-47A7-A2DD-428D13EA40E7}"/>
              </a:ext>
            </a:extLst>
          </p:cNvPr>
          <p:cNvSpPr>
            <a:spLocks noGrp="1"/>
          </p:cNvSpPr>
          <p:nvPr>
            <p:ph type="body" idx="3"/>
          </p:nvPr>
        </p:nvSpPr>
        <p:spPr/>
        <p:txBody>
          <a:bodyPr/>
          <a:lstStyle/>
          <a:p>
            <a:pPr marL="184150" indent="0">
              <a:buNone/>
            </a:pPr>
            <a:r>
              <a:rPr lang="en-IN" dirty="0"/>
              <a:t>https://img.brainkart.com/imagebk34/RR6C4Ld.jpg</a:t>
            </a:r>
          </a:p>
        </p:txBody>
      </p:sp>
      <p:pic>
        <p:nvPicPr>
          <p:cNvPr id="7" name="Picture 6">
            <a:extLst>
              <a:ext uri="{FF2B5EF4-FFF2-40B4-BE49-F238E27FC236}">
                <a16:creationId xmlns:a16="http://schemas.microsoft.com/office/drawing/2014/main" id="{1E2BC4DC-B49D-4BE5-904B-41DCF3019CC0}"/>
              </a:ext>
            </a:extLst>
          </p:cNvPr>
          <p:cNvPicPr>
            <a:picLocks noChangeAspect="1"/>
          </p:cNvPicPr>
          <p:nvPr/>
        </p:nvPicPr>
        <p:blipFill rotWithShape="1">
          <a:blip r:embed="rId2">
            <a:extLst>
              <a:ext uri="{28A0092B-C50C-407E-A947-70E740481C1C}">
                <a14:useLocalDpi xmlns:a14="http://schemas.microsoft.com/office/drawing/2010/main" val="0"/>
              </a:ext>
            </a:extLst>
          </a:blip>
          <a:srcRect b="32353"/>
          <a:stretch/>
        </p:blipFill>
        <p:spPr bwMode="auto">
          <a:xfrm>
            <a:off x="4936294" y="2571750"/>
            <a:ext cx="3536156" cy="4500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943394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DA867-C414-4941-B32D-5C47933C10A5}"/>
              </a:ext>
            </a:extLst>
          </p:cNvPr>
          <p:cNvSpPr>
            <a:spLocks noGrp="1"/>
          </p:cNvSpPr>
          <p:nvPr>
            <p:ph type="title"/>
          </p:nvPr>
        </p:nvSpPr>
        <p:spPr/>
        <p:txBody>
          <a:bodyPr/>
          <a:lstStyle/>
          <a:p>
            <a:br>
              <a:rPr lang="en-US" dirty="0"/>
            </a:br>
            <a:r>
              <a:rPr lang="en-US" dirty="0"/>
              <a:t>Parts of the OpenOffice Calc Window</a:t>
            </a:r>
            <a:br>
              <a:rPr lang="en-US" dirty="0"/>
            </a:br>
            <a:endParaRPr lang="en-IN" dirty="0"/>
          </a:p>
        </p:txBody>
      </p:sp>
      <p:sp>
        <p:nvSpPr>
          <p:cNvPr id="3" name="Subtitle 2">
            <a:extLst>
              <a:ext uri="{FF2B5EF4-FFF2-40B4-BE49-F238E27FC236}">
                <a16:creationId xmlns:a16="http://schemas.microsoft.com/office/drawing/2014/main" id="{89D96DC6-9B7C-44E3-9A93-BFEAEC52547F}"/>
              </a:ext>
            </a:extLst>
          </p:cNvPr>
          <p:cNvSpPr>
            <a:spLocks noGrp="1"/>
          </p:cNvSpPr>
          <p:nvPr>
            <p:ph type="subTitle" idx="1"/>
          </p:nvPr>
        </p:nvSpPr>
        <p:spPr/>
        <p:txBody>
          <a:bodyPr/>
          <a:lstStyle/>
          <a:p>
            <a:r>
              <a:rPr lang="en-IN" dirty="0"/>
              <a:t>Status Bar</a:t>
            </a:r>
          </a:p>
        </p:txBody>
      </p:sp>
      <p:sp>
        <p:nvSpPr>
          <p:cNvPr id="4" name="Text Placeholder 3">
            <a:extLst>
              <a:ext uri="{FF2B5EF4-FFF2-40B4-BE49-F238E27FC236}">
                <a16:creationId xmlns:a16="http://schemas.microsoft.com/office/drawing/2014/main" id="{FD5DA363-200A-4457-9A80-B80D950FE6A4}"/>
              </a:ext>
            </a:extLst>
          </p:cNvPr>
          <p:cNvSpPr>
            <a:spLocks noGrp="1"/>
          </p:cNvSpPr>
          <p:nvPr>
            <p:ph type="body" idx="2"/>
          </p:nvPr>
        </p:nvSpPr>
        <p:spPr/>
        <p:txBody>
          <a:bodyPr/>
          <a:lstStyle/>
          <a:p>
            <a:r>
              <a:rPr lang="en-US" dirty="0"/>
              <a:t>The status bar is at the bottom of the window which shows the current status of the document such as number of pages, current page number, default language etc.</a:t>
            </a:r>
            <a:endParaRPr lang="en-US" b="1" dirty="0"/>
          </a:p>
        </p:txBody>
      </p:sp>
      <p:sp>
        <p:nvSpPr>
          <p:cNvPr id="5" name="Text Placeholder 4">
            <a:extLst>
              <a:ext uri="{FF2B5EF4-FFF2-40B4-BE49-F238E27FC236}">
                <a16:creationId xmlns:a16="http://schemas.microsoft.com/office/drawing/2014/main" id="{2605B5B1-8761-47A7-A2DD-428D13EA40E7}"/>
              </a:ext>
            </a:extLst>
          </p:cNvPr>
          <p:cNvSpPr>
            <a:spLocks noGrp="1"/>
          </p:cNvSpPr>
          <p:nvPr>
            <p:ph type="body" idx="3"/>
          </p:nvPr>
        </p:nvSpPr>
        <p:spPr/>
        <p:txBody>
          <a:bodyPr/>
          <a:lstStyle/>
          <a:p>
            <a:pPr marL="184150" indent="0">
              <a:buNone/>
            </a:pPr>
            <a:r>
              <a:rPr lang="en-IN" dirty="0"/>
              <a:t>https://img.brainkart.com/imagebk37/8hBvqK7.jpg</a:t>
            </a:r>
          </a:p>
        </p:txBody>
      </p:sp>
      <p:pic>
        <p:nvPicPr>
          <p:cNvPr id="8" name="Picture 7">
            <a:extLst>
              <a:ext uri="{FF2B5EF4-FFF2-40B4-BE49-F238E27FC236}">
                <a16:creationId xmlns:a16="http://schemas.microsoft.com/office/drawing/2014/main" id="{59D8A3A4-8AD9-453A-8271-FE59D3CB24FB}"/>
              </a:ext>
            </a:extLst>
          </p:cNvPr>
          <p:cNvPicPr>
            <a:picLocks noChangeAspect="1"/>
          </p:cNvPicPr>
          <p:nvPr/>
        </p:nvPicPr>
        <p:blipFill rotWithShape="1">
          <a:blip r:embed="rId2"/>
          <a:srcRect b="12321"/>
          <a:stretch/>
        </p:blipFill>
        <p:spPr>
          <a:xfrm>
            <a:off x="4844725" y="2207334"/>
            <a:ext cx="4109725" cy="922814"/>
          </a:xfrm>
          <a:prstGeom prst="rect">
            <a:avLst/>
          </a:prstGeom>
        </p:spPr>
      </p:pic>
    </p:spTree>
    <p:extLst>
      <p:ext uri="{BB962C8B-B14F-4D97-AF65-F5344CB8AC3E}">
        <p14:creationId xmlns:p14="http://schemas.microsoft.com/office/powerpoint/2010/main" val="336368585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DD6C-8C31-4F57-99CD-68C5065CBF8F}"/>
              </a:ext>
            </a:extLst>
          </p:cNvPr>
          <p:cNvSpPr>
            <a:spLocks noGrp="1"/>
          </p:cNvSpPr>
          <p:nvPr>
            <p:ph type="title"/>
          </p:nvPr>
        </p:nvSpPr>
        <p:spPr/>
        <p:txBody>
          <a:bodyPr/>
          <a:lstStyle/>
          <a:p>
            <a:r>
              <a:rPr lang="en-IN" dirty="0"/>
              <a:t>Structure of a Spreadsheet </a:t>
            </a:r>
          </a:p>
        </p:txBody>
      </p:sp>
      <p:sp>
        <p:nvSpPr>
          <p:cNvPr id="3" name="Subtitle 2">
            <a:extLst>
              <a:ext uri="{FF2B5EF4-FFF2-40B4-BE49-F238E27FC236}">
                <a16:creationId xmlns:a16="http://schemas.microsoft.com/office/drawing/2014/main" id="{7C6451BC-21B4-416D-9800-2E62DE7DDFC0}"/>
              </a:ext>
            </a:extLst>
          </p:cNvPr>
          <p:cNvSpPr>
            <a:spLocks noGrp="1"/>
          </p:cNvSpPr>
          <p:nvPr>
            <p:ph type="subTitle" idx="1"/>
          </p:nvPr>
        </p:nvSpPr>
        <p:spPr/>
        <p:txBody>
          <a:bodyPr/>
          <a:lstStyle/>
          <a:p>
            <a:r>
              <a:rPr lang="en-US" dirty="0"/>
              <a:t>Row, Column, Cell and Cell Pointer</a:t>
            </a:r>
            <a:endParaRPr lang="en-IN" dirty="0"/>
          </a:p>
        </p:txBody>
      </p:sp>
      <p:sp>
        <p:nvSpPr>
          <p:cNvPr id="4" name="Text Placeholder 3">
            <a:extLst>
              <a:ext uri="{FF2B5EF4-FFF2-40B4-BE49-F238E27FC236}">
                <a16:creationId xmlns:a16="http://schemas.microsoft.com/office/drawing/2014/main" id="{35A710AE-6969-42EE-AC5B-38305DE57132}"/>
              </a:ext>
            </a:extLst>
          </p:cNvPr>
          <p:cNvSpPr>
            <a:spLocks noGrp="1"/>
          </p:cNvSpPr>
          <p:nvPr>
            <p:ph type="body" idx="2"/>
          </p:nvPr>
        </p:nvSpPr>
        <p:spPr>
          <a:xfrm>
            <a:off x="462275" y="2628900"/>
            <a:ext cx="3837000" cy="2034325"/>
          </a:xfrm>
        </p:spPr>
        <p:txBody>
          <a:bodyPr/>
          <a:lstStyle/>
          <a:p>
            <a:r>
              <a:rPr lang="en-US" dirty="0">
                <a:latin typeface="+mj-lt"/>
              </a:rPr>
              <a:t>The worksheet has number of rows and columns.</a:t>
            </a:r>
          </a:p>
          <a:p>
            <a:r>
              <a:rPr lang="en-US" b="0" i="0" dirty="0">
                <a:solidFill>
                  <a:srgbClr val="231F20"/>
                </a:solidFill>
                <a:effectLst/>
                <a:latin typeface="+mj-lt"/>
              </a:rPr>
              <a:t>each column is labelled as A, B, C, D and rows are numbered from 1, 2, 3</a:t>
            </a:r>
          </a:p>
          <a:p>
            <a:r>
              <a:rPr lang="en-US" dirty="0">
                <a:latin typeface="+mj-lt"/>
              </a:rPr>
              <a:t>OpenOffice Calc version 4.1.5 contains 1024 columns and 10,48,576 rows</a:t>
            </a:r>
            <a:r>
              <a:rPr lang="en-US" dirty="0">
                <a:solidFill>
                  <a:srgbClr val="231F20"/>
                </a:solidFill>
                <a:latin typeface="+mj-lt"/>
              </a:rPr>
              <a:t>.</a:t>
            </a:r>
          </a:p>
          <a:p>
            <a:r>
              <a:rPr lang="en-US" dirty="0">
                <a:latin typeface="+mj-lt"/>
              </a:rPr>
              <a:t>Intersection of each row and column makes a box which is called as “Cell”</a:t>
            </a:r>
            <a:endParaRPr lang="en-IN" dirty="0">
              <a:latin typeface="+mj-lt"/>
            </a:endParaRPr>
          </a:p>
        </p:txBody>
      </p:sp>
      <p:sp>
        <p:nvSpPr>
          <p:cNvPr id="5" name="Text Placeholder 4">
            <a:extLst>
              <a:ext uri="{FF2B5EF4-FFF2-40B4-BE49-F238E27FC236}">
                <a16:creationId xmlns:a16="http://schemas.microsoft.com/office/drawing/2014/main" id="{2C229053-E913-41C9-BC54-66493B8047DE}"/>
              </a:ext>
            </a:extLst>
          </p:cNvPr>
          <p:cNvSpPr>
            <a:spLocks noGrp="1"/>
          </p:cNvSpPr>
          <p:nvPr>
            <p:ph type="body" idx="3"/>
          </p:nvPr>
        </p:nvSpPr>
        <p:spPr/>
        <p:txBody>
          <a:bodyPr/>
          <a:lstStyle/>
          <a:p>
            <a:pPr marL="184150" indent="0">
              <a:buNone/>
            </a:pPr>
            <a:r>
              <a:rPr lang="en-IN" dirty="0"/>
              <a:t>https://img.brainkart.com/imagebk34/qbZdacA.jpg </a:t>
            </a:r>
          </a:p>
        </p:txBody>
      </p:sp>
      <p:pic>
        <p:nvPicPr>
          <p:cNvPr id="6" name="Picture 5">
            <a:extLst>
              <a:ext uri="{FF2B5EF4-FFF2-40B4-BE49-F238E27FC236}">
                <a16:creationId xmlns:a16="http://schemas.microsoft.com/office/drawing/2014/main" id="{165D6F08-9110-4E4D-9D3D-CFF8B83E8465}"/>
              </a:ext>
            </a:extLst>
          </p:cNvPr>
          <p:cNvPicPr>
            <a:picLocks noChangeAspect="1"/>
          </p:cNvPicPr>
          <p:nvPr/>
        </p:nvPicPr>
        <p:blipFill rotWithShape="1">
          <a:blip r:embed="rId2">
            <a:extLst>
              <a:ext uri="{28A0092B-C50C-407E-A947-70E740481C1C}">
                <a14:useLocalDpi xmlns:a14="http://schemas.microsoft.com/office/drawing/2010/main" val="0"/>
              </a:ext>
            </a:extLst>
          </a:blip>
          <a:srcRect b="10428"/>
          <a:stretch/>
        </p:blipFill>
        <p:spPr bwMode="auto">
          <a:xfrm>
            <a:off x="4743450" y="1798795"/>
            <a:ext cx="4321334" cy="13008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0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hlinkClick r:id="rId3"/>
              </a:rPr>
              <a:t>https://5.imimg.com/data5/RO/XO/MY-3767981/rf-connectors-500x500.jpg</a:t>
            </a: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pc="-15" dirty="0"/>
              <a:t>Cables and Connectors</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latin typeface="Arial"/>
                <a:cs typeface="Arial"/>
              </a:rPr>
              <a:t>Connectors</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233583"/>
            <a:ext cx="4090669" cy="1550423"/>
          </a:xfrm>
          <a:prstGeom prst="rect">
            <a:avLst/>
          </a:prstGeom>
        </p:spPr>
        <p:txBody>
          <a:bodyPr vert="horz" wrap="square" lIns="0" tIns="52069" rIns="0" bIns="0" rtlCol="0">
            <a:spAutoFit/>
          </a:bodyPr>
          <a:lstStyle/>
          <a:p>
            <a:pPr marL="298450" indent="-285750">
              <a:spcBef>
                <a:spcPts val="409"/>
              </a:spcBef>
              <a:buFont typeface="Arial" panose="020B0604020202020204" pitchFamily="34" charset="0"/>
              <a:buChar char="•"/>
            </a:pPr>
            <a:r>
              <a:rPr lang="en-IN" dirty="0">
                <a:latin typeface="+mj-lt"/>
              </a:rPr>
              <a:t>A </a:t>
            </a:r>
            <a:r>
              <a:rPr lang="en-IN" dirty="0">
                <a:solidFill>
                  <a:srgbClr val="000000"/>
                </a:solidFill>
                <a:effectLst/>
                <a:latin typeface="+mj-lt"/>
                <a:ea typeface="Times New Roman" panose="02020603050405020304" pitchFamily="18" charset="0"/>
              </a:rPr>
              <a:t> </a:t>
            </a:r>
            <a:r>
              <a:rPr lang="en-IN" dirty="0">
                <a:latin typeface="+mj-lt"/>
              </a:rPr>
              <a:t>connector is the unique end of a plug, jack, or the edge of a card that connects to a port</a:t>
            </a:r>
          </a:p>
          <a:p>
            <a:pPr marL="298450" indent="-285750">
              <a:lnSpc>
                <a:spcPct val="100000"/>
              </a:lnSpc>
              <a:spcBef>
                <a:spcPts val="409"/>
              </a:spcBef>
              <a:buFont typeface="Arial" panose="020B0604020202020204" pitchFamily="34" charset="0"/>
              <a:buChar char="•"/>
            </a:pPr>
            <a:endParaRPr lang="en-IN" dirty="0">
              <a:latin typeface="+mj-lt"/>
              <a:cs typeface="Arial"/>
            </a:endParaRPr>
          </a:p>
          <a:p>
            <a:pPr marL="298450" indent="-285750">
              <a:lnSpc>
                <a:spcPct val="100000"/>
              </a:lnSpc>
              <a:spcBef>
                <a:spcPts val="409"/>
              </a:spcBef>
              <a:buFont typeface="Arial" panose="020B0604020202020204" pitchFamily="34" charset="0"/>
              <a:buChar char="•"/>
            </a:pPr>
            <a:r>
              <a:rPr lang="en-IN" dirty="0">
                <a:latin typeface="+mj-lt"/>
              </a:rPr>
              <a:t>AV ports</a:t>
            </a:r>
          </a:p>
          <a:p>
            <a:pPr marL="298450" indent="-285750">
              <a:lnSpc>
                <a:spcPct val="100000"/>
              </a:lnSpc>
              <a:spcBef>
                <a:spcPts val="409"/>
              </a:spcBef>
              <a:buFont typeface="Arial" panose="020B0604020202020204" pitchFamily="34" charset="0"/>
              <a:buChar char="•"/>
            </a:pPr>
            <a:r>
              <a:rPr lang="en-IN" dirty="0">
                <a:latin typeface="+mj-lt"/>
              </a:rPr>
              <a:t>RF connectors</a:t>
            </a: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7" name="Picture 6" descr="RF Connectors at Rs 20/piece | Dared | Jamnagar| ID: 17442302130">
            <a:extLst>
              <a:ext uri="{FF2B5EF4-FFF2-40B4-BE49-F238E27FC236}">
                <a16:creationId xmlns:a16="http://schemas.microsoft.com/office/drawing/2014/main" id="{E997835D-3EDF-4C61-9E72-997E93B309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1056284"/>
            <a:ext cx="4572000" cy="3172460"/>
          </a:xfrm>
          <a:prstGeom prst="rect">
            <a:avLst/>
          </a:prstGeom>
          <a:noFill/>
          <a:ln>
            <a:noFill/>
          </a:ln>
        </p:spPr>
      </p:pic>
    </p:spTree>
    <p:extLst>
      <p:ext uri="{BB962C8B-B14F-4D97-AF65-F5344CB8AC3E}">
        <p14:creationId xmlns:p14="http://schemas.microsoft.com/office/powerpoint/2010/main" val="1560900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DC1CB-6D16-458B-82BD-6F610D52402C}"/>
              </a:ext>
            </a:extLst>
          </p:cNvPr>
          <p:cNvSpPr>
            <a:spLocks noGrp="1"/>
          </p:cNvSpPr>
          <p:nvPr>
            <p:ph type="title"/>
          </p:nvPr>
        </p:nvSpPr>
        <p:spPr/>
        <p:txBody>
          <a:bodyPr/>
          <a:lstStyle/>
          <a:p>
            <a:r>
              <a:rPr lang="en-IN" dirty="0"/>
              <a:t>Structure of a Spreadsheet </a:t>
            </a:r>
          </a:p>
        </p:txBody>
      </p:sp>
      <p:sp>
        <p:nvSpPr>
          <p:cNvPr id="3" name="Subtitle 2">
            <a:extLst>
              <a:ext uri="{FF2B5EF4-FFF2-40B4-BE49-F238E27FC236}">
                <a16:creationId xmlns:a16="http://schemas.microsoft.com/office/drawing/2014/main" id="{E5D60990-4AF1-4746-8210-736794B6EF9B}"/>
              </a:ext>
            </a:extLst>
          </p:cNvPr>
          <p:cNvSpPr>
            <a:spLocks noGrp="1"/>
          </p:cNvSpPr>
          <p:nvPr>
            <p:ph type="subTitle" idx="1"/>
          </p:nvPr>
        </p:nvSpPr>
        <p:spPr/>
        <p:txBody>
          <a:bodyPr/>
          <a:lstStyle/>
          <a:p>
            <a:r>
              <a:rPr lang="en-IN" dirty="0"/>
              <a:t>Worksheet tabs</a:t>
            </a:r>
          </a:p>
        </p:txBody>
      </p:sp>
      <p:sp>
        <p:nvSpPr>
          <p:cNvPr id="4" name="Text Placeholder 3">
            <a:extLst>
              <a:ext uri="{FF2B5EF4-FFF2-40B4-BE49-F238E27FC236}">
                <a16:creationId xmlns:a16="http://schemas.microsoft.com/office/drawing/2014/main" id="{510961C0-324A-45ED-9C67-B6403FEE1F50}"/>
              </a:ext>
            </a:extLst>
          </p:cNvPr>
          <p:cNvSpPr>
            <a:spLocks noGrp="1"/>
          </p:cNvSpPr>
          <p:nvPr>
            <p:ph type="body" idx="2"/>
          </p:nvPr>
        </p:nvSpPr>
        <p:spPr>
          <a:xfrm>
            <a:off x="462275" y="2478881"/>
            <a:ext cx="3837000" cy="2184344"/>
          </a:xfrm>
        </p:spPr>
        <p:txBody>
          <a:bodyPr/>
          <a:lstStyle/>
          <a:p>
            <a:r>
              <a:rPr lang="en-US" dirty="0"/>
              <a:t>At the bottom of the grid of cells are the sheet tabs.</a:t>
            </a:r>
          </a:p>
          <a:p>
            <a:r>
              <a:rPr lang="en-US" dirty="0"/>
              <a:t>When you open a new worksheet, sheet1 is the default active sheet. </a:t>
            </a:r>
          </a:p>
          <a:p>
            <a:r>
              <a:rPr lang="en-US" dirty="0"/>
              <a:t>If you click on another sheet, it will become active and its color will turn white.</a:t>
            </a:r>
          </a:p>
          <a:p>
            <a:r>
              <a:rPr lang="en-US" dirty="0"/>
              <a:t>To select multiple sheet select sheet and press  Ctrl+Click.</a:t>
            </a:r>
            <a:endParaRPr lang="en-IN" dirty="0"/>
          </a:p>
        </p:txBody>
      </p:sp>
      <p:sp>
        <p:nvSpPr>
          <p:cNvPr id="5" name="Text Placeholder 4">
            <a:extLst>
              <a:ext uri="{FF2B5EF4-FFF2-40B4-BE49-F238E27FC236}">
                <a16:creationId xmlns:a16="http://schemas.microsoft.com/office/drawing/2014/main" id="{82370EC1-222C-414A-92E6-D201D1937D50}"/>
              </a:ext>
            </a:extLst>
          </p:cNvPr>
          <p:cNvSpPr>
            <a:spLocks noGrp="1"/>
          </p:cNvSpPr>
          <p:nvPr>
            <p:ph type="body" idx="3"/>
          </p:nvPr>
        </p:nvSpPr>
        <p:spPr/>
        <p:txBody>
          <a:bodyPr/>
          <a:lstStyle/>
          <a:p>
            <a:pPr marL="184150" indent="0">
              <a:buNone/>
            </a:pPr>
            <a:r>
              <a:rPr lang="en-IN" dirty="0"/>
              <a:t>https://img.brainkart.com/imagebk34/raYfVHv.jpg </a:t>
            </a:r>
          </a:p>
        </p:txBody>
      </p:sp>
      <p:pic>
        <p:nvPicPr>
          <p:cNvPr id="6" name="Picture 5">
            <a:extLst>
              <a:ext uri="{FF2B5EF4-FFF2-40B4-BE49-F238E27FC236}">
                <a16:creationId xmlns:a16="http://schemas.microsoft.com/office/drawing/2014/main" id="{F37F8674-14BF-4330-9303-33F53E3371FA}"/>
              </a:ext>
            </a:extLst>
          </p:cNvPr>
          <p:cNvPicPr>
            <a:picLocks noChangeAspect="1"/>
          </p:cNvPicPr>
          <p:nvPr/>
        </p:nvPicPr>
        <p:blipFill rotWithShape="1">
          <a:blip r:embed="rId2">
            <a:extLst>
              <a:ext uri="{28A0092B-C50C-407E-A947-70E740481C1C}">
                <a14:useLocalDpi xmlns:a14="http://schemas.microsoft.com/office/drawing/2010/main" val="0"/>
              </a:ext>
            </a:extLst>
          </a:blip>
          <a:srcRect b="8906"/>
          <a:stretch/>
        </p:blipFill>
        <p:spPr bwMode="auto">
          <a:xfrm>
            <a:off x="5130637" y="1376331"/>
            <a:ext cx="3286125" cy="24726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4676021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B8BB-197A-45A4-B432-BCA66273CC64}"/>
              </a:ext>
            </a:extLst>
          </p:cNvPr>
          <p:cNvSpPr>
            <a:spLocks noGrp="1"/>
          </p:cNvSpPr>
          <p:nvPr>
            <p:ph type="title"/>
          </p:nvPr>
        </p:nvSpPr>
        <p:spPr/>
        <p:txBody>
          <a:bodyPr/>
          <a:lstStyle/>
          <a:p>
            <a:r>
              <a:rPr lang="en-IN" dirty="0"/>
              <a:t>Structure of a Spreadsheet </a:t>
            </a:r>
          </a:p>
        </p:txBody>
      </p:sp>
      <p:sp>
        <p:nvSpPr>
          <p:cNvPr id="3" name="Subtitle 2">
            <a:extLst>
              <a:ext uri="{FF2B5EF4-FFF2-40B4-BE49-F238E27FC236}">
                <a16:creationId xmlns:a16="http://schemas.microsoft.com/office/drawing/2014/main" id="{4C285B7C-F4C3-41A5-B691-CC43D5D03C10}"/>
              </a:ext>
            </a:extLst>
          </p:cNvPr>
          <p:cNvSpPr>
            <a:spLocks noGrp="1"/>
          </p:cNvSpPr>
          <p:nvPr>
            <p:ph type="subTitle" idx="1"/>
          </p:nvPr>
        </p:nvSpPr>
        <p:spPr/>
        <p:txBody>
          <a:bodyPr/>
          <a:lstStyle/>
          <a:p>
            <a:r>
              <a:rPr lang="en-IN" dirty="0"/>
              <a:t>Worksheet tabs</a:t>
            </a:r>
          </a:p>
          <a:p>
            <a:endParaRPr lang="en-IN" dirty="0"/>
          </a:p>
        </p:txBody>
      </p:sp>
      <p:sp>
        <p:nvSpPr>
          <p:cNvPr id="4" name="Text Placeholder 3">
            <a:extLst>
              <a:ext uri="{FF2B5EF4-FFF2-40B4-BE49-F238E27FC236}">
                <a16:creationId xmlns:a16="http://schemas.microsoft.com/office/drawing/2014/main" id="{EFA29262-18CD-4ACA-AD97-FCB0B144DFB1}"/>
              </a:ext>
            </a:extLst>
          </p:cNvPr>
          <p:cNvSpPr>
            <a:spLocks noGrp="1"/>
          </p:cNvSpPr>
          <p:nvPr>
            <p:ph type="body" idx="2"/>
          </p:nvPr>
        </p:nvSpPr>
        <p:spPr>
          <a:xfrm>
            <a:off x="462275" y="2771775"/>
            <a:ext cx="3837000" cy="1891450"/>
          </a:xfrm>
        </p:spPr>
        <p:txBody>
          <a:bodyPr/>
          <a:lstStyle/>
          <a:p>
            <a:pPr marL="139700" indent="0">
              <a:buNone/>
            </a:pPr>
            <a:r>
              <a:rPr lang="en-US" dirty="0"/>
              <a:t>On the left of the sheet tab, four navigation buttons are used to move between worksheets.</a:t>
            </a:r>
          </a:p>
          <a:p>
            <a:r>
              <a:rPr lang="en-US" dirty="0"/>
              <a:t>Move to the First sheet</a:t>
            </a:r>
          </a:p>
          <a:p>
            <a:r>
              <a:rPr lang="en-US" dirty="0"/>
              <a:t>Move to the previous sheet</a:t>
            </a:r>
          </a:p>
          <a:p>
            <a:r>
              <a:rPr lang="en-US" dirty="0"/>
              <a:t>Move to Next sheet</a:t>
            </a:r>
          </a:p>
          <a:p>
            <a:r>
              <a:rPr lang="en-US" dirty="0"/>
              <a:t>Move to the Last sheet</a:t>
            </a:r>
          </a:p>
          <a:p>
            <a:endParaRPr lang="en-IN" dirty="0"/>
          </a:p>
        </p:txBody>
      </p:sp>
      <p:sp>
        <p:nvSpPr>
          <p:cNvPr id="5" name="Text Placeholder 4">
            <a:extLst>
              <a:ext uri="{FF2B5EF4-FFF2-40B4-BE49-F238E27FC236}">
                <a16:creationId xmlns:a16="http://schemas.microsoft.com/office/drawing/2014/main" id="{5654C792-7312-4CD0-A61B-B25421ED65DC}"/>
              </a:ext>
            </a:extLst>
          </p:cNvPr>
          <p:cNvSpPr>
            <a:spLocks noGrp="1"/>
          </p:cNvSpPr>
          <p:nvPr>
            <p:ph type="body" idx="3"/>
          </p:nvPr>
        </p:nvSpPr>
        <p:spPr>
          <a:xfrm>
            <a:off x="5074950" y="4663225"/>
            <a:ext cx="3397500" cy="284550"/>
          </a:xfrm>
        </p:spPr>
        <p:txBody>
          <a:bodyPr/>
          <a:lstStyle/>
          <a:p>
            <a:pPr marL="184150" indent="0">
              <a:buNone/>
            </a:pPr>
            <a:r>
              <a:rPr lang="en-IN" dirty="0"/>
              <a:t>https://img.brainkart.com/imagebk34/IPuulWG.jpg </a:t>
            </a:r>
          </a:p>
        </p:txBody>
      </p:sp>
      <p:pic>
        <p:nvPicPr>
          <p:cNvPr id="7" name="Picture 6">
            <a:extLst>
              <a:ext uri="{FF2B5EF4-FFF2-40B4-BE49-F238E27FC236}">
                <a16:creationId xmlns:a16="http://schemas.microsoft.com/office/drawing/2014/main" id="{D4961EFA-7FDB-427F-9E58-ABD17C1946FA}"/>
              </a:ext>
            </a:extLst>
          </p:cNvPr>
          <p:cNvPicPr>
            <a:picLocks noChangeAspect="1"/>
          </p:cNvPicPr>
          <p:nvPr/>
        </p:nvPicPr>
        <p:blipFill rotWithShape="1">
          <a:blip r:embed="rId2">
            <a:extLst>
              <a:ext uri="{28A0092B-C50C-407E-A947-70E740481C1C}">
                <a14:useLocalDpi xmlns:a14="http://schemas.microsoft.com/office/drawing/2010/main" val="0"/>
              </a:ext>
            </a:extLst>
          </a:blip>
          <a:srcRect b="13844"/>
          <a:stretch/>
        </p:blipFill>
        <p:spPr bwMode="auto">
          <a:xfrm>
            <a:off x="5275100" y="1256030"/>
            <a:ext cx="2997200" cy="2631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5133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5BEB7-5D42-4D65-BBF1-44ED56E477AA}"/>
              </a:ext>
            </a:extLst>
          </p:cNvPr>
          <p:cNvSpPr>
            <a:spLocks noGrp="1"/>
          </p:cNvSpPr>
          <p:nvPr>
            <p:ph type="title"/>
          </p:nvPr>
        </p:nvSpPr>
        <p:spPr/>
        <p:txBody>
          <a:bodyPr/>
          <a:lstStyle/>
          <a:p>
            <a:r>
              <a:rPr lang="en-IN" dirty="0"/>
              <a:t>Working with Spreadsheet </a:t>
            </a:r>
          </a:p>
        </p:txBody>
      </p:sp>
      <p:sp>
        <p:nvSpPr>
          <p:cNvPr id="3" name="Subtitle 2">
            <a:extLst>
              <a:ext uri="{FF2B5EF4-FFF2-40B4-BE49-F238E27FC236}">
                <a16:creationId xmlns:a16="http://schemas.microsoft.com/office/drawing/2014/main" id="{F5A7BC55-6CC9-4F75-B441-626AB850DF1D}"/>
              </a:ext>
            </a:extLst>
          </p:cNvPr>
          <p:cNvSpPr>
            <a:spLocks noGrp="1"/>
          </p:cNvSpPr>
          <p:nvPr>
            <p:ph type="subTitle" idx="1"/>
          </p:nvPr>
        </p:nvSpPr>
        <p:spPr/>
        <p:txBody>
          <a:bodyPr/>
          <a:lstStyle/>
          <a:p>
            <a:r>
              <a:rPr lang="en-IN" dirty="0"/>
              <a:t>Working with Data</a:t>
            </a:r>
          </a:p>
        </p:txBody>
      </p:sp>
      <p:sp>
        <p:nvSpPr>
          <p:cNvPr id="4" name="Text Placeholder 3">
            <a:extLst>
              <a:ext uri="{FF2B5EF4-FFF2-40B4-BE49-F238E27FC236}">
                <a16:creationId xmlns:a16="http://schemas.microsoft.com/office/drawing/2014/main" id="{D4D8CF25-72B9-4D12-A009-A04358A10C3A}"/>
              </a:ext>
            </a:extLst>
          </p:cNvPr>
          <p:cNvSpPr>
            <a:spLocks noGrp="1"/>
          </p:cNvSpPr>
          <p:nvPr>
            <p:ph type="body" idx="2"/>
          </p:nvPr>
        </p:nvSpPr>
        <p:spPr>
          <a:xfrm>
            <a:off x="462275" y="2343150"/>
            <a:ext cx="3837000" cy="2320075"/>
          </a:xfrm>
        </p:spPr>
        <p:txBody>
          <a:bodyPr/>
          <a:lstStyle/>
          <a:p>
            <a:r>
              <a:rPr lang="en-US" b="1" dirty="0"/>
              <a:t>“Tab key” </a:t>
            </a:r>
            <a:r>
              <a:rPr lang="en-US" dirty="0"/>
              <a:t>is used to move the cell pointer towards the right side .</a:t>
            </a:r>
          </a:p>
          <a:p>
            <a:r>
              <a:rPr lang="en-US" b="1" dirty="0"/>
              <a:t>“Shift+Tab” </a:t>
            </a:r>
            <a:r>
              <a:rPr lang="en-US" dirty="0"/>
              <a:t>is used to move backward.</a:t>
            </a:r>
          </a:p>
          <a:p>
            <a:r>
              <a:rPr lang="en-US" b="1" dirty="0"/>
              <a:t>“Enter” </a:t>
            </a:r>
            <a:r>
              <a:rPr lang="en-US" dirty="0"/>
              <a:t>key is also used to move the cell pointer. </a:t>
            </a:r>
          </a:p>
          <a:p>
            <a:r>
              <a:rPr lang="en-US" dirty="0"/>
              <a:t>Four </a:t>
            </a:r>
            <a:r>
              <a:rPr lang="en-US" b="1" dirty="0"/>
              <a:t>“direction keys” </a:t>
            </a:r>
            <a:r>
              <a:rPr lang="en-US" dirty="0"/>
              <a:t>are used to move the cell pointer anywhere in the worksheet.</a:t>
            </a:r>
          </a:p>
          <a:p>
            <a:pPr marL="139700" indent="0">
              <a:buNone/>
            </a:pPr>
            <a:endParaRPr lang="en-IN" dirty="0"/>
          </a:p>
        </p:txBody>
      </p:sp>
      <p:sp>
        <p:nvSpPr>
          <p:cNvPr id="5" name="Text Placeholder 4">
            <a:extLst>
              <a:ext uri="{FF2B5EF4-FFF2-40B4-BE49-F238E27FC236}">
                <a16:creationId xmlns:a16="http://schemas.microsoft.com/office/drawing/2014/main" id="{C5AAB343-7924-4C7B-9DA1-5D0851715E2A}"/>
              </a:ext>
            </a:extLst>
          </p:cNvPr>
          <p:cNvSpPr>
            <a:spLocks noGrp="1"/>
          </p:cNvSpPr>
          <p:nvPr>
            <p:ph type="body" idx="3"/>
          </p:nvPr>
        </p:nvSpPr>
        <p:spPr>
          <a:xfrm>
            <a:off x="5074950" y="4600575"/>
            <a:ext cx="3397500" cy="347200"/>
          </a:xfrm>
        </p:spPr>
        <p:txBody>
          <a:bodyPr/>
          <a:lstStyle/>
          <a:p>
            <a:pPr marL="184150" indent="0">
              <a:buNone/>
            </a:pPr>
            <a:r>
              <a:rPr lang="en-IN" dirty="0"/>
              <a:t>https://upload.wikimedia.org/wikipedia/commons/9/93/OpenOffice_Calc_4.0.png</a:t>
            </a:r>
          </a:p>
        </p:txBody>
      </p:sp>
      <p:pic>
        <p:nvPicPr>
          <p:cNvPr id="11" name="Picture 10">
            <a:extLst>
              <a:ext uri="{FF2B5EF4-FFF2-40B4-BE49-F238E27FC236}">
                <a16:creationId xmlns:a16="http://schemas.microsoft.com/office/drawing/2014/main" id="{B5583736-64A1-41F9-9B31-2D174AA133C8}"/>
              </a:ext>
            </a:extLst>
          </p:cNvPr>
          <p:cNvPicPr>
            <a:picLocks noChangeAspect="1"/>
          </p:cNvPicPr>
          <p:nvPr/>
        </p:nvPicPr>
        <p:blipFill>
          <a:blip r:embed="rId2"/>
          <a:stretch>
            <a:fillRect/>
          </a:stretch>
        </p:blipFill>
        <p:spPr>
          <a:xfrm>
            <a:off x="5139876" y="1294412"/>
            <a:ext cx="3541849" cy="2208775"/>
          </a:xfrm>
          <a:prstGeom prst="rect">
            <a:avLst/>
          </a:prstGeom>
        </p:spPr>
      </p:pic>
    </p:spTree>
    <p:extLst>
      <p:ext uri="{BB962C8B-B14F-4D97-AF65-F5344CB8AC3E}">
        <p14:creationId xmlns:p14="http://schemas.microsoft.com/office/powerpoint/2010/main" val="255887350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9CC7-0365-46E1-8CA1-284AA5B834B7}"/>
              </a:ext>
            </a:extLst>
          </p:cNvPr>
          <p:cNvSpPr>
            <a:spLocks noGrp="1"/>
          </p:cNvSpPr>
          <p:nvPr>
            <p:ph type="title"/>
          </p:nvPr>
        </p:nvSpPr>
        <p:spPr/>
        <p:txBody>
          <a:bodyPr/>
          <a:lstStyle/>
          <a:p>
            <a:r>
              <a:rPr lang="en-IN" dirty="0"/>
              <a:t>Working with Data</a:t>
            </a:r>
            <a:br>
              <a:rPr lang="en-IN" dirty="0"/>
            </a:br>
            <a:br>
              <a:rPr lang="en-IN" dirty="0"/>
            </a:br>
            <a:endParaRPr lang="en-IN" dirty="0"/>
          </a:p>
        </p:txBody>
      </p:sp>
      <p:sp>
        <p:nvSpPr>
          <p:cNvPr id="3" name="Subtitle 2">
            <a:extLst>
              <a:ext uri="{FF2B5EF4-FFF2-40B4-BE49-F238E27FC236}">
                <a16:creationId xmlns:a16="http://schemas.microsoft.com/office/drawing/2014/main" id="{02B94B73-983D-4B4D-A68F-13C039C3A0E5}"/>
              </a:ext>
            </a:extLst>
          </p:cNvPr>
          <p:cNvSpPr>
            <a:spLocks noGrp="1"/>
          </p:cNvSpPr>
          <p:nvPr>
            <p:ph type="subTitle" idx="1"/>
          </p:nvPr>
        </p:nvSpPr>
        <p:spPr/>
        <p:txBody>
          <a:bodyPr/>
          <a:lstStyle/>
          <a:p>
            <a:r>
              <a:rPr lang="en-IN" dirty="0"/>
              <a:t>Entering Data</a:t>
            </a:r>
          </a:p>
          <a:p>
            <a:endParaRPr lang="en-IN" dirty="0"/>
          </a:p>
        </p:txBody>
      </p:sp>
      <p:sp>
        <p:nvSpPr>
          <p:cNvPr id="4" name="Text Placeholder 3">
            <a:extLst>
              <a:ext uri="{FF2B5EF4-FFF2-40B4-BE49-F238E27FC236}">
                <a16:creationId xmlns:a16="http://schemas.microsoft.com/office/drawing/2014/main" id="{D69BE065-9AA0-42C2-9924-27C97AA839D5}"/>
              </a:ext>
            </a:extLst>
          </p:cNvPr>
          <p:cNvSpPr>
            <a:spLocks noGrp="1"/>
          </p:cNvSpPr>
          <p:nvPr>
            <p:ph type="body" idx="2"/>
          </p:nvPr>
        </p:nvSpPr>
        <p:spPr>
          <a:xfrm>
            <a:off x="462275" y="2676200"/>
            <a:ext cx="3837000" cy="1753800"/>
          </a:xfrm>
        </p:spPr>
        <p:txBody>
          <a:bodyPr/>
          <a:lstStyle/>
          <a:p>
            <a:pPr marL="482600" indent="-342900">
              <a:buFont typeface="+mj-lt"/>
              <a:buAutoNum type="arabicPeriod"/>
            </a:pPr>
            <a:r>
              <a:rPr lang="en-IN" dirty="0"/>
              <a:t>Entering Number</a:t>
            </a:r>
          </a:p>
          <a:p>
            <a:pPr marL="482600" indent="-342900">
              <a:buFont typeface="+mj-lt"/>
              <a:buAutoNum type="arabicPeriod"/>
            </a:pPr>
            <a:r>
              <a:rPr lang="en-IN" dirty="0"/>
              <a:t>Entering Text</a:t>
            </a:r>
          </a:p>
          <a:p>
            <a:pPr marL="482600" indent="-342900">
              <a:buFont typeface="+mj-lt"/>
              <a:buAutoNum type="arabicPeriod"/>
            </a:pPr>
            <a:r>
              <a:rPr lang="en-US" dirty="0"/>
              <a:t>Entering Date and Time</a:t>
            </a:r>
            <a:endParaRPr lang="en-IN" dirty="0"/>
          </a:p>
        </p:txBody>
      </p:sp>
      <p:sp>
        <p:nvSpPr>
          <p:cNvPr id="5" name="Text Placeholder 4">
            <a:extLst>
              <a:ext uri="{FF2B5EF4-FFF2-40B4-BE49-F238E27FC236}">
                <a16:creationId xmlns:a16="http://schemas.microsoft.com/office/drawing/2014/main" id="{7F9D4E33-C370-4DB6-87B6-E505235723D7}"/>
              </a:ext>
            </a:extLst>
          </p:cNvPr>
          <p:cNvSpPr>
            <a:spLocks noGrp="1"/>
          </p:cNvSpPr>
          <p:nvPr>
            <p:ph type="body" idx="3"/>
          </p:nvPr>
        </p:nvSpPr>
        <p:spPr>
          <a:xfrm>
            <a:off x="5074950" y="4472940"/>
            <a:ext cx="3397500" cy="474835"/>
          </a:xfrm>
        </p:spPr>
        <p:txBody>
          <a:bodyPr/>
          <a:lstStyle/>
          <a:p>
            <a:pPr marL="184150" indent="0">
              <a:buNone/>
            </a:pPr>
            <a:r>
              <a:rPr lang="en-IN" dirty="0"/>
              <a:t>https://www.lifewire.com/thmb/rqQ0zO6Ii7DJKNdyWSJkxfFuv3k=/1600x870/filters:no_upscale():max_bytes(150000):strip_icc()/36-openoffice-calc-basic-spreadsheet-tutorial-599f0be867e9479f8773977cfbcc979e.jpg</a:t>
            </a:r>
          </a:p>
        </p:txBody>
      </p:sp>
      <p:pic>
        <p:nvPicPr>
          <p:cNvPr id="9" name="Picture 8">
            <a:extLst>
              <a:ext uri="{FF2B5EF4-FFF2-40B4-BE49-F238E27FC236}">
                <a16:creationId xmlns:a16="http://schemas.microsoft.com/office/drawing/2014/main" id="{7A16D80E-432D-4025-870E-B68076E50FF5}"/>
              </a:ext>
            </a:extLst>
          </p:cNvPr>
          <p:cNvPicPr>
            <a:picLocks noChangeAspect="1"/>
          </p:cNvPicPr>
          <p:nvPr/>
        </p:nvPicPr>
        <p:blipFill>
          <a:blip r:embed="rId2"/>
          <a:stretch>
            <a:fillRect/>
          </a:stretch>
        </p:blipFill>
        <p:spPr>
          <a:xfrm>
            <a:off x="4821470" y="1517260"/>
            <a:ext cx="3904460" cy="2123050"/>
          </a:xfrm>
          <a:prstGeom prst="rect">
            <a:avLst/>
          </a:prstGeom>
        </p:spPr>
      </p:pic>
    </p:spTree>
    <p:extLst>
      <p:ext uri="{BB962C8B-B14F-4D97-AF65-F5344CB8AC3E}">
        <p14:creationId xmlns:p14="http://schemas.microsoft.com/office/powerpoint/2010/main" val="128155533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2A58-5D14-479C-AE54-11BFDDB7FCDB}"/>
              </a:ext>
            </a:extLst>
          </p:cNvPr>
          <p:cNvSpPr>
            <a:spLocks noGrp="1"/>
          </p:cNvSpPr>
          <p:nvPr>
            <p:ph type="title"/>
          </p:nvPr>
        </p:nvSpPr>
        <p:spPr/>
        <p:txBody>
          <a:bodyPr/>
          <a:lstStyle/>
          <a:p>
            <a:r>
              <a:rPr lang="en-IN" dirty="0"/>
              <a:t>Working with Spreadsheet </a:t>
            </a:r>
          </a:p>
        </p:txBody>
      </p:sp>
      <p:sp>
        <p:nvSpPr>
          <p:cNvPr id="3" name="Subtitle 2">
            <a:extLst>
              <a:ext uri="{FF2B5EF4-FFF2-40B4-BE49-F238E27FC236}">
                <a16:creationId xmlns:a16="http://schemas.microsoft.com/office/drawing/2014/main" id="{52A83D6D-D918-4978-8E27-C3BB9D694BB7}"/>
              </a:ext>
            </a:extLst>
          </p:cNvPr>
          <p:cNvSpPr>
            <a:spLocks noGrp="1"/>
          </p:cNvSpPr>
          <p:nvPr>
            <p:ph type="subTitle" idx="1"/>
          </p:nvPr>
        </p:nvSpPr>
        <p:spPr/>
        <p:txBody>
          <a:bodyPr/>
          <a:lstStyle/>
          <a:p>
            <a:r>
              <a:rPr lang="en-US" dirty="0"/>
              <a:t>Copy, Cut and Paste – Spreadsheet</a:t>
            </a:r>
            <a:endParaRPr lang="en-IN" dirty="0"/>
          </a:p>
        </p:txBody>
      </p:sp>
      <p:sp>
        <p:nvSpPr>
          <p:cNvPr id="4" name="Text Placeholder 3">
            <a:extLst>
              <a:ext uri="{FF2B5EF4-FFF2-40B4-BE49-F238E27FC236}">
                <a16:creationId xmlns:a16="http://schemas.microsoft.com/office/drawing/2014/main" id="{F06AF423-1C21-4793-AC0D-EE036D893D22}"/>
              </a:ext>
            </a:extLst>
          </p:cNvPr>
          <p:cNvSpPr>
            <a:spLocks noGrp="1"/>
          </p:cNvSpPr>
          <p:nvPr>
            <p:ph type="body" idx="2"/>
          </p:nvPr>
        </p:nvSpPr>
        <p:spPr>
          <a:xfrm>
            <a:off x="462274" y="2308860"/>
            <a:ext cx="3964945" cy="2354365"/>
          </a:xfrm>
        </p:spPr>
        <p:txBody>
          <a:bodyPr/>
          <a:lstStyle/>
          <a:p>
            <a:pPr marL="139700" indent="0">
              <a:buNone/>
            </a:pPr>
            <a:r>
              <a:rPr lang="en-US" b="1" dirty="0"/>
              <a:t>Copy and paste Data</a:t>
            </a:r>
          </a:p>
          <a:p>
            <a:r>
              <a:rPr lang="en-US" dirty="0"/>
              <a:t>Select the cell or cells you want to copy</a:t>
            </a:r>
          </a:p>
          <a:p>
            <a:r>
              <a:rPr lang="en-US" dirty="0"/>
              <a:t>Select Edit -&gt; Copy or Click “Copy” icon from the standard toolbar or Press Ctrl +C</a:t>
            </a:r>
          </a:p>
          <a:p>
            <a:r>
              <a:rPr lang="en-US" dirty="0"/>
              <a:t>Move the cell pointer to the cell in which you want to paste.</a:t>
            </a:r>
          </a:p>
          <a:p>
            <a:r>
              <a:rPr lang="en-US" dirty="0"/>
              <a:t>Select Edit -&gt; Paste or Click “Paste” icon or Press Ctrl + V</a:t>
            </a:r>
          </a:p>
          <a:p>
            <a:pPr marL="139700" indent="0">
              <a:buNone/>
            </a:pPr>
            <a:endParaRPr lang="en-IN" dirty="0"/>
          </a:p>
        </p:txBody>
      </p:sp>
      <p:sp>
        <p:nvSpPr>
          <p:cNvPr id="5" name="Text Placeholder 4">
            <a:extLst>
              <a:ext uri="{FF2B5EF4-FFF2-40B4-BE49-F238E27FC236}">
                <a16:creationId xmlns:a16="http://schemas.microsoft.com/office/drawing/2014/main" id="{1769E1AF-B2EF-4899-8115-E77206ACB69C}"/>
              </a:ext>
            </a:extLst>
          </p:cNvPr>
          <p:cNvSpPr>
            <a:spLocks noGrp="1"/>
          </p:cNvSpPr>
          <p:nvPr>
            <p:ph type="body" idx="3"/>
          </p:nvPr>
        </p:nvSpPr>
        <p:spPr/>
        <p:txBody>
          <a:bodyPr/>
          <a:lstStyle/>
          <a:p>
            <a:pPr marL="184150" indent="0">
              <a:buNone/>
            </a:pPr>
            <a:r>
              <a:rPr lang="en-IN" dirty="0"/>
              <a:t>https://www.shorttutorials.com/openoffice-spreadsheet/images/paste.jpg</a:t>
            </a:r>
          </a:p>
        </p:txBody>
      </p:sp>
      <p:pic>
        <p:nvPicPr>
          <p:cNvPr id="7" name="Picture 6">
            <a:extLst>
              <a:ext uri="{FF2B5EF4-FFF2-40B4-BE49-F238E27FC236}">
                <a16:creationId xmlns:a16="http://schemas.microsoft.com/office/drawing/2014/main" id="{C5F6BF5C-8366-4FA3-8B10-3615A9ACBDE1}"/>
              </a:ext>
            </a:extLst>
          </p:cNvPr>
          <p:cNvPicPr>
            <a:picLocks noChangeAspect="1"/>
          </p:cNvPicPr>
          <p:nvPr/>
        </p:nvPicPr>
        <p:blipFill>
          <a:blip r:embed="rId2"/>
          <a:stretch>
            <a:fillRect/>
          </a:stretch>
        </p:blipFill>
        <p:spPr>
          <a:xfrm>
            <a:off x="4974870" y="851535"/>
            <a:ext cx="3497580" cy="2914650"/>
          </a:xfrm>
          <a:prstGeom prst="rect">
            <a:avLst/>
          </a:prstGeom>
        </p:spPr>
      </p:pic>
      <p:grpSp>
        <p:nvGrpSpPr>
          <p:cNvPr id="15" name="Group 14">
            <a:extLst>
              <a:ext uri="{FF2B5EF4-FFF2-40B4-BE49-F238E27FC236}">
                <a16:creationId xmlns:a16="http://schemas.microsoft.com/office/drawing/2014/main" id="{19C672E0-E956-4AC4-9871-1916A7E66190}"/>
              </a:ext>
            </a:extLst>
          </p:cNvPr>
          <p:cNvGrpSpPr/>
          <p:nvPr/>
        </p:nvGrpSpPr>
        <p:grpSpPr>
          <a:xfrm>
            <a:off x="6043380" y="1629300"/>
            <a:ext cx="969480" cy="618840"/>
            <a:chOff x="6043380" y="1629300"/>
            <a:chExt cx="969480" cy="618840"/>
          </a:xfrm>
        </p:grpSpPr>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FEF89462-F608-4C76-9B04-D098E3746902}"/>
                    </a:ext>
                  </a:extLst>
                </p14:cNvPr>
                <p14:cNvContentPartPr/>
                <p14:nvPr/>
              </p14:nvContentPartPr>
              <p14:xfrm>
                <a:off x="6074700" y="1629300"/>
                <a:ext cx="938160" cy="618840"/>
              </p14:xfrm>
            </p:contentPart>
          </mc:Choice>
          <mc:Fallback xmlns="">
            <p:pic>
              <p:nvPicPr>
                <p:cNvPr id="13" name="Ink 12">
                  <a:extLst>
                    <a:ext uri="{FF2B5EF4-FFF2-40B4-BE49-F238E27FC236}">
                      <a16:creationId xmlns:a16="http://schemas.microsoft.com/office/drawing/2014/main" id="{FEF89462-F608-4C76-9B04-D098E3746902}"/>
                    </a:ext>
                  </a:extLst>
                </p:cNvPr>
                <p:cNvPicPr/>
                <p:nvPr/>
              </p:nvPicPr>
              <p:blipFill>
                <a:blip r:embed="rId4"/>
                <a:stretch>
                  <a:fillRect/>
                </a:stretch>
              </p:blipFill>
              <p:spPr>
                <a:xfrm>
                  <a:off x="6065700" y="1620300"/>
                  <a:ext cx="955800" cy="636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A845E246-E7FE-474E-A61D-A3F037A6B2E4}"/>
                    </a:ext>
                  </a:extLst>
                </p14:cNvPr>
                <p14:cNvContentPartPr/>
                <p14:nvPr/>
              </p14:nvContentPartPr>
              <p14:xfrm>
                <a:off x="6043380" y="1691580"/>
                <a:ext cx="75960" cy="78840"/>
              </p14:xfrm>
            </p:contentPart>
          </mc:Choice>
          <mc:Fallback xmlns="">
            <p:pic>
              <p:nvPicPr>
                <p:cNvPr id="14" name="Ink 13">
                  <a:extLst>
                    <a:ext uri="{FF2B5EF4-FFF2-40B4-BE49-F238E27FC236}">
                      <a16:creationId xmlns:a16="http://schemas.microsoft.com/office/drawing/2014/main" id="{A845E246-E7FE-474E-A61D-A3F037A6B2E4}"/>
                    </a:ext>
                  </a:extLst>
                </p:cNvPr>
                <p:cNvPicPr/>
                <p:nvPr/>
              </p:nvPicPr>
              <p:blipFill>
                <a:blip r:embed="rId6"/>
                <a:stretch>
                  <a:fillRect/>
                </a:stretch>
              </p:blipFill>
              <p:spPr>
                <a:xfrm>
                  <a:off x="6034380" y="1682580"/>
                  <a:ext cx="93600" cy="96480"/>
                </a:xfrm>
                <a:prstGeom prst="rect">
                  <a:avLst/>
                </a:prstGeom>
              </p:spPr>
            </p:pic>
          </mc:Fallback>
        </mc:AlternateContent>
      </p:grpSp>
    </p:spTree>
    <p:extLst>
      <p:ext uri="{BB962C8B-B14F-4D97-AF65-F5344CB8AC3E}">
        <p14:creationId xmlns:p14="http://schemas.microsoft.com/office/powerpoint/2010/main" val="69571691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12353-2A7C-46D1-9529-55890AE863C8}"/>
              </a:ext>
            </a:extLst>
          </p:cNvPr>
          <p:cNvSpPr>
            <a:spLocks noGrp="1"/>
          </p:cNvSpPr>
          <p:nvPr>
            <p:ph type="title"/>
          </p:nvPr>
        </p:nvSpPr>
        <p:spPr/>
        <p:txBody>
          <a:bodyPr/>
          <a:lstStyle/>
          <a:p>
            <a:r>
              <a:rPr lang="en-IN" dirty="0"/>
              <a:t>Working with Spreadsheet </a:t>
            </a:r>
          </a:p>
        </p:txBody>
      </p:sp>
      <p:sp>
        <p:nvSpPr>
          <p:cNvPr id="3" name="Subtitle 2">
            <a:extLst>
              <a:ext uri="{FF2B5EF4-FFF2-40B4-BE49-F238E27FC236}">
                <a16:creationId xmlns:a16="http://schemas.microsoft.com/office/drawing/2014/main" id="{58A15305-C942-4385-A2B1-D4B711281F7D}"/>
              </a:ext>
            </a:extLst>
          </p:cNvPr>
          <p:cNvSpPr>
            <a:spLocks noGrp="1"/>
          </p:cNvSpPr>
          <p:nvPr>
            <p:ph type="subTitle" idx="1"/>
          </p:nvPr>
        </p:nvSpPr>
        <p:spPr/>
        <p:txBody>
          <a:bodyPr/>
          <a:lstStyle/>
          <a:p>
            <a:r>
              <a:rPr lang="en-US" dirty="0"/>
              <a:t>Copy, Cut and Paste – Spreadsheet</a:t>
            </a:r>
            <a:endParaRPr lang="en-IN" dirty="0"/>
          </a:p>
          <a:p>
            <a:endParaRPr lang="en-IN" dirty="0"/>
          </a:p>
        </p:txBody>
      </p:sp>
      <p:sp>
        <p:nvSpPr>
          <p:cNvPr id="4" name="Text Placeholder 3">
            <a:extLst>
              <a:ext uri="{FF2B5EF4-FFF2-40B4-BE49-F238E27FC236}">
                <a16:creationId xmlns:a16="http://schemas.microsoft.com/office/drawing/2014/main" id="{A74108C9-7DC4-4EC8-B474-7FADDA7432FC}"/>
              </a:ext>
            </a:extLst>
          </p:cNvPr>
          <p:cNvSpPr>
            <a:spLocks noGrp="1"/>
          </p:cNvSpPr>
          <p:nvPr>
            <p:ph type="body" idx="2"/>
          </p:nvPr>
        </p:nvSpPr>
        <p:spPr>
          <a:xfrm>
            <a:off x="462275" y="2686050"/>
            <a:ext cx="3902556" cy="2164556"/>
          </a:xfrm>
        </p:spPr>
        <p:txBody>
          <a:bodyPr/>
          <a:lstStyle/>
          <a:p>
            <a:pPr marL="139700" indent="0">
              <a:buNone/>
            </a:pPr>
            <a:endParaRPr lang="en-US" dirty="0"/>
          </a:p>
          <a:p>
            <a:pPr marL="139700" indent="0">
              <a:buNone/>
            </a:pPr>
            <a:endParaRPr lang="en-US" dirty="0"/>
          </a:p>
          <a:p>
            <a:pPr marL="139700" indent="0">
              <a:buNone/>
            </a:pPr>
            <a:r>
              <a:rPr lang="en-US" b="1" dirty="0"/>
              <a:t>Cut and Paste Data</a:t>
            </a:r>
          </a:p>
          <a:p>
            <a:r>
              <a:rPr lang="en-US" dirty="0"/>
              <a:t>Select the cell or cells you want to cut</a:t>
            </a:r>
          </a:p>
          <a:p>
            <a:r>
              <a:rPr lang="en-US" dirty="0"/>
              <a:t>Select Edit -&gt; Cut or Click “Cut” icon from the standard toolbar or Press Ctrl + X</a:t>
            </a:r>
          </a:p>
          <a:p>
            <a:r>
              <a:rPr lang="en-US" dirty="0"/>
              <a:t>Move the cell pointer to the cell in which you want to paste.</a:t>
            </a:r>
          </a:p>
          <a:p>
            <a:r>
              <a:rPr lang="en-US" dirty="0"/>
              <a:t>Select Edit -&gt; Paste or Click “Paste” icon or Press Ctrl + V</a:t>
            </a:r>
          </a:p>
          <a:p>
            <a:pPr marL="139700" indent="0">
              <a:buNone/>
            </a:pPr>
            <a:endParaRPr lang="en-US" dirty="0"/>
          </a:p>
          <a:p>
            <a:pPr marL="139700" indent="0">
              <a:buNone/>
            </a:pPr>
            <a:endParaRPr lang="en-IN" dirty="0"/>
          </a:p>
        </p:txBody>
      </p:sp>
      <p:sp>
        <p:nvSpPr>
          <p:cNvPr id="5" name="Text Placeholder 4">
            <a:extLst>
              <a:ext uri="{FF2B5EF4-FFF2-40B4-BE49-F238E27FC236}">
                <a16:creationId xmlns:a16="http://schemas.microsoft.com/office/drawing/2014/main" id="{CA593169-F451-40C6-92E9-E3160EC9AB24}"/>
              </a:ext>
            </a:extLst>
          </p:cNvPr>
          <p:cNvSpPr>
            <a:spLocks noGrp="1"/>
          </p:cNvSpPr>
          <p:nvPr>
            <p:ph type="body" idx="3"/>
          </p:nvPr>
        </p:nvSpPr>
        <p:spPr>
          <a:xfrm>
            <a:off x="5074950" y="4743450"/>
            <a:ext cx="3397500" cy="204325"/>
          </a:xfrm>
        </p:spPr>
        <p:txBody>
          <a:bodyPr/>
          <a:lstStyle/>
          <a:p>
            <a:pPr marL="184150" indent="0">
              <a:buNone/>
            </a:pPr>
            <a:r>
              <a:rPr lang="en-IN" dirty="0"/>
              <a:t>https://www.shorttutorials.com/openoffice-spreadsheet/images/paste.jpg</a:t>
            </a:r>
          </a:p>
          <a:p>
            <a:pPr marL="184150" indent="0">
              <a:buNone/>
            </a:pPr>
            <a:endParaRPr lang="en-IN" dirty="0"/>
          </a:p>
        </p:txBody>
      </p:sp>
      <p:pic>
        <p:nvPicPr>
          <p:cNvPr id="7" name="Picture 6">
            <a:extLst>
              <a:ext uri="{FF2B5EF4-FFF2-40B4-BE49-F238E27FC236}">
                <a16:creationId xmlns:a16="http://schemas.microsoft.com/office/drawing/2014/main" id="{80FA38F6-F53F-4B77-BD4E-9E959941B722}"/>
              </a:ext>
            </a:extLst>
          </p:cNvPr>
          <p:cNvPicPr>
            <a:picLocks noChangeAspect="1"/>
          </p:cNvPicPr>
          <p:nvPr/>
        </p:nvPicPr>
        <p:blipFill>
          <a:blip r:embed="rId2"/>
          <a:stretch>
            <a:fillRect/>
          </a:stretch>
        </p:blipFill>
        <p:spPr>
          <a:xfrm>
            <a:off x="5074950" y="1034200"/>
            <a:ext cx="3431857" cy="2859881"/>
          </a:xfrm>
          <a:prstGeom prst="rect">
            <a:avLst/>
          </a:prstGeom>
        </p:spPr>
      </p:pic>
      <p:grpSp>
        <p:nvGrpSpPr>
          <p:cNvPr id="10" name="Group 9">
            <a:extLst>
              <a:ext uri="{FF2B5EF4-FFF2-40B4-BE49-F238E27FC236}">
                <a16:creationId xmlns:a16="http://schemas.microsoft.com/office/drawing/2014/main" id="{1B6C1E2E-4332-4AC3-9744-2ECE3E1993F8}"/>
              </a:ext>
            </a:extLst>
          </p:cNvPr>
          <p:cNvGrpSpPr/>
          <p:nvPr/>
        </p:nvGrpSpPr>
        <p:grpSpPr>
          <a:xfrm>
            <a:off x="6299831" y="1749724"/>
            <a:ext cx="773280" cy="672480"/>
            <a:chOff x="6299831" y="1749724"/>
            <a:chExt cx="773280" cy="672480"/>
          </a:xfrm>
        </p:grpSpPr>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D37CE41D-893E-442B-A1D7-17741094765A}"/>
                    </a:ext>
                  </a:extLst>
                </p14:cNvPr>
                <p14:cNvContentPartPr/>
                <p14:nvPr/>
              </p14:nvContentPartPr>
              <p14:xfrm>
                <a:off x="6311351" y="1749724"/>
                <a:ext cx="761760" cy="672480"/>
              </p14:xfrm>
            </p:contentPart>
          </mc:Choice>
          <mc:Fallback xmlns="">
            <p:pic>
              <p:nvPicPr>
                <p:cNvPr id="8" name="Ink 7">
                  <a:extLst>
                    <a:ext uri="{FF2B5EF4-FFF2-40B4-BE49-F238E27FC236}">
                      <a16:creationId xmlns:a16="http://schemas.microsoft.com/office/drawing/2014/main" id="{D37CE41D-893E-442B-A1D7-17741094765A}"/>
                    </a:ext>
                  </a:extLst>
                </p:cNvPr>
                <p:cNvPicPr/>
                <p:nvPr/>
              </p:nvPicPr>
              <p:blipFill>
                <a:blip r:embed="rId4"/>
                <a:stretch>
                  <a:fillRect/>
                </a:stretch>
              </p:blipFill>
              <p:spPr>
                <a:xfrm>
                  <a:off x="6302351" y="1740724"/>
                  <a:ext cx="779400" cy="690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67840C1F-F95C-4B14-ADED-C4FE78348B7E}"/>
                    </a:ext>
                  </a:extLst>
                </p14:cNvPr>
                <p14:cNvContentPartPr/>
                <p14:nvPr/>
              </p14:nvContentPartPr>
              <p14:xfrm>
                <a:off x="6299831" y="1750084"/>
                <a:ext cx="83160" cy="116640"/>
              </p14:xfrm>
            </p:contentPart>
          </mc:Choice>
          <mc:Fallback xmlns="">
            <p:pic>
              <p:nvPicPr>
                <p:cNvPr id="9" name="Ink 8">
                  <a:extLst>
                    <a:ext uri="{FF2B5EF4-FFF2-40B4-BE49-F238E27FC236}">
                      <a16:creationId xmlns:a16="http://schemas.microsoft.com/office/drawing/2014/main" id="{67840C1F-F95C-4B14-ADED-C4FE78348B7E}"/>
                    </a:ext>
                  </a:extLst>
                </p:cNvPr>
                <p:cNvPicPr/>
                <p:nvPr/>
              </p:nvPicPr>
              <p:blipFill>
                <a:blip r:embed="rId6"/>
                <a:stretch>
                  <a:fillRect/>
                </a:stretch>
              </p:blipFill>
              <p:spPr>
                <a:xfrm>
                  <a:off x="6290831" y="1741084"/>
                  <a:ext cx="100800" cy="134280"/>
                </a:xfrm>
                <a:prstGeom prst="rect">
                  <a:avLst/>
                </a:prstGeom>
              </p:spPr>
            </p:pic>
          </mc:Fallback>
        </mc:AlternateContent>
      </p:grpSp>
    </p:spTree>
    <p:extLst>
      <p:ext uri="{BB962C8B-B14F-4D97-AF65-F5344CB8AC3E}">
        <p14:creationId xmlns:p14="http://schemas.microsoft.com/office/powerpoint/2010/main" val="3972125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71934-8A06-4385-A640-250031B0563E}"/>
              </a:ext>
            </a:extLst>
          </p:cNvPr>
          <p:cNvSpPr>
            <a:spLocks noGrp="1"/>
          </p:cNvSpPr>
          <p:nvPr>
            <p:ph type="title"/>
          </p:nvPr>
        </p:nvSpPr>
        <p:spPr/>
        <p:txBody>
          <a:bodyPr/>
          <a:lstStyle/>
          <a:p>
            <a:r>
              <a:rPr lang="en-IN" dirty="0"/>
              <a:t>Working with Spreadsheet </a:t>
            </a:r>
          </a:p>
        </p:txBody>
      </p:sp>
      <p:sp>
        <p:nvSpPr>
          <p:cNvPr id="3" name="Subtitle 2">
            <a:extLst>
              <a:ext uri="{FF2B5EF4-FFF2-40B4-BE49-F238E27FC236}">
                <a16:creationId xmlns:a16="http://schemas.microsoft.com/office/drawing/2014/main" id="{54E74E0D-B309-4304-B1DA-B0A0E7E2C16A}"/>
              </a:ext>
            </a:extLst>
          </p:cNvPr>
          <p:cNvSpPr>
            <a:spLocks noGrp="1"/>
          </p:cNvSpPr>
          <p:nvPr>
            <p:ph type="subTitle" idx="1"/>
          </p:nvPr>
        </p:nvSpPr>
        <p:spPr/>
        <p:txBody>
          <a:bodyPr/>
          <a:lstStyle/>
          <a:p>
            <a:endParaRPr lang="en-US" dirty="0"/>
          </a:p>
          <a:p>
            <a:r>
              <a:rPr lang="en-US" dirty="0"/>
              <a:t>Copy, Cut and Paste – Spreadsheet</a:t>
            </a:r>
          </a:p>
          <a:p>
            <a:endParaRPr lang="en-US" dirty="0"/>
          </a:p>
          <a:p>
            <a:endParaRPr lang="en-IN" dirty="0"/>
          </a:p>
        </p:txBody>
      </p:sp>
      <p:sp>
        <p:nvSpPr>
          <p:cNvPr id="4" name="Text Placeholder 3">
            <a:extLst>
              <a:ext uri="{FF2B5EF4-FFF2-40B4-BE49-F238E27FC236}">
                <a16:creationId xmlns:a16="http://schemas.microsoft.com/office/drawing/2014/main" id="{90BFE818-F7C6-4C2F-B669-55B410EBA9C9}"/>
              </a:ext>
            </a:extLst>
          </p:cNvPr>
          <p:cNvSpPr>
            <a:spLocks noGrp="1"/>
          </p:cNvSpPr>
          <p:nvPr>
            <p:ph type="body" idx="2"/>
          </p:nvPr>
        </p:nvSpPr>
        <p:spPr>
          <a:xfrm>
            <a:off x="462275" y="2807494"/>
            <a:ext cx="3837000" cy="1855731"/>
          </a:xfrm>
        </p:spPr>
        <p:txBody>
          <a:bodyPr/>
          <a:lstStyle/>
          <a:p>
            <a:pPr marL="139700" indent="0">
              <a:buNone/>
            </a:pPr>
            <a:r>
              <a:rPr lang="en-US" dirty="0"/>
              <a:t>Copy a formula from one cell and paste it in multiple cells</a:t>
            </a:r>
          </a:p>
          <a:p>
            <a:r>
              <a:rPr lang="en-US" dirty="0"/>
              <a:t>Copy the formula from H2 using Ctrl + C</a:t>
            </a:r>
          </a:p>
          <a:p>
            <a:r>
              <a:rPr lang="en-US" dirty="0"/>
              <a:t>Select all cells (i.e., H3 to H11) in which you want to paste this addition formula.</a:t>
            </a:r>
          </a:p>
          <a:p>
            <a:r>
              <a:rPr lang="en-US" dirty="0"/>
              <a:t>Paste the copied formula using Ctrl + V or Edit -&gt; Paste (or) Click “Paste” icon.</a:t>
            </a:r>
          </a:p>
          <a:p>
            <a:endParaRPr lang="en-IN" dirty="0"/>
          </a:p>
        </p:txBody>
      </p:sp>
      <p:sp>
        <p:nvSpPr>
          <p:cNvPr id="5" name="Text Placeholder 4">
            <a:extLst>
              <a:ext uri="{FF2B5EF4-FFF2-40B4-BE49-F238E27FC236}">
                <a16:creationId xmlns:a16="http://schemas.microsoft.com/office/drawing/2014/main" id="{6B67FF45-FD97-4610-AC16-C23A6728D734}"/>
              </a:ext>
            </a:extLst>
          </p:cNvPr>
          <p:cNvSpPr>
            <a:spLocks noGrp="1"/>
          </p:cNvSpPr>
          <p:nvPr>
            <p:ph type="body" idx="3"/>
          </p:nvPr>
        </p:nvSpPr>
        <p:spPr/>
        <p:txBody>
          <a:bodyPr/>
          <a:lstStyle/>
          <a:p>
            <a:pPr marL="184150" indent="0">
              <a:buNone/>
            </a:pPr>
            <a:r>
              <a:rPr lang="en-IN" dirty="0"/>
              <a:t>https://img.brainkart.com/imagebk34/ceZsIOh.jpg</a:t>
            </a:r>
          </a:p>
        </p:txBody>
      </p:sp>
      <p:pic>
        <p:nvPicPr>
          <p:cNvPr id="6" name="Picture 5">
            <a:extLst>
              <a:ext uri="{FF2B5EF4-FFF2-40B4-BE49-F238E27FC236}">
                <a16:creationId xmlns:a16="http://schemas.microsoft.com/office/drawing/2014/main" id="{01DDB749-7404-49C2-AE6B-252B2EF54A0A}"/>
              </a:ext>
            </a:extLst>
          </p:cNvPr>
          <p:cNvPicPr>
            <a:picLocks noChangeAspect="1"/>
          </p:cNvPicPr>
          <p:nvPr/>
        </p:nvPicPr>
        <p:blipFill rotWithShape="1">
          <a:blip r:embed="rId2">
            <a:extLst>
              <a:ext uri="{28A0092B-C50C-407E-A947-70E740481C1C}">
                <a14:useLocalDpi xmlns:a14="http://schemas.microsoft.com/office/drawing/2010/main" val="0"/>
              </a:ext>
            </a:extLst>
          </a:blip>
          <a:srcRect b="12464"/>
          <a:stretch/>
        </p:blipFill>
        <p:spPr bwMode="auto">
          <a:xfrm>
            <a:off x="4876431" y="1504918"/>
            <a:ext cx="4013494" cy="19383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24959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E6D-6891-48C5-B987-977E59AA3571}"/>
              </a:ext>
            </a:extLst>
          </p:cNvPr>
          <p:cNvSpPr>
            <a:spLocks noGrp="1"/>
          </p:cNvSpPr>
          <p:nvPr>
            <p:ph type="title"/>
          </p:nvPr>
        </p:nvSpPr>
        <p:spPr/>
        <p:txBody>
          <a:bodyPr/>
          <a:lstStyle/>
          <a:p>
            <a:br>
              <a:rPr lang="en-US" dirty="0"/>
            </a:br>
            <a:r>
              <a:rPr lang="en-US" dirty="0"/>
              <a:t>Inserting Columns, Rows and Cells – Spreadsheet</a:t>
            </a:r>
            <a:br>
              <a:rPr lang="en-US" dirty="0"/>
            </a:br>
            <a:endParaRPr lang="en-IN" dirty="0"/>
          </a:p>
        </p:txBody>
      </p:sp>
      <p:sp>
        <p:nvSpPr>
          <p:cNvPr id="3" name="Subtitle 2">
            <a:extLst>
              <a:ext uri="{FF2B5EF4-FFF2-40B4-BE49-F238E27FC236}">
                <a16:creationId xmlns:a16="http://schemas.microsoft.com/office/drawing/2014/main" id="{38530D9D-4BE5-46D8-9A96-2F11173C677C}"/>
              </a:ext>
            </a:extLst>
          </p:cNvPr>
          <p:cNvSpPr>
            <a:spLocks noGrp="1"/>
          </p:cNvSpPr>
          <p:nvPr>
            <p:ph type="subTitle" idx="1"/>
          </p:nvPr>
        </p:nvSpPr>
        <p:spPr/>
        <p:txBody>
          <a:bodyPr/>
          <a:lstStyle/>
          <a:p>
            <a:r>
              <a:rPr lang="en-US" dirty="0"/>
              <a:t>Inserting Columns</a:t>
            </a:r>
            <a:endParaRPr lang="en-IN" dirty="0"/>
          </a:p>
        </p:txBody>
      </p:sp>
      <p:sp>
        <p:nvSpPr>
          <p:cNvPr id="4" name="Text Placeholder 3">
            <a:extLst>
              <a:ext uri="{FF2B5EF4-FFF2-40B4-BE49-F238E27FC236}">
                <a16:creationId xmlns:a16="http://schemas.microsoft.com/office/drawing/2014/main" id="{8C98B638-DD3C-4185-80F0-EBF0BD10B851}"/>
              </a:ext>
            </a:extLst>
          </p:cNvPr>
          <p:cNvSpPr>
            <a:spLocks noGrp="1"/>
          </p:cNvSpPr>
          <p:nvPr>
            <p:ph type="body" idx="2"/>
          </p:nvPr>
        </p:nvSpPr>
        <p:spPr>
          <a:xfrm>
            <a:off x="462275" y="2421250"/>
            <a:ext cx="3837000" cy="2241975"/>
          </a:xfrm>
        </p:spPr>
        <p:txBody>
          <a:bodyPr/>
          <a:lstStyle/>
          <a:p>
            <a:endParaRPr lang="en-US" dirty="0"/>
          </a:p>
          <a:p>
            <a:r>
              <a:rPr lang="en-US" dirty="0"/>
              <a:t>Select the column where a new column should be inserted</a:t>
            </a:r>
          </a:p>
          <a:p>
            <a:r>
              <a:rPr lang="en-US" dirty="0"/>
              <a:t>Right-click on the selected column name that you selected. A pop-up menu appears.</a:t>
            </a:r>
          </a:p>
          <a:p>
            <a:r>
              <a:rPr lang="en-US" dirty="0"/>
              <a:t>click the “Insert Columns” option from the menu.</a:t>
            </a:r>
          </a:p>
          <a:p>
            <a:pPr marL="139700" indent="0">
              <a:buNone/>
            </a:pPr>
            <a:endParaRPr lang="en-IN" dirty="0"/>
          </a:p>
        </p:txBody>
      </p:sp>
      <p:sp>
        <p:nvSpPr>
          <p:cNvPr id="5" name="Text Placeholder 4">
            <a:extLst>
              <a:ext uri="{FF2B5EF4-FFF2-40B4-BE49-F238E27FC236}">
                <a16:creationId xmlns:a16="http://schemas.microsoft.com/office/drawing/2014/main" id="{E445B2EA-6D58-4C31-9C96-41C0052ABEF5}"/>
              </a:ext>
            </a:extLst>
          </p:cNvPr>
          <p:cNvSpPr>
            <a:spLocks noGrp="1"/>
          </p:cNvSpPr>
          <p:nvPr>
            <p:ph type="body" idx="3"/>
          </p:nvPr>
        </p:nvSpPr>
        <p:spPr>
          <a:xfrm>
            <a:off x="4844727" y="4436269"/>
            <a:ext cx="3397500" cy="306634"/>
          </a:xfrm>
        </p:spPr>
        <p:txBody>
          <a:bodyPr/>
          <a:lstStyle/>
          <a:p>
            <a:pPr marL="184150" indent="0">
              <a:buNone/>
            </a:pPr>
            <a:r>
              <a:rPr lang="en-IN" dirty="0"/>
              <a:t>https://img.brainkart.com/imagebk34/NDHDYwR.jpg</a:t>
            </a:r>
          </a:p>
        </p:txBody>
      </p:sp>
      <p:pic>
        <p:nvPicPr>
          <p:cNvPr id="7" name="Picture 6">
            <a:extLst>
              <a:ext uri="{FF2B5EF4-FFF2-40B4-BE49-F238E27FC236}">
                <a16:creationId xmlns:a16="http://schemas.microsoft.com/office/drawing/2014/main" id="{80301FCE-2B68-4FC0-AE65-EEF4F5FC3357}"/>
              </a:ext>
            </a:extLst>
          </p:cNvPr>
          <p:cNvPicPr>
            <a:picLocks noChangeAspect="1"/>
          </p:cNvPicPr>
          <p:nvPr/>
        </p:nvPicPr>
        <p:blipFill rotWithShape="1">
          <a:blip r:embed="rId2">
            <a:extLst>
              <a:ext uri="{28A0092B-C50C-407E-A947-70E740481C1C}">
                <a14:useLocalDpi xmlns:a14="http://schemas.microsoft.com/office/drawing/2010/main" val="0"/>
              </a:ext>
            </a:extLst>
          </a:blip>
          <a:srcRect b="6241"/>
          <a:stretch/>
        </p:blipFill>
        <p:spPr bwMode="auto">
          <a:xfrm>
            <a:off x="5240507" y="1087787"/>
            <a:ext cx="3441218" cy="22419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8735148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2E6D-6891-48C5-B987-977E59AA3571}"/>
              </a:ext>
            </a:extLst>
          </p:cNvPr>
          <p:cNvSpPr>
            <a:spLocks noGrp="1"/>
          </p:cNvSpPr>
          <p:nvPr>
            <p:ph type="title"/>
          </p:nvPr>
        </p:nvSpPr>
        <p:spPr/>
        <p:txBody>
          <a:bodyPr/>
          <a:lstStyle/>
          <a:p>
            <a:br>
              <a:rPr lang="en-US" dirty="0"/>
            </a:br>
            <a:r>
              <a:rPr lang="en-US" dirty="0"/>
              <a:t>Inserting Columns, Rows and Cells – Spreadsheet</a:t>
            </a:r>
            <a:br>
              <a:rPr lang="en-US" dirty="0"/>
            </a:br>
            <a:endParaRPr lang="en-IN" dirty="0"/>
          </a:p>
        </p:txBody>
      </p:sp>
      <p:sp>
        <p:nvSpPr>
          <p:cNvPr id="3" name="Subtitle 2">
            <a:extLst>
              <a:ext uri="{FF2B5EF4-FFF2-40B4-BE49-F238E27FC236}">
                <a16:creationId xmlns:a16="http://schemas.microsoft.com/office/drawing/2014/main" id="{38530D9D-4BE5-46D8-9A96-2F11173C677C}"/>
              </a:ext>
            </a:extLst>
          </p:cNvPr>
          <p:cNvSpPr>
            <a:spLocks noGrp="1"/>
          </p:cNvSpPr>
          <p:nvPr>
            <p:ph type="subTitle" idx="1"/>
          </p:nvPr>
        </p:nvSpPr>
        <p:spPr/>
        <p:txBody>
          <a:bodyPr/>
          <a:lstStyle/>
          <a:p>
            <a:r>
              <a:rPr lang="en-US" dirty="0"/>
              <a:t>Inserting Columns</a:t>
            </a:r>
            <a:endParaRPr lang="en-IN" dirty="0"/>
          </a:p>
        </p:txBody>
      </p:sp>
      <p:sp>
        <p:nvSpPr>
          <p:cNvPr id="4" name="Text Placeholder 3">
            <a:extLst>
              <a:ext uri="{FF2B5EF4-FFF2-40B4-BE49-F238E27FC236}">
                <a16:creationId xmlns:a16="http://schemas.microsoft.com/office/drawing/2014/main" id="{8C98B638-DD3C-4185-80F0-EBF0BD10B851}"/>
              </a:ext>
            </a:extLst>
          </p:cNvPr>
          <p:cNvSpPr>
            <a:spLocks noGrp="1"/>
          </p:cNvSpPr>
          <p:nvPr>
            <p:ph type="body" idx="2"/>
          </p:nvPr>
        </p:nvSpPr>
        <p:spPr>
          <a:xfrm>
            <a:off x="462275" y="2421250"/>
            <a:ext cx="3837000" cy="2241975"/>
          </a:xfrm>
        </p:spPr>
        <p:txBody>
          <a:bodyPr/>
          <a:lstStyle/>
          <a:p>
            <a:r>
              <a:rPr lang="en-US" dirty="0"/>
              <a:t>A new column can also be inserted using Insert -&gt; Column’s command. </a:t>
            </a:r>
          </a:p>
          <a:p>
            <a:endParaRPr lang="en-IN" dirty="0"/>
          </a:p>
        </p:txBody>
      </p:sp>
      <p:sp>
        <p:nvSpPr>
          <p:cNvPr id="5" name="Text Placeholder 4">
            <a:extLst>
              <a:ext uri="{FF2B5EF4-FFF2-40B4-BE49-F238E27FC236}">
                <a16:creationId xmlns:a16="http://schemas.microsoft.com/office/drawing/2014/main" id="{E445B2EA-6D58-4C31-9C96-41C0052ABEF5}"/>
              </a:ext>
            </a:extLst>
          </p:cNvPr>
          <p:cNvSpPr>
            <a:spLocks noGrp="1"/>
          </p:cNvSpPr>
          <p:nvPr>
            <p:ph type="body" idx="3"/>
          </p:nvPr>
        </p:nvSpPr>
        <p:spPr>
          <a:xfrm>
            <a:off x="4844727" y="4317122"/>
            <a:ext cx="3397500" cy="283453"/>
          </a:xfrm>
        </p:spPr>
        <p:txBody>
          <a:bodyPr/>
          <a:lstStyle/>
          <a:p>
            <a:pPr marL="184150" indent="0">
              <a:buNone/>
            </a:pPr>
            <a:r>
              <a:rPr lang="en-IN" dirty="0"/>
              <a:t>https://img.brainkart.com/imagebk34/NDHDYwR.jpg </a:t>
            </a:r>
          </a:p>
        </p:txBody>
      </p:sp>
      <p:pic>
        <p:nvPicPr>
          <p:cNvPr id="8" name="Picture 7">
            <a:extLst>
              <a:ext uri="{FF2B5EF4-FFF2-40B4-BE49-F238E27FC236}">
                <a16:creationId xmlns:a16="http://schemas.microsoft.com/office/drawing/2014/main" id="{692CC505-FB97-4F3A-A30B-9484844F9824}"/>
              </a:ext>
            </a:extLst>
          </p:cNvPr>
          <p:cNvPicPr>
            <a:picLocks noChangeAspect="1"/>
          </p:cNvPicPr>
          <p:nvPr/>
        </p:nvPicPr>
        <p:blipFill rotWithShape="1">
          <a:blip r:embed="rId2">
            <a:extLst>
              <a:ext uri="{28A0092B-C50C-407E-A947-70E740481C1C}">
                <a14:useLocalDpi xmlns:a14="http://schemas.microsoft.com/office/drawing/2010/main" val="0"/>
              </a:ext>
            </a:extLst>
          </a:blip>
          <a:srcRect b="4273"/>
          <a:stretch/>
        </p:blipFill>
        <p:spPr bwMode="auto">
          <a:xfrm>
            <a:off x="5411841" y="1542878"/>
            <a:ext cx="3388895" cy="22419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828753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65D9C9-CCDA-4E92-9F81-DC04FC79FC52}"/>
              </a:ext>
            </a:extLst>
          </p:cNvPr>
          <p:cNvSpPr>
            <a:spLocks noGrp="1"/>
          </p:cNvSpPr>
          <p:nvPr>
            <p:ph type="subTitle" idx="1"/>
          </p:nvPr>
        </p:nvSpPr>
        <p:spPr/>
        <p:txBody>
          <a:bodyPr/>
          <a:lstStyle/>
          <a:p>
            <a:r>
              <a:rPr lang="en-US" dirty="0"/>
              <a:t>Inserting Rows</a:t>
            </a:r>
            <a:endParaRPr lang="en-IN" dirty="0"/>
          </a:p>
          <a:p>
            <a:endParaRPr lang="en-IN" dirty="0"/>
          </a:p>
        </p:txBody>
      </p:sp>
      <p:sp>
        <p:nvSpPr>
          <p:cNvPr id="4" name="Text Placeholder 3">
            <a:extLst>
              <a:ext uri="{FF2B5EF4-FFF2-40B4-BE49-F238E27FC236}">
                <a16:creationId xmlns:a16="http://schemas.microsoft.com/office/drawing/2014/main" id="{4D1E6A89-3904-4E71-A051-4D0EF285F2FC}"/>
              </a:ext>
            </a:extLst>
          </p:cNvPr>
          <p:cNvSpPr>
            <a:spLocks noGrp="1"/>
          </p:cNvSpPr>
          <p:nvPr>
            <p:ph type="body" idx="2"/>
          </p:nvPr>
        </p:nvSpPr>
        <p:spPr/>
        <p:txBody>
          <a:bodyPr/>
          <a:lstStyle/>
          <a:p>
            <a:r>
              <a:rPr lang="en-US" dirty="0"/>
              <a:t>Select the row where a new row to be inserted.</a:t>
            </a:r>
          </a:p>
          <a:p>
            <a:r>
              <a:rPr lang="en-US" dirty="0"/>
              <a:t>Right-click on the row number, a pop-up menu appears</a:t>
            </a:r>
          </a:p>
          <a:p>
            <a:r>
              <a:rPr lang="en-US" dirty="0"/>
              <a:t>click “Insert Rows” option from the menu.</a:t>
            </a:r>
          </a:p>
          <a:p>
            <a:endParaRPr lang="en-IN" dirty="0"/>
          </a:p>
        </p:txBody>
      </p:sp>
      <p:sp>
        <p:nvSpPr>
          <p:cNvPr id="5" name="Text Placeholder 4">
            <a:extLst>
              <a:ext uri="{FF2B5EF4-FFF2-40B4-BE49-F238E27FC236}">
                <a16:creationId xmlns:a16="http://schemas.microsoft.com/office/drawing/2014/main" id="{A2874D3E-29A2-4060-8367-2B4A3B66BF32}"/>
              </a:ext>
            </a:extLst>
          </p:cNvPr>
          <p:cNvSpPr>
            <a:spLocks noGrp="1"/>
          </p:cNvSpPr>
          <p:nvPr>
            <p:ph type="body" idx="3"/>
          </p:nvPr>
        </p:nvSpPr>
        <p:spPr/>
        <p:txBody>
          <a:bodyPr/>
          <a:lstStyle/>
          <a:p>
            <a:pPr marL="184150" indent="0">
              <a:buNone/>
            </a:pPr>
            <a:r>
              <a:rPr lang="en-IN" dirty="0"/>
              <a:t>https://img.brainkart.com/imagebk34/26kerh2.jpg </a:t>
            </a:r>
          </a:p>
        </p:txBody>
      </p:sp>
      <p:sp>
        <p:nvSpPr>
          <p:cNvPr id="6" name="Title 1">
            <a:extLst>
              <a:ext uri="{FF2B5EF4-FFF2-40B4-BE49-F238E27FC236}">
                <a16:creationId xmlns:a16="http://schemas.microsoft.com/office/drawing/2014/main" id="{F79E3679-4887-4B54-996C-65122E719AA8}"/>
              </a:ext>
            </a:extLst>
          </p:cNvPr>
          <p:cNvSpPr>
            <a:spLocks noGrp="1"/>
          </p:cNvSpPr>
          <p:nvPr>
            <p:ph type="title"/>
          </p:nvPr>
        </p:nvSpPr>
        <p:spPr>
          <a:xfrm>
            <a:off x="254000" y="712788"/>
            <a:ext cx="4044950" cy="641350"/>
          </a:xfrm>
        </p:spPr>
        <p:txBody>
          <a:bodyPr/>
          <a:lstStyle/>
          <a:p>
            <a:br>
              <a:rPr lang="en-US" dirty="0"/>
            </a:br>
            <a:r>
              <a:rPr lang="en-US" dirty="0"/>
              <a:t>Inserting Columns, Rows and Cells – Spreadsheet</a:t>
            </a:r>
            <a:br>
              <a:rPr lang="en-US" dirty="0"/>
            </a:br>
            <a:endParaRPr lang="en-IN" dirty="0"/>
          </a:p>
        </p:txBody>
      </p:sp>
      <p:pic>
        <p:nvPicPr>
          <p:cNvPr id="8" name="Picture 7">
            <a:extLst>
              <a:ext uri="{FF2B5EF4-FFF2-40B4-BE49-F238E27FC236}">
                <a16:creationId xmlns:a16="http://schemas.microsoft.com/office/drawing/2014/main" id="{8D6A558D-998F-4BA9-9E0D-C141CA3C6FF9}"/>
              </a:ext>
            </a:extLst>
          </p:cNvPr>
          <p:cNvPicPr>
            <a:picLocks noChangeAspect="1"/>
          </p:cNvPicPr>
          <p:nvPr/>
        </p:nvPicPr>
        <p:blipFill rotWithShape="1">
          <a:blip r:embed="rId2">
            <a:extLst>
              <a:ext uri="{28A0092B-C50C-407E-A947-70E740481C1C}">
                <a14:useLocalDpi xmlns:a14="http://schemas.microsoft.com/office/drawing/2010/main" val="0"/>
              </a:ext>
            </a:extLst>
          </a:blip>
          <a:srcRect b="4809"/>
          <a:stretch/>
        </p:blipFill>
        <p:spPr bwMode="auto">
          <a:xfrm>
            <a:off x="5294601" y="963613"/>
            <a:ext cx="3595324" cy="30868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11308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r>
              <a:rPr lang="en-IN" dirty="0"/>
              <a:t>Able </a:t>
            </a:r>
            <a:r>
              <a:rPr lang="en-IN" spc="-10" dirty="0"/>
              <a:t>to Disassemble </a:t>
            </a:r>
            <a:r>
              <a:rPr lang="en-IN" dirty="0"/>
              <a:t>and </a:t>
            </a:r>
            <a:r>
              <a:rPr lang="en-IN" spc="-15" dirty="0"/>
              <a:t>assemble  </a:t>
            </a:r>
            <a:r>
              <a:rPr lang="en-IN" spc="-5" dirty="0"/>
              <a:t>PC</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hours)</a:t>
            </a:r>
            <a:endParaRPr dirty="0"/>
          </a:p>
        </p:txBody>
      </p:sp>
    </p:spTree>
    <p:extLst>
      <p:ext uri="{BB962C8B-B14F-4D97-AF65-F5344CB8AC3E}">
        <p14:creationId xmlns:p14="http://schemas.microsoft.com/office/powerpoint/2010/main" val="111138566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65D9C9-CCDA-4E92-9F81-DC04FC79FC52}"/>
              </a:ext>
            </a:extLst>
          </p:cNvPr>
          <p:cNvSpPr>
            <a:spLocks noGrp="1"/>
          </p:cNvSpPr>
          <p:nvPr>
            <p:ph type="subTitle" idx="1"/>
          </p:nvPr>
        </p:nvSpPr>
        <p:spPr/>
        <p:txBody>
          <a:bodyPr/>
          <a:lstStyle/>
          <a:p>
            <a:r>
              <a:rPr lang="en-US" dirty="0"/>
              <a:t>Inserting Rows</a:t>
            </a:r>
            <a:endParaRPr lang="en-IN" dirty="0"/>
          </a:p>
          <a:p>
            <a:endParaRPr lang="en-IN" dirty="0"/>
          </a:p>
        </p:txBody>
      </p:sp>
      <p:sp>
        <p:nvSpPr>
          <p:cNvPr id="4" name="Text Placeholder 3">
            <a:extLst>
              <a:ext uri="{FF2B5EF4-FFF2-40B4-BE49-F238E27FC236}">
                <a16:creationId xmlns:a16="http://schemas.microsoft.com/office/drawing/2014/main" id="{4D1E6A89-3904-4E71-A051-4D0EF285F2FC}"/>
              </a:ext>
            </a:extLst>
          </p:cNvPr>
          <p:cNvSpPr>
            <a:spLocks noGrp="1"/>
          </p:cNvSpPr>
          <p:nvPr>
            <p:ph type="body" idx="2"/>
          </p:nvPr>
        </p:nvSpPr>
        <p:spPr/>
        <p:txBody>
          <a:bodyPr/>
          <a:lstStyle/>
          <a:p>
            <a:r>
              <a:rPr lang="en-US" dirty="0"/>
              <a:t>A new row can also be inserted using Insert -&gt; Rows</a:t>
            </a:r>
            <a:endParaRPr lang="en-IN" dirty="0"/>
          </a:p>
        </p:txBody>
      </p:sp>
      <p:sp>
        <p:nvSpPr>
          <p:cNvPr id="5" name="Text Placeholder 4">
            <a:extLst>
              <a:ext uri="{FF2B5EF4-FFF2-40B4-BE49-F238E27FC236}">
                <a16:creationId xmlns:a16="http://schemas.microsoft.com/office/drawing/2014/main" id="{A2874D3E-29A2-4060-8367-2B4A3B66BF32}"/>
              </a:ext>
            </a:extLst>
          </p:cNvPr>
          <p:cNvSpPr>
            <a:spLocks noGrp="1"/>
          </p:cNvSpPr>
          <p:nvPr>
            <p:ph type="body" idx="3"/>
          </p:nvPr>
        </p:nvSpPr>
        <p:spPr/>
        <p:txBody>
          <a:bodyPr/>
          <a:lstStyle/>
          <a:p>
            <a:pPr marL="184150" indent="0">
              <a:buNone/>
            </a:pPr>
            <a:r>
              <a:rPr lang="en-IN" dirty="0"/>
              <a:t>https://img.brainkart.com/imagebk34/g0pJCCq.jpg </a:t>
            </a:r>
          </a:p>
        </p:txBody>
      </p:sp>
      <p:sp>
        <p:nvSpPr>
          <p:cNvPr id="6" name="Title 1">
            <a:extLst>
              <a:ext uri="{FF2B5EF4-FFF2-40B4-BE49-F238E27FC236}">
                <a16:creationId xmlns:a16="http://schemas.microsoft.com/office/drawing/2014/main" id="{F79E3679-4887-4B54-996C-65122E719AA8}"/>
              </a:ext>
            </a:extLst>
          </p:cNvPr>
          <p:cNvSpPr>
            <a:spLocks noGrp="1"/>
          </p:cNvSpPr>
          <p:nvPr>
            <p:ph type="title"/>
          </p:nvPr>
        </p:nvSpPr>
        <p:spPr>
          <a:xfrm>
            <a:off x="254000" y="712788"/>
            <a:ext cx="4044950" cy="641350"/>
          </a:xfrm>
        </p:spPr>
        <p:txBody>
          <a:bodyPr/>
          <a:lstStyle/>
          <a:p>
            <a:br>
              <a:rPr lang="en-US" dirty="0"/>
            </a:br>
            <a:r>
              <a:rPr lang="en-US" dirty="0"/>
              <a:t>Inserting Columns, Rows and Cells – Spreadsheet</a:t>
            </a:r>
            <a:br>
              <a:rPr lang="en-US" dirty="0"/>
            </a:br>
            <a:endParaRPr lang="en-IN" dirty="0"/>
          </a:p>
        </p:txBody>
      </p:sp>
      <p:pic>
        <p:nvPicPr>
          <p:cNvPr id="7" name="Picture 6">
            <a:extLst>
              <a:ext uri="{FF2B5EF4-FFF2-40B4-BE49-F238E27FC236}">
                <a16:creationId xmlns:a16="http://schemas.microsoft.com/office/drawing/2014/main" id="{DEF8F6AA-ACBA-4244-A01A-48B3B4DB3461}"/>
              </a:ext>
            </a:extLst>
          </p:cNvPr>
          <p:cNvPicPr>
            <a:picLocks noChangeAspect="1"/>
          </p:cNvPicPr>
          <p:nvPr/>
        </p:nvPicPr>
        <p:blipFill rotWithShape="1">
          <a:blip r:embed="rId2">
            <a:extLst>
              <a:ext uri="{28A0092B-C50C-407E-A947-70E740481C1C}">
                <a14:useLocalDpi xmlns:a14="http://schemas.microsoft.com/office/drawing/2010/main" val="0"/>
              </a:ext>
            </a:extLst>
          </a:blip>
          <a:srcRect b="5189"/>
          <a:stretch/>
        </p:blipFill>
        <p:spPr bwMode="auto">
          <a:xfrm>
            <a:off x="5132312" y="893349"/>
            <a:ext cx="3757613" cy="33568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6176671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65D9C9-CCDA-4E92-9F81-DC04FC79FC52}"/>
              </a:ext>
            </a:extLst>
          </p:cNvPr>
          <p:cNvSpPr>
            <a:spLocks noGrp="1"/>
          </p:cNvSpPr>
          <p:nvPr>
            <p:ph type="subTitle" idx="1"/>
          </p:nvPr>
        </p:nvSpPr>
        <p:spPr/>
        <p:txBody>
          <a:bodyPr/>
          <a:lstStyle/>
          <a:p>
            <a:r>
              <a:rPr lang="en-IN" dirty="0"/>
              <a:t>Inserting Cells</a:t>
            </a:r>
          </a:p>
        </p:txBody>
      </p:sp>
      <p:sp>
        <p:nvSpPr>
          <p:cNvPr id="4" name="Text Placeholder 3">
            <a:extLst>
              <a:ext uri="{FF2B5EF4-FFF2-40B4-BE49-F238E27FC236}">
                <a16:creationId xmlns:a16="http://schemas.microsoft.com/office/drawing/2014/main" id="{4D1E6A89-3904-4E71-A051-4D0EF285F2FC}"/>
              </a:ext>
            </a:extLst>
          </p:cNvPr>
          <p:cNvSpPr>
            <a:spLocks noGrp="1"/>
          </p:cNvSpPr>
          <p:nvPr>
            <p:ph type="body" idx="2"/>
          </p:nvPr>
        </p:nvSpPr>
        <p:spPr>
          <a:xfrm>
            <a:off x="462275" y="2571750"/>
            <a:ext cx="3837000" cy="2200525"/>
          </a:xfrm>
        </p:spPr>
        <p:txBody>
          <a:bodyPr/>
          <a:lstStyle/>
          <a:p>
            <a:pPr marL="360000" indent="-288000">
              <a:lnSpc>
                <a:spcPct val="100000"/>
              </a:lnSpc>
            </a:pPr>
            <a:endParaRPr lang="en-US" dirty="0"/>
          </a:p>
          <a:p>
            <a:pPr marL="360000" indent="-288000">
              <a:lnSpc>
                <a:spcPct val="100000"/>
              </a:lnSpc>
            </a:pPr>
            <a:r>
              <a:rPr lang="en-US" dirty="0"/>
              <a:t>To insert a new cell between two existing cells, just right-click on any existing cell</a:t>
            </a:r>
          </a:p>
          <a:p>
            <a:pPr marL="360000" indent="-288000">
              <a:lnSpc>
                <a:spcPct val="100000"/>
              </a:lnSpc>
            </a:pPr>
            <a:r>
              <a:rPr lang="en-US" dirty="0"/>
              <a:t>From the pop-up menu, select “Insert” option </a:t>
            </a:r>
          </a:p>
          <a:p>
            <a:pPr marL="360000" indent="-288000">
              <a:lnSpc>
                <a:spcPct val="100000"/>
              </a:lnSpc>
            </a:pPr>
            <a:r>
              <a:rPr lang="en-US" dirty="0"/>
              <a:t>The “Insert Cells” dialog box appear with four options</a:t>
            </a:r>
          </a:p>
          <a:p>
            <a:pPr marL="472050" indent="-400050">
              <a:lnSpc>
                <a:spcPct val="100000"/>
              </a:lnSpc>
              <a:buFont typeface="+mj-lt"/>
              <a:buAutoNum type="romanLcPeriod"/>
            </a:pPr>
            <a:r>
              <a:rPr lang="en-US" dirty="0"/>
              <a:t>Shift cells down </a:t>
            </a:r>
          </a:p>
          <a:p>
            <a:pPr marL="472050" indent="-400050">
              <a:lnSpc>
                <a:spcPct val="100000"/>
              </a:lnSpc>
              <a:buFont typeface="+mj-lt"/>
              <a:buAutoNum type="romanLcPeriod"/>
            </a:pPr>
            <a:r>
              <a:rPr lang="en-US" dirty="0"/>
              <a:t>Shift cells right</a:t>
            </a:r>
          </a:p>
          <a:p>
            <a:pPr marL="472050" indent="-400050">
              <a:lnSpc>
                <a:spcPct val="100000"/>
              </a:lnSpc>
              <a:buFont typeface="+mj-lt"/>
              <a:buAutoNum type="romanLcPeriod"/>
            </a:pPr>
            <a:r>
              <a:rPr lang="en-US" dirty="0"/>
              <a:t>Entire row</a:t>
            </a:r>
          </a:p>
          <a:p>
            <a:pPr marL="472050" indent="-400050">
              <a:lnSpc>
                <a:spcPct val="100000"/>
              </a:lnSpc>
              <a:buFont typeface="+mj-lt"/>
              <a:buAutoNum type="romanLcPeriod"/>
            </a:pPr>
            <a:r>
              <a:rPr lang="en-US" dirty="0"/>
              <a:t>Entire Column</a:t>
            </a:r>
          </a:p>
          <a:p>
            <a:endParaRPr lang="en-US" dirty="0"/>
          </a:p>
        </p:txBody>
      </p:sp>
      <p:sp>
        <p:nvSpPr>
          <p:cNvPr id="5" name="Text Placeholder 4">
            <a:extLst>
              <a:ext uri="{FF2B5EF4-FFF2-40B4-BE49-F238E27FC236}">
                <a16:creationId xmlns:a16="http://schemas.microsoft.com/office/drawing/2014/main" id="{A2874D3E-29A2-4060-8367-2B4A3B66BF32}"/>
              </a:ext>
            </a:extLst>
          </p:cNvPr>
          <p:cNvSpPr>
            <a:spLocks noGrp="1"/>
          </p:cNvSpPr>
          <p:nvPr>
            <p:ph type="body" idx="3"/>
          </p:nvPr>
        </p:nvSpPr>
        <p:spPr/>
        <p:txBody>
          <a:bodyPr/>
          <a:lstStyle/>
          <a:p>
            <a:pPr marL="184150" indent="0">
              <a:buNone/>
            </a:pPr>
            <a:r>
              <a:rPr lang="en-IN" dirty="0"/>
              <a:t>https://img.brainkart.com/imagebk34/d0pFgWE.jpg </a:t>
            </a:r>
          </a:p>
        </p:txBody>
      </p:sp>
      <p:sp>
        <p:nvSpPr>
          <p:cNvPr id="6" name="Title 1">
            <a:extLst>
              <a:ext uri="{FF2B5EF4-FFF2-40B4-BE49-F238E27FC236}">
                <a16:creationId xmlns:a16="http://schemas.microsoft.com/office/drawing/2014/main" id="{F79E3679-4887-4B54-996C-65122E719AA8}"/>
              </a:ext>
            </a:extLst>
          </p:cNvPr>
          <p:cNvSpPr>
            <a:spLocks noGrp="1"/>
          </p:cNvSpPr>
          <p:nvPr>
            <p:ph type="title"/>
          </p:nvPr>
        </p:nvSpPr>
        <p:spPr>
          <a:xfrm>
            <a:off x="254000" y="712788"/>
            <a:ext cx="4044950" cy="641350"/>
          </a:xfrm>
        </p:spPr>
        <p:txBody>
          <a:bodyPr/>
          <a:lstStyle/>
          <a:p>
            <a:br>
              <a:rPr lang="en-US" dirty="0"/>
            </a:br>
            <a:r>
              <a:rPr lang="en-US" dirty="0"/>
              <a:t>Inserting Columns, Rows and Cells – Spreadsheet</a:t>
            </a:r>
            <a:br>
              <a:rPr lang="en-US" dirty="0"/>
            </a:br>
            <a:endParaRPr lang="en-IN" dirty="0"/>
          </a:p>
        </p:txBody>
      </p:sp>
      <p:pic>
        <p:nvPicPr>
          <p:cNvPr id="8" name="Picture 7">
            <a:extLst>
              <a:ext uri="{FF2B5EF4-FFF2-40B4-BE49-F238E27FC236}">
                <a16:creationId xmlns:a16="http://schemas.microsoft.com/office/drawing/2014/main" id="{2615D926-DDC9-49FA-B7DC-86D998F8F145}"/>
              </a:ext>
            </a:extLst>
          </p:cNvPr>
          <p:cNvPicPr>
            <a:picLocks noChangeAspect="1"/>
          </p:cNvPicPr>
          <p:nvPr/>
        </p:nvPicPr>
        <p:blipFill rotWithShape="1">
          <a:blip r:embed="rId2">
            <a:extLst>
              <a:ext uri="{28A0092B-C50C-407E-A947-70E740481C1C}">
                <a14:useLocalDpi xmlns:a14="http://schemas.microsoft.com/office/drawing/2010/main" val="0"/>
              </a:ext>
            </a:extLst>
          </a:blip>
          <a:srcRect b="11904"/>
          <a:stretch/>
        </p:blipFill>
        <p:spPr bwMode="auto">
          <a:xfrm>
            <a:off x="5074950" y="1818084"/>
            <a:ext cx="3473415" cy="15073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61630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665D9C9-CCDA-4E92-9F81-DC04FC79FC52}"/>
              </a:ext>
            </a:extLst>
          </p:cNvPr>
          <p:cNvSpPr>
            <a:spLocks noGrp="1"/>
          </p:cNvSpPr>
          <p:nvPr>
            <p:ph type="subTitle" idx="1"/>
          </p:nvPr>
        </p:nvSpPr>
        <p:spPr/>
        <p:txBody>
          <a:bodyPr/>
          <a:lstStyle/>
          <a:p>
            <a:r>
              <a:rPr lang="en-IN" dirty="0"/>
              <a:t>Inserting Cells</a:t>
            </a:r>
          </a:p>
        </p:txBody>
      </p:sp>
      <p:sp>
        <p:nvSpPr>
          <p:cNvPr id="4" name="Text Placeholder 3">
            <a:extLst>
              <a:ext uri="{FF2B5EF4-FFF2-40B4-BE49-F238E27FC236}">
                <a16:creationId xmlns:a16="http://schemas.microsoft.com/office/drawing/2014/main" id="{4D1E6A89-3904-4E71-A051-4D0EF285F2FC}"/>
              </a:ext>
            </a:extLst>
          </p:cNvPr>
          <p:cNvSpPr>
            <a:spLocks noGrp="1"/>
          </p:cNvSpPr>
          <p:nvPr>
            <p:ph type="body" idx="2"/>
          </p:nvPr>
        </p:nvSpPr>
        <p:spPr>
          <a:xfrm>
            <a:off x="462275" y="2571750"/>
            <a:ext cx="3837000" cy="2200525"/>
          </a:xfrm>
        </p:spPr>
        <p:txBody>
          <a:bodyPr/>
          <a:lstStyle/>
          <a:p>
            <a:pPr marL="360000" indent="-288000">
              <a:lnSpc>
                <a:spcPct val="100000"/>
              </a:lnSpc>
            </a:pPr>
            <a:endParaRPr lang="en-US" dirty="0"/>
          </a:p>
          <a:p>
            <a:pPr marL="360000" indent="-288000">
              <a:lnSpc>
                <a:spcPct val="100000"/>
              </a:lnSpc>
            </a:pPr>
            <a:r>
              <a:rPr lang="en-US" dirty="0"/>
              <a:t>To insert a new cell between two existing cells, just right-click on any existing cell</a:t>
            </a:r>
          </a:p>
          <a:p>
            <a:pPr marL="360000" indent="-288000">
              <a:lnSpc>
                <a:spcPct val="100000"/>
              </a:lnSpc>
            </a:pPr>
            <a:r>
              <a:rPr lang="en-US" dirty="0"/>
              <a:t>From the pop-up menu, select “Insert” option </a:t>
            </a:r>
          </a:p>
          <a:p>
            <a:pPr marL="360000" indent="-288000">
              <a:lnSpc>
                <a:spcPct val="100000"/>
              </a:lnSpc>
            </a:pPr>
            <a:r>
              <a:rPr lang="en-US" dirty="0"/>
              <a:t>The “Insert Cells” dialog box appear with four options</a:t>
            </a:r>
          </a:p>
          <a:p>
            <a:pPr marL="472050" indent="-400050">
              <a:lnSpc>
                <a:spcPct val="100000"/>
              </a:lnSpc>
              <a:buFont typeface="+mj-lt"/>
              <a:buAutoNum type="romanLcPeriod"/>
            </a:pPr>
            <a:r>
              <a:rPr lang="en-US" dirty="0"/>
              <a:t>Shift cells down </a:t>
            </a:r>
          </a:p>
          <a:p>
            <a:pPr marL="472050" indent="-400050">
              <a:lnSpc>
                <a:spcPct val="100000"/>
              </a:lnSpc>
              <a:buFont typeface="+mj-lt"/>
              <a:buAutoNum type="romanLcPeriod"/>
            </a:pPr>
            <a:r>
              <a:rPr lang="en-US" dirty="0"/>
              <a:t>Shift cells right</a:t>
            </a:r>
          </a:p>
          <a:p>
            <a:pPr marL="472050" indent="-400050">
              <a:lnSpc>
                <a:spcPct val="100000"/>
              </a:lnSpc>
              <a:buFont typeface="+mj-lt"/>
              <a:buAutoNum type="romanLcPeriod"/>
            </a:pPr>
            <a:r>
              <a:rPr lang="en-US" dirty="0"/>
              <a:t>Entire row</a:t>
            </a:r>
          </a:p>
          <a:p>
            <a:pPr marL="472050" indent="-400050">
              <a:lnSpc>
                <a:spcPct val="100000"/>
              </a:lnSpc>
              <a:buFont typeface="+mj-lt"/>
              <a:buAutoNum type="romanLcPeriod"/>
            </a:pPr>
            <a:r>
              <a:rPr lang="en-US" dirty="0"/>
              <a:t>Entire Column</a:t>
            </a:r>
          </a:p>
          <a:p>
            <a:endParaRPr lang="en-US" dirty="0"/>
          </a:p>
        </p:txBody>
      </p:sp>
      <p:sp>
        <p:nvSpPr>
          <p:cNvPr id="5" name="Text Placeholder 4">
            <a:extLst>
              <a:ext uri="{FF2B5EF4-FFF2-40B4-BE49-F238E27FC236}">
                <a16:creationId xmlns:a16="http://schemas.microsoft.com/office/drawing/2014/main" id="{A2874D3E-29A2-4060-8367-2B4A3B66BF32}"/>
              </a:ext>
            </a:extLst>
          </p:cNvPr>
          <p:cNvSpPr>
            <a:spLocks noGrp="1"/>
          </p:cNvSpPr>
          <p:nvPr>
            <p:ph type="body" idx="3"/>
          </p:nvPr>
        </p:nvSpPr>
        <p:spPr/>
        <p:txBody>
          <a:bodyPr/>
          <a:lstStyle/>
          <a:p>
            <a:pPr marL="184150" indent="0">
              <a:buNone/>
            </a:pPr>
            <a:r>
              <a:rPr lang="en-IN" dirty="0"/>
              <a:t>https://img.brainkart.com/imagebk34/d0pFgWE.jpg </a:t>
            </a:r>
          </a:p>
        </p:txBody>
      </p:sp>
      <p:sp>
        <p:nvSpPr>
          <p:cNvPr id="6" name="Title 1">
            <a:extLst>
              <a:ext uri="{FF2B5EF4-FFF2-40B4-BE49-F238E27FC236}">
                <a16:creationId xmlns:a16="http://schemas.microsoft.com/office/drawing/2014/main" id="{F79E3679-4887-4B54-996C-65122E719AA8}"/>
              </a:ext>
            </a:extLst>
          </p:cNvPr>
          <p:cNvSpPr>
            <a:spLocks noGrp="1"/>
          </p:cNvSpPr>
          <p:nvPr>
            <p:ph type="title"/>
          </p:nvPr>
        </p:nvSpPr>
        <p:spPr>
          <a:xfrm>
            <a:off x="254000" y="712788"/>
            <a:ext cx="4044950" cy="641350"/>
          </a:xfrm>
        </p:spPr>
        <p:txBody>
          <a:bodyPr/>
          <a:lstStyle/>
          <a:p>
            <a:br>
              <a:rPr lang="en-US" dirty="0"/>
            </a:br>
            <a:r>
              <a:rPr lang="en-US" dirty="0"/>
              <a:t>Inserting Columns, Rows and Cells – Spreadsheet</a:t>
            </a:r>
            <a:br>
              <a:rPr lang="en-US" dirty="0"/>
            </a:br>
            <a:endParaRPr lang="en-IN" dirty="0"/>
          </a:p>
        </p:txBody>
      </p:sp>
      <p:pic>
        <p:nvPicPr>
          <p:cNvPr id="8" name="Picture 7">
            <a:extLst>
              <a:ext uri="{FF2B5EF4-FFF2-40B4-BE49-F238E27FC236}">
                <a16:creationId xmlns:a16="http://schemas.microsoft.com/office/drawing/2014/main" id="{2615D926-DDC9-49FA-B7DC-86D998F8F145}"/>
              </a:ext>
            </a:extLst>
          </p:cNvPr>
          <p:cNvPicPr>
            <a:picLocks noChangeAspect="1"/>
          </p:cNvPicPr>
          <p:nvPr/>
        </p:nvPicPr>
        <p:blipFill rotWithShape="1">
          <a:blip r:embed="rId2">
            <a:extLst>
              <a:ext uri="{28A0092B-C50C-407E-A947-70E740481C1C}">
                <a14:useLocalDpi xmlns:a14="http://schemas.microsoft.com/office/drawing/2010/main" val="0"/>
              </a:ext>
            </a:extLst>
          </a:blip>
          <a:srcRect b="11904"/>
          <a:stretch/>
        </p:blipFill>
        <p:spPr bwMode="auto">
          <a:xfrm>
            <a:off x="5074950" y="1818084"/>
            <a:ext cx="3473415" cy="15073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804295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7B7B0-A45E-4E65-A554-8D83DC1B3FDD}"/>
              </a:ext>
            </a:extLst>
          </p:cNvPr>
          <p:cNvSpPr>
            <a:spLocks noGrp="1"/>
          </p:cNvSpPr>
          <p:nvPr>
            <p:ph type="title"/>
          </p:nvPr>
        </p:nvSpPr>
        <p:spPr/>
        <p:txBody>
          <a:bodyPr/>
          <a:lstStyle/>
          <a:p>
            <a:br>
              <a:rPr lang="en-US" dirty="0"/>
            </a:br>
            <a:r>
              <a:rPr lang="en-US" dirty="0"/>
              <a:t>Inserting Columns, Rows and Cells – Spreadsheet</a:t>
            </a:r>
            <a:br>
              <a:rPr lang="en-US" dirty="0"/>
            </a:br>
            <a:endParaRPr lang="en-IN" dirty="0"/>
          </a:p>
        </p:txBody>
      </p:sp>
      <p:sp>
        <p:nvSpPr>
          <p:cNvPr id="3" name="Subtitle 2">
            <a:extLst>
              <a:ext uri="{FF2B5EF4-FFF2-40B4-BE49-F238E27FC236}">
                <a16:creationId xmlns:a16="http://schemas.microsoft.com/office/drawing/2014/main" id="{ADCE15A4-40A0-440E-9212-D2ACAC6106AA}"/>
              </a:ext>
            </a:extLst>
          </p:cNvPr>
          <p:cNvSpPr>
            <a:spLocks noGrp="1"/>
          </p:cNvSpPr>
          <p:nvPr>
            <p:ph type="subTitle" idx="1"/>
          </p:nvPr>
        </p:nvSpPr>
        <p:spPr/>
        <p:txBody>
          <a:bodyPr/>
          <a:lstStyle/>
          <a:p>
            <a:r>
              <a:rPr lang="en-US" dirty="0"/>
              <a:t>Inserting multiple columns or rows</a:t>
            </a:r>
            <a:endParaRPr lang="en-IN" dirty="0"/>
          </a:p>
        </p:txBody>
      </p:sp>
      <p:sp>
        <p:nvSpPr>
          <p:cNvPr id="4" name="Text Placeholder 3">
            <a:extLst>
              <a:ext uri="{FF2B5EF4-FFF2-40B4-BE49-F238E27FC236}">
                <a16:creationId xmlns:a16="http://schemas.microsoft.com/office/drawing/2014/main" id="{065022EC-089A-4758-A715-38C587A7C5E8}"/>
              </a:ext>
            </a:extLst>
          </p:cNvPr>
          <p:cNvSpPr>
            <a:spLocks noGrp="1"/>
          </p:cNvSpPr>
          <p:nvPr>
            <p:ph type="body" idx="2"/>
          </p:nvPr>
        </p:nvSpPr>
        <p:spPr/>
        <p:txBody>
          <a:bodyPr/>
          <a:lstStyle/>
          <a:p>
            <a:pPr marL="139700" indent="0">
              <a:buNone/>
            </a:pPr>
            <a:r>
              <a:rPr lang="en-US" dirty="0"/>
              <a:t>Multiple columns or rows can be inserted at once rather than inserting one at a time.</a:t>
            </a:r>
          </a:p>
          <a:p>
            <a:r>
              <a:rPr lang="en-US" dirty="0"/>
              <a:t>Select multiple rows or columns for insertion.</a:t>
            </a:r>
          </a:p>
          <a:p>
            <a:pPr marL="139700" indent="0">
              <a:buNone/>
            </a:pPr>
            <a:endParaRPr lang="en-IN" dirty="0"/>
          </a:p>
        </p:txBody>
      </p:sp>
      <p:sp>
        <p:nvSpPr>
          <p:cNvPr id="5" name="Text Placeholder 4">
            <a:extLst>
              <a:ext uri="{FF2B5EF4-FFF2-40B4-BE49-F238E27FC236}">
                <a16:creationId xmlns:a16="http://schemas.microsoft.com/office/drawing/2014/main" id="{4A212107-1813-46A7-AB3D-9FFCBADFB94C}"/>
              </a:ext>
            </a:extLst>
          </p:cNvPr>
          <p:cNvSpPr>
            <a:spLocks noGrp="1"/>
          </p:cNvSpPr>
          <p:nvPr>
            <p:ph type="body" idx="3"/>
          </p:nvPr>
        </p:nvSpPr>
        <p:spPr>
          <a:xfrm>
            <a:off x="5074950" y="4736306"/>
            <a:ext cx="3397500" cy="211469"/>
          </a:xfrm>
        </p:spPr>
        <p:txBody>
          <a:bodyPr/>
          <a:lstStyle/>
          <a:p>
            <a:pPr marL="184150" indent="0">
              <a:buNone/>
            </a:pPr>
            <a:r>
              <a:rPr lang="en-IN" dirty="0"/>
              <a:t>https://img.brainkart.com/imagebk34/NDHDYwR.jpg</a:t>
            </a:r>
          </a:p>
          <a:p>
            <a:pPr marL="184150" indent="0">
              <a:buNone/>
            </a:pPr>
            <a:endParaRPr lang="en-IN" dirty="0"/>
          </a:p>
        </p:txBody>
      </p:sp>
      <p:pic>
        <p:nvPicPr>
          <p:cNvPr id="6" name="Picture 5">
            <a:extLst>
              <a:ext uri="{FF2B5EF4-FFF2-40B4-BE49-F238E27FC236}">
                <a16:creationId xmlns:a16="http://schemas.microsoft.com/office/drawing/2014/main" id="{3C6C63E8-CB7A-45F6-B829-31FCE2FB976D}"/>
              </a:ext>
            </a:extLst>
          </p:cNvPr>
          <p:cNvPicPr>
            <a:picLocks noChangeAspect="1"/>
          </p:cNvPicPr>
          <p:nvPr/>
        </p:nvPicPr>
        <p:blipFill rotWithShape="1">
          <a:blip r:embed="rId2">
            <a:extLst>
              <a:ext uri="{28A0092B-C50C-407E-A947-70E740481C1C}">
                <a14:useLocalDpi xmlns:a14="http://schemas.microsoft.com/office/drawing/2010/main" val="0"/>
              </a:ext>
            </a:extLst>
          </a:blip>
          <a:srcRect b="6241"/>
          <a:stretch/>
        </p:blipFill>
        <p:spPr bwMode="auto">
          <a:xfrm>
            <a:off x="5240507" y="1087787"/>
            <a:ext cx="3441218" cy="22419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40347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7B7B0-A45E-4E65-A554-8D83DC1B3FDD}"/>
              </a:ext>
            </a:extLst>
          </p:cNvPr>
          <p:cNvSpPr>
            <a:spLocks noGrp="1"/>
          </p:cNvSpPr>
          <p:nvPr>
            <p:ph type="title"/>
          </p:nvPr>
        </p:nvSpPr>
        <p:spPr/>
        <p:txBody>
          <a:bodyPr/>
          <a:lstStyle/>
          <a:p>
            <a:br>
              <a:rPr lang="en-US" dirty="0"/>
            </a:br>
            <a:r>
              <a:rPr lang="en-US" dirty="0"/>
              <a:t>Inserting Columns, Rows and Cells – Spreadsheet</a:t>
            </a:r>
            <a:br>
              <a:rPr lang="en-US" dirty="0"/>
            </a:br>
            <a:endParaRPr lang="en-IN" dirty="0"/>
          </a:p>
        </p:txBody>
      </p:sp>
      <p:sp>
        <p:nvSpPr>
          <p:cNvPr id="3" name="Subtitle 2">
            <a:extLst>
              <a:ext uri="{FF2B5EF4-FFF2-40B4-BE49-F238E27FC236}">
                <a16:creationId xmlns:a16="http://schemas.microsoft.com/office/drawing/2014/main" id="{ADCE15A4-40A0-440E-9212-D2ACAC6106AA}"/>
              </a:ext>
            </a:extLst>
          </p:cNvPr>
          <p:cNvSpPr>
            <a:spLocks noGrp="1"/>
          </p:cNvSpPr>
          <p:nvPr>
            <p:ph type="subTitle" idx="1"/>
          </p:nvPr>
        </p:nvSpPr>
        <p:spPr/>
        <p:txBody>
          <a:bodyPr/>
          <a:lstStyle/>
          <a:p>
            <a:r>
              <a:rPr lang="en-US" dirty="0"/>
              <a:t>Inserting Columns, Rows and Cells using “Insert Cells” Toolbar</a:t>
            </a:r>
            <a:endParaRPr lang="en-IN" dirty="0"/>
          </a:p>
        </p:txBody>
      </p:sp>
      <p:sp>
        <p:nvSpPr>
          <p:cNvPr id="4" name="Text Placeholder 3">
            <a:extLst>
              <a:ext uri="{FF2B5EF4-FFF2-40B4-BE49-F238E27FC236}">
                <a16:creationId xmlns:a16="http://schemas.microsoft.com/office/drawing/2014/main" id="{065022EC-089A-4758-A715-38C587A7C5E8}"/>
              </a:ext>
            </a:extLst>
          </p:cNvPr>
          <p:cNvSpPr>
            <a:spLocks noGrp="1"/>
          </p:cNvSpPr>
          <p:nvPr>
            <p:ph type="body" idx="2"/>
          </p:nvPr>
        </p:nvSpPr>
        <p:spPr/>
        <p:txBody>
          <a:bodyPr/>
          <a:lstStyle/>
          <a:p>
            <a:r>
              <a:rPr lang="en-US" dirty="0"/>
              <a:t>Click View -&gt; Toolbars -&gt; Insert Cell</a:t>
            </a:r>
            <a:endParaRPr lang="en-IN" dirty="0"/>
          </a:p>
        </p:txBody>
      </p:sp>
      <p:sp>
        <p:nvSpPr>
          <p:cNvPr id="5" name="Text Placeholder 4">
            <a:extLst>
              <a:ext uri="{FF2B5EF4-FFF2-40B4-BE49-F238E27FC236}">
                <a16:creationId xmlns:a16="http://schemas.microsoft.com/office/drawing/2014/main" id="{4A212107-1813-46A7-AB3D-9FFCBADFB94C}"/>
              </a:ext>
            </a:extLst>
          </p:cNvPr>
          <p:cNvSpPr>
            <a:spLocks noGrp="1"/>
          </p:cNvSpPr>
          <p:nvPr>
            <p:ph type="body" idx="3"/>
          </p:nvPr>
        </p:nvSpPr>
        <p:spPr/>
        <p:txBody>
          <a:bodyPr/>
          <a:lstStyle/>
          <a:p>
            <a:pPr marL="184150" indent="0">
              <a:buNone/>
            </a:pPr>
            <a:r>
              <a:rPr lang="en-IN" dirty="0"/>
              <a:t>https://img.brainkart.com/imagebk34/kLsTJ3z.jpg </a:t>
            </a:r>
          </a:p>
        </p:txBody>
      </p:sp>
      <p:pic>
        <p:nvPicPr>
          <p:cNvPr id="6" name="Picture 5">
            <a:extLst>
              <a:ext uri="{FF2B5EF4-FFF2-40B4-BE49-F238E27FC236}">
                <a16:creationId xmlns:a16="http://schemas.microsoft.com/office/drawing/2014/main" id="{DFEEAB42-EE7D-412D-947C-0E8F9C325E9B}"/>
              </a:ext>
            </a:extLst>
          </p:cNvPr>
          <p:cNvPicPr>
            <a:picLocks noChangeAspect="1"/>
          </p:cNvPicPr>
          <p:nvPr/>
        </p:nvPicPr>
        <p:blipFill rotWithShape="1">
          <a:blip r:embed="rId2">
            <a:extLst>
              <a:ext uri="{28A0092B-C50C-407E-A947-70E740481C1C}">
                <a14:useLocalDpi xmlns:a14="http://schemas.microsoft.com/office/drawing/2010/main" val="0"/>
              </a:ext>
            </a:extLst>
          </a:blip>
          <a:srcRect b="18218"/>
          <a:stretch/>
        </p:blipFill>
        <p:spPr bwMode="auto">
          <a:xfrm>
            <a:off x="5252725" y="1706722"/>
            <a:ext cx="3429000" cy="19157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169378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D3552-FEE6-4D2E-8388-56620BD22D87}"/>
              </a:ext>
            </a:extLst>
          </p:cNvPr>
          <p:cNvSpPr>
            <a:spLocks noGrp="1"/>
          </p:cNvSpPr>
          <p:nvPr>
            <p:ph type="title"/>
          </p:nvPr>
        </p:nvSpPr>
        <p:spPr/>
        <p:txBody>
          <a:bodyPr/>
          <a:lstStyle/>
          <a:p>
            <a:r>
              <a:rPr lang="en-IN" dirty="0"/>
              <a:t>Working with Spreadsheet</a:t>
            </a:r>
          </a:p>
        </p:txBody>
      </p:sp>
      <p:sp>
        <p:nvSpPr>
          <p:cNvPr id="3" name="Subtitle 2">
            <a:extLst>
              <a:ext uri="{FF2B5EF4-FFF2-40B4-BE49-F238E27FC236}">
                <a16:creationId xmlns:a16="http://schemas.microsoft.com/office/drawing/2014/main" id="{DFCEE743-5D7B-49E8-B3B2-E4136BD5AABC}"/>
              </a:ext>
            </a:extLst>
          </p:cNvPr>
          <p:cNvSpPr>
            <a:spLocks noGrp="1"/>
          </p:cNvSpPr>
          <p:nvPr>
            <p:ph type="subTitle" idx="1"/>
          </p:nvPr>
        </p:nvSpPr>
        <p:spPr/>
        <p:txBody>
          <a:bodyPr/>
          <a:lstStyle/>
          <a:p>
            <a:r>
              <a:rPr lang="en-US" dirty="0"/>
              <a:t>Deleting columns and rows - Spreadsheet </a:t>
            </a:r>
            <a:endParaRPr lang="en-IN" dirty="0"/>
          </a:p>
        </p:txBody>
      </p:sp>
      <p:sp>
        <p:nvSpPr>
          <p:cNvPr id="4" name="Text Placeholder 3">
            <a:extLst>
              <a:ext uri="{FF2B5EF4-FFF2-40B4-BE49-F238E27FC236}">
                <a16:creationId xmlns:a16="http://schemas.microsoft.com/office/drawing/2014/main" id="{8D0CB740-23E0-4C5C-82CC-48FF27C3534B}"/>
              </a:ext>
            </a:extLst>
          </p:cNvPr>
          <p:cNvSpPr>
            <a:spLocks noGrp="1"/>
          </p:cNvSpPr>
          <p:nvPr>
            <p:ph type="body" idx="2"/>
          </p:nvPr>
        </p:nvSpPr>
        <p:spPr/>
        <p:txBody>
          <a:bodyPr/>
          <a:lstStyle/>
          <a:p>
            <a:r>
              <a:rPr lang="en-US" dirty="0"/>
              <a:t>Delete single column or row.</a:t>
            </a:r>
          </a:p>
          <a:p>
            <a:r>
              <a:rPr lang="en-US" dirty="0"/>
              <a:t>Delete multiple columns or rows.</a:t>
            </a:r>
            <a:endParaRPr lang="en-IN" dirty="0"/>
          </a:p>
        </p:txBody>
      </p:sp>
      <p:sp>
        <p:nvSpPr>
          <p:cNvPr id="5" name="Text Placeholder 4">
            <a:extLst>
              <a:ext uri="{FF2B5EF4-FFF2-40B4-BE49-F238E27FC236}">
                <a16:creationId xmlns:a16="http://schemas.microsoft.com/office/drawing/2014/main" id="{46B7ACA5-8216-491D-8E4E-4F4146FFF11F}"/>
              </a:ext>
            </a:extLst>
          </p:cNvPr>
          <p:cNvSpPr>
            <a:spLocks noGrp="1"/>
          </p:cNvSpPr>
          <p:nvPr>
            <p:ph type="body" idx="3"/>
          </p:nvPr>
        </p:nvSpPr>
        <p:spPr/>
        <p:txBody>
          <a:bodyPr/>
          <a:lstStyle/>
          <a:p>
            <a:pPr marL="184150" indent="0">
              <a:buNone/>
            </a:pPr>
            <a:r>
              <a:rPr lang="en-IN" dirty="0"/>
              <a:t>https://img.brainkart.com/imagebk34/Hab10Nr.jpg </a:t>
            </a:r>
          </a:p>
        </p:txBody>
      </p:sp>
      <p:pic>
        <p:nvPicPr>
          <p:cNvPr id="6" name="Picture 5">
            <a:extLst>
              <a:ext uri="{FF2B5EF4-FFF2-40B4-BE49-F238E27FC236}">
                <a16:creationId xmlns:a16="http://schemas.microsoft.com/office/drawing/2014/main" id="{29489471-9F04-4C67-9DB0-FC1F4C832E21}"/>
              </a:ext>
            </a:extLst>
          </p:cNvPr>
          <p:cNvPicPr>
            <a:picLocks noChangeAspect="1"/>
          </p:cNvPicPr>
          <p:nvPr/>
        </p:nvPicPr>
        <p:blipFill rotWithShape="1">
          <a:blip r:embed="rId2">
            <a:extLst>
              <a:ext uri="{28A0092B-C50C-407E-A947-70E740481C1C}">
                <a14:useLocalDpi xmlns:a14="http://schemas.microsoft.com/office/drawing/2010/main" val="0"/>
              </a:ext>
            </a:extLst>
          </a:blip>
          <a:srcRect b="6290"/>
          <a:stretch/>
        </p:blipFill>
        <p:spPr bwMode="auto">
          <a:xfrm>
            <a:off x="4808799" y="978218"/>
            <a:ext cx="4081125" cy="22864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791366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868F-3BE1-4D80-9D40-3C4974B8FE88}"/>
              </a:ext>
            </a:extLst>
          </p:cNvPr>
          <p:cNvSpPr>
            <a:spLocks noGrp="1"/>
          </p:cNvSpPr>
          <p:nvPr>
            <p:ph type="title"/>
          </p:nvPr>
        </p:nvSpPr>
        <p:spPr/>
        <p:txBody>
          <a:bodyPr/>
          <a:lstStyle/>
          <a:p>
            <a:br>
              <a:rPr lang="en-US" dirty="0"/>
            </a:br>
            <a:r>
              <a:rPr lang="en-US" dirty="0"/>
              <a:t>Save, Close and Open the Worksheet </a:t>
            </a:r>
            <a:br>
              <a:rPr lang="en-US" dirty="0"/>
            </a:br>
            <a:endParaRPr lang="en-IN" dirty="0"/>
          </a:p>
        </p:txBody>
      </p:sp>
      <p:sp>
        <p:nvSpPr>
          <p:cNvPr id="3" name="Subtitle 2">
            <a:extLst>
              <a:ext uri="{FF2B5EF4-FFF2-40B4-BE49-F238E27FC236}">
                <a16:creationId xmlns:a16="http://schemas.microsoft.com/office/drawing/2014/main" id="{8F2190AE-7E4D-4090-A6DF-89B2D1DA8202}"/>
              </a:ext>
            </a:extLst>
          </p:cNvPr>
          <p:cNvSpPr>
            <a:spLocks noGrp="1"/>
          </p:cNvSpPr>
          <p:nvPr>
            <p:ph type="subTitle" idx="1"/>
          </p:nvPr>
        </p:nvSpPr>
        <p:spPr/>
        <p:txBody>
          <a:bodyPr/>
          <a:lstStyle/>
          <a:p>
            <a:r>
              <a:rPr lang="en-IN" dirty="0"/>
              <a:t>Saving Worksheet</a:t>
            </a:r>
          </a:p>
        </p:txBody>
      </p:sp>
      <p:sp>
        <p:nvSpPr>
          <p:cNvPr id="4" name="Text Placeholder 3">
            <a:extLst>
              <a:ext uri="{FF2B5EF4-FFF2-40B4-BE49-F238E27FC236}">
                <a16:creationId xmlns:a16="http://schemas.microsoft.com/office/drawing/2014/main" id="{2BD46254-B1DC-4CAA-A48B-C9908B0BAACA}"/>
              </a:ext>
            </a:extLst>
          </p:cNvPr>
          <p:cNvSpPr>
            <a:spLocks noGrp="1"/>
          </p:cNvSpPr>
          <p:nvPr>
            <p:ph type="body" idx="2"/>
          </p:nvPr>
        </p:nvSpPr>
        <p:spPr/>
        <p:txBody>
          <a:bodyPr/>
          <a:lstStyle/>
          <a:p>
            <a:r>
              <a:rPr lang="en-US" dirty="0"/>
              <a:t>File -&gt; Save (or) Ctrl + S (or) Click “Save”</a:t>
            </a:r>
          </a:p>
          <a:p>
            <a:r>
              <a:rPr lang="en-US" dirty="0"/>
              <a:t>If the file has not been saved previously, the Save As dialog box will appear.</a:t>
            </a:r>
          </a:p>
          <a:p>
            <a:r>
              <a:rPr lang="en-US" dirty="0"/>
              <a:t>Give “File Name”.</a:t>
            </a:r>
          </a:p>
          <a:p>
            <a:r>
              <a:rPr lang="en-US" dirty="0"/>
              <a:t>Click “Save” button.</a:t>
            </a:r>
          </a:p>
          <a:p>
            <a:endParaRPr lang="en-IN" dirty="0"/>
          </a:p>
        </p:txBody>
      </p:sp>
      <p:sp>
        <p:nvSpPr>
          <p:cNvPr id="5" name="Text Placeholder 4">
            <a:extLst>
              <a:ext uri="{FF2B5EF4-FFF2-40B4-BE49-F238E27FC236}">
                <a16:creationId xmlns:a16="http://schemas.microsoft.com/office/drawing/2014/main" id="{1F4052AB-BF30-4641-812D-1BFB39E393E1}"/>
              </a:ext>
            </a:extLst>
          </p:cNvPr>
          <p:cNvSpPr>
            <a:spLocks noGrp="1"/>
          </p:cNvSpPr>
          <p:nvPr>
            <p:ph type="body" idx="3"/>
          </p:nvPr>
        </p:nvSpPr>
        <p:spPr/>
        <p:txBody>
          <a:bodyPr/>
          <a:lstStyle/>
          <a:p>
            <a:pPr marL="184150" indent="0">
              <a:buNone/>
            </a:pPr>
            <a:r>
              <a:rPr lang="en-IN" dirty="0"/>
              <a:t>https://img.brainkart.com/imagebk34/kJIIW7N.jpg </a:t>
            </a:r>
          </a:p>
        </p:txBody>
      </p:sp>
      <p:pic>
        <p:nvPicPr>
          <p:cNvPr id="6" name="Picture 5">
            <a:extLst>
              <a:ext uri="{FF2B5EF4-FFF2-40B4-BE49-F238E27FC236}">
                <a16:creationId xmlns:a16="http://schemas.microsoft.com/office/drawing/2014/main" id="{D7AF3D0D-3DD1-42BD-9B4D-B365742D51F2}"/>
              </a:ext>
            </a:extLst>
          </p:cNvPr>
          <p:cNvPicPr>
            <a:picLocks noChangeAspect="1"/>
          </p:cNvPicPr>
          <p:nvPr/>
        </p:nvPicPr>
        <p:blipFill rotWithShape="1">
          <a:blip r:embed="rId2">
            <a:extLst>
              <a:ext uri="{28A0092B-C50C-407E-A947-70E740481C1C}">
                <a14:useLocalDpi xmlns:a14="http://schemas.microsoft.com/office/drawing/2010/main" val="0"/>
              </a:ext>
            </a:extLst>
          </a:blip>
          <a:srcRect l="-426" r="426" b="6949"/>
          <a:stretch/>
        </p:blipFill>
        <p:spPr bwMode="auto">
          <a:xfrm>
            <a:off x="5074950" y="508635"/>
            <a:ext cx="3685980" cy="28703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81602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868F-3BE1-4D80-9D40-3C4974B8FE88}"/>
              </a:ext>
            </a:extLst>
          </p:cNvPr>
          <p:cNvSpPr>
            <a:spLocks noGrp="1"/>
          </p:cNvSpPr>
          <p:nvPr>
            <p:ph type="title"/>
          </p:nvPr>
        </p:nvSpPr>
        <p:spPr/>
        <p:txBody>
          <a:bodyPr/>
          <a:lstStyle/>
          <a:p>
            <a:br>
              <a:rPr lang="en-US" dirty="0"/>
            </a:br>
            <a:r>
              <a:rPr lang="en-US" dirty="0"/>
              <a:t>Save, Close and Open the Worksheet </a:t>
            </a:r>
            <a:br>
              <a:rPr lang="en-US" dirty="0"/>
            </a:br>
            <a:endParaRPr lang="en-IN" dirty="0"/>
          </a:p>
        </p:txBody>
      </p:sp>
      <p:sp>
        <p:nvSpPr>
          <p:cNvPr id="3" name="Subtitle 2">
            <a:extLst>
              <a:ext uri="{FF2B5EF4-FFF2-40B4-BE49-F238E27FC236}">
                <a16:creationId xmlns:a16="http://schemas.microsoft.com/office/drawing/2014/main" id="{8F2190AE-7E4D-4090-A6DF-89B2D1DA8202}"/>
              </a:ext>
            </a:extLst>
          </p:cNvPr>
          <p:cNvSpPr>
            <a:spLocks noGrp="1"/>
          </p:cNvSpPr>
          <p:nvPr>
            <p:ph type="subTitle" idx="1"/>
          </p:nvPr>
        </p:nvSpPr>
        <p:spPr/>
        <p:txBody>
          <a:bodyPr/>
          <a:lstStyle/>
          <a:p>
            <a:r>
              <a:rPr lang="en-IN" dirty="0"/>
              <a:t>Closing a Worksheet</a:t>
            </a:r>
          </a:p>
        </p:txBody>
      </p:sp>
      <p:sp>
        <p:nvSpPr>
          <p:cNvPr id="4" name="Text Placeholder 3">
            <a:extLst>
              <a:ext uri="{FF2B5EF4-FFF2-40B4-BE49-F238E27FC236}">
                <a16:creationId xmlns:a16="http://schemas.microsoft.com/office/drawing/2014/main" id="{2BD46254-B1DC-4CAA-A48B-C9908B0BAACA}"/>
              </a:ext>
            </a:extLst>
          </p:cNvPr>
          <p:cNvSpPr>
            <a:spLocks noGrp="1"/>
          </p:cNvSpPr>
          <p:nvPr>
            <p:ph type="body" idx="2"/>
          </p:nvPr>
        </p:nvSpPr>
        <p:spPr/>
        <p:txBody>
          <a:bodyPr/>
          <a:lstStyle/>
          <a:p>
            <a:r>
              <a:rPr lang="en-US" dirty="0"/>
              <a:t>File -&gt; Close command (or) Press Ctrl + W.</a:t>
            </a:r>
            <a:endParaRPr lang="en-IN" dirty="0"/>
          </a:p>
        </p:txBody>
      </p:sp>
      <p:sp>
        <p:nvSpPr>
          <p:cNvPr id="5" name="Text Placeholder 4">
            <a:extLst>
              <a:ext uri="{FF2B5EF4-FFF2-40B4-BE49-F238E27FC236}">
                <a16:creationId xmlns:a16="http://schemas.microsoft.com/office/drawing/2014/main" id="{1F4052AB-BF30-4641-812D-1BFB39E393E1}"/>
              </a:ext>
            </a:extLst>
          </p:cNvPr>
          <p:cNvSpPr>
            <a:spLocks noGrp="1"/>
          </p:cNvSpPr>
          <p:nvPr>
            <p:ph type="body" idx="3"/>
          </p:nvPr>
        </p:nvSpPr>
        <p:spPr/>
        <p:txBody>
          <a:bodyPr/>
          <a:lstStyle/>
          <a:p>
            <a:pPr marL="184150" indent="0">
              <a:buNone/>
            </a:pPr>
            <a:r>
              <a:rPr lang="en-IN"/>
              <a:t>https://img.brainkart.com/imagebk34/kJIIW7N.jpg </a:t>
            </a:r>
          </a:p>
        </p:txBody>
      </p:sp>
      <p:pic>
        <p:nvPicPr>
          <p:cNvPr id="10" name="Picture 9">
            <a:extLst>
              <a:ext uri="{FF2B5EF4-FFF2-40B4-BE49-F238E27FC236}">
                <a16:creationId xmlns:a16="http://schemas.microsoft.com/office/drawing/2014/main" id="{EE8235AB-6E28-46A8-B4F7-1FDBAFB920BF}"/>
              </a:ext>
            </a:extLst>
          </p:cNvPr>
          <p:cNvPicPr>
            <a:picLocks noChangeAspect="1"/>
          </p:cNvPicPr>
          <p:nvPr/>
        </p:nvPicPr>
        <p:blipFill>
          <a:blip r:embed="rId2"/>
          <a:stretch>
            <a:fillRect/>
          </a:stretch>
        </p:blipFill>
        <p:spPr>
          <a:xfrm>
            <a:off x="5103736" y="1662231"/>
            <a:ext cx="3786189" cy="1681044"/>
          </a:xfrm>
          <a:prstGeom prst="rect">
            <a:avLst/>
          </a:prstGeom>
        </p:spPr>
      </p:pic>
    </p:spTree>
    <p:extLst>
      <p:ext uri="{BB962C8B-B14F-4D97-AF65-F5344CB8AC3E}">
        <p14:creationId xmlns:p14="http://schemas.microsoft.com/office/powerpoint/2010/main" val="68091577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E868F-3BE1-4D80-9D40-3C4974B8FE88}"/>
              </a:ext>
            </a:extLst>
          </p:cNvPr>
          <p:cNvSpPr>
            <a:spLocks noGrp="1"/>
          </p:cNvSpPr>
          <p:nvPr>
            <p:ph type="title"/>
          </p:nvPr>
        </p:nvSpPr>
        <p:spPr/>
        <p:txBody>
          <a:bodyPr/>
          <a:lstStyle/>
          <a:p>
            <a:br>
              <a:rPr lang="en-US" dirty="0"/>
            </a:br>
            <a:r>
              <a:rPr lang="en-US" dirty="0"/>
              <a:t>Save, Close and Open the Worksheet </a:t>
            </a:r>
            <a:br>
              <a:rPr lang="en-US" dirty="0"/>
            </a:br>
            <a:endParaRPr lang="en-IN" dirty="0"/>
          </a:p>
        </p:txBody>
      </p:sp>
      <p:sp>
        <p:nvSpPr>
          <p:cNvPr id="3" name="Subtitle 2">
            <a:extLst>
              <a:ext uri="{FF2B5EF4-FFF2-40B4-BE49-F238E27FC236}">
                <a16:creationId xmlns:a16="http://schemas.microsoft.com/office/drawing/2014/main" id="{8F2190AE-7E4D-4090-A6DF-89B2D1DA8202}"/>
              </a:ext>
            </a:extLst>
          </p:cNvPr>
          <p:cNvSpPr>
            <a:spLocks noGrp="1"/>
          </p:cNvSpPr>
          <p:nvPr>
            <p:ph type="subTitle" idx="1"/>
          </p:nvPr>
        </p:nvSpPr>
        <p:spPr/>
        <p:txBody>
          <a:bodyPr/>
          <a:lstStyle/>
          <a:p>
            <a:r>
              <a:rPr lang="en-IN" dirty="0"/>
              <a:t>Opening an existing worksheet</a:t>
            </a:r>
          </a:p>
        </p:txBody>
      </p:sp>
      <p:sp>
        <p:nvSpPr>
          <p:cNvPr id="4" name="Text Placeholder 3">
            <a:extLst>
              <a:ext uri="{FF2B5EF4-FFF2-40B4-BE49-F238E27FC236}">
                <a16:creationId xmlns:a16="http://schemas.microsoft.com/office/drawing/2014/main" id="{2BD46254-B1DC-4CAA-A48B-C9908B0BAACA}"/>
              </a:ext>
            </a:extLst>
          </p:cNvPr>
          <p:cNvSpPr>
            <a:spLocks noGrp="1"/>
          </p:cNvSpPr>
          <p:nvPr>
            <p:ph type="body" idx="2"/>
          </p:nvPr>
        </p:nvSpPr>
        <p:spPr/>
        <p:txBody>
          <a:bodyPr/>
          <a:lstStyle/>
          <a:p>
            <a:r>
              <a:rPr lang="en-US" dirty="0"/>
              <a:t>File → Open command (or) “Open” icon (or) Ctrl + O</a:t>
            </a:r>
            <a:endParaRPr lang="en-IN" dirty="0"/>
          </a:p>
        </p:txBody>
      </p:sp>
      <p:sp>
        <p:nvSpPr>
          <p:cNvPr id="5" name="Text Placeholder 4">
            <a:extLst>
              <a:ext uri="{FF2B5EF4-FFF2-40B4-BE49-F238E27FC236}">
                <a16:creationId xmlns:a16="http://schemas.microsoft.com/office/drawing/2014/main" id="{1F4052AB-BF30-4641-812D-1BFB39E393E1}"/>
              </a:ext>
            </a:extLst>
          </p:cNvPr>
          <p:cNvSpPr>
            <a:spLocks noGrp="1"/>
          </p:cNvSpPr>
          <p:nvPr>
            <p:ph type="body" idx="3"/>
          </p:nvPr>
        </p:nvSpPr>
        <p:spPr/>
        <p:txBody>
          <a:bodyPr/>
          <a:lstStyle/>
          <a:p>
            <a:pPr marL="184150" indent="0">
              <a:buNone/>
            </a:pPr>
            <a:r>
              <a:rPr lang="en-IN" dirty="0"/>
              <a:t>https://img.brainkart.com/imagebk34/weTQMdS.jpg</a:t>
            </a:r>
          </a:p>
        </p:txBody>
      </p:sp>
      <p:pic>
        <p:nvPicPr>
          <p:cNvPr id="7" name="Picture 6">
            <a:extLst>
              <a:ext uri="{FF2B5EF4-FFF2-40B4-BE49-F238E27FC236}">
                <a16:creationId xmlns:a16="http://schemas.microsoft.com/office/drawing/2014/main" id="{D8B181B4-8548-41AA-8730-D2C498E10411}"/>
              </a:ext>
            </a:extLst>
          </p:cNvPr>
          <p:cNvPicPr>
            <a:picLocks noChangeAspect="1"/>
          </p:cNvPicPr>
          <p:nvPr/>
        </p:nvPicPr>
        <p:blipFill rotWithShape="1">
          <a:blip r:embed="rId2">
            <a:extLst>
              <a:ext uri="{28A0092B-C50C-407E-A947-70E740481C1C}">
                <a14:useLocalDpi xmlns:a14="http://schemas.microsoft.com/office/drawing/2010/main" val="0"/>
              </a:ext>
            </a:extLst>
          </a:blip>
          <a:srcRect b="5995"/>
          <a:stretch/>
        </p:blipFill>
        <p:spPr bwMode="auto">
          <a:xfrm>
            <a:off x="5079541" y="1269174"/>
            <a:ext cx="3499842" cy="27146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5437866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2869-7473-4A89-A3D2-A45E3E6C7EA8}"/>
              </a:ext>
            </a:extLst>
          </p:cNvPr>
          <p:cNvSpPr>
            <a:spLocks noGrp="1"/>
          </p:cNvSpPr>
          <p:nvPr>
            <p:ph type="title"/>
          </p:nvPr>
        </p:nvSpPr>
        <p:spPr/>
        <p:txBody>
          <a:bodyPr/>
          <a:lstStyle/>
          <a:p>
            <a:r>
              <a:rPr lang="en-IN" dirty="0"/>
              <a:t>Creating Formulae – Spreadsheet</a:t>
            </a:r>
          </a:p>
        </p:txBody>
      </p:sp>
      <p:sp>
        <p:nvSpPr>
          <p:cNvPr id="3" name="Subtitle 2">
            <a:extLst>
              <a:ext uri="{FF2B5EF4-FFF2-40B4-BE49-F238E27FC236}">
                <a16:creationId xmlns:a16="http://schemas.microsoft.com/office/drawing/2014/main" id="{90DB2EDE-6D72-4AF3-9EBF-BDBD2B0E7F9A}"/>
              </a:ext>
            </a:extLst>
          </p:cNvPr>
          <p:cNvSpPr>
            <a:spLocks noGrp="1"/>
          </p:cNvSpPr>
          <p:nvPr>
            <p:ph type="subTitle" idx="1"/>
          </p:nvPr>
        </p:nvSpPr>
        <p:spPr/>
        <p:txBody>
          <a:bodyPr/>
          <a:lstStyle/>
          <a:p>
            <a:r>
              <a:rPr lang="en-IN" dirty="0"/>
              <a:t>Creating Formulae</a:t>
            </a:r>
          </a:p>
        </p:txBody>
      </p:sp>
      <p:sp>
        <p:nvSpPr>
          <p:cNvPr id="4" name="Text Placeholder 3">
            <a:extLst>
              <a:ext uri="{FF2B5EF4-FFF2-40B4-BE49-F238E27FC236}">
                <a16:creationId xmlns:a16="http://schemas.microsoft.com/office/drawing/2014/main" id="{DCE5E7B3-D64E-4E7B-B4F1-92C0908DA0B2}"/>
              </a:ext>
            </a:extLst>
          </p:cNvPr>
          <p:cNvSpPr>
            <a:spLocks noGrp="1"/>
          </p:cNvSpPr>
          <p:nvPr>
            <p:ph type="body" idx="2"/>
          </p:nvPr>
        </p:nvSpPr>
        <p:spPr/>
        <p:txBody>
          <a:bodyPr/>
          <a:lstStyle/>
          <a:p>
            <a:r>
              <a:rPr lang="en-IN" dirty="0"/>
              <a:t>Operators</a:t>
            </a:r>
          </a:p>
          <a:p>
            <a:r>
              <a:rPr lang="en-IN" dirty="0"/>
              <a:t>Construction of formula</a:t>
            </a:r>
          </a:p>
          <a:p>
            <a:pPr marL="139700" indent="0">
              <a:buNone/>
            </a:pPr>
            <a:endParaRPr lang="en-IN" dirty="0"/>
          </a:p>
        </p:txBody>
      </p:sp>
      <p:sp>
        <p:nvSpPr>
          <p:cNvPr id="5" name="Text Placeholder 4">
            <a:extLst>
              <a:ext uri="{FF2B5EF4-FFF2-40B4-BE49-F238E27FC236}">
                <a16:creationId xmlns:a16="http://schemas.microsoft.com/office/drawing/2014/main" id="{C7F9F698-DA78-48A3-8A20-70DA641C82FC}"/>
              </a:ext>
            </a:extLst>
          </p:cNvPr>
          <p:cNvSpPr>
            <a:spLocks noGrp="1"/>
          </p:cNvSpPr>
          <p:nvPr>
            <p:ph type="body" idx="3"/>
          </p:nvPr>
        </p:nvSpPr>
        <p:spPr/>
        <p:txBody>
          <a:bodyPr/>
          <a:lstStyle/>
          <a:p>
            <a:pPr marL="184150" indent="0">
              <a:buNone/>
            </a:pPr>
            <a:r>
              <a:rPr lang="en-IN" dirty="0"/>
              <a:t>https://wiki.openoffice.org/w/images/1/1a/CG3Ch3F14d.png</a:t>
            </a:r>
          </a:p>
        </p:txBody>
      </p:sp>
      <p:pic>
        <p:nvPicPr>
          <p:cNvPr id="7" name="Picture 6">
            <a:extLst>
              <a:ext uri="{FF2B5EF4-FFF2-40B4-BE49-F238E27FC236}">
                <a16:creationId xmlns:a16="http://schemas.microsoft.com/office/drawing/2014/main" id="{95A7CD8A-945C-4D14-8795-8FB32320F648}"/>
              </a:ext>
            </a:extLst>
          </p:cNvPr>
          <p:cNvPicPr>
            <a:picLocks noChangeAspect="1"/>
          </p:cNvPicPr>
          <p:nvPr/>
        </p:nvPicPr>
        <p:blipFill>
          <a:blip r:embed="rId2"/>
          <a:stretch>
            <a:fillRect/>
          </a:stretch>
        </p:blipFill>
        <p:spPr>
          <a:xfrm>
            <a:off x="5159713" y="1305826"/>
            <a:ext cx="3522012" cy="2457218"/>
          </a:xfrm>
          <a:prstGeom prst="rect">
            <a:avLst/>
          </a:prstGeom>
        </p:spPr>
      </p:pic>
    </p:spTree>
    <p:extLst>
      <p:ext uri="{BB962C8B-B14F-4D97-AF65-F5344CB8AC3E}">
        <p14:creationId xmlns:p14="http://schemas.microsoft.com/office/powerpoint/2010/main" val="524960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613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Steps to asseble PC</a:t>
            </a:r>
          </a:p>
          <a:p>
            <a:pPr marL="457200" lvl="0" indent="-342900" algn="l" rtl="0">
              <a:spcBef>
                <a:spcPts val="0"/>
              </a:spcBef>
              <a:spcAft>
                <a:spcPts val="0"/>
              </a:spcAft>
              <a:buSzPts val="1800"/>
              <a:buChar char="●"/>
            </a:pPr>
            <a:r>
              <a:rPr lang="en-IN" dirty="0"/>
              <a:t>S</a:t>
            </a:r>
            <a:r>
              <a:rPr lang="en" dirty="0"/>
              <a:t>teps to deassemble PC</a:t>
            </a:r>
          </a:p>
          <a:p>
            <a:pPr marL="457200" lvl="0" indent="-342900" algn="l" rtl="0">
              <a:spcBef>
                <a:spcPts val="0"/>
              </a:spcBef>
              <a:spcAft>
                <a:spcPts val="0"/>
              </a:spcAft>
              <a:buSzPts val="1800"/>
              <a:buChar char="●"/>
            </a:pPr>
            <a:endParaRPr dirty="0"/>
          </a:p>
          <a:p>
            <a:pPr marL="114300" lvl="0" indent="0" algn="l" rtl="0">
              <a:spcBef>
                <a:spcPts val="0"/>
              </a:spcBef>
              <a:spcAft>
                <a:spcPts val="0"/>
              </a:spcAft>
              <a:buSzPts val="1800"/>
              <a:buNone/>
            </a:pPr>
            <a:endParaRPr dirty="0"/>
          </a:p>
        </p:txBody>
      </p:sp>
    </p:spTree>
    <p:extLst>
      <p:ext uri="{BB962C8B-B14F-4D97-AF65-F5344CB8AC3E}">
        <p14:creationId xmlns:p14="http://schemas.microsoft.com/office/powerpoint/2010/main" val="562355025"/>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69D2-EBB4-4579-B542-411516F70ADA}"/>
              </a:ext>
            </a:extLst>
          </p:cNvPr>
          <p:cNvSpPr>
            <a:spLocks noGrp="1"/>
          </p:cNvSpPr>
          <p:nvPr>
            <p:ph type="title"/>
          </p:nvPr>
        </p:nvSpPr>
        <p:spPr/>
        <p:txBody>
          <a:bodyPr/>
          <a:lstStyle/>
          <a:p>
            <a:r>
              <a:rPr lang="en-IN" dirty="0"/>
              <a:t>Creating Formulae</a:t>
            </a:r>
            <a:br>
              <a:rPr lang="en-IN" dirty="0"/>
            </a:br>
            <a:endParaRPr lang="en-IN" dirty="0"/>
          </a:p>
        </p:txBody>
      </p:sp>
      <p:sp>
        <p:nvSpPr>
          <p:cNvPr id="3" name="Subtitle 2">
            <a:extLst>
              <a:ext uri="{FF2B5EF4-FFF2-40B4-BE49-F238E27FC236}">
                <a16:creationId xmlns:a16="http://schemas.microsoft.com/office/drawing/2014/main" id="{7232F28A-D9A2-4F98-B393-1F2AA27C45A7}"/>
              </a:ext>
            </a:extLst>
          </p:cNvPr>
          <p:cNvSpPr>
            <a:spLocks noGrp="1"/>
          </p:cNvSpPr>
          <p:nvPr>
            <p:ph type="subTitle" idx="1"/>
          </p:nvPr>
        </p:nvSpPr>
        <p:spPr/>
        <p:txBody>
          <a:bodyPr/>
          <a:lstStyle/>
          <a:p>
            <a:r>
              <a:rPr lang="en-IN" dirty="0"/>
              <a:t>Operators</a:t>
            </a:r>
          </a:p>
          <a:p>
            <a:endParaRPr lang="en-IN" dirty="0"/>
          </a:p>
        </p:txBody>
      </p:sp>
      <p:sp>
        <p:nvSpPr>
          <p:cNvPr id="4" name="Text Placeholder 3">
            <a:extLst>
              <a:ext uri="{FF2B5EF4-FFF2-40B4-BE49-F238E27FC236}">
                <a16:creationId xmlns:a16="http://schemas.microsoft.com/office/drawing/2014/main" id="{92A09057-DD8D-4791-98CC-FE7C315473D3}"/>
              </a:ext>
            </a:extLst>
          </p:cNvPr>
          <p:cNvSpPr>
            <a:spLocks noGrp="1"/>
          </p:cNvSpPr>
          <p:nvPr>
            <p:ph type="body" idx="2"/>
          </p:nvPr>
        </p:nvSpPr>
        <p:spPr/>
        <p:txBody>
          <a:bodyPr/>
          <a:lstStyle/>
          <a:p>
            <a:pPr marL="539750" indent="-400050">
              <a:buFont typeface="+mj-lt"/>
              <a:buAutoNum type="romanLcPeriod"/>
            </a:pPr>
            <a:r>
              <a:rPr lang="en-US" b="1" dirty="0"/>
              <a:t>Arithmetic Operators</a:t>
            </a:r>
          </a:p>
          <a:p>
            <a:pPr marL="539750" indent="-400050">
              <a:buFont typeface="+mj-lt"/>
              <a:buAutoNum type="romanLcPeriod"/>
            </a:pPr>
            <a:r>
              <a:rPr lang="en-US" dirty="0"/>
              <a:t>Relational Operators</a:t>
            </a:r>
          </a:p>
          <a:p>
            <a:pPr marL="539750" indent="-400050">
              <a:buFont typeface="+mj-lt"/>
              <a:buAutoNum type="romanLcPeriod"/>
            </a:pPr>
            <a:r>
              <a:rPr lang="en-US" dirty="0"/>
              <a:t>Reference Operators </a:t>
            </a:r>
          </a:p>
          <a:p>
            <a:pPr marL="539750" indent="-400050">
              <a:buFont typeface="+mj-lt"/>
              <a:buAutoNum type="romanLcPeriod"/>
            </a:pPr>
            <a:r>
              <a:rPr lang="en-US" dirty="0"/>
              <a:t>Text Operator</a:t>
            </a:r>
          </a:p>
          <a:p>
            <a:pPr marL="139700" indent="0">
              <a:buNone/>
            </a:pPr>
            <a:endParaRPr lang="en-IN" dirty="0"/>
          </a:p>
        </p:txBody>
      </p:sp>
      <p:sp>
        <p:nvSpPr>
          <p:cNvPr id="5" name="Text Placeholder 4">
            <a:extLst>
              <a:ext uri="{FF2B5EF4-FFF2-40B4-BE49-F238E27FC236}">
                <a16:creationId xmlns:a16="http://schemas.microsoft.com/office/drawing/2014/main" id="{B239A54F-4BA4-467F-9F21-8138FEA1259D}"/>
              </a:ext>
            </a:extLst>
          </p:cNvPr>
          <p:cNvSpPr>
            <a:spLocks noGrp="1"/>
          </p:cNvSpPr>
          <p:nvPr>
            <p:ph type="body" idx="3"/>
          </p:nvPr>
        </p:nvSpPr>
        <p:spPr/>
        <p:txBody>
          <a:bodyPr/>
          <a:lstStyle/>
          <a:p>
            <a:pPr marL="184150" indent="0">
              <a:buNone/>
            </a:pPr>
            <a:r>
              <a:rPr lang="en-IN" dirty="0"/>
              <a:t>https://img.brainkart.com/imagebk34/9csFCzE.jpg</a:t>
            </a:r>
          </a:p>
        </p:txBody>
      </p:sp>
      <p:pic>
        <p:nvPicPr>
          <p:cNvPr id="6" name="Picture 5">
            <a:extLst>
              <a:ext uri="{FF2B5EF4-FFF2-40B4-BE49-F238E27FC236}">
                <a16:creationId xmlns:a16="http://schemas.microsoft.com/office/drawing/2014/main" id="{F609A356-19A3-479D-B6A8-B2B66BDC759B}"/>
              </a:ext>
            </a:extLst>
          </p:cNvPr>
          <p:cNvPicPr>
            <a:picLocks noChangeAspect="1"/>
          </p:cNvPicPr>
          <p:nvPr/>
        </p:nvPicPr>
        <p:blipFill rotWithShape="1">
          <a:blip r:embed="rId2">
            <a:extLst>
              <a:ext uri="{28A0092B-C50C-407E-A947-70E740481C1C}">
                <a14:useLocalDpi xmlns:a14="http://schemas.microsoft.com/office/drawing/2010/main" val="0"/>
              </a:ext>
            </a:extLst>
          </a:blip>
          <a:srcRect b="10400"/>
          <a:stretch/>
        </p:blipFill>
        <p:spPr bwMode="auto">
          <a:xfrm>
            <a:off x="5074950" y="1310682"/>
            <a:ext cx="3772950" cy="25084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3691404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69D2-EBB4-4579-B542-411516F70ADA}"/>
              </a:ext>
            </a:extLst>
          </p:cNvPr>
          <p:cNvSpPr>
            <a:spLocks noGrp="1"/>
          </p:cNvSpPr>
          <p:nvPr>
            <p:ph type="title"/>
          </p:nvPr>
        </p:nvSpPr>
        <p:spPr/>
        <p:txBody>
          <a:bodyPr/>
          <a:lstStyle/>
          <a:p>
            <a:r>
              <a:rPr lang="en-IN" dirty="0"/>
              <a:t>Creating Formulae</a:t>
            </a:r>
            <a:br>
              <a:rPr lang="en-IN" dirty="0"/>
            </a:br>
            <a:endParaRPr lang="en-IN" dirty="0"/>
          </a:p>
        </p:txBody>
      </p:sp>
      <p:sp>
        <p:nvSpPr>
          <p:cNvPr id="3" name="Subtitle 2">
            <a:extLst>
              <a:ext uri="{FF2B5EF4-FFF2-40B4-BE49-F238E27FC236}">
                <a16:creationId xmlns:a16="http://schemas.microsoft.com/office/drawing/2014/main" id="{7232F28A-D9A2-4F98-B393-1F2AA27C45A7}"/>
              </a:ext>
            </a:extLst>
          </p:cNvPr>
          <p:cNvSpPr>
            <a:spLocks noGrp="1"/>
          </p:cNvSpPr>
          <p:nvPr>
            <p:ph type="subTitle" idx="1"/>
          </p:nvPr>
        </p:nvSpPr>
        <p:spPr/>
        <p:txBody>
          <a:bodyPr/>
          <a:lstStyle/>
          <a:p>
            <a:r>
              <a:rPr lang="en-IN" dirty="0"/>
              <a:t>Operators</a:t>
            </a:r>
          </a:p>
          <a:p>
            <a:endParaRPr lang="en-IN" dirty="0"/>
          </a:p>
        </p:txBody>
      </p:sp>
      <p:sp>
        <p:nvSpPr>
          <p:cNvPr id="4" name="Text Placeholder 3">
            <a:extLst>
              <a:ext uri="{FF2B5EF4-FFF2-40B4-BE49-F238E27FC236}">
                <a16:creationId xmlns:a16="http://schemas.microsoft.com/office/drawing/2014/main" id="{92A09057-DD8D-4791-98CC-FE7C315473D3}"/>
              </a:ext>
            </a:extLst>
          </p:cNvPr>
          <p:cNvSpPr>
            <a:spLocks noGrp="1"/>
          </p:cNvSpPr>
          <p:nvPr>
            <p:ph type="body" idx="2"/>
          </p:nvPr>
        </p:nvSpPr>
        <p:spPr/>
        <p:txBody>
          <a:bodyPr/>
          <a:lstStyle/>
          <a:p>
            <a:pPr marL="539750" indent="-400050">
              <a:buFont typeface="+mj-lt"/>
              <a:buAutoNum type="romanLcPeriod"/>
            </a:pPr>
            <a:r>
              <a:rPr lang="en-US" dirty="0"/>
              <a:t>Arithmetic Operators</a:t>
            </a:r>
          </a:p>
          <a:p>
            <a:pPr marL="539750" indent="-400050">
              <a:buFont typeface="+mj-lt"/>
              <a:buAutoNum type="romanLcPeriod"/>
            </a:pPr>
            <a:r>
              <a:rPr lang="en-US" b="1" dirty="0"/>
              <a:t>Relational Operators</a:t>
            </a:r>
          </a:p>
          <a:p>
            <a:pPr marL="539750" indent="-400050">
              <a:buFont typeface="+mj-lt"/>
              <a:buAutoNum type="romanLcPeriod"/>
            </a:pPr>
            <a:r>
              <a:rPr lang="en-US" dirty="0"/>
              <a:t>Reference Operators </a:t>
            </a:r>
          </a:p>
          <a:p>
            <a:pPr marL="539750" indent="-400050">
              <a:buFont typeface="+mj-lt"/>
              <a:buAutoNum type="romanLcPeriod"/>
            </a:pPr>
            <a:r>
              <a:rPr lang="en-US" dirty="0"/>
              <a:t>Text Operator</a:t>
            </a:r>
          </a:p>
          <a:p>
            <a:pPr marL="139700" indent="0">
              <a:buNone/>
            </a:pPr>
            <a:endParaRPr lang="en-IN" dirty="0"/>
          </a:p>
        </p:txBody>
      </p:sp>
      <p:sp>
        <p:nvSpPr>
          <p:cNvPr id="5" name="Text Placeholder 4">
            <a:extLst>
              <a:ext uri="{FF2B5EF4-FFF2-40B4-BE49-F238E27FC236}">
                <a16:creationId xmlns:a16="http://schemas.microsoft.com/office/drawing/2014/main" id="{B239A54F-4BA4-467F-9F21-8138FEA1259D}"/>
              </a:ext>
            </a:extLst>
          </p:cNvPr>
          <p:cNvSpPr>
            <a:spLocks noGrp="1"/>
          </p:cNvSpPr>
          <p:nvPr>
            <p:ph type="body" idx="3"/>
          </p:nvPr>
        </p:nvSpPr>
        <p:spPr/>
        <p:txBody>
          <a:bodyPr/>
          <a:lstStyle/>
          <a:p>
            <a:pPr marL="184150" indent="0">
              <a:buNone/>
            </a:pPr>
            <a:r>
              <a:rPr lang="en-IN" dirty="0"/>
              <a:t>https://img.brainkart.com/imagebk34/e7frlNi.jpg</a:t>
            </a:r>
          </a:p>
        </p:txBody>
      </p:sp>
      <p:pic>
        <p:nvPicPr>
          <p:cNvPr id="7" name="Picture 6">
            <a:extLst>
              <a:ext uri="{FF2B5EF4-FFF2-40B4-BE49-F238E27FC236}">
                <a16:creationId xmlns:a16="http://schemas.microsoft.com/office/drawing/2014/main" id="{AF23504C-70C9-42FC-BF86-482FD5A7E054}"/>
              </a:ext>
            </a:extLst>
          </p:cNvPr>
          <p:cNvPicPr>
            <a:picLocks noChangeAspect="1"/>
          </p:cNvPicPr>
          <p:nvPr/>
        </p:nvPicPr>
        <p:blipFill rotWithShape="1">
          <a:blip r:embed="rId2">
            <a:extLst>
              <a:ext uri="{28A0092B-C50C-407E-A947-70E740481C1C}">
                <a14:useLocalDpi xmlns:a14="http://schemas.microsoft.com/office/drawing/2010/main" val="0"/>
              </a:ext>
            </a:extLst>
          </a:blip>
          <a:srcRect b="8373"/>
          <a:stretch/>
        </p:blipFill>
        <p:spPr bwMode="auto">
          <a:xfrm>
            <a:off x="4980865" y="1025137"/>
            <a:ext cx="3909060" cy="3169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170894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69D2-EBB4-4579-B542-411516F70ADA}"/>
              </a:ext>
            </a:extLst>
          </p:cNvPr>
          <p:cNvSpPr>
            <a:spLocks noGrp="1"/>
          </p:cNvSpPr>
          <p:nvPr>
            <p:ph type="title"/>
          </p:nvPr>
        </p:nvSpPr>
        <p:spPr/>
        <p:txBody>
          <a:bodyPr/>
          <a:lstStyle/>
          <a:p>
            <a:r>
              <a:rPr lang="en-IN" dirty="0"/>
              <a:t>Creating Formulae</a:t>
            </a:r>
            <a:br>
              <a:rPr lang="en-IN" dirty="0"/>
            </a:br>
            <a:endParaRPr lang="en-IN" dirty="0"/>
          </a:p>
        </p:txBody>
      </p:sp>
      <p:sp>
        <p:nvSpPr>
          <p:cNvPr id="3" name="Subtitle 2">
            <a:extLst>
              <a:ext uri="{FF2B5EF4-FFF2-40B4-BE49-F238E27FC236}">
                <a16:creationId xmlns:a16="http://schemas.microsoft.com/office/drawing/2014/main" id="{7232F28A-D9A2-4F98-B393-1F2AA27C45A7}"/>
              </a:ext>
            </a:extLst>
          </p:cNvPr>
          <p:cNvSpPr>
            <a:spLocks noGrp="1"/>
          </p:cNvSpPr>
          <p:nvPr>
            <p:ph type="subTitle" idx="1"/>
          </p:nvPr>
        </p:nvSpPr>
        <p:spPr/>
        <p:txBody>
          <a:bodyPr/>
          <a:lstStyle/>
          <a:p>
            <a:r>
              <a:rPr lang="en-IN" dirty="0"/>
              <a:t>Operators</a:t>
            </a:r>
          </a:p>
          <a:p>
            <a:endParaRPr lang="en-IN" dirty="0"/>
          </a:p>
        </p:txBody>
      </p:sp>
      <p:sp>
        <p:nvSpPr>
          <p:cNvPr id="4" name="Text Placeholder 3">
            <a:extLst>
              <a:ext uri="{FF2B5EF4-FFF2-40B4-BE49-F238E27FC236}">
                <a16:creationId xmlns:a16="http://schemas.microsoft.com/office/drawing/2014/main" id="{92A09057-DD8D-4791-98CC-FE7C315473D3}"/>
              </a:ext>
            </a:extLst>
          </p:cNvPr>
          <p:cNvSpPr>
            <a:spLocks noGrp="1"/>
          </p:cNvSpPr>
          <p:nvPr>
            <p:ph type="body" idx="2"/>
          </p:nvPr>
        </p:nvSpPr>
        <p:spPr/>
        <p:txBody>
          <a:bodyPr/>
          <a:lstStyle/>
          <a:p>
            <a:pPr marL="539750" indent="-400050">
              <a:buFont typeface="+mj-lt"/>
              <a:buAutoNum type="romanLcPeriod"/>
            </a:pPr>
            <a:r>
              <a:rPr lang="en-US" dirty="0"/>
              <a:t>Arithmetic Operators</a:t>
            </a:r>
          </a:p>
          <a:p>
            <a:pPr marL="539750" indent="-400050">
              <a:buFont typeface="+mj-lt"/>
              <a:buAutoNum type="romanLcPeriod"/>
            </a:pPr>
            <a:r>
              <a:rPr lang="en-US" dirty="0"/>
              <a:t>Relational Operators</a:t>
            </a:r>
          </a:p>
          <a:p>
            <a:pPr marL="539750" indent="-400050">
              <a:buFont typeface="+mj-lt"/>
              <a:buAutoNum type="romanLcPeriod"/>
            </a:pPr>
            <a:r>
              <a:rPr lang="en-US" b="1" dirty="0"/>
              <a:t>Reference Operators </a:t>
            </a:r>
          </a:p>
          <a:p>
            <a:pPr marL="539750" indent="-400050">
              <a:buFont typeface="+mj-lt"/>
              <a:buAutoNum type="romanLcPeriod"/>
            </a:pPr>
            <a:r>
              <a:rPr lang="en-US" dirty="0"/>
              <a:t>Text Operator</a:t>
            </a:r>
          </a:p>
          <a:p>
            <a:pPr marL="139700" indent="0">
              <a:buNone/>
            </a:pPr>
            <a:endParaRPr lang="en-IN" dirty="0"/>
          </a:p>
        </p:txBody>
      </p:sp>
      <p:sp>
        <p:nvSpPr>
          <p:cNvPr id="5" name="Text Placeholder 4">
            <a:extLst>
              <a:ext uri="{FF2B5EF4-FFF2-40B4-BE49-F238E27FC236}">
                <a16:creationId xmlns:a16="http://schemas.microsoft.com/office/drawing/2014/main" id="{B239A54F-4BA4-467F-9F21-8138FEA1259D}"/>
              </a:ext>
            </a:extLst>
          </p:cNvPr>
          <p:cNvSpPr>
            <a:spLocks noGrp="1"/>
          </p:cNvSpPr>
          <p:nvPr>
            <p:ph type="body" idx="3"/>
          </p:nvPr>
        </p:nvSpPr>
        <p:spPr/>
        <p:txBody>
          <a:bodyPr/>
          <a:lstStyle/>
          <a:p>
            <a:pPr marL="184150" indent="0">
              <a:buNone/>
            </a:pPr>
            <a:r>
              <a:rPr lang="en-IN" dirty="0"/>
              <a:t>https://img.brainkart.com/imagebk34/ZrOVphS.jpg</a:t>
            </a:r>
          </a:p>
        </p:txBody>
      </p:sp>
      <p:pic>
        <p:nvPicPr>
          <p:cNvPr id="8" name="Picture 7">
            <a:extLst>
              <a:ext uri="{FF2B5EF4-FFF2-40B4-BE49-F238E27FC236}">
                <a16:creationId xmlns:a16="http://schemas.microsoft.com/office/drawing/2014/main" id="{CC1BEEB2-839F-4029-AC49-328778009768}"/>
              </a:ext>
            </a:extLst>
          </p:cNvPr>
          <p:cNvPicPr>
            <a:picLocks noChangeAspect="1"/>
          </p:cNvPicPr>
          <p:nvPr/>
        </p:nvPicPr>
        <p:blipFill rotWithShape="1">
          <a:blip r:embed="rId2">
            <a:extLst>
              <a:ext uri="{28A0092B-C50C-407E-A947-70E740481C1C}">
                <a14:useLocalDpi xmlns:a14="http://schemas.microsoft.com/office/drawing/2010/main" val="0"/>
              </a:ext>
            </a:extLst>
          </a:blip>
          <a:srcRect b="7657"/>
          <a:stretch/>
        </p:blipFill>
        <p:spPr bwMode="auto">
          <a:xfrm>
            <a:off x="4930659" y="1473993"/>
            <a:ext cx="3959266" cy="21978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436794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69D2-EBB4-4579-B542-411516F70ADA}"/>
              </a:ext>
            </a:extLst>
          </p:cNvPr>
          <p:cNvSpPr>
            <a:spLocks noGrp="1"/>
          </p:cNvSpPr>
          <p:nvPr>
            <p:ph type="title"/>
          </p:nvPr>
        </p:nvSpPr>
        <p:spPr/>
        <p:txBody>
          <a:bodyPr/>
          <a:lstStyle/>
          <a:p>
            <a:r>
              <a:rPr lang="en-IN" dirty="0"/>
              <a:t>Creating Formulae</a:t>
            </a:r>
            <a:br>
              <a:rPr lang="en-IN" dirty="0"/>
            </a:br>
            <a:endParaRPr lang="en-IN" dirty="0"/>
          </a:p>
        </p:txBody>
      </p:sp>
      <p:sp>
        <p:nvSpPr>
          <p:cNvPr id="3" name="Subtitle 2">
            <a:extLst>
              <a:ext uri="{FF2B5EF4-FFF2-40B4-BE49-F238E27FC236}">
                <a16:creationId xmlns:a16="http://schemas.microsoft.com/office/drawing/2014/main" id="{7232F28A-D9A2-4F98-B393-1F2AA27C45A7}"/>
              </a:ext>
            </a:extLst>
          </p:cNvPr>
          <p:cNvSpPr>
            <a:spLocks noGrp="1"/>
          </p:cNvSpPr>
          <p:nvPr>
            <p:ph type="subTitle" idx="1"/>
          </p:nvPr>
        </p:nvSpPr>
        <p:spPr/>
        <p:txBody>
          <a:bodyPr/>
          <a:lstStyle/>
          <a:p>
            <a:r>
              <a:rPr lang="en-IN" dirty="0"/>
              <a:t>Operators</a:t>
            </a:r>
          </a:p>
          <a:p>
            <a:endParaRPr lang="en-IN" dirty="0"/>
          </a:p>
        </p:txBody>
      </p:sp>
      <p:sp>
        <p:nvSpPr>
          <p:cNvPr id="4" name="Text Placeholder 3">
            <a:extLst>
              <a:ext uri="{FF2B5EF4-FFF2-40B4-BE49-F238E27FC236}">
                <a16:creationId xmlns:a16="http://schemas.microsoft.com/office/drawing/2014/main" id="{92A09057-DD8D-4791-98CC-FE7C315473D3}"/>
              </a:ext>
            </a:extLst>
          </p:cNvPr>
          <p:cNvSpPr>
            <a:spLocks noGrp="1"/>
          </p:cNvSpPr>
          <p:nvPr>
            <p:ph type="body" idx="2"/>
          </p:nvPr>
        </p:nvSpPr>
        <p:spPr/>
        <p:txBody>
          <a:bodyPr/>
          <a:lstStyle/>
          <a:p>
            <a:pPr marL="539750" indent="-400050">
              <a:buFont typeface="+mj-lt"/>
              <a:buAutoNum type="romanLcPeriod"/>
            </a:pPr>
            <a:r>
              <a:rPr lang="en-US" dirty="0"/>
              <a:t>Arithmetic Operators</a:t>
            </a:r>
          </a:p>
          <a:p>
            <a:pPr marL="539750" indent="-400050">
              <a:buFont typeface="+mj-lt"/>
              <a:buAutoNum type="romanLcPeriod"/>
            </a:pPr>
            <a:r>
              <a:rPr lang="en-US" dirty="0"/>
              <a:t>Relational Operators</a:t>
            </a:r>
          </a:p>
          <a:p>
            <a:pPr marL="539750" indent="-400050">
              <a:buFont typeface="+mj-lt"/>
              <a:buAutoNum type="romanLcPeriod"/>
            </a:pPr>
            <a:r>
              <a:rPr lang="en-US" dirty="0"/>
              <a:t>Reference Operators </a:t>
            </a:r>
          </a:p>
          <a:p>
            <a:pPr marL="539750" indent="-400050">
              <a:buFont typeface="+mj-lt"/>
              <a:buAutoNum type="romanLcPeriod"/>
            </a:pPr>
            <a:r>
              <a:rPr lang="en-US" b="1" dirty="0"/>
              <a:t>Text Operator</a:t>
            </a:r>
          </a:p>
          <a:p>
            <a:pPr marL="139700" indent="0">
              <a:buNone/>
            </a:pPr>
            <a:endParaRPr lang="en-IN" dirty="0"/>
          </a:p>
        </p:txBody>
      </p:sp>
      <p:sp>
        <p:nvSpPr>
          <p:cNvPr id="5" name="Text Placeholder 4">
            <a:extLst>
              <a:ext uri="{FF2B5EF4-FFF2-40B4-BE49-F238E27FC236}">
                <a16:creationId xmlns:a16="http://schemas.microsoft.com/office/drawing/2014/main" id="{B239A54F-4BA4-467F-9F21-8138FEA1259D}"/>
              </a:ext>
            </a:extLst>
          </p:cNvPr>
          <p:cNvSpPr>
            <a:spLocks noGrp="1"/>
          </p:cNvSpPr>
          <p:nvPr>
            <p:ph type="body" idx="3"/>
          </p:nvPr>
        </p:nvSpPr>
        <p:spPr/>
        <p:txBody>
          <a:bodyPr/>
          <a:lstStyle/>
          <a:p>
            <a:pPr marL="184150" indent="0">
              <a:buNone/>
            </a:pPr>
            <a:r>
              <a:rPr lang="en-IN" dirty="0"/>
              <a:t>https://img.brainkart.com/imagebk34/4z7Lh1I.jpg</a:t>
            </a:r>
          </a:p>
        </p:txBody>
      </p:sp>
      <p:pic>
        <p:nvPicPr>
          <p:cNvPr id="7" name="Picture 6">
            <a:extLst>
              <a:ext uri="{FF2B5EF4-FFF2-40B4-BE49-F238E27FC236}">
                <a16:creationId xmlns:a16="http://schemas.microsoft.com/office/drawing/2014/main" id="{878E00B1-EAB8-4C6A-949B-91DAC7AE1C4A}"/>
              </a:ext>
            </a:extLst>
          </p:cNvPr>
          <p:cNvPicPr>
            <a:picLocks noChangeAspect="1"/>
          </p:cNvPicPr>
          <p:nvPr/>
        </p:nvPicPr>
        <p:blipFill rotWithShape="1">
          <a:blip r:embed="rId2">
            <a:extLst>
              <a:ext uri="{28A0092B-C50C-407E-A947-70E740481C1C}">
                <a14:useLocalDpi xmlns:a14="http://schemas.microsoft.com/office/drawing/2010/main" val="0"/>
              </a:ext>
            </a:extLst>
          </a:blip>
          <a:srcRect b="9713"/>
          <a:stretch/>
        </p:blipFill>
        <p:spPr bwMode="auto">
          <a:xfrm>
            <a:off x="4888593" y="1524512"/>
            <a:ext cx="4001332" cy="16827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641174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69D2-EBB4-4579-B542-411516F70ADA}"/>
              </a:ext>
            </a:extLst>
          </p:cNvPr>
          <p:cNvSpPr>
            <a:spLocks noGrp="1"/>
          </p:cNvSpPr>
          <p:nvPr>
            <p:ph type="title"/>
          </p:nvPr>
        </p:nvSpPr>
        <p:spPr/>
        <p:txBody>
          <a:bodyPr/>
          <a:lstStyle/>
          <a:p>
            <a:r>
              <a:rPr lang="en-IN" dirty="0"/>
              <a:t>Creating Formulae</a:t>
            </a:r>
            <a:br>
              <a:rPr lang="en-IN" dirty="0"/>
            </a:br>
            <a:endParaRPr lang="en-IN" dirty="0"/>
          </a:p>
        </p:txBody>
      </p:sp>
      <p:sp>
        <p:nvSpPr>
          <p:cNvPr id="3" name="Subtitle 2">
            <a:extLst>
              <a:ext uri="{FF2B5EF4-FFF2-40B4-BE49-F238E27FC236}">
                <a16:creationId xmlns:a16="http://schemas.microsoft.com/office/drawing/2014/main" id="{7232F28A-D9A2-4F98-B393-1F2AA27C45A7}"/>
              </a:ext>
            </a:extLst>
          </p:cNvPr>
          <p:cNvSpPr>
            <a:spLocks noGrp="1"/>
          </p:cNvSpPr>
          <p:nvPr>
            <p:ph type="subTitle" idx="1"/>
          </p:nvPr>
        </p:nvSpPr>
        <p:spPr/>
        <p:txBody>
          <a:bodyPr/>
          <a:lstStyle/>
          <a:p>
            <a:r>
              <a:rPr lang="en-IN" dirty="0"/>
              <a:t>Construction of formula</a:t>
            </a:r>
          </a:p>
        </p:txBody>
      </p:sp>
      <p:sp>
        <p:nvSpPr>
          <p:cNvPr id="4" name="Text Placeholder 3">
            <a:extLst>
              <a:ext uri="{FF2B5EF4-FFF2-40B4-BE49-F238E27FC236}">
                <a16:creationId xmlns:a16="http://schemas.microsoft.com/office/drawing/2014/main" id="{92A09057-DD8D-4791-98CC-FE7C315473D3}"/>
              </a:ext>
            </a:extLst>
          </p:cNvPr>
          <p:cNvSpPr>
            <a:spLocks noGrp="1"/>
          </p:cNvSpPr>
          <p:nvPr>
            <p:ph type="body" idx="2"/>
          </p:nvPr>
        </p:nvSpPr>
        <p:spPr/>
        <p:txBody>
          <a:bodyPr/>
          <a:lstStyle/>
          <a:p>
            <a:r>
              <a:rPr lang="en-US" dirty="0"/>
              <a:t>Formula should begin with an = sign.</a:t>
            </a:r>
          </a:p>
          <a:p>
            <a:r>
              <a:rPr lang="en-US" dirty="0"/>
              <a:t>= cell reference1 &lt;operator&gt; cell reference2 &lt;operator&gt; ……………….</a:t>
            </a:r>
            <a:endParaRPr lang="en-IN" dirty="0"/>
          </a:p>
        </p:txBody>
      </p:sp>
      <p:sp>
        <p:nvSpPr>
          <p:cNvPr id="5" name="Text Placeholder 4">
            <a:extLst>
              <a:ext uri="{FF2B5EF4-FFF2-40B4-BE49-F238E27FC236}">
                <a16:creationId xmlns:a16="http://schemas.microsoft.com/office/drawing/2014/main" id="{B239A54F-4BA4-467F-9F21-8138FEA1259D}"/>
              </a:ext>
            </a:extLst>
          </p:cNvPr>
          <p:cNvSpPr>
            <a:spLocks noGrp="1"/>
          </p:cNvSpPr>
          <p:nvPr>
            <p:ph type="body" idx="3"/>
          </p:nvPr>
        </p:nvSpPr>
        <p:spPr/>
        <p:txBody>
          <a:bodyPr/>
          <a:lstStyle/>
          <a:p>
            <a:pPr marL="184150" indent="0">
              <a:buNone/>
            </a:pPr>
            <a:r>
              <a:rPr lang="en-IN" dirty="0"/>
              <a:t>https://img.brainkart.com/imagebk34/dlB1grO.jpg</a:t>
            </a:r>
          </a:p>
        </p:txBody>
      </p:sp>
      <p:pic>
        <p:nvPicPr>
          <p:cNvPr id="8" name="Picture 7">
            <a:extLst>
              <a:ext uri="{FF2B5EF4-FFF2-40B4-BE49-F238E27FC236}">
                <a16:creationId xmlns:a16="http://schemas.microsoft.com/office/drawing/2014/main" id="{3E7BDCDB-63D6-4DAE-9676-5CBE6A41C10B}"/>
              </a:ext>
            </a:extLst>
          </p:cNvPr>
          <p:cNvPicPr>
            <a:picLocks noChangeAspect="1"/>
          </p:cNvPicPr>
          <p:nvPr/>
        </p:nvPicPr>
        <p:blipFill rotWithShape="1">
          <a:blip r:embed="rId2">
            <a:extLst>
              <a:ext uri="{28A0092B-C50C-407E-A947-70E740481C1C}">
                <a14:useLocalDpi xmlns:a14="http://schemas.microsoft.com/office/drawing/2010/main" val="0"/>
              </a:ext>
            </a:extLst>
          </a:blip>
          <a:srcRect l="769" t="1721" r="-769" b="10510"/>
          <a:stretch/>
        </p:blipFill>
        <p:spPr bwMode="auto">
          <a:xfrm>
            <a:off x="4972050" y="1354900"/>
            <a:ext cx="4001942" cy="18316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59291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B1CF-9687-4465-9C39-EA0662E49662}"/>
              </a:ext>
            </a:extLst>
          </p:cNvPr>
          <p:cNvSpPr>
            <a:spLocks noGrp="1"/>
          </p:cNvSpPr>
          <p:nvPr>
            <p:ph type="title"/>
          </p:nvPr>
        </p:nvSpPr>
        <p:spPr/>
        <p:txBody>
          <a:bodyPr/>
          <a:lstStyle/>
          <a:p>
            <a:r>
              <a:rPr lang="en-IN" dirty="0"/>
              <a:t>Functions - Spreadsheet </a:t>
            </a:r>
          </a:p>
        </p:txBody>
      </p:sp>
      <p:sp>
        <p:nvSpPr>
          <p:cNvPr id="3" name="Subtitle 2">
            <a:extLst>
              <a:ext uri="{FF2B5EF4-FFF2-40B4-BE49-F238E27FC236}">
                <a16:creationId xmlns:a16="http://schemas.microsoft.com/office/drawing/2014/main" id="{B2750CFE-9C0B-421D-98CB-D8D265019F86}"/>
              </a:ext>
            </a:extLst>
          </p:cNvPr>
          <p:cNvSpPr>
            <a:spLocks noGrp="1"/>
          </p:cNvSpPr>
          <p:nvPr>
            <p:ph type="subTitle" idx="1"/>
          </p:nvPr>
        </p:nvSpPr>
        <p:spPr/>
        <p:txBody>
          <a:bodyPr/>
          <a:lstStyle/>
          <a:p>
            <a:r>
              <a:rPr lang="en-US" dirty="0"/>
              <a:t>Inserting Functions into Worksheet</a:t>
            </a:r>
            <a:endParaRPr lang="en-IN" dirty="0"/>
          </a:p>
        </p:txBody>
      </p:sp>
      <p:sp>
        <p:nvSpPr>
          <p:cNvPr id="4" name="Text Placeholder 3">
            <a:extLst>
              <a:ext uri="{FF2B5EF4-FFF2-40B4-BE49-F238E27FC236}">
                <a16:creationId xmlns:a16="http://schemas.microsoft.com/office/drawing/2014/main" id="{D400F509-ACC8-4146-A3BE-22FA242B3131}"/>
              </a:ext>
            </a:extLst>
          </p:cNvPr>
          <p:cNvSpPr>
            <a:spLocks noGrp="1"/>
          </p:cNvSpPr>
          <p:nvPr>
            <p:ph type="body" idx="2"/>
          </p:nvPr>
        </p:nvSpPr>
        <p:spPr/>
        <p:txBody>
          <a:bodyPr/>
          <a:lstStyle/>
          <a:p>
            <a:pPr marL="139700" indent="0">
              <a:buNone/>
            </a:pPr>
            <a:r>
              <a:rPr lang="en-IN" b="1" dirty="0"/>
              <a:t>Direct Insert method</a:t>
            </a:r>
          </a:p>
          <a:p>
            <a:r>
              <a:rPr lang="en-IN" dirty="0"/>
              <a:t>SUM (range 1; range 2; range 3…… range n)</a:t>
            </a:r>
          </a:p>
          <a:p>
            <a:endParaRPr lang="en-IN" dirty="0"/>
          </a:p>
        </p:txBody>
      </p:sp>
      <p:sp>
        <p:nvSpPr>
          <p:cNvPr id="5" name="Text Placeholder 4">
            <a:extLst>
              <a:ext uri="{FF2B5EF4-FFF2-40B4-BE49-F238E27FC236}">
                <a16:creationId xmlns:a16="http://schemas.microsoft.com/office/drawing/2014/main" id="{AB14BA77-B7A9-47F6-98C9-02CBA7781727}"/>
              </a:ext>
            </a:extLst>
          </p:cNvPr>
          <p:cNvSpPr>
            <a:spLocks noGrp="1"/>
          </p:cNvSpPr>
          <p:nvPr>
            <p:ph type="body" idx="3"/>
          </p:nvPr>
        </p:nvSpPr>
        <p:spPr/>
        <p:txBody>
          <a:bodyPr/>
          <a:lstStyle/>
          <a:p>
            <a:pPr marL="184150" indent="0">
              <a:buNone/>
            </a:pPr>
            <a:r>
              <a:rPr lang="en-IN" dirty="0"/>
              <a:t>https://img.brainkart.com/imagebk34/ramRQqZ.jpg</a:t>
            </a:r>
          </a:p>
        </p:txBody>
      </p:sp>
      <p:pic>
        <p:nvPicPr>
          <p:cNvPr id="6" name="Picture 5">
            <a:extLst>
              <a:ext uri="{FF2B5EF4-FFF2-40B4-BE49-F238E27FC236}">
                <a16:creationId xmlns:a16="http://schemas.microsoft.com/office/drawing/2014/main" id="{AD82E6EB-8157-418B-AC4B-89B57909E386}"/>
              </a:ext>
            </a:extLst>
          </p:cNvPr>
          <p:cNvPicPr>
            <a:picLocks noChangeAspect="1"/>
          </p:cNvPicPr>
          <p:nvPr/>
        </p:nvPicPr>
        <p:blipFill rotWithShape="1">
          <a:blip r:embed="rId2">
            <a:extLst>
              <a:ext uri="{28A0092B-C50C-407E-A947-70E740481C1C}">
                <a14:useLocalDpi xmlns:a14="http://schemas.microsoft.com/office/drawing/2010/main" val="0"/>
              </a:ext>
            </a:extLst>
          </a:blip>
          <a:srcRect b="20718"/>
          <a:stretch/>
        </p:blipFill>
        <p:spPr bwMode="auto">
          <a:xfrm>
            <a:off x="5324944" y="1548810"/>
            <a:ext cx="3147506" cy="20458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939501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B1CF-9687-4465-9C39-EA0662E49662}"/>
              </a:ext>
            </a:extLst>
          </p:cNvPr>
          <p:cNvSpPr>
            <a:spLocks noGrp="1"/>
          </p:cNvSpPr>
          <p:nvPr>
            <p:ph type="title"/>
          </p:nvPr>
        </p:nvSpPr>
        <p:spPr/>
        <p:txBody>
          <a:bodyPr/>
          <a:lstStyle/>
          <a:p>
            <a:r>
              <a:rPr lang="en-IN" dirty="0"/>
              <a:t>Functions - Spreadsheet </a:t>
            </a:r>
          </a:p>
        </p:txBody>
      </p:sp>
      <p:sp>
        <p:nvSpPr>
          <p:cNvPr id="3" name="Subtitle 2">
            <a:extLst>
              <a:ext uri="{FF2B5EF4-FFF2-40B4-BE49-F238E27FC236}">
                <a16:creationId xmlns:a16="http://schemas.microsoft.com/office/drawing/2014/main" id="{B2750CFE-9C0B-421D-98CB-D8D265019F86}"/>
              </a:ext>
            </a:extLst>
          </p:cNvPr>
          <p:cNvSpPr>
            <a:spLocks noGrp="1"/>
          </p:cNvSpPr>
          <p:nvPr>
            <p:ph type="subTitle" idx="1"/>
          </p:nvPr>
        </p:nvSpPr>
        <p:spPr/>
        <p:txBody>
          <a:bodyPr/>
          <a:lstStyle/>
          <a:p>
            <a:r>
              <a:rPr lang="en-US" dirty="0"/>
              <a:t>Inserting Functions into Worksheet</a:t>
            </a:r>
            <a:endParaRPr lang="en-IN" dirty="0"/>
          </a:p>
        </p:txBody>
      </p:sp>
      <p:sp>
        <p:nvSpPr>
          <p:cNvPr id="4" name="Text Placeholder 3">
            <a:extLst>
              <a:ext uri="{FF2B5EF4-FFF2-40B4-BE49-F238E27FC236}">
                <a16:creationId xmlns:a16="http://schemas.microsoft.com/office/drawing/2014/main" id="{D400F509-ACC8-4146-A3BE-22FA242B3131}"/>
              </a:ext>
            </a:extLst>
          </p:cNvPr>
          <p:cNvSpPr>
            <a:spLocks noGrp="1"/>
          </p:cNvSpPr>
          <p:nvPr>
            <p:ph type="body" idx="2"/>
          </p:nvPr>
        </p:nvSpPr>
        <p:spPr/>
        <p:txBody>
          <a:bodyPr/>
          <a:lstStyle/>
          <a:p>
            <a:pPr marL="139700" indent="0">
              <a:buNone/>
            </a:pPr>
            <a:r>
              <a:rPr lang="en-US" dirty="0"/>
              <a:t>Using Function Wizard method</a:t>
            </a:r>
            <a:endParaRPr lang="en-IN" dirty="0"/>
          </a:p>
          <a:p>
            <a:r>
              <a:rPr lang="en-US" dirty="0"/>
              <a:t> Insert -&gt; Function (or) Ctrl + F2</a:t>
            </a:r>
            <a:endParaRPr lang="en-IN" dirty="0"/>
          </a:p>
        </p:txBody>
      </p:sp>
      <p:sp>
        <p:nvSpPr>
          <p:cNvPr id="5" name="Text Placeholder 4">
            <a:extLst>
              <a:ext uri="{FF2B5EF4-FFF2-40B4-BE49-F238E27FC236}">
                <a16:creationId xmlns:a16="http://schemas.microsoft.com/office/drawing/2014/main" id="{AB14BA77-B7A9-47F6-98C9-02CBA7781727}"/>
              </a:ext>
            </a:extLst>
          </p:cNvPr>
          <p:cNvSpPr>
            <a:spLocks noGrp="1"/>
          </p:cNvSpPr>
          <p:nvPr>
            <p:ph type="body" idx="3"/>
          </p:nvPr>
        </p:nvSpPr>
        <p:spPr/>
        <p:txBody>
          <a:bodyPr/>
          <a:lstStyle/>
          <a:p>
            <a:pPr marL="184150" indent="0">
              <a:buNone/>
            </a:pPr>
            <a:r>
              <a:rPr lang="en-IN" dirty="0"/>
              <a:t>https://img.brainkart.com/imagebk34/ajcHnGW.jpg</a:t>
            </a:r>
          </a:p>
        </p:txBody>
      </p:sp>
      <p:pic>
        <p:nvPicPr>
          <p:cNvPr id="7" name="Picture 6">
            <a:extLst>
              <a:ext uri="{FF2B5EF4-FFF2-40B4-BE49-F238E27FC236}">
                <a16:creationId xmlns:a16="http://schemas.microsoft.com/office/drawing/2014/main" id="{529F9B3C-4DE5-4894-98D5-DC38336D3A04}"/>
              </a:ext>
            </a:extLst>
          </p:cNvPr>
          <p:cNvPicPr>
            <a:picLocks noChangeAspect="1"/>
          </p:cNvPicPr>
          <p:nvPr/>
        </p:nvPicPr>
        <p:blipFill rotWithShape="1">
          <a:blip r:embed="rId2">
            <a:extLst>
              <a:ext uri="{28A0092B-C50C-407E-A947-70E740481C1C}">
                <a14:useLocalDpi xmlns:a14="http://schemas.microsoft.com/office/drawing/2010/main" val="0"/>
              </a:ext>
            </a:extLst>
          </a:blip>
          <a:srcRect b="5628"/>
          <a:stretch/>
        </p:blipFill>
        <p:spPr bwMode="auto">
          <a:xfrm>
            <a:off x="5255664" y="1109662"/>
            <a:ext cx="3426061" cy="24979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344383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B1CF-9687-4465-9C39-EA0662E49662}"/>
              </a:ext>
            </a:extLst>
          </p:cNvPr>
          <p:cNvSpPr>
            <a:spLocks noGrp="1"/>
          </p:cNvSpPr>
          <p:nvPr>
            <p:ph type="title"/>
          </p:nvPr>
        </p:nvSpPr>
        <p:spPr/>
        <p:txBody>
          <a:bodyPr/>
          <a:lstStyle/>
          <a:p>
            <a:r>
              <a:rPr lang="en-IN" dirty="0"/>
              <a:t>Formatting Worksheet – Spreadsheet</a:t>
            </a:r>
          </a:p>
        </p:txBody>
      </p:sp>
      <p:sp>
        <p:nvSpPr>
          <p:cNvPr id="3" name="Subtitle 2">
            <a:extLst>
              <a:ext uri="{FF2B5EF4-FFF2-40B4-BE49-F238E27FC236}">
                <a16:creationId xmlns:a16="http://schemas.microsoft.com/office/drawing/2014/main" id="{B2750CFE-9C0B-421D-98CB-D8D265019F86}"/>
              </a:ext>
            </a:extLst>
          </p:cNvPr>
          <p:cNvSpPr>
            <a:spLocks noGrp="1"/>
          </p:cNvSpPr>
          <p:nvPr>
            <p:ph type="subTitle" idx="1"/>
          </p:nvPr>
        </p:nvSpPr>
        <p:spPr/>
        <p:txBody>
          <a:bodyPr/>
          <a:lstStyle/>
          <a:p>
            <a:r>
              <a:rPr lang="en-IN" dirty="0"/>
              <a:t>Text Formatting</a:t>
            </a:r>
          </a:p>
        </p:txBody>
      </p:sp>
      <p:sp>
        <p:nvSpPr>
          <p:cNvPr id="4" name="Text Placeholder 3">
            <a:extLst>
              <a:ext uri="{FF2B5EF4-FFF2-40B4-BE49-F238E27FC236}">
                <a16:creationId xmlns:a16="http://schemas.microsoft.com/office/drawing/2014/main" id="{D400F509-ACC8-4146-A3BE-22FA242B3131}"/>
              </a:ext>
            </a:extLst>
          </p:cNvPr>
          <p:cNvSpPr>
            <a:spLocks noGrp="1"/>
          </p:cNvSpPr>
          <p:nvPr>
            <p:ph type="body" idx="2"/>
          </p:nvPr>
        </p:nvSpPr>
        <p:spPr/>
        <p:txBody>
          <a:bodyPr/>
          <a:lstStyle/>
          <a:p>
            <a:pPr marL="139700" indent="0">
              <a:buNone/>
            </a:pPr>
            <a:r>
              <a:rPr lang="en-US" dirty="0"/>
              <a:t>Making the cell contents as bold, italics, underlined, changing font style, size, </a:t>
            </a:r>
            <a:r>
              <a:rPr lang="en-US" dirty="0" err="1"/>
              <a:t>colour</a:t>
            </a:r>
            <a:r>
              <a:rPr lang="en-US" dirty="0"/>
              <a:t> </a:t>
            </a:r>
            <a:r>
              <a:rPr lang="en-US" dirty="0" err="1"/>
              <a:t>etc</a:t>
            </a:r>
            <a:endParaRPr lang="en-IN" dirty="0"/>
          </a:p>
        </p:txBody>
      </p:sp>
      <p:sp>
        <p:nvSpPr>
          <p:cNvPr id="5" name="Text Placeholder 4">
            <a:extLst>
              <a:ext uri="{FF2B5EF4-FFF2-40B4-BE49-F238E27FC236}">
                <a16:creationId xmlns:a16="http://schemas.microsoft.com/office/drawing/2014/main" id="{AB14BA77-B7A9-47F6-98C9-02CBA7781727}"/>
              </a:ext>
            </a:extLst>
          </p:cNvPr>
          <p:cNvSpPr>
            <a:spLocks noGrp="1"/>
          </p:cNvSpPr>
          <p:nvPr>
            <p:ph type="body" idx="3"/>
          </p:nvPr>
        </p:nvSpPr>
        <p:spPr/>
        <p:txBody>
          <a:bodyPr/>
          <a:lstStyle/>
          <a:p>
            <a:pPr marL="184150" indent="0">
              <a:buNone/>
            </a:pPr>
            <a:r>
              <a:rPr lang="en-IN" dirty="0"/>
              <a:t>https://img.brainkart.com/imagebk34/hDWGpop.jpg</a:t>
            </a:r>
          </a:p>
        </p:txBody>
      </p:sp>
      <p:pic>
        <p:nvPicPr>
          <p:cNvPr id="8" name="Picture 7">
            <a:extLst>
              <a:ext uri="{FF2B5EF4-FFF2-40B4-BE49-F238E27FC236}">
                <a16:creationId xmlns:a16="http://schemas.microsoft.com/office/drawing/2014/main" id="{57A06E2E-BF1D-49AB-B917-16D23977A122}"/>
              </a:ext>
            </a:extLst>
          </p:cNvPr>
          <p:cNvPicPr>
            <a:picLocks noChangeAspect="1"/>
          </p:cNvPicPr>
          <p:nvPr/>
        </p:nvPicPr>
        <p:blipFill rotWithShape="1">
          <a:blip r:embed="rId2">
            <a:extLst>
              <a:ext uri="{28A0092B-C50C-407E-A947-70E740481C1C}">
                <a14:useLocalDpi xmlns:a14="http://schemas.microsoft.com/office/drawing/2010/main" val="0"/>
              </a:ext>
            </a:extLst>
          </a:blip>
          <a:srcRect b="13462"/>
          <a:stretch/>
        </p:blipFill>
        <p:spPr bwMode="auto">
          <a:xfrm>
            <a:off x="4969669" y="1974287"/>
            <a:ext cx="3797206" cy="11949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114616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B1CF-9687-4465-9C39-EA0662E49662}"/>
              </a:ext>
            </a:extLst>
          </p:cNvPr>
          <p:cNvSpPr>
            <a:spLocks noGrp="1"/>
          </p:cNvSpPr>
          <p:nvPr>
            <p:ph type="title"/>
          </p:nvPr>
        </p:nvSpPr>
        <p:spPr/>
        <p:txBody>
          <a:bodyPr/>
          <a:lstStyle/>
          <a:p>
            <a:r>
              <a:rPr lang="en-IN" dirty="0"/>
              <a:t>Formatting Worksheet – Spreadsheet</a:t>
            </a:r>
          </a:p>
        </p:txBody>
      </p:sp>
      <p:sp>
        <p:nvSpPr>
          <p:cNvPr id="3" name="Subtitle 2">
            <a:extLst>
              <a:ext uri="{FF2B5EF4-FFF2-40B4-BE49-F238E27FC236}">
                <a16:creationId xmlns:a16="http://schemas.microsoft.com/office/drawing/2014/main" id="{B2750CFE-9C0B-421D-98CB-D8D265019F86}"/>
              </a:ext>
            </a:extLst>
          </p:cNvPr>
          <p:cNvSpPr>
            <a:spLocks noGrp="1"/>
          </p:cNvSpPr>
          <p:nvPr>
            <p:ph type="subTitle" idx="1"/>
          </p:nvPr>
        </p:nvSpPr>
        <p:spPr/>
        <p:txBody>
          <a:bodyPr/>
          <a:lstStyle/>
          <a:p>
            <a:r>
              <a:rPr lang="en-IN" dirty="0"/>
              <a:t>Text Formatting</a:t>
            </a:r>
          </a:p>
        </p:txBody>
      </p:sp>
      <p:sp>
        <p:nvSpPr>
          <p:cNvPr id="4" name="Text Placeholder 3">
            <a:extLst>
              <a:ext uri="{FF2B5EF4-FFF2-40B4-BE49-F238E27FC236}">
                <a16:creationId xmlns:a16="http://schemas.microsoft.com/office/drawing/2014/main" id="{D400F509-ACC8-4146-A3BE-22FA242B3131}"/>
              </a:ext>
            </a:extLst>
          </p:cNvPr>
          <p:cNvSpPr>
            <a:spLocks noGrp="1"/>
          </p:cNvSpPr>
          <p:nvPr>
            <p:ph type="body" idx="2"/>
          </p:nvPr>
        </p:nvSpPr>
        <p:spPr/>
        <p:txBody>
          <a:bodyPr/>
          <a:lstStyle/>
          <a:p>
            <a:pPr marL="139700" indent="0">
              <a:buNone/>
            </a:pPr>
            <a:r>
              <a:rPr lang="en-US" dirty="0"/>
              <a:t>Number formatting options are used to visually change the format of a numeric content</a:t>
            </a:r>
            <a:endParaRPr lang="en-IN" dirty="0"/>
          </a:p>
        </p:txBody>
      </p:sp>
      <p:sp>
        <p:nvSpPr>
          <p:cNvPr id="5" name="Text Placeholder 4">
            <a:extLst>
              <a:ext uri="{FF2B5EF4-FFF2-40B4-BE49-F238E27FC236}">
                <a16:creationId xmlns:a16="http://schemas.microsoft.com/office/drawing/2014/main" id="{AB14BA77-B7A9-47F6-98C9-02CBA7781727}"/>
              </a:ext>
            </a:extLst>
          </p:cNvPr>
          <p:cNvSpPr>
            <a:spLocks noGrp="1"/>
          </p:cNvSpPr>
          <p:nvPr>
            <p:ph type="body" idx="3"/>
          </p:nvPr>
        </p:nvSpPr>
        <p:spPr/>
        <p:txBody>
          <a:bodyPr/>
          <a:lstStyle/>
          <a:p>
            <a:pPr marL="184150" indent="0">
              <a:buNone/>
            </a:pPr>
            <a:r>
              <a:rPr lang="en-IN" dirty="0"/>
              <a:t>https://img.brainkart.com/imagebk34/rNkLlHz.jpg</a:t>
            </a:r>
          </a:p>
        </p:txBody>
      </p:sp>
      <p:pic>
        <p:nvPicPr>
          <p:cNvPr id="7" name="Picture 6">
            <a:extLst>
              <a:ext uri="{FF2B5EF4-FFF2-40B4-BE49-F238E27FC236}">
                <a16:creationId xmlns:a16="http://schemas.microsoft.com/office/drawing/2014/main" id="{7E805F49-1E89-445E-95DC-DC7C891814C6}"/>
              </a:ext>
            </a:extLst>
          </p:cNvPr>
          <p:cNvPicPr>
            <a:picLocks noChangeAspect="1"/>
          </p:cNvPicPr>
          <p:nvPr/>
        </p:nvPicPr>
        <p:blipFill rotWithShape="1">
          <a:blip r:embed="rId2">
            <a:extLst>
              <a:ext uri="{28A0092B-C50C-407E-A947-70E740481C1C}">
                <a14:useLocalDpi xmlns:a14="http://schemas.microsoft.com/office/drawing/2010/main" val="0"/>
              </a:ext>
            </a:extLst>
          </a:blip>
          <a:srcRect b="12258"/>
          <a:stretch/>
        </p:blipFill>
        <p:spPr bwMode="auto">
          <a:xfrm>
            <a:off x="5386715" y="1672114"/>
            <a:ext cx="3295010" cy="21783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146928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B1CF-9687-4465-9C39-EA0662E49662}"/>
              </a:ext>
            </a:extLst>
          </p:cNvPr>
          <p:cNvSpPr>
            <a:spLocks noGrp="1"/>
          </p:cNvSpPr>
          <p:nvPr>
            <p:ph type="title"/>
          </p:nvPr>
        </p:nvSpPr>
        <p:spPr/>
        <p:txBody>
          <a:bodyPr/>
          <a:lstStyle/>
          <a:p>
            <a:r>
              <a:rPr lang="en-IN" dirty="0"/>
              <a:t>Formatting Worksheet – Spreadsheet</a:t>
            </a:r>
          </a:p>
        </p:txBody>
      </p:sp>
      <p:sp>
        <p:nvSpPr>
          <p:cNvPr id="3" name="Subtitle 2">
            <a:extLst>
              <a:ext uri="{FF2B5EF4-FFF2-40B4-BE49-F238E27FC236}">
                <a16:creationId xmlns:a16="http://schemas.microsoft.com/office/drawing/2014/main" id="{B2750CFE-9C0B-421D-98CB-D8D265019F86}"/>
              </a:ext>
            </a:extLst>
          </p:cNvPr>
          <p:cNvSpPr>
            <a:spLocks noGrp="1"/>
          </p:cNvSpPr>
          <p:nvPr>
            <p:ph type="subTitle" idx="1"/>
          </p:nvPr>
        </p:nvSpPr>
        <p:spPr/>
        <p:txBody>
          <a:bodyPr/>
          <a:lstStyle/>
          <a:p>
            <a:r>
              <a:rPr lang="en-IN" dirty="0"/>
              <a:t>Text Formatting</a:t>
            </a:r>
          </a:p>
        </p:txBody>
      </p:sp>
      <p:sp>
        <p:nvSpPr>
          <p:cNvPr id="4" name="Text Placeholder 3">
            <a:extLst>
              <a:ext uri="{FF2B5EF4-FFF2-40B4-BE49-F238E27FC236}">
                <a16:creationId xmlns:a16="http://schemas.microsoft.com/office/drawing/2014/main" id="{D400F509-ACC8-4146-A3BE-22FA242B3131}"/>
              </a:ext>
            </a:extLst>
          </p:cNvPr>
          <p:cNvSpPr>
            <a:spLocks noGrp="1"/>
          </p:cNvSpPr>
          <p:nvPr>
            <p:ph type="body" idx="2"/>
          </p:nvPr>
        </p:nvSpPr>
        <p:spPr/>
        <p:txBody>
          <a:bodyPr/>
          <a:lstStyle/>
          <a:p>
            <a:pPr marL="139700" indent="0">
              <a:buNone/>
            </a:pPr>
            <a:r>
              <a:rPr lang="en-US" dirty="0"/>
              <a:t>Number formatting options are used to visually change the format of a numeric content</a:t>
            </a:r>
            <a:endParaRPr lang="en-IN" dirty="0"/>
          </a:p>
        </p:txBody>
      </p:sp>
      <p:sp>
        <p:nvSpPr>
          <p:cNvPr id="5" name="Text Placeholder 4">
            <a:extLst>
              <a:ext uri="{FF2B5EF4-FFF2-40B4-BE49-F238E27FC236}">
                <a16:creationId xmlns:a16="http://schemas.microsoft.com/office/drawing/2014/main" id="{AB14BA77-B7A9-47F6-98C9-02CBA7781727}"/>
              </a:ext>
            </a:extLst>
          </p:cNvPr>
          <p:cNvSpPr>
            <a:spLocks noGrp="1"/>
          </p:cNvSpPr>
          <p:nvPr>
            <p:ph type="body" idx="3"/>
          </p:nvPr>
        </p:nvSpPr>
        <p:spPr/>
        <p:txBody>
          <a:bodyPr/>
          <a:lstStyle/>
          <a:p>
            <a:pPr marL="184150" indent="0">
              <a:buNone/>
            </a:pPr>
            <a:r>
              <a:rPr lang="en-IN"/>
              <a:t>https://img.brainkart.com/imagebk34/rNkLlHz.jpg</a:t>
            </a:r>
            <a:endParaRPr lang="en-IN" dirty="0"/>
          </a:p>
        </p:txBody>
      </p:sp>
      <p:pic>
        <p:nvPicPr>
          <p:cNvPr id="7" name="Picture 6">
            <a:extLst>
              <a:ext uri="{FF2B5EF4-FFF2-40B4-BE49-F238E27FC236}">
                <a16:creationId xmlns:a16="http://schemas.microsoft.com/office/drawing/2014/main" id="{7E805F49-1E89-445E-95DC-DC7C891814C6}"/>
              </a:ext>
            </a:extLst>
          </p:cNvPr>
          <p:cNvPicPr>
            <a:picLocks noChangeAspect="1"/>
          </p:cNvPicPr>
          <p:nvPr/>
        </p:nvPicPr>
        <p:blipFill rotWithShape="1">
          <a:blip r:embed="rId2">
            <a:extLst>
              <a:ext uri="{28A0092B-C50C-407E-A947-70E740481C1C}">
                <a14:useLocalDpi xmlns:a14="http://schemas.microsoft.com/office/drawing/2010/main" val="0"/>
              </a:ext>
            </a:extLst>
          </a:blip>
          <a:srcRect b="12258"/>
          <a:stretch/>
        </p:blipFill>
        <p:spPr bwMode="auto">
          <a:xfrm>
            <a:off x="5386715" y="1672114"/>
            <a:ext cx="3295010" cy="21783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9907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https://cdn2.vectorstock.com/i/1000x1000/30/51/assembling-pc-personal-computer-hardware-vector-13773051.jpg</a:t>
            </a: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Steps for assemble PC</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3522758"/>
          </a:xfrm>
          <a:prstGeom prst="rect">
            <a:avLst/>
          </a:prstGeom>
        </p:spPr>
        <p:txBody>
          <a:bodyPr vert="horz" wrap="square" lIns="0" tIns="52069" rIns="0" bIns="0" rtlCol="0">
            <a:spAutoFit/>
          </a:bodyPr>
          <a:lstStyle/>
          <a:p>
            <a:pPr algn="just">
              <a:lnSpc>
                <a:spcPts val="1205"/>
              </a:lnSpc>
            </a:pPr>
            <a:r>
              <a:rPr lang="en-IN" sz="1400" dirty="0">
                <a:solidFill>
                  <a:srgbClr val="211D1E"/>
                </a:solidFill>
                <a:effectLst/>
                <a:latin typeface="+mj-lt"/>
                <a:ea typeface="Times New Roman" panose="02020603050405020304" pitchFamily="18" charset="0"/>
                <a:cs typeface="Bookman Old Style" panose="02050604050505020204" pitchFamily="18" charset="0"/>
              </a:rPr>
              <a:t>As we know, computer assembly is a systematic process. First, arrange the computer parts. The sequence for assembly and working of the computer listed below is as:</a:t>
            </a:r>
            <a:endParaRPr lang="en-IN" sz="1400" dirty="0">
              <a:effectLst/>
              <a:latin typeface="+mj-lt"/>
              <a:ea typeface="Times New Roman" panose="02020603050405020304" pitchFamily="18" charset="0"/>
              <a:cs typeface="Mangal" panose="02040503050203030202" pitchFamily="18" charset="0"/>
            </a:endParaRPr>
          </a:p>
          <a:p>
            <a:pPr marL="298450" indent="-285750">
              <a:lnSpc>
                <a:spcPct val="100000"/>
              </a:lnSpc>
              <a:spcBef>
                <a:spcPts val="409"/>
              </a:spcBef>
              <a:buFont typeface="Arial" panose="020B0604020202020204" pitchFamily="34" charset="0"/>
              <a:buChar char="•"/>
            </a:pPr>
            <a:endParaRPr lang="en-IN" dirty="0">
              <a:latin typeface="+mj-lt"/>
              <a:cs typeface="Arial"/>
            </a:endParaRPr>
          </a:p>
          <a:p>
            <a:pPr marL="342900" lvl="0" indent="-342900">
              <a:spcAft>
                <a:spcPts val="75"/>
              </a:spcAft>
              <a:buFont typeface="+mj-lt"/>
              <a:buAutoNum type="arabicPeriod"/>
            </a:pPr>
            <a:r>
              <a:rPr lang="en-IN" sz="1400" dirty="0">
                <a:solidFill>
                  <a:srgbClr val="211D1E"/>
                </a:solidFill>
                <a:effectLst/>
                <a:latin typeface="+mj-lt"/>
                <a:ea typeface="Times New Roman" panose="02020603050405020304" pitchFamily="18" charset="0"/>
                <a:cs typeface="Bookman Old Style" panose="02050604050505020204" pitchFamily="18" charset="0"/>
              </a:rPr>
              <a:t>Open the case.</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400" dirty="0">
                <a:solidFill>
                  <a:srgbClr val="211D1E"/>
                </a:solidFill>
                <a:effectLst/>
                <a:latin typeface="+mj-lt"/>
                <a:ea typeface="Times New Roman" panose="02020603050405020304" pitchFamily="18" charset="0"/>
                <a:cs typeface="Bookman Old Style" panose="02050604050505020204" pitchFamily="18" charset="0"/>
              </a:rPr>
              <a:t>Install the power supply.</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400" dirty="0">
                <a:solidFill>
                  <a:srgbClr val="211D1E"/>
                </a:solidFill>
                <a:effectLst/>
                <a:latin typeface="+mj-lt"/>
                <a:ea typeface="Times New Roman" panose="02020603050405020304" pitchFamily="18" charset="0"/>
                <a:cs typeface="Bookman Old Style" panose="02050604050505020204" pitchFamily="18" charset="0"/>
              </a:rPr>
              <a:t>Attach the components to the motherboard.</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400" dirty="0">
                <a:solidFill>
                  <a:srgbClr val="211D1E"/>
                </a:solidFill>
                <a:effectLst/>
                <a:latin typeface="+mj-lt"/>
                <a:ea typeface="Times New Roman" panose="02020603050405020304" pitchFamily="18" charset="0"/>
                <a:cs typeface="Bookman Old Style" panose="02050604050505020204" pitchFamily="18" charset="0"/>
              </a:rPr>
              <a:t>Install the motherboard.</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400" dirty="0">
                <a:solidFill>
                  <a:srgbClr val="211D1E"/>
                </a:solidFill>
                <a:effectLst/>
                <a:latin typeface="+mj-lt"/>
                <a:ea typeface="Times New Roman" panose="02020603050405020304" pitchFamily="18" charset="0"/>
                <a:cs typeface="Bookman Old Style" panose="02050604050505020204" pitchFamily="18" charset="0"/>
              </a:rPr>
              <a:t>Install internal drives.</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400" dirty="0">
                <a:solidFill>
                  <a:srgbClr val="211D1E"/>
                </a:solidFill>
                <a:effectLst/>
                <a:latin typeface="+mj-lt"/>
                <a:ea typeface="Times New Roman" panose="02020603050405020304" pitchFamily="18" charset="0"/>
                <a:cs typeface="Bookman Old Style" panose="02050604050505020204" pitchFamily="18" charset="0"/>
              </a:rPr>
              <a:t>Connect all internal cables.</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400" dirty="0">
                <a:solidFill>
                  <a:srgbClr val="211D1E"/>
                </a:solidFill>
                <a:effectLst/>
                <a:latin typeface="+mj-lt"/>
                <a:ea typeface="Times New Roman" panose="02020603050405020304" pitchFamily="18" charset="0"/>
                <a:cs typeface="Bookman Old Style" panose="02050604050505020204" pitchFamily="18" charset="0"/>
              </a:rPr>
              <a:t>Install motherboard power connections</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mj-lt"/>
              <a:buAutoNum type="arabicPeriod"/>
            </a:pPr>
            <a:r>
              <a:rPr lang="en-IN" sz="1400" dirty="0">
                <a:solidFill>
                  <a:srgbClr val="211D1E"/>
                </a:solidFill>
                <a:effectLst/>
                <a:latin typeface="+mj-lt"/>
                <a:ea typeface="Times New Roman" panose="02020603050405020304" pitchFamily="18" charset="0"/>
                <a:cs typeface="Bookman Old Style" panose="02050604050505020204" pitchFamily="18" charset="0"/>
              </a:rPr>
              <a:t>Connect external cables to the computer.</a:t>
            </a:r>
          </a:p>
          <a:p>
            <a:pPr marL="342900" lvl="0" indent="-342900">
              <a:spcAft>
                <a:spcPts val="75"/>
              </a:spcAft>
              <a:buFont typeface="+mj-lt"/>
              <a:buAutoNum type="arabicPeriod"/>
            </a:pPr>
            <a:r>
              <a:rPr lang="en-IN" sz="1400" dirty="0">
                <a:solidFill>
                  <a:srgbClr val="211D1E"/>
                </a:solidFill>
                <a:effectLst/>
                <a:latin typeface="+mj-lt"/>
                <a:ea typeface="Times New Roman" panose="02020603050405020304" pitchFamily="18" charset="0"/>
              </a:rPr>
              <a:t>Boot the computer for the first time. </a:t>
            </a:r>
            <a:endParaRPr lang="en-IN" sz="1400" dirty="0">
              <a:solidFill>
                <a:srgbClr val="393939"/>
              </a:solidFill>
              <a:effectLst/>
              <a:latin typeface="+mj-lt"/>
              <a:ea typeface="Times New Roman" panose="02020603050405020304" pitchFamily="18" charset="0"/>
              <a:cs typeface="Times New Roman" panose="02020603050405020304" pitchFamily="18" charset="0"/>
            </a:endParaRPr>
          </a:p>
          <a:p>
            <a:pPr marL="12700">
              <a:lnSpc>
                <a:spcPct val="100000"/>
              </a:lnSpc>
              <a:spcBef>
                <a:spcPts val="409"/>
              </a:spcBef>
            </a:pPr>
            <a:endParaRPr lang="en-IN" dirty="0">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1026" name="Picture 2" descr="Assembling pc personal computer hardware Vector Image">
            <a:extLst>
              <a:ext uri="{FF2B5EF4-FFF2-40B4-BE49-F238E27FC236}">
                <a16:creationId xmlns:a16="http://schemas.microsoft.com/office/drawing/2014/main" id="{9F2B72F5-2120-47E6-B7FE-F46CB16116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983"/>
          <a:stretch/>
        </p:blipFill>
        <p:spPr bwMode="auto">
          <a:xfrm>
            <a:off x="4572000" y="705219"/>
            <a:ext cx="4572000" cy="3733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592262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F9B88-FB3F-41D8-A174-5DC9D6344503}"/>
              </a:ext>
            </a:extLst>
          </p:cNvPr>
          <p:cNvSpPr>
            <a:spLocks noGrp="1"/>
          </p:cNvSpPr>
          <p:nvPr>
            <p:ph type="title"/>
          </p:nvPr>
        </p:nvSpPr>
        <p:spPr/>
        <p:txBody>
          <a:bodyPr/>
          <a:lstStyle/>
          <a:p>
            <a:r>
              <a:rPr lang="en-IN" dirty="0"/>
              <a:t>Working with Chart – Spreadsheet</a:t>
            </a:r>
          </a:p>
        </p:txBody>
      </p:sp>
      <p:sp>
        <p:nvSpPr>
          <p:cNvPr id="3" name="Subtitle 2">
            <a:extLst>
              <a:ext uri="{FF2B5EF4-FFF2-40B4-BE49-F238E27FC236}">
                <a16:creationId xmlns:a16="http://schemas.microsoft.com/office/drawing/2014/main" id="{3666BF44-09D3-4992-945A-BC6ED660B836}"/>
              </a:ext>
            </a:extLst>
          </p:cNvPr>
          <p:cNvSpPr>
            <a:spLocks noGrp="1"/>
          </p:cNvSpPr>
          <p:nvPr>
            <p:ph type="subTitle" idx="1"/>
          </p:nvPr>
        </p:nvSpPr>
        <p:spPr/>
        <p:txBody>
          <a:bodyPr/>
          <a:lstStyle/>
          <a:p>
            <a:r>
              <a:rPr lang="en-IN" dirty="0"/>
              <a:t>Chart Wizard</a:t>
            </a:r>
          </a:p>
        </p:txBody>
      </p:sp>
      <p:sp>
        <p:nvSpPr>
          <p:cNvPr id="4" name="Text Placeholder 3">
            <a:extLst>
              <a:ext uri="{FF2B5EF4-FFF2-40B4-BE49-F238E27FC236}">
                <a16:creationId xmlns:a16="http://schemas.microsoft.com/office/drawing/2014/main" id="{10965B89-D829-48FF-A873-A39E3D49D72F}"/>
              </a:ext>
            </a:extLst>
          </p:cNvPr>
          <p:cNvSpPr>
            <a:spLocks noGrp="1"/>
          </p:cNvSpPr>
          <p:nvPr>
            <p:ph type="body" idx="2"/>
          </p:nvPr>
        </p:nvSpPr>
        <p:spPr/>
        <p:txBody>
          <a:bodyPr/>
          <a:lstStyle/>
          <a:p>
            <a:pPr marL="139700" indent="0">
              <a:buNone/>
            </a:pPr>
            <a:r>
              <a:rPr lang="en-US" dirty="0"/>
              <a:t>Steps</a:t>
            </a:r>
          </a:p>
          <a:p>
            <a:r>
              <a:rPr lang="en-US" dirty="0"/>
              <a:t>Chart type </a:t>
            </a:r>
          </a:p>
          <a:p>
            <a:r>
              <a:rPr lang="en-US" dirty="0"/>
              <a:t>Data Range </a:t>
            </a:r>
          </a:p>
          <a:p>
            <a:r>
              <a:rPr lang="en-US" dirty="0"/>
              <a:t>Data Series </a:t>
            </a:r>
          </a:p>
          <a:p>
            <a:r>
              <a:rPr lang="en-US" dirty="0"/>
              <a:t>Chart Elements.</a:t>
            </a:r>
            <a:endParaRPr lang="en-IN" dirty="0"/>
          </a:p>
        </p:txBody>
      </p:sp>
      <p:sp>
        <p:nvSpPr>
          <p:cNvPr id="5" name="Text Placeholder 4">
            <a:extLst>
              <a:ext uri="{FF2B5EF4-FFF2-40B4-BE49-F238E27FC236}">
                <a16:creationId xmlns:a16="http://schemas.microsoft.com/office/drawing/2014/main" id="{842629CD-1C12-45DA-A0B8-AFEC3A411F0F}"/>
              </a:ext>
            </a:extLst>
          </p:cNvPr>
          <p:cNvSpPr>
            <a:spLocks noGrp="1"/>
          </p:cNvSpPr>
          <p:nvPr>
            <p:ph type="body" idx="3"/>
          </p:nvPr>
        </p:nvSpPr>
        <p:spPr/>
        <p:txBody>
          <a:bodyPr/>
          <a:lstStyle/>
          <a:p>
            <a:pPr marL="184150" indent="0">
              <a:buNone/>
            </a:pPr>
            <a:r>
              <a:rPr lang="en-IN" dirty="0"/>
              <a:t>https://img.brainkart.com/imagebk34/9RUqLW8.jpg</a:t>
            </a:r>
          </a:p>
        </p:txBody>
      </p:sp>
      <p:pic>
        <p:nvPicPr>
          <p:cNvPr id="6" name="Picture 5">
            <a:extLst>
              <a:ext uri="{FF2B5EF4-FFF2-40B4-BE49-F238E27FC236}">
                <a16:creationId xmlns:a16="http://schemas.microsoft.com/office/drawing/2014/main" id="{4C49604A-445A-4FAB-BF94-161EEAC45226}"/>
              </a:ext>
            </a:extLst>
          </p:cNvPr>
          <p:cNvPicPr>
            <a:picLocks noChangeAspect="1"/>
          </p:cNvPicPr>
          <p:nvPr/>
        </p:nvPicPr>
        <p:blipFill rotWithShape="1">
          <a:blip r:embed="rId2">
            <a:extLst>
              <a:ext uri="{28A0092B-C50C-407E-A947-70E740481C1C}">
                <a14:useLocalDpi xmlns:a14="http://schemas.microsoft.com/office/drawing/2010/main" val="0"/>
              </a:ext>
            </a:extLst>
          </a:blip>
          <a:srcRect b="8329"/>
          <a:stretch/>
        </p:blipFill>
        <p:spPr bwMode="auto">
          <a:xfrm>
            <a:off x="4844727" y="1549965"/>
            <a:ext cx="4143375" cy="23576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5306087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F9B88-FB3F-41D8-A174-5DC9D6344503}"/>
              </a:ext>
            </a:extLst>
          </p:cNvPr>
          <p:cNvSpPr>
            <a:spLocks noGrp="1"/>
          </p:cNvSpPr>
          <p:nvPr>
            <p:ph type="title"/>
          </p:nvPr>
        </p:nvSpPr>
        <p:spPr/>
        <p:txBody>
          <a:bodyPr/>
          <a:lstStyle/>
          <a:p>
            <a:r>
              <a:rPr lang="en-IN" dirty="0"/>
              <a:t>Chart Wizard</a:t>
            </a:r>
            <a:br>
              <a:rPr lang="en-IN" dirty="0"/>
            </a:br>
            <a:endParaRPr lang="en-IN" dirty="0"/>
          </a:p>
        </p:txBody>
      </p:sp>
      <p:sp>
        <p:nvSpPr>
          <p:cNvPr id="3" name="Subtitle 2">
            <a:extLst>
              <a:ext uri="{FF2B5EF4-FFF2-40B4-BE49-F238E27FC236}">
                <a16:creationId xmlns:a16="http://schemas.microsoft.com/office/drawing/2014/main" id="{3666BF44-09D3-4992-945A-BC6ED660B836}"/>
              </a:ext>
            </a:extLst>
          </p:cNvPr>
          <p:cNvSpPr>
            <a:spLocks noGrp="1"/>
          </p:cNvSpPr>
          <p:nvPr>
            <p:ph type="subTitle" idx="1"/>
          </p:nvPr>
        </p:nvSpPr>
        <p:spPr/>
        <p:txBody>
          <a:bodyPr/>
          <a:lstStyle/>
          <a:p>
            <a:r>
              <a:rPr lang="en-IN" dirty="0"/>
              <a:t>Chart type </a:t>
            </a:r>
          </a:p>
          <a:p>
            <a:endParaRPr lang="en-IN" dirty="0"/>
          </a:p>
        </p:txBody>
      </p:sp>
      <p:sp>
        <p:nvSpPr>
          <p:cNvPr id="4" name="Text Placeholder 3">
            <a:extLst>
              <a:ext uri="{FF2B5EF4-FFF2-40B4-BE49-F238E27FC236}">
                <a16:creationId xmlns:a16="http://schemas.microsoft.com/office/drawing/2014/main" id="{10965B89-D829-48FF-A873-A39E3D49D72F}"/>
              </a:ext>
            </a:extLst>
          </p:cNvPr>
          <p:cNvSpPr>
            <a:spLocks noGrp="1"/>
          </p:cNvSpPr>
          <p:nvPr>
            <p:ph type="body" idx="2"/>
          </p:nvPr>
        </p:nvSpPr>
        <p:spPr/>
        <p:txBody>
          <a:bodyPr/>
          <a:lstStyle/>
          <a:p>
            <a:pPr marL="139700" indent="0">
              <a:buNone/>
            </a:pPr>
            <a:r>
              <a:rPr lang="en-IN" dirty="0"/>
              <a:t>This step use to </a:t>
            </a:r>
            <a:r>
              <a:rPr lang="en-US" dirty="0"/>
              <a:t>select Chart type under the “Choose a chart type” list box</a:t>
            </a:r>
            <a:endParaRPr lang="en-IN" dirty="0"/>
          </a:p>
          <a:p>
            <a:r>
              <a:rPr lang="en-IN" dirty="0"/>
              <a:t>Select Chart type</a:t>
            </a:r>
          </a:p>
          <a:p>
            <a:r>
              <a:rPr lang="en-IN" dirty="0"/>
              <a:t>Select chart style.</a:t>
            </a:r>
          </a:p>
          <a:p>
            <a:r>
              <a:rPr lang="en-IN" dirty="0"/>
              <a:t>Click, “Next” button.</a:t>
            </a:r>
          </a:p>
          <a:p>
            <a:endParaRPr lang="en-IN" dirty="0"/>
          </a:p>
        </p:txBody>
      </p:sp>
      <p:sp>
        <p:nvSpPr>
          <p:cNvPr id="5" name="Text Placeholder 4">
            <a:extLst>
              <a:ext uri="{FF2B5EF4-FFF2-40B4-BE49-F238E27FC236}">
                <a16:creationId xmlns:a16="http://schemas.microsoft.com/office/drawing/2014/main" id="{842629CD-1C12-45DA-A0B8-AFEC3A411F0F}"/>
              </a:ext>
            </a:extLst>
          </p:cNvPr>
          <p:cNvSpPr>
            <a:spLocks noGrp="1"/>
          </p:cNvSpPr>
          <p:nvPr>
            <p:ph type="body" idx="3"/>
          </p:nvPr>
        </p:nvSpPr>
        <p:spPr/>
        <p:txBody>
          <a:bodyPr/>
          <a:lstStyle/>
          <a:p>
            <a:pPr marL="184150" indent="0">
              <a:buNone/>
            </a:pPr>
            <a:r>
              <a:rPr lang="en-IN" dirty="0"/>
              <a:t>https://img.brainkart.com/imagebk34/pjrCQ35.jpg</a:t>
            </a:r>
          </a:p>
        </p:txBody>
      </p:sp>
      <p:pic>
        <p:nvPicPr>
          <p:cNvPr id="7" name="Picture 6">
            <a:extLst>
              <a:ext uri="{FF2B5EF4-FFF2-40B4-BE49-F238E27FC236}">
                <a16:creationId xmlns:a16="http://schemas.microsoft.com/office/drawing/2014/main" id="{2CE536BF-3F9E-4DC9-94DD-F0861EB71EA4}"/>
              </a:ext>
            </a:extLst>
          </p:cNvPr>
          <p:cNvPicPr>
            <a:picLocks noChangeAspect="1"/>
          </p:cNvPicPr>
          <p:nvPr/>
        </p:nvPicPr>
        <p:blipFill rotWithShape="1">
          <a:blip r:embed="rId2">
            <a:extLst>
              <a:ext uri="{28A0092B-C50C-407E-A947-70E740481C1C}">
                <a14:useLocalDpi xmlns:a14="http://schemas.microsoft.com/office/drawing/2010/main" val="0"/>
              </a:ext>
            </a:extLst>
          </a:blip>
          <a:srcRect b="7885"/>
          <a:stretch/>
        </p:blipFill>
        <p:spPr bwMode="auto">
          <a:xfrm>
            <a:off x="4786313" y="1233890"/>
            <a:ext cx="3773745" cy="20165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442189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F9B88-FB3F-41D8-A174-5DC9D6344503}"/>
              </a:ext>
            </a:extLst>
          </p:cNvPr>
          <p:cNvSpPr>
            <a:spLocks noGrp="1"/>
          </p:cNvSpPr>
          <p:nvPr>
            <p:ph type="title"/>
          </p:nvPr>
        </p:nvSpPr>
        <p:spPr/>
        <p:txBody>
          <a:bodyPr/>
          <a:lstStyle/>
          <a:p>
            <a:r>
              <a:rPr lang="en-IN" dirty="0"/>
              <a:t>Chart Wizard</a:t>
            </a:r>
            <a:br>
              <a:rPr lang="en-IN" dirty="0"/>
            </a:br>
            <a:endParaRPr lang="en-IN" dirty="0"/>
          </a:p>
        </p:txBody>
      </p:sp>
      <p:sp>
        <p:nvSpPr>
          <p:cNvPr id="3" name="Subtitle 2">
            <a:extLst>
              <a:ext uri="{FF2B5EF4-FFF2-40B4-BE49-F238E27FC236}">
                <a16:creationId xmlns:a16="http://schemas.microsoft.com/office/drawing/2014/main" id="{3666BF44-09D3-4992-945A-BC6ED660B836}"/>
              </a:ext>
            </a:extLst>
          </p:cNvPr>
          <p:cNvSpPr>
            <a:spLocks noGrp="1"/>
          </p:cNvSpPr>
          <p:nvPr>
            <p:ph type="subTitle" idx="1"/>
          </p:nvPr>
        </p:nvSpPr>
        <p:spPr/>
        <p:txBody>
          <a:bodyPr/>
          <a:lstStyle/>
          <a:p>
            <a:r>
              <a:rPr lang="en-IN" dirty="0"/>
              <a:t>Data Range</a:t>
            </a:r>
          </a:p>
        </p:txBody>
      </p:sp>
      <p:sp>
        <p:nvSpPr>
          <p:cNvPr id="4" name="Text Placeholder 3">
            <a:extLst>
              <a:ext uri="{FF2B5EF4-FFF2-40B4-BE49-F238E27FC236}">
                <a16:creationId xmlns:a16="http://schemas.microsoft.com/office/drawing/2014/main" id="{10965B89-D829-48FF-A873-A39E3D49D72F}"/>
              </a:ext>
            </a:extLst>
          </p:cNvPr>
          <p:cNvSpPr>
            <a:spLocks noGrp="1"/>
          </p:cNvSpPr>
          <p:nvPr>
            <p:ph type="body" idx="2"/>
          </p:nvPr>
        </p:nvSpPr>
        <p:spPr>
          <a:xfrm>
            <a:off x="462275" y="2742569"/>
            <a:ext cx="3837000" cy="2205206"/>
          </a:xfrm>
        </p:spPr>
        <p:txBody>
          <a:bodyPr/>
          <a:lstStyle/>
          <a:p>
            <a:endParaRPr lang="en-IN" dirty="0"/>
          </a:p>
          <a:p>
            <a:endParaRPr lang="en-IN" dirty="0"/>
          </a:p>
          <a:p>
            <a:pPr marL="139700" indent="0">
              <a:buNone/>
            </a:pPr>
            <a:r>
              <a:rPr lang="en-US" dirty="0"/>
              <a:t>This step Specify the range of data for which the chart should be created</a:t>
            </a:r>
            <a:endParaRPr lang="en-IN" dirty="0"/>
          </a:p>
          <a:p>
            <a:r>
              <a:rPr lang="en-IN" dirty="0"/>
              <a:t>Click “Select data range”.</a:t>
            </a:r>
          </a:p>
          <a:p>
            <a:r>
              <a:rPr lang="en-US" dirty="0"/>
              <a:t>There are two checkboxes used to set the first row or first column or both, as X and Y axis labels to the chart.</a:t>
            </a:r>
          </a:p>
          <a:p>
            <a:r>
              <a:rPr lang="en-US" dirty="0"/>
              <a:t>Click "Next" button to move to the third step.</a:t>
            </a:r>
          </a:p>
          <a:p>
            <a:endParaRPr lang="en-IN" dirty="0"/>
          </a:p>
          <a:p>
            <a:endParaRPr lang="en-IN" dirty="0"/>
          </a:p>
        </p:txBody>
      </p:sp>
      <p:sp>
        <p:nvSpPr>
          <p:cNvPr id="5" name="Text Placeholder 4">
            <a:extLst>
              <a:ext uri="{FF2B5EF4-FFF2-40B4-BE49-F238E27FC236}">
                <a16:creationId xmlns:a16="http://schemas.microsoft.com/office/drawing/2014/main" id="{842629CD-1C12-45DA-A0B8-AFEC3A411F0F}"/>
              </a:ext>
            </a:extLst>
          </p:cNvPr>
          <p:cNvSpPr>
            <a:spLocks noGrp="1"/>
          </p:cNvSpPr>
          <p:nvPr>
            <p:ph type="body" idx="3"/>
          </p:nvPr>
        </p:nvSpPr>
        <p:spPr/>
        <p:txBody>
          <a:bodyPr/>
          <a:lstStyle/>
          <a:p>
            <a:pPr marL="184150" indent="0">
              <a:buNone/>
            </a:pPr>
            <a:r>
              <a:rPr lang="en-IN" dirty="0"/>
              <a:t>https://img.brainkart.com/imagebk34/j21BZTL.jpg</a:t>
            </a:r>
          </a:p>
        </p:txBody>
      </p:sp>
      <p:pic>
        <p:nvPicPr>
          <p:cNvPr id="8" name="Picture 7">
            <a:extLst>
              <a:ext uri="{FF2B5EF4-FFF2-40B4-BE49-F238E27FC236}">
                <a16:creationId xmlns:a16="http://schemas.microsoft.com/office/drawing/2014/main" id="{9B472656-A8E5-43E1-BDC7-972D2F287D13}"/>
              </a:ext>
            </a:extLst>
          </p:cNvPr>
          <p:cNvPicPr>
            <a:picLocks noChangeAspect="1"/>
          </p:cNvPicPr>
          <p:nvPr/>
        </p:nvPicPr>
        <p:blipFill rotWithShape="1">
          <a:blip r:embed="rId2">
            <a:extLst>
              <a:ext uri="{28A0092B-C50C-407E-A947-70E740481C1C}">
                <a14:useLocalDpi xmlns:a14="http://schemas.microsoft.com/office/drawing/2010/main" val="0"/>
              </a:ext>
            </a:extLst>
          </a:blip>
          <a:srcRect b="8041"/>
          <a:stretch/>
        </p:blipFill>
        <p:spPr bwMode="auto">
          <a:xfrm>
            <a:off x="4996317" y="1354900"/>
            <a:ext cx="3893608" cy="22645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221827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F9B88-FB3F-41D8-A174-5DC9D6344503}"/>
              </a:ext>
            </a:extLst>
          </p:cNvPr>
          <p:cNvSpPr>
            <a:spLocks noGrp="1"/>
          </p:cNvSpPr>
          <p:nvPr>
            <p:ph type="title"/>
          </p:nvPr>
        </p:nvSpPr>
        <p:spPr/>
        <p:txBody>
          <a:bodyPr/>
          <a:lstStyle/>
          <a:p>
            <a:r>
              <a:rPr lang="en-IN" dirty="0"/>
              <a:t>Chart Wizard</a:t>
            </a:r>
            <a:br>
              <a:rPr lang="en-IN" dirty="0"/>
            </a:br>
            <a:endParaRPr lang="en-IN" dirty="0"/>
          </a:p>
        </p:txBody>
      </p:sp>
      <p:sp>
        <p:nvSpPr>
          <p:cNvPr id="3" name="Subtitle 2">
            <a:extLst>
              <a:ext uri="{FF2B5EF4-FFF2-40B4-BE49-F238E27FC236}">
                <a16:creationId xmlns:a16="http://schemas.microsoft.com/office/drawing/2014/main" id="{3666BF44-09D3-4992-945A-BC6ED660B836}"/>
              </a:ext>
            </a:extLst>
          </p:cNvPr>
          <p:cNvSpPr>
            <a:spLocks noGrp="1"/>
          </p:cNvSpPr>
          <p:nvPr>
            <p:ph type="subTitle" idx="1"/>
          </p:nvPr>
        </p:nvSpPr>
        <p:spPr/>
        <p:txBody>
          <a:bodyPr/>
          <a:lstStyle/>
          <a:p>
            <a:r>
              <a:rPr lang="en-IN" dirty="0"/>
              <a:t>Data Series</a:t>
            </a:r>
          </a:p>
        </p:txBody>
      </p:sp>
      <p:sp>
        <p:nvSpPr>
          <p:cNvPr id="4" name="Text Placeholder 3">
            <a:extLst>
              <a:ext uri="{FF2B5EF4-FFF2-40B4-BE49-F238E27FC236}">
                <a16:creationId xmlns:a16="http://schemas.microsoft.com/office/drawing/2014/main" id="{10965B89-D829-48FF-A873-A39E3D49D72F}"/>
              </a:ext>
            </a:extLst>
          </p:cNvPr>
          <p:cNvSpPr>
            <a:spLocks noGrp="1"/>
          </p:cNvSpPr>
          <p:nvPr>
            <p:ph type="body" idx="2"/>
          </p:nvPr>
        </p:nvSpPr>
        <p:spPr/>
        <p:txBody>
          <a:bodyPr/>
          <a:lstStyle/>
          <a:p>
            <a:pPr marL="139700" indent="0">
              <a:buNone/>
            </a:pPr>
            <a:endParaRPr lang="en-US" dirty="0"/>
          </a:p>
          <a:p>
            <a:pPr marL="139700" indent="0">
              <a:buNone/>
            </a:pPr>
            <a:r>
              <a:rPr lang="en-US" dirty="0"/>
              <a:t>In this step, the user can fine tune the data to be included in the chart.</a:t>
            </a:r>
          </a:p>
          <a:p>
            <a:r>
              <a:rPr lang="en-US" dirty="0"/>
              <a:t>To add some more columns click “Add” button.</a:t>
            </a:r>
          </a:p>
          <a:p>
            <a:r>
              <a:rPr lang="en-US" dirty="0"/>
              <a:t>To remove columns click “Remove” button.</a:t>
            </a:r>
          </a:p>
          <a:p>
            <a:r>
              <a:rPr lang="en-US" dirty="0"/>
              <a:t>Click “Next” button to move the last step.</a:t>
            </a:r>
            <a:endParaRPr lang="en-IN" dirty="0"/>
          </a:p>
          <a:p>
            <a:endParaRPr lang="en-IN" dirty="0"/>
          </a:p>
        </p:txBody>
      </p:sp>
      <p:sp>
        <p:nvSpPr>
          <p:cNvPr id="5" name="Text Placeholder 4">
            <a:extLst>
              <a:ext uri="{FF2B5EF4-FFF2-40B4-BE49-F238E27FC236}">
                <a16:creationId xmlns:a16="http://schemas.microsoft.com/office/drawing/2014/main" id="{842629CD-1C12-45DA-A0B8-AFEC3A411F0F}"/>
              </a:ext>
            </a:extLst>
          </p:cNvPr>
          <p:cNvSpPr>
            <a:spLocks noGrp="1"/>
          </p:cNvSpPr>
          <p:nvPr>
            <p:ph type="body" idx="3"/>
          </p:nvPr>
        </p:nvSpPr>
        <p:spPr/>
        <p:txBody>
          <a:bodyPr/>
          <a:lstStyle/>
          <a:p>
            <a:pPr marL="184150" indent="0">
              <a:buNone/>
            </a:pPr>
            <a:r>
              <a:rPr lang="en-IN" dirty="0"/>
              <a:t>https://img.brainkart.com/imagebk34/DMIDX2P.jpg</a:t>
            </a:r>
          </a:p>
        </p:txBody>
      </p:sp>
      <p:pic>
        <p:nvPicPr>
          <p:cNvPr id="7" name="Picture 6">
            <a:extLst>
              <a:ext uri="{FF2B5EF4-FFF2-40B4-BE49-F238E27FC236}">
                <a16:creationId xmlns:a16="http://schemas.microsoft.com/office/drawing/2014/main" id="{6C40F31C-B3FB-46D5-8438-A4FC4975CD0C}"/>
              </a:ext>
            </a:extLst>
          </p:cNvPr>
          <p:cNvPicPr>
            <a:picLocks noChangeAspect="1"/>
          </p:cNvPicPr>
          <p:nvPr/>
        </p:nvPicPr>
        <p:blipFill rotWithShape="1">
          <a:blip r:embed="rId2">
            <a:extLst>
              <a:ext uri="{28A0092B-C50C-407E-A947-70E740481C1C}">
                <a14:useLocalDpi xmlns:a14="http://schemas.microsoft.com/office/drawing/2010/main" val="0"/>
              </a:ext>
            </a:extLst>
          </a:blip>
          <a:srcRect b="8324"/>
          <a:stretch/>
        </p:blipFill>
        <p:spPr bwMode="auto">
          <a:xfrm>
            <a:off x="5017159" y="1425893"/>
            <a:ext cx="3872766" cy="19959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73709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F9B88-FB3F-41D8-A174-5DC9D6344503}"/>
              </a:ext>
            </a:extLst>
          </p:cNvPr>
          <p:cNvSpPr>
            <a:spLocks noGrp="1"/>
          </p:cNvSpPr>
          <p:nvPr>
            <p:ph type="title"/>
          </p:nvPr>
        </p:nvSpPr>
        <p:spPr/>
        <p:txBody>
          <a:bodyPr/>
          <a:lstStyle/>
          <a:p>
            <a:r>
              <a:rPr lang="en-IN" dirty="0"/>
              <a:t>Chart Wizard</a:t>
            </a:r>
            <a:br>
              <a:rPr lang="en-IN" dirty="0"/>
            </a:br>
            <a:endParaRPr lang="en-IN" dirty="0"/>
          </a:p>
        </p:txBody>
      </p:sp>
      <p:sp>
        <p:nvSpPr>
          <p:cNvPr id="3" name="Subtitle 2">
            <a:extLst>
              <a:ext uri="{FF2B5EF4-FFF2-40B4-BE49-F238E27FC236}">
                <a16:creationId xmlns:a16="http://schemas.microsoft.com/office/drawing/2014/main" id="{3666BF44-09D3-4992-945A-BC6ED660B836}"/>
              </a:ext>
            </a:extLst>
          </p:cNvPr>
          <p:cNvSpPr>
            <a:spLocks noGrp="1"/>
          </p:cNvSpPr>
          <p:nvPr>
            <p:ph type="subTitle" idx="1"/>
          </p:nvPr>
        </p:nvSpPr>
        <p:spPr/>
        <p:txBody>
          <a:bodyPr/>
          <a:lstStyle/>
          <a:p>
            <a:r>
              <a:rPr lang="en-IN" dirty="0"/>
              <a:t>Chart Element</a:t>
            </a:r>
          </a:p>
        </p:txBody>
      </p:sp>
      <p:sp>
        <p:nvSpPr>
          <p:cNvPr id="4" name="Text Placeholder 3">
            <a:extLst>
              <a:ext uri="{FF2B5EF4-FFF2-40B4-BE49-F238E27FC236}">
                <a16:creationId xmlns:a16="http://schemas.microsoft.com/office/drawing/2014/main" id="{10965B89-D829-48FF-A873-A39E3D49D72F}"/>
              </a:ext>
            </a:extLst>
          </p:cNvPr>
          <p:cNvSpPr>
            <a:spLocks noGrp="1"/>
          </p:cNvSpPr>
          <p:nvPr>
            <p:ph type="body" idx="2"/>
          </p:nvPr>
        </p:nvSpPr>
        <p:spPr>
          <a:xfrm>
            <a:off x="462275" y="2776311"/>
            <a:ext cx="3837000" cy="1995964"/>
          </a:xfrm>
        </p:spPr>
        <p:txBody>
          <a:bodyPr/>
          <a:lstStyle/>
          <a:p>
            <a:pPr marL="139700" indent="0">
              <a:buNone/>
            </a:pPr>
            <a:endParaRPr lang="en-US" dirty="0"/>
          </a:p>
          <a:p>
            <a:pPr marL="139700" indent="0">
              <a:buNone/>
            </a:pPr>
            <a:r>
              <a:rPr lang="en-US" dirty="0"/>
              <a:t>This step is used to insert or change titles and legend.</a:t>
            </a:r>
          </a:p>
          <a:p>
            <a:r>
              <a:rPr lang="en-US" dirty="0"/>
              <a:t>In “Title” box, type the title for the chart.</a:t>
            </a:r>
          </a:p>
          <a:p>
            <a:r>
              <a:rPr lang="en-US" dirty="0"/>
              <a:t>To add a subtitle type it in the “Subtitle” box. </a:t>
            </a:r>
          </a:p>
          <a:p>
            <a:r>
              <a:rPr lang="en-US" dirty="0"/>
              <a:t>User can add or modify the labels of X and Y axis.</a:t>
            </a:r>
          </a:p>
          <a:p>
            <a:r>
              <a:rPr lang="en-US" dirty="0"/>
              <a:t>To create a chart, click “Finish” button.</a:t>
            </a:r>
          </a:p>
          <a:p>
            <a:pPr marL="139700" indent="0">
              <a:buNone/>
            </a:pPr>
            <a:endParaRPr lang="en-IN" dirty="0"/>
          </a:p>
        </p:txBody>
      </p:sp>
      <p:sp>
        <p:nvSpPr>
          <p:cNvPr id="5" name="Text Placeholder 4">
            <a:extLst>
              <a:ext uri="{FF2B5EF4-FFF2-40B4-BE49-F238E27FC236}">
                <a16:creationId xmlns:a16="http://schemas.microsoft.com/office/drawing/2014/main" id="{842629CD-1C12-45DA-A0B8-AFEC3A411F0F}"/>
              </a:ext>
            </a:extLst>
          </p:cNvPr>
          <p:cNvSpPr>
            <a:spLocks noGrp="1"/>
          </p:cNvSpPr>
          <p:nvPr>
            <p:ph type="body" idx="3"/>
          </p:nvPr>
        </p:nvSpPr>
        <p:spPr/>
        <p:txBody>
          <a:bodyPr/>
          <a:lstStyle/>
          <a:p>
            <a:pPr marL="184150" indent="0">
              <a:buNone/>
            </a:pPr>
            <a:r>
              <a:rPr lang="en-IN" dirty="0"/>
              <a:t>https://img.brainkart.com/imagebk34/DMIDX2P.jpg</a:t>
            </a:r>
          </a:p>
        </p:txBody>
      </p:sp>
      <p:pic>
        <p:nvPicPr>
          <p:cNvPr id="7" name="Picture 6">
            <a:extLst>
              <a:ext uri="{FF2B5EF4-FFF2-40B4-BE49-F238E27FC236}">
                <a16:creationId xmlns:a16="http://schemas.microsoft.com/office/drawing/2014/main" id="{6C40F31C-B3FB-46D5-8438-A4FC4975CD0C}"/>
              </a:ext>
            </a:extLst>
          </p:cNvPr>
          <p:cNvPicPr>
            <a:picLocks noChangeAspect="1"/>
          </p:cNvPicPr>
          <p:nvPr/>
        </p:nvPicPr>
        <p:blipFill rotWithShape="1">
          <a:blip r:embed="rId2">
            <a:extLst>
              <a:ext uri="{28A0092B-C50C-407E-A947-70E740481C1C}">
                <a14:useLocalDpi xmlns:a14="http://schemas.microsoft.com/office/drawing/2010/main" val="0"/>
              </a:ext>
            </a:extLst>
          </a:blip>
          <a:srcRect b="8324"/>
          <a:stretch/>
        </p:blipFill>
        <p:spPr bwMode="auto">
          <a:xfrm>
            <a:off x="5017159" y="1425893"/>
            <a:ext cx="3872766" cy="19959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991252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16BF2-C356-434D-829A-897494876679}"/>
              </a:ext>
            </a:extLst>
          </p:cNvPr>
          <p:cNvSpPr>
            <a:spLocks noGrp="1"/>
          </p:cNvSpPr>
          <p:nvPr>
            <p:ph type="title"/>
          </p:nvPr>
        </p:nvSpPr>
        <p:spPr/>
        <p:txBody>
          <a:bodyPr/>
          <a:lstStyle/>
          <a:p>
            <a:r>
              <a:rPr lang="en-IN" dirty="0"/>
              <a:t>Working with Chart – Spreadsheet</a:t>
            </a:r>
          </a:p>
        </p:txBody>
      </p:sp>
      <p:sp>
        <p:nvSpPr>
          <p:cNvPr id="3" name="Subtitle 2">
            <a:extLst>
              <a:ext uri="{FF2B5EF4-FFF2-40B4-BE49-F238E27FC236}">
                <a16:creationId xmlns:a16="http://schemas.microsoft.com/office/drawing/2014/main" id="{B478903F-9B33-4A51-A245-D4AF123783FF}"/>
              </a:ext>
            </a:extLst>
          </p:cNvPr>
          <p:cNvSpPr>
            <a:spLocks noGrp="1"/>
          </p:cNvSpPr>
          <p:nvPr>
            <p:ph type="subTitle" idx="1"/>
          </p:nvPr>
        </p:nvSpPr>
        <p:spPr/>
        <p:txBody>
          <a:bodyPr/>
          <a:lstStyle/>
          <a:p>
            <a:r>
              <a:rPr lang="en-IN" dirty="0"/>
              <a:t>Editing Chart elements</a:t>
            </a:r>
          </a:p>
        </p:txBody>
      </p:sp>
      <p:sp>
        <p:nvSpPr>
          <p:cNvPr id="4" name="Text Placeholder 3">
            <a:extLst>
              <a:ext uri="{FF2B5EF4-FFF2-40B4-BE49-F238E27FC236}">
                <a16:creationId xmlns:a16="http://schemas.microsoft.com/office/drawing/2014/main" id="{73C4373B-13BE-47BD-B181-A1856C3F65B0}"/>
              </a:ext>
            </a:extLst>
          </p:cNvPr>
          <p:cNvSpPr>
            <a:spLocks noGrp="1"/>
          </p:cNvSpPr>
          <p:nvPr>
            <p:ph type="body" idx="2"/>
          </p:nvPr>
        </p:nvSpPr>
        <p:spPr/>
        <p:txBody>
          <a:bodyPr/>
          <a:lstStyle/>
          <a:p>
            <a:pPr marL="139700" indent="0">
              <a:buNone/>
            </a:pPr>
            <a:r>
              <a:rPr lang="en-US" dirty="0"/>
              <a:t>After inserting a chart any element of the chart can be modified. To modify the element</a:t>
            </a:r>
          </a:p>
          <a:p>
            <a:pPr marL="482600" indent="-342900">
              <a:buFont typeface="+mj-lt"/>
              <a:buAutoNum type="alphaLcPeriod"/>
            </a:pPr>
            <a:r>
              <a:rPr lang="en-US" dirty="0"/>
              <a:t>Double click on the element</a:t>
            </a:r>
          </a:p>
          <a:p>
            <a:pPr marL="482600" indent="-342900">
              <a:buFont typeface="+mj-lt"/>
              <a:buAutoNum type="alphaLcPeriod"/>
            </a:pPr>
            <a:r>
              <a:rPr lang="en-US" dirty="0"/>
              <a:t>Right click on the selected element</a:t>
            </a:r>
          </a:p>
          <a:p>
            <a:pPr marL="482600" indent="-342900">
              <a:buFont typeface="+mj-lt"/>
              <a:buAutoNum type="alphaLcPeriod"/>
            </a:pPr>
            <a:r>
              <a:rPr lang="en-US" dirty="0"/>
              <a:t>Select Format from the popup menu.</a:t>
            </a:r>
          </a:p>
          <a:p>
            <a:endParaRPr lang="en-IN" dirty="0"/>
          </a:p>
        </p:txBody>
      </p:sp>
      <p:sp>
        <p:nvSpPr>
          <p:cNvPr id="5" name="Text Placeholder 4">
            <a:extLst>
              <a:ext uri="{FF2B5EF4-FFF2-40B4-BE49-F238E27FC236}">
                <a16:creationId xmlns:a16="http://schemas.microsoft.com/office/drawing/2014/main" id="{F0766B36-CDF4-45D1-A0DF-B9581ED602BE}"/>
              </a:ext>
            </a:extLst>
          </p:cNvPr>
          <p:cNvSpPr>
            <a:spLocks noGrp="1"/>
          </p:cNvSpPr>
          <p:nvPr>
            <p:ph type="body" idx="3"/>
          </p:nvPr>
        </p:nvSpPr>
        <p:spPr/>
        <p:txBody>
          <a:bodyPr/>
          <a:lstStyle/>
          <a:p>
            <a:pPr marL="184150" indent="0">
              <a:buNone/>
            </a:pPr>
            <a:r>
              <a:rPr lang="en-IN" dirty="0"/>
              <a:t>https://img.brainkart.com/imagebk34/O3mltu2.jpg</a:t>
            </a:r>
          </a:p>
        </p:txBody>
      </p:sp>
      <p:pic>
        <p:nvPicPr>
          <p:cNvPr id="7" name="Picture 6">
            <a:extLst>
              <a:ext uri="{FF2B5EF4-FFF2-40B4-BE49-F238E27FC236}">
                <a16:creationId xmlns:a16="http://schemas.microsoft.com/office/drawing/2014/main" id="{5AE644DA-6BF2-47E2-9452-5D658B36EB05}"/>
              </a:ext>
            </a:extLst>
          </p:cNvPr>
          <p:cNvPicPr>
            <a:picLocks noChangeAspect="1"/>
          </p:cNvPicPr>
          <p:nvPr/>
        </p:nvPicPr>
        <p:blipFill rotWithShape="1">
          <a:blip r:embed="rId2">
            <a:extLst>
              <a:ext uri="{28A0092B-C50C-407E-A947-70E740481C1C}">
                <a14:useLocalDpi xmlns:a14="http://schemas.microsoft.com/office/drawing/2010/main" val="0"/>
              </a:ext>
            </a:extLst>
          </a:blip>
          <a:srcRect b="9731"/>
          <a:stretch/>
        </p:blipFill>
        <p:spPr bwMode="auto">
          <a:xfrm>
            <a:off x="5338763" y="1152525"/>
            <a:ext cx="3492223" cy="29622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604406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5954-4405-411F-87F6-D17C380DD21C}"/>
              </a:ext>
            </a:extLst>
          </p:cNvPr>
          <p:cNvSpPr>
            <a:spLocks noGrp="1"/>
          </p:cNvSpPr>
          <p:nvPr>
            <p:ph type="title"/>
          </p:nvPr>
        </p:nvSpPr>
        <p:spPr/>
        <p:txBody>
          <a:bodyPr/>
          <a:lstStyle/>
          <a:p>
            <a:r>
              <a:rPr lang="en-IN" dirty="0"/>
              <a:t>Structure of Presentation</a:t>
            </a:r>
          </a:p>
        </p:txBody>
      </p:sp>
      <p:sp>
        <p:nvSpPr>
          <p:cNvPr id="3" name="Subtitle 2">
            <a:extLst>
              <a:ext uri="{FF2B5EF4-FFF2-40B4-BE49-F238E27FC236}">
                <a16:creationId xmlns:a16="http://schemas.microsoft.com/office/drawing/2014/main" id="{890E8F94-FD95-4170-92CD-7AB8A325A88D}"/>
              </a:ext>
            </a:extLst>
          </p:cNvPr>
          <p:cNvSpPr>
            <a:spLocks noGrp="1"/>
          </p:cNvSpPr>
          <p:nvPr>
            <p:ph type="subTitle" idx="1"/>
          </p:nvPr>
        </p:nvSpPr>
        <p:spPr/>
        <p:txBody>
          <a:bodyPr/>
          <a:lstStyle/>
          <a:p>
            <a:r>
              <a:rPr lang="en-IN" dirty="0"/>
              <a:t>Opening a new presentation</a:t>
            </a:r>
          </a:p>
        </p:txBody>
      </p:sp>
      <p:sp>
        <p:nvSpPr>
          <p:cNvPr id="4" name="Text Placeholder 3">
            <a:extLst>
              <a:ext uri="{FF2B5EF4-FFF2-40B4-BE49-F238E27FC236}">
                <a16:creationId xmlns:a16="http://schemas.microsoft.com/office/drawing/2014/main" id="{A71EE30C-A55D-400C-8A8B-FA33836175CE}"/>
              </a:ext>
            </a:extLst>
          </p:cNvPr>
          <p:cNvSpPr>
            <a:spLocks noGrp="1"/>
          </p:cNvSpPr>
          <p:nvPr>
            <p:ph type="body" idx="2"/>
          </p:nvPr>
        </p:nvSpPr>
        <p:spPr/>
        <p:txBody>
          <a:bodyPr/>
          <a:lstStyle/>
          <a:p>
            <a:r>
              <a:rPr lang="en-US" dirty="0"/>
              <a:t>To open impress click Start button and select All Programs -&gt; Open Office -&gt; OpenOffice Impress. </a:t>
            </a:r>
          </a:p>
          <a:p>
            <a:pPr marL="139700" indent="0">
              <a:buNone/>
            </a:pPr>
            <a:endParaRPr lang="en-IN" dirty="0"/>
          </a:p>
        </p:txBody>
      </p:sp>
      <p:sp>
        <p:nvSpPr>
          <p:cNvPr id="5" name="Text Placeholder 4">
            <a:extLst>
              <a:ext uri="{FF2B5EF4-FFF2-40B4-BE49-F238E27FC236}">
                <a16:creationId xmlns:a16="http://schemas.microsoft.com/office/drawing/2014/main" id="{4066218F-0D75-4212-88B0-0E96A78FE233}"/>
              </a:ext>
            </a:extLst>
          </p:cNvPr>
          <p:cNvSpPr>
            <a:spLocks noGrp="1"/>
          </p:cNvSpPr>
          <p:nvPr>
            <p:ph type="body" idx="3"/>
          </p:nvPr>
        </p:nvSpPr>
        <p:spPr/>
        <p:txBody>
          <a:bodyPr/>
          <a:lstStyle/>
          <a:p>
            <a:pPr marL="184150" indent="0">
              <a:buNone/>
            </a:pPr>
            <a:r>
              <a:rPr lang="en-IN" dirty="0"/>
              <a:t>https://img.brainkart.com/imagebk34/hmXOjMx.jpg</a:t>
            </a:r>
          </a:p>
        </p:txBody>
      </p:sp>
      <p:pic>
        <p:nvPicPr>
          <p:cNvPr id="6" name="Picture 5">
            <a:extLst>
              <a:ext uri="{FF2B5EF4-FFF2-40B4-BE49-F238E27FC236}">
                <a16:creationId xmlns:a16="http://schemas.microsoft.com/office/drawing/2014/main" id="{2617ED57-7E28-4E3D-97D6-9A08F6A1984C}"/>
              </a:ext>
            </a:extLst>
          </p:cNvPr>
          <p:cNvPicPr>
            <a:picLocks noChangeAspect="1"/>
          </p:cNvPicPr>
          <p:nvPr/>
        </p:nvPicPr>
        <p:blipFill rotWithShape="1">
          <a:blip r:embed="rId2">
            <a:extLst>
              <a:ext uri="{28A0092B-C50C-407E-A947-70E740481C1C}">
                <a14:useLocalDpi xmlns:a14="http://schemas.microsoft.com/office/drawing/2010/main" val="0"/>
              </a:ext>
            </a:extLst>
          </a:blip>
          <a:srcRect b="5674"/>
          <a:stretch/>
        </p:blipFill>
        <p:spPr bwMode="auto">
          <a:xfrm>
            <a:off x="5658387" y="620554"/>
            <a:ext cx="3023338" cy="35513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0050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5954-4405-411F-87F6-D17C380DD21C}"/>
              </a:ext>
            </a:extLst>
          </p:cNvPr>
          <p:cNvSpPr>
            <a:spLocks noGrp="1"/>
          </p:cNvSpPr>
          <p:nvPr>
            <p:ph type="title"/>
          </p:nvPr>
        </p:nvSpPr>
        <p:spPr/>
        <p:txBody>
          <a:bodyPr/>
          <a:lstStyle/>
          <a:p>
            <a:r>
              <a:rPr lang="en-IN" dirty="0"/>
              <a:t>Structure of Presentation</a:t>
            </a:r>
          </a:p>
        </p:txBody>
      </p:sp>
      <p:sp>
        <p:nvSpPr>
          <p:cNvPr id="3" name="Subtitle 2">
            <a:extLst>
              <a:ext uri="{FF2B5EF4-FFF2-40B4-BE49-F238E27FC236}">
                <a16:creationId xmlns:a16="http://schemas.microsoft.com/office/drawing/2014/main" id="{890E8F94-FD95-4170-92CD-7AB8A325A88D}"/>
              </a:ext>
            </a:extLst>
          </p:cNvPr>
          <p:cNvSpPr>
            <a:spLocks noGrp="1"/>
          </p:cNvSpPr>
          <p:nvPr>
            <p:ph type="subTitle" idx="1"/>
          </p:nvPr>
        </p:nvSpPr>
        <p:spPr/>
        <p:txBody>
          <a:bodyPr/>
          <a:lstStyle/>
          <a:p>
            <a:r>
              <a:rPr lang="en-IN" dirty="0"/>
              <a:t>Creating a new presentation</a:t>
            </a:r>
          </a:p>
        </p:txBody>
      </p:sp>
      <p:sp>
        <p:nvSpPr>
          <p:cNvPr id="4" name="Text Placeholder 3">
            <a:extLst>
              <a:ext uri="{FF2B5EF4-FFF2-40B4-BE49-F238E27FC236}">
                <a16:creationId xmlns:a16="http://schemas.microsoft.com/office/drawing/2014/main" id="{A71EE30C-A55D-400C-8A8B-FA33836175CE}"/>
              </a:ext>
            </a:extLst>
          </p:cNvPr>
          <p:cNvSpPr>
            <a:spLocks noGrp="1"/>
          </p:cNvSpPr>
          <p:nvPr>
            <p:ph type="body" idx="2"/>
          </p:nvPr>
        </p:nvSpPr>
        <p:spPr/>
        <p:txBody>
          <a:bodyPr/>
          <a:lstStyle/>
          <a:p>
            <a:pPr marL="139700" indent="0">
              <a:buNone/>
            </a:pPr>
            <a:r>
              <a:rPr lang="en-US" dirty="0"/>
              <a:t>You can create a presentation by any one of the following methods.</a:t>
            </a:r>
          </a:p>
          <a:p>
            <a:pPr marL="539750" indent="-400050">
              <a:buFont typeface="+mj-lt"/>
              <a:buAutoNum type="romanLcPeriod"/>
            </a:pPr>
            <a:r>
              <a:rPr lang="en-US" dirty="0"/>
              <a:t>By selecting an Empty presentation</a:t>
            </a:r>
          </a:p>
          <a:p>
            <a:pPr marL="539750" indent="-400050">
              <a:buFont typeface="+mj-lt"/>
              <a:buAutoNum type="romanLcPeriod"/>
            </a:pPr>
            <a:r>
              <a:rPr lang="en-US" dirty="0"/>
              <a:t>By selecting from template</a:t>
            </a:r>
          </a:p>
          <a:p>
            <a:pPr marL="539750" indent="-400050">
              <a:buFont typeface="+mj-lt"/>
              <a:buAutoNum type="romanLcPeriod"/>
            </a:pPr>
            <a:r>
              <a:rPr lang="en-US" dirty="0"/>
              <a:t>By selecting from Open existing presentation</a:t>
            </a:r>
          </a:p>
          <a:p>
            <a:pPr marL="139700" indent="0">
              <a:buNone/>
            </a:pPr>
            <a:endParaRPr lang="en-IN" dirty="0"/>
          </a:p>
        </p:txBody>
      </p:sp>
      <p:sp>
        <p:nvSpPr>
          <p:cNvPr id="5" name="Text Placeholder 4">
            <a:extLst>
              <a:ext uri="{FF2B5EF4-FFF2-40B4-BE49-F238E27FC236}">
                <a16:creationId xmlns:a16="http://schemas.microsoft.com/office/drawing/2014/main" id="{4066218F-0D75-4212-88B0-0E96A78FE233}"/>
              </a:ext>
            </a:extLst>
          </p:cNvPr>
          <p:cNvSpPr>
            <a:spLocks noGrp="1"/>
          </p:cNvSpPr>
          <p:nvPr>
            <p:ph type="body" idx="3"/>
          </p:nvPr>
        </p:nvSpPr>
        <p:spPr/>
        <p:txBody>
          <a:bodyPr/>
          <a:lstStyle/>
          <a:p>
            <a:pPr marL="184150" indent="0">
              <a:buNone/>
            </a:pPr>
            <a:r>
              <a:rPr lang="en-IN" dirty="0"/>
              <a:t>https://img.brainkart.com/imagebk34/RCxsLNt.jpg</a:t>
            </a:r>
          </a:p>
        </p:txBody>
      </p:sp>
      <p:pic>
        <p:nvPicPr>
          <p:cNvPr id="9" name="Picture 8">
            <a:extLst>
              <a:ext uri="{FF2B5EF4-FFF2-40B4-BE49-F238E27FC236}">
                <a16:creationId xmlns:a16="http://schemas.microsoft.com/office/drawing/2014/main" id="{735BF891-4B82-46A2-9144-8109C1F680B0}"/>
              </a:ext>
            </a:extLst>
          </p:cNvPr>
          <p:cNvPicPr>
            <a:picLocks noChangeAspect="1"/>
          </p:cNvPicPr>
          <p:nvPr/>
        </p:nvPicPr>
        <p:blipFill rotWithShape="1">
          <a:blip r:embed="rId2">
            <a:extLst>
              <a:ext uri="{28A0092B-C50C-407E-A947-70E740481C1C}">
                <a14:useLocalDpi xmlns:a14="http://schemas.microsoft.com/office/drawing/2010/main" val="0"/>
              </a:ext>
            </a:extLst>
          </a:blip>
          <a:srcRect l="7638" r="6930" b="8301"/>
          <a:stretch/>
        </p:blipFill>
        <p:spPr bwMode="auto">
          <a:xfrm>
            <a:off x="4686299" y="1034200"/>
            <a:ext cx="4329113" cy="30143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618288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5954-4405-411F-87F6-D17C380DD21C}"/>
              </a:ext>
            </a:extLst>
          </p:cNvPr>
          <p:cNvSpPr>
            <a:spLocks noGrp="1"/>
          </p:cNvSpPr>
          <p:nvPr>
            <p:ph type="title"/>
          </p:nvPr>
        </p:nvSpPr>
        <p:spPr/>
        <p:txBody>
          <a:bodyPr/>
          <a:lstStyle/>
          <a:p>
            <a:r>
              <a:rPr lang="en-IN" dirty="0"/>
              <a:t>Creating a new presentation</a:t>
            </a:r>
          </a:p>
        </p:txBody>
      </p:sp>
      <p:sp>
        <p:nvSpPr>
          <p:cNvPr id="3" name="Subtitle 2">
            <a:extLst>
              <a:ext uri="{FF2B5EF4-FFF2-40B4-BE49-F238E27FC236}">
                <a16:creationId xmlns:a16="http://schemas.microsoft.com/office/drawing/2014/main" id="{890E8F94-FD95-4170-92CD-7AB8A325A88D}"/>
              </a:ext>
            </a:extLst>
          </p:cNvPr>
          <p:cNvSpPr>
            <a:spLocks noGrp="1"/>
          </p:cNvSpPr>
          <p:nvPr>
            <p:ph type="subTitle" idx="1"/>
          </p:nvPr>
        </p:nvSpPr>
        <p:spPr/>
        <p:txBody>
          <a:bodyPr/>
          <a:lstStyle/>
          <a:p>
            <a:r>
              <a:rPr lang="en-IN" dirty="0"/>
              <a:t>Using Empty presentation</a:t>
            </a:r>
          </a:p>
        </p:txBody>
      </p:sp>
      <p:sp>
        <p:nvSpPr>
          <p:cNvPr id="4" name="Text Placeholder 3">
            <a:extLst>
              <a:ext uri="{FF2B5EF4-FFF2-40B4-BE49-F238E27FC236}">
                <a16:creationId xmlns:a16="http://schemas.microsoft.com/office/drawing/2014/main" id="{A71EE30C-A55D-400C-8A8B-FA33836175CE}"/>
              </a:ext>
            </a:extLst>
          </p:cNvPr>
          <p:cNvSpPr>
            <a:spLocks noGrp="1"/>
          </p:cNvSpPr>
          <p:nvPr>
            <p:ph type="body" idx="2"/>
          </p:nvPr>
        </p:nvSpPr>
        <p:spPr>
          <a:xfrm>
            <a:off x="462275" y="2657475"/>
            <a:ext cx="3837000" cy="2005750"/>
          </a:xfrm>
        </p:spPr>
        <p:txBody>
          <a:bodyPr/>
          <a:lstStyle/>
          <a:p>
            <a:pPr marL="139700" indent="0">
              <a:buNone/>
            </a:pPr>
            <a:endParaRPr lang="en-US" dirty="0"/>
          </a:p>
          <a:p>
            <a:endParaRPr lang="en-US" dirty="0"/>
          </a:p>
          <a:p>
            <a:endParaRPr lang="en-US" dirty="0"/>
          </a:p>
          <a:p>
            <a:r>
              <a:rPr lang="en-US" dirty="0"/>
              <a:t>Select Empty presentation under Type.</a:t>
            </a:r>
          </a:p>
          <a:p>
            <a:r>
              <a:rPr lang="en-IN" dirty="0"/>
              <a:t>Click Next, </a:t>
            </a:r>
            <a:r>
              <a:rPr lang="en-US" dirty="0"/>
              <a:t>Choose a design under Select a slide design</a:t>
            </a:r>
          </a:p>
          <a:p>
            <a:r>
              <a:rPr lang="en-US" dirty="0"/>
              <a:t>Click Next, click an item to see a preview of the transition. </a:t>
            </a:r>
          </a:p>
          <a:p>
            <a:r>
              <a:rPr lang="en-US" dirty="0"/>
              <a:t>Select how the presentation will be Speed drop-down menu.</a:t>
            </a:r>
          </a:p>
          <a:p>
            <a:r>
              <a:rPr lang="en-US" dirty="0"/>
              <a:t>Click Create, A new presentation is created</a:t>
            </a:r>
          </a:p>
          <a:p>
            <a:endParaRPr lang="en-IN" dirty="0"/>
          </a:p>
        </p:txBody>
      </p:sp>
      <p:sp>
        <p:nvSpPr>
          <p:cNvPr id="5" name="Text Placeholder 4">
            <a:extLst>
              <a:ext uri="{FF2B5EF4-FFF2-40B4-BE49-F238E27FC236}">
                <a16:creationId xmlns:a16="http://schemas.microsoft.com/office/drawing/2014/main" id="{4066218F-0D75-4212-88B0-0E96A78FE233}"/>
              </a:ext>
            </a:extLst>
          </p:cNvPr>
          <p:cNvSpPr>
            <a:spLocks noGrp="1"/>
          </p:cNvSpPr>
          <p:nvPr>
            <p:ph type="body" idx="3"/>
          </p:nvPr>
        </p:nvSpPr>
        <p:spPr/>
        <p:txBody>
          <a:bodyPr/>
          <a:lstStyle/>
          <a:p>
            <a:pPr marL="184150" indent="0">
              <a:buNone/>
            </a:pPr>
            <a:r>
              <a:rPr lang="en-IN" dirty="0"/>
              <a:t>https://img.brainkart.com/imagebk34/7U1S8sf.jpg</a:t>
            </a:r>
          </a:p>
        </p:txBody>
      </p:sp>
      <p:pic>
        <p:nvPicPr>
          <p:cNvPr id="7" name="Picture 6">
            <a:extLst>
              <a:ext uri="{FF2B5EF4-FFF2-40B4-BE49-F238E27FC236}">
                <a16:creationId xmlns:a16="http://schemas.microsoft.com/office/drawing/2014/main" id="{422A7DA2-A7EE-4A9A-97D7-39CF2569F0C5}"/>
              </a:ext>
            </a:extLst>
          </p:cNvPr>
          <p:cNvPicPr>
            <a:picLocks noChangeAspect="1"/>
          </p:cNvPicPr>
          <p:nvPr/>
        </p:nvPicPr>
        <p:blipFill rotWithShape="1">
          <a:blip r:embed="rId2">
            <a:extLst>
              <a:ext uri="{28A0092B-C50C-407E-A947-70E740481C1C}">
                <a14:useLocalDpi xmlns:a14="http://schemas.microsoft.com/office/drawing/2010/main" val="0"/>
              </a:ext>
            </a:extLst>
          </a:blip>
          <a:srcRect b="6977"/>
          <a:stretch/>
        </p:blipFill>
        <p:spPr bwMode="auto">
          <a:xfrm>
            <a:off x="4709516" y="1207294"/>
            <a:ext cx="4039793" cy="248602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127433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5954-4405-411F-87F6-D17C380DD21C}"/>
              </a:ext>
            </a:extLst>
          </p:cNvPr>
          <p:cNvSpPr>
            <a:spLocks noGrp="1"/>
          </p:cNvSpPr>
          <p:nvPr>
            <p:ph type="title"/>
          </p:nvPr>
        </p:nvSpPr>
        <p:spPr/>
        <p:txBody>
          <a:bodyPr/>
          <a:lstStyle/>
          <a:p>
            <a:r>
              <a:rPr lang="en-IN" dirty="0"/>
              <a:t>Creating a new presentation</a:t>
            </a:r>
          </a:p>
        </p:txBody>
      </p:sp>
      <p:sp>
        <p:nvSpPr>
          <p:cNvPr id="3" name="Subtitle 2">
            <a:extLst>
              <a:ext uri="{FF2B5EF4-FFF2-40B4-BE49-F238E27FC236}">
                <a16:creationId xmlns:a16="http://schemas.microsoft.com/office/drawing/2014/main" id="{890E8F94-FD95-4170-92CD-7AB8A325A88D}"/>
              </a:ext>
            </a:extLst>
          </p:cNvPr>
          <p:cNvSpPr>
            <a:spLocks noGrp="1"/>
          </p:cNvSpPr>
          <p:nvPr>
            <p:ph type="subTitle" idx="1"/>
          </p:nvPr>
        </p:nvSpPr>
        <p:spPr/>
        <p:txBody>
          <a:bodyPr/>
          <a:lstStyle/>
          <a:p>
            <a:r>
              <a:rPr lang="en-IN" dirty="0"/>
              <a:t>Using Template</a:t>
            </a:r>
          </a:p>
        </p:txBody>
      </p:sp>
      <p:sp>
        <p:nvSpPr>
          <p:cNvPr id="4" name="Text Placeholder 3">
            <a:extLst>
              <a:ext uri="{FF2B5EF4-FFF2-40B4-BE49-F238E27FC236}">
                <a16:creationId xmlns:a16="http://schemas.microsoft.com/office/drawing/2014/main" id="{A71EE30C-A55D-400C-8A8B-FA33836175CE}"/>
              </a:ext>
            </a:extLst>
          </p:cNvPr>
          <p:cNvSpPr>
            <a:spLocks noGrp="1"/>
          </p:cNvSpPr>
          <p:nvPr>
            <p:ph type="body" idx="2"/>
          </p:nvPr>
        </p:nvSpPr>
        <p:spPr>
          <a:xfrm>
            <a:off x="462275" y="2657475"/>
            <a:ext cx="3837000" cy="2005750"/>
          </a:xfrm>
        </p:spPr>
        <p:txBody>
          <a:bodyPr/>
          <a:lstStyle/>
          <a:p>
            <a:pPr marL="139700" indent="0">
              <a:buNone/>
            </a:pPr>
            <a:r>
              <a:rPr lang="en-US" dirty="0"/>
              <a:t>If you choose the option from template, it uses a template design already created as the basis for a new presentation. The wizard changes to show a list of available templates. Choose the template that you want. </a:t>
            </a:r>
          </a:p>
          <a:p>
            <a:endParaRPr lang="en-US" dirty="0"/>
          </a:p>
          <a:p>
            <a:endParaRPr lang="en-IN" dirty="0"/>
          </a:p>
        </p:txBody>
      </p:sp>
      <p:sp>
        <p:nvSpPr>
          <p:cNvPr id="5" name="Text Placeholder 4">
            <a:extLst>
              <a:ext uri="{FF2B5EF4-FFF2-40B4-BE49-F238E27FC236}">
                <a16:creationId xmlns:a16="http://schemas.microsoft.com/office/drawing/2014/main" id="{4066218F-0D75-4212-88B0-0E96A78FE233}"/>
              </a:ext>
            </a:extLst>
          </p:cNvPr>
          <p:cNvSpPr>
            <a:spLocks noGrp="1"/>
          </p:cNvSpPr>
          <p:nvPr>
            <p:ph type="body" idx="3"/>
          </p:nvPr>
        </p:nvSpPr>
        <p:spPr/>
        <p:txBody>
          <a:bodyPr/>
          <a:lstStyle/>
          <a:p>
            <a:pPr marL="184150" indent="0">
              <a:buNone/>
            </a:pPr>
            <a:r>
              <a:rPr lang="en-IN" dirty="0"/>
              <a:t>https://img.brainkart.com/imagebk34/ynIHqs9.jpg</a:t>
            </a:r>
          </a:p>
        </p:txBody>
      </p:sp>
      <p:pic>
        <p:nvPicPr>
          <p:cNvPr id="8" name="Picture 7">
            <a:extLst>
              <a:ext uri="{FF2B5EF4-FFF2-40B4-BE49-F238E27FC236}">
                <a16:creationId xmlns:a16="http://schemas.microsoft.com/office/drawing/2014/main" id="{5D4ECB51-42F8-482B-9362-3B18D43F64D3}"/>
              </a:ext>
            </a:extLst>
          </p:cNvPr>
          <p:cNvPicPr>
            <a:picLocks noChangeAspect="1"/>
          </p:cNvPicPr>
          <p:nvPr/>
        </p:nvPicPr>
        <p:blipFill rotWithShape="1">
          <a:blip r:embed="rId2">
            <a:extLst>
              <a:ext uri="{28A0092B-C50C-407E-A947-70E740481C1C}">
                <a14:useLocalDpi xmlns:a14="http://schemas.microsoft.com/office/drawing/2010/main" val="0"/>
              </a:ext>
            </a:extLst>
          </a:blip>
          <a:srcRect b="5707"/>
          <a:stretch/>
        </p:blipFill>
        <p:spPr bwMode="auto">
          <a:xfrm>
            <a:off x="5203447" y="1167584"/>
            <a:ext cx="3478278" cy="24927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5698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https://cdn3.vectorstock.com/i/1000x1000/30/67/assembling-pc-personal-computer-hardware-vector-13773067.jpg</a:t>
            </a: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latin typeface="Arial"/>
                <a:cs typeface="Arial"/>
              </a:rPr>
              <a:t>Required Material</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2868733"/>
          </a:xfrm>
          <a:prstGeom prst="rect">
            <a:avLst/>
          </a:prstGeom>
        </p:spPr>
        <p:txBody>
          <a:bodyPr vert="horz" wrap="square" lIns="0" tIns="52069" rIns="0" bIns="0" rtlCol="0">
            <a:spAutoFit/>
          </a:bodyPr>
          <a:lstStyle/>
          <a:p>
            <a:pPr marL="342900" lvl="0" indent="-342900">
              <a:spcAft>
                <a:spcPts val="75"/>
              </a:spcAft>
              <a:buFont typeface="Symbol" panose="05050102010706020507" pitchFamily="18" charset="2"/>
              <a:buChar char=""/>
              <a:tabLst>
                <a:tab pos="2743200" algn="l"/>
              </a:tabLst>
            </a:pPr>
            <a:r>
              <a:rPr lang="en-IN" dirty="0">
                <a:solidFill>
                  <a:srgbClr val="211D1E"/>
                </a:solidFill>
                <a:latin typeface="+mj-lt"/>
              </a:rPr>
              <a:t>Computer case, with power supply installed </a:t>
            </a:r>
          </a:p>
          <a:p>
            <a:pPr marL="342900" lvl="0" indent="-342900">
              <a:spcAft>
                <a:spcPts val="75"/>
              </a:spcAft>
              <a:buFont typeface="Symbol" panose="05050102010706020507" pitchFamily="18" charset="2"/>
              <a:buChar char=""/>
              <a:tabLst>
                <a:tab pos="2743200" algn="l"/>
              </a:tabLst>
            </a:pPr>
            <a:r>
              <a:rPr lang="en-IN" dirty="0">
                <a:solidFill>
                  <a:srgbClr val="211D1E"/>
                </a:solidFill>
                <a:latin typeface="+mj-lt"/>
              </a:rPr>
              <a:t>Motherboard </a:t>
            </a:r>
          </a:p>
          <a:p>
            <a:pPr marL="342900" lvl="0" indent="-342900">
              <a:spcAft>
                <a:spcPts val="75"/>
              </a:spcAft>
              <a:buFont typeface="Symbol" panose="05050102010706020507" pitchFamily="18" charset="2"/>
              <a:buChar char=""/>
              <a:tabLst>
                <a:tab pos="2743200" algn="l"/>
              </a:tabLst>
            </a:pPr>
            <a:r>
              <a:rPr lang="en-IN" dirty="0">
                <a:solidFill>
                  <a:srgbClr val="211D1E"/>
                </a:solidFill>
                <a:latin typeface="+mj-lt"/>
              </a:rPr>
              <a:t>CPU </a:t>
            </a:r>
          </a:p>
          <a:p>
            <a:pPr marL="342900" lvl="0" indent="-342900">
              <a:spcAft>
                <a:spcPts val="75"/>
              </a:spcAft>
              <a:buFont typeface="Symbol" panose="05050102010706020507" pitchFamily="18" charset="2"/>
              <a:buChar char=""/>
              <a:tabLst>
                <a:tab pos="2743200" algn="l"/>
              </a:tabLst>
            </a:pPr>
            <a:r>
              <a:rPr lang="en-IN" dirty="0">
                <a:solidFill>
                  <a:srgbClr val="211D1E"/>
                </a:solidFill>
                <a:latin typeface="+mj-lt"/>
              </a:rPr>
              <a:t>Heat sink/fan assembly </a:t>
            </a:r>
          </a:p>
          <a:p>
            <a:pPr marL="342900" lvl="0" indent="-342900">
              <a:spcAft>
                <a:spcPts val="75"/>
              </a:spcAft>
              <a:buFont typeface="Symbol" panose="05050102010706020507" pitchFamily="18" charset="2"/>
              <a:buChar char=""/>
              <a:tabLst>
                <a:tab pos="2743200" algn="l"/>
              </a:tabLst>
            </a:pPr>
            <a:r>
              <a:rPr lang="en-IN" dirty="0">
                <a:solidFill>
                  <a:srgbClr val="211D1E"/>
                </a:solidFill>
                <a:latin typeface="+mj-lt"/>
              </a:rPr>
              <a:t>Thermal compound </a:t>
            </a:r>
          </a:p>
          <a:p>
            <a:pPr marL="342900" lvl="0" indent="-342900">
              <a:spcAft>
                <a:spcPts val="75"/>
              </a:spcAft>
              <a:buFont typeface="Symbol" panose="05050102010706020507" pitchFamily="18" charset="2"/>
              <a:buChar char=""/>
              <a:tabLst>
                <a:tab pos="2743200" algn="l"/>
              </a:tabLst>
            </a:pPr>
            <a:r>
              <a:rPr lang="en-IN" dirty="0">
                <a:solidFill>
                  <a:srgbClr val="211D1E"/>
                </a:solidFill>
                <a:latin typeface="+mj-lt"/>
              </a:rPr>
              <a:t>RAM module(s) </a:t>
            </a:r>
          </a:p>
          <a:p>
            <a:pPr marL="342900" lvl="0" indent="-342900">
              <a:spcAft>
                <a:spcPts val="75"/>
              </a:spcAft>
              <a:buFont typeface="Symbol" panose="05050102010706020507" pitchFamily="18" charset="2"/>
              <a:buChar char=""/>
              <a:tabLst>
                <a:tab pos="2743200" algn="l"/>
              </a:tabLst>
            </a:pPr>
            <a:r>
              <a:rPr lang="en-IN" dirty="0">
                <a:solidFill>
                  <a:srgbClr val="211D1E"/>
                </a:solidFill>
                <a:latin typeface="+mj-lt"/>
              </a:rPr>
              <a:t>Motherboard standoffs and screws</a:t>
            </a:r>
          </a:p>
          <a:p>
            <a:pPr marL="342900" indent="-342900">
              <a:spcAft>
                <a:spcPts val="75"/>
              </a:spcAft>
              <a:buFont typeface="Symbol" panose="05050102010706020507" pitchFamily="18" charset="2"/>
              <a:buChar char=""/>
              <a:tabLst>
                <a:tab pos="2743200" algn="l"/>
              </a:tabLst>
            </a:pPr>
            <a:r>
              <a:rPr lang="en-IN" dirty="0">
                <a:solidFill>
                  <a:srgbClr val="211D1E"/>
                </a:solidFill>
                <a:latin typeface="+mj-lt"/>
              </a:rPr>
              <a:t>Anti‑static wrist strap and anti-static mat</a:t>
            </a:r>
          </a:p>
          <a:p>
            <a:pPr marL="342900" indent="-342900">
              <a:spcAft>
                <a:spcPts val="75"/>
              </a:spcAft>
              <a:buFont typeface="Symbol" panose="05050102010706020507" pitchFamily="18" charset="2"/>
              <a:buChar char=""/>
              <a:tabLst>
                <a:tab pos="2743200" algn="l"/>
              </a:tabLst>
            </a:pPr>
            <a:r>
              <a:rPr lang="en-IN" dirty="0">
                <a:solidFill>
                  <a:srgbClr val="211D1E"/>
                </a:solidFill>
                <a:latin typeface="+mj-lt"/>
              </a:rPr>
              <a:t> Tool kit </a:t>
            </a: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2050" name="Picture 2" descr="Assembling pc personal computer hardware Vector Image">
            <a:extLst>
              <a:ext uri="{FF2B5EF4-FFF2-40B4-BE49-F238E27FC236}">
                <a16:creationId xmlns:a16="http://schemas.microsoft.com/office/drawing/2014/main" id="{56DC30A7-7DAE-4CBE-AFF4-D67C02327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46"/>
          <a:stretch/>
        </p:blipFill>
        <p:spPr bwMode="auto">
          <a:xfrm>
            <a:off x="4912389" y="790412"/>
            <a:ext cx="3862040" cy="3822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16320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C5954-4405-411F-87F6-D17C380DD21C}"/>
              </a:ext>
            </a:extLst>
          </p:cNvPr>
          <p:cNvSpPr>
            <a:spLocks noGrp="1"/>
          </p:cNvSpPr>
          <p:nvPr>
            <p:ph type="title"/>
          </p:nvPr>
        </p:nvSpPr>
        <p:spPr/>
        <p:txBody>
          <a:bodyPr/>
          <a:lstStyle/>
          <a:p>
            <a:r>
              <a:rPr lang="en-IN" dirty="0"/>
              <a:t>Creating a new presentation</a:t>
            </a:r>
          </a:p>
        </p:txBody>
      </p:sp>
      <p:sp>
        <p:nvSpPr>
          <p:cNvPr id="3" name="Subtitle 2">
            <a:extLst>
              <a:ext uri="{FF2B5EF4-FFF2-40B4-BE49-F238E27FC236}">
                <a16:creationId xmlns:a16="http://schemas.microsoft.com/office/drawing/2014/main" id="{890E8F94-FD95-4170-92CD-7AB8A325A88D}"/>
              </a:ext>
            </a:extLst>
          </p:cNvPr>
          <p:cNvSpPr>
            <a:spLocks noGrp="1"/>
          </p:cNvSpPr>
          <p:nvPr>
            <p:ph type="subTitle" idx="1"/>
          </p:nvPr>
        </p:nvSpPr>
        <p:spPr/>
        <p:txBody>
          <a:bodyPr/>
          <a:lstStyle/>
          <a:p>
            <a:r>
              <a:rPr lang="en-US" dirty="0"/>
              <a:t>Using Open existing presentation</a:t>
            </a:r>
            <a:endParaRPr lang="en-IN" dirty="0"/>
          </a:p>
        </p:txBody>
      </p:sp>
      <p:sp>
        <p:nvSpPr>
          <p:cNvPr id="4" name="Text Placeholder 3">
            <a:extLst>
              <a:ext uri="{FF2B5EF4-FFF2-40B4-BE49-F238E27FC236}">
                <a16:creationId xmlns:a16="http://schemas.microsoft.com/office/drawing/2014/main" id="{A71EE30C-A55D-400C-8A8B-FA33836175CE}"/>
              </a:ext>
            </a:extLst>
          </p:cNvPr>
          <p:cNvSpPr>
            <a:spLocks noGrp="1"/>
          </p:cNvSpPr>
          <p:nvPr>
            <p:ph type="body" idx="2"/>
          </p:nvPr>
        </p:nvSpPr>
        <p:spPr>
          <a:xfrm>
            <a:off x="462275" y="2657475"/>
            <a:ext cx="3837000" cy="2290300"/>
          </a:xfrm>
        </p:spPr>
        <p:txBody>
          <a:bodyPr/>
          <a:lstStyle/>
          <a:p>
            <a:r>
              <a:rPr lang="en-US" dirty="0"/>
              <a:t>If you choose the option Open existing presentation, it helps in continuing the work on a previously created presentation.</a:t>
            </a:r>
          </a:p>
          <a:p>
            <a:r>
              <a:rPr lang="en-US" dirty="0"/>
              <a:t>You have to open a presentation already prepared by clicking Open button. The wizard changes to show a list of existing presentations, from which you can choose the one that you want.</a:t>
            </a:r>
          </a:p>
          <a:p>
            <a:endParaRPr lang="en-IN" dirty="0"/>
          </a:p>
        </p:txBody>
      </p:sp>
      <p:sp>
        <p:nvSpPr>
          <p:cNvPr id="5" name="Text Placeholder 4">
            <a:extLst>
              <a:ext uri="{FF2B5EF4-FFF2-40B4-BE49-F238E27FC236}">
                <a16:creationId xmlns:a16="http://schemas.microsoft.com/office/drawing/2014/main" id="{4066218F-0D75-4212-88B0-0E96A78FE233}"/>
              </a:ext>
            </a:extLst>
          </p:cNvPr>
          <p:cNvSpPr>
            <a:spLocks noGrp="1"/>
          </p:cNvSpPr>
          <p:nvPr>
            <p:ph type="body" idx="3"/>
          </p:nvPr>
        </p:nvSpPr>
        <p:spPr/>
        <p:txBody>
          <a:bodyPr/>
          <a:lstStyle/>
          <a:p>
            <a:pPr marL="184150" indent="0">
              <a:buNone/>
            </a:pPr>
            <a:r>
              <a:rPr lang="en-IN" dirty="0"/>
              <a:t>https://img.brainkart.com/imagebk34/Uu8FTVW.jpg</a:t>
            </a:r>
          </a:p>
        </p:txBody>
      </p:sp>
      <p:pic>
        <p:nvPicPr>
          <p:cNvPr id="7" name="Picture 6">
            <a:extLst>
              <a:ext uri="{FF2B5EF4-FFF2-40B4-BE49-F238E27FC236}">
                <a16:creationId xmlns:a16="http://schemas.microsoft.com/office/drawing/2014/main" id="{AF3AB042-C1C4-4D39-960F-4CBB1B82482E}"/>
              </a:ext>
            </a:extLst>
          </p:cNvPr>
          <p:cNvPicPr>
            <a:picLocks noChangeAspect="1"/>
          </p:cNvPicPr>
          <p:nvPr/>
        </p:nvPicPr>
        <p:blipFill rotWithShape="1">
          <a:blip r:embed="rId2">
            <a:extLst>
              <a:ext uri="{28A0092B-C50C-407E-A947-70E740481C1C}">
                <a14:useLocalDpi xmlns:a14="http://schemas.microsoft.com/office/drawing/2010/main" val="0"/>
              </a:ext>
            </a:extLst>
          </a:blip>
          <a:srcRect l="3726" r="3365" b="5835"/>
          <a:stretch/>
        </p:blipFill>
        <p:spPr bwMode="auto">
          <a:xfrm>
            <a:off x="5074950" y="1218955"/>
            <a:ext cx="3837001" cy="27055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56628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DF5CB-7594-431B-88DF-89DB4E55AF32}"/>
              </a:ext>
            </a:extLst>
          </p:cNvPr>
          <p:cNvSpPr>
            <a:spLocks noGrp="1"/>
          </p:cNvSpPr>
          <p:nvPr>
            <p:ph type="title"/>
          </p:nvPr>
        </p:nvSpPr>
        <p:spPr/>
        <p:txBody>
          <a:bodyPr/>
          <a:lstStyle/>
          <a:p>
            <a:r>
              <a:rPr lang="en-IN" dirty="0"/>
              <a:t>Structure of presentation </a:t>
            </a:r>
          </a:p>
        </p:txBody>
      </p:sp>
      <p:sp>
        <p:nvSpPr>
          <p:cNvPr id="3" name="Subtitle 2">
            <a:extLst>
              <a:ext uri="{FF2B5EF4-FFF2-40B4-BE49-F238E27FC236}">
                <a16:creationId xmlns:a16="http://schemas.microsoft.com/office/drawing/2014/main" id="{A34B277C-85C8-492F-9F31-F23FA2B5BB70}"/>
              </a:ext>
            </a:extLst>
          </p:cNvPr>
          <p:cNvSpPr>
            <a:spLocks noGrp="1"/>
          </p:cNvSpPr>
          <p:nvPr>
            <p:ph type="subTitle" idx="1"/>
          </p:nvPr>
        </p:nvSpPr>
        <p:spPr/>
        <p:txBody>
          <a:bodyPr/>
          <a:lstStyle/>
          <a:p>
            <a:r>
              <a:rPr lang="en-US" dirty="0"/>
              <a:t>Parts of the main Impress window</a:t>
            </a:r>
            <a:endParaRPr lang="en-IN" dirty="0"/>
          </a:p>
        </p:txBody>
      </p:sp>
      <p:sp>
        <p:nvSpPr>
          <p:cNvPr id="4" name="Text Placeholder 3">
            <a:extLst>
              <a:ext uri="{FF2B5EF4-FFF2-40B4-BE49-F238E27FC236}">
                <a16:creationId xmlns:a16="http://schemas.microsoft.com/office/drawing/2014/main" id="{B5D34FC1-724E-44AB-8A4C-AFF78A47C375}"/>
              </a:ext>
            </a:extLst>
          </p:cNvPr>
          <p:cNvSpPr>
            <a:spLocks noGrp="1"/>
          </p:cNvSpPr>
          <p:nvPr>
            <p:ph type="body" idx="2"/>
          </p:nvPr>
        </p:nvSpPr>
        <p:spPr/>
        <p:txBody>
          <a:bodyPr/>
          <a:lstStyle/>
          <a:p>
            <a:pPr marL="139700" indent="0">
              <a:buNone/>
            </a:pPr>
            <a:r>
              <a:rPr lang="en-US" dirty="0"/>
              <a:t>The main Impress window has three parts: </a:t>
            </a:r>
          </a:p>
          <a:p>
            <a:pPr marL="539750" indent="-400050">
              <a:buFont typeface="+mj-lt"/>
              <a:buAutoNum type="romanLcPeriod"/>
            </a:pPr>
            <a:r>
              <a:rPr lang="en-US" dirty="0"/>
              <a:t>Slides pane</a:t>
            </a:r>
          </a:p>
          <a:p>
            <a:pPr marL="539750" indent="-400050">
              <a:buFont typeface="+mj-lt"/>
              <a:buAutoNum type="romanLcPeriod"/>
            </a:pPr>
            <a:r>
              <a:rPr lang="en-US" dirty="0"/>
              <a:t>Workspace </a:t>
            </a:r>
          </a:p>
          <a:p>
            <a:pPr marL="539750" indent="-400050">
              <a:buFont typeface="+mj-lt"/>
              <a:buAutoNum type="romanLcPeriod"/>
            </a:pPr>
            <a:r>
              <a:rPr lang="en-US" dirty="0"/>
              <a:t>Task pane. </a:t>
            </a:r>
          </a:p>
          <a:p>
            <a:pPr marL="139700" indent="0">
              <a:buNone/>
            </a:pPr>
            <a:r>
              <a:rPr lang="en-US" dirty="0"/>
              <a:t>Additionally, several toolbars can be displayed or hidden during the creation of a presentation.</a:t>
            </a:r>
            <a:endParaRPr lang="en-IN" dirty="0"/>
          </a:p>
        </p:txBody>
      </p:sp>
      <p:sp>
        <p:nvSpPr>
          <p:cNvPr id="5" name="Text Placeholder 4">
            <a:extLst>
              <a:ext uri="{FF2B5EF4-FFF2-40B4-BE49-F238E27FC236}">
                <a16:creationId xmlns:a16="http://schemas.microsoft.com/office/drawing/2014/main" id="{82BBE6A3-6D10-453B-820F-E318590949C2}"/>
              </a:ext>
            </a:extLst>
          </p:cNvPr>
          <p:cNvSpPr>
            <a:spLocks noGrp="1"/>
          </p:cNvSpPr>
          <p:nvPr>
            <p:ph type="body" idx="3"/>
          </p:nvPr>
        </p:nvSpPr>
        <p:spPr/>
        <p:txBody>
          <a:bodyPr/>
          <a:lstStyle/>
          <a:p>
            <a:pPr marL="184150" indent="0">
              <a:buNone/>
            </a:pPr>
            <a:r>
              <a:rPr lang="en-IN" dirty="0"/>
              <a:t>https://wiki.openoffice.org/w/images/thumb/d/dd/IG1-1.png/500px-IG1-1.png</a:t>
            </a:r>
          </a:p>
        </p:txBody>
      </p:sp>
      <p:pic>
        <p:nvPicPr>
          <p:cNvPr id="8" name="Picture 7">
            <a:extLst>
              <a:ext uri="{FF2B5EF4-FFF2-40B4-BE49-F238E27FC236}">
                <a16:creationId xmlns:a16="http://schemas.microsoft.com/office/drawing/2014/main" id="{F65C0A87-C2E1-42B2-8B67-F7E66445FEAE}"/>
              </a:ext>
            </a:extLst>
          </p:cNvPr>
          <p:cNvPicPr>
            <a:picLocks noChangeAspect="1"/>
          </p:cNvPicPr>
          <p:nvPr/>
        </p:nvPicPr>
        <p:blipFill>
          <a:blip r:embed="rId2"/>
          <a:stretch>
            <a:fillRect/>
          </a:stretch>
        </p:blipFill>
        <p:spPr>
          <a:xfrm>
            <a:off x="4969326" y="1177632"/>
            <a:ext cx="3892268" cy="2529974"/>
          </a:xfrm>
          <a:prstGeom prst="rect">
            <a:avLst/>
          </a:prstGeom>
        </p:spPr>
      </p:pic>
    </p:spTree>
    <p:extLst>
      <p:ext uri="{BB962C8B-B14F-4D97-AF65-F5344CB8AC3E}">
        <p14:creationId xmlns:p14="http://schemas.microsoft.com/office/powerpoint/2010/main" val="86582948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E21A-3020-4EB3-8D12-C65CA71BDE19}"/>
              </a:ext>
            </a:extLst>
          </p:cNvPr>
          <p:cNvSpPr>
            <a:spLocks noGrp="1"/>
          </p:cNvSpPr>
          <p:nvPr>
            <p:ph type="title"/>
          </p:nvPr>
        </p:nvSpPr>
        <p:spPr/>
        <p:txBody>
          <a:bodyPr/>
          <a:lstStyle/>
          <a:p>
            <a:br>
              <a:rPr lang="en-US" dirty="0"/>
            </a:br>
            <a:r>
              <a:rPr lang="en-US" dirty="0"/>
              <a:t>Parts of the main Impress window</a:t>
            </a:r>
            <a:br>
              <a:rPr lang="en-US" dirty="0"/>
            </a:br>
            <a:endParaRPr lang="en-IN" dirty="0"/>
          </a:p>
        </p:txBody>
      </p:sp>
      <p:sp>
        <p:nvSpPr>
          <p:cNvPr id="3" name="Subtitle 2">
            <a:extLst>
              <a:ext uri="{FF2B5EF4-FFF2-40B4-BE49-F238E27FC236}">
                <a16:creationId xmlns:a16="http://schemas.microsoft.com/office/drawing/2014/main" id="{2D479F96-EA84-4B52-B379-47508FBDE144}"/>
              </a:ext>
            </a:extLst>
          </p:cNvPr>
          <p:cNvSpPr>
            <a:spLocks noGrp="1"/>
          </p:cNvSpPr>
          <p:nvPr>
            <p:ph type="subTitle" idx="1"/>
          </p:nvPr>
        </p:nvSpPr>
        <p:spPr/>
        <p:txBody>
          <a:bodyPr/>
          <a:lstStyle/>
          <a:p>
            <a:r>
              <a:rPr lang="en-IN" dirty="0"/>
              <a:t>Slides pane</a:t>
            </a:r>
          </a:p>
          <a:p>
            <a:endParaRPr lang="en-IN" dirty="0"/>
          </a:p>
        </p:txBody>
      </p:sp>
      <p:sp>
        <p:nvSpPr>
          <p:cNvPr id="4" name="Text Placeholder 3">
            <a:extLst>
              <a:ext uri="{FF2B5EF4-FFF2-40B4-BE49-F238E27FC236}">
                <a16:creationId xmlns:a16="http://schemas.microsoft.com/office/drawing/2014/main" id="{4C2181B0-FC8F-4FB7-A48A-7E6BF7F7F4E2}"/>
              </a:ext>
            </a:extLst>
          </p:cNvPr>
          <p:cNvSpPr>
            <a:spLocks noGrp="1"/>
          </p:cNvSpPr>
          <p:nvPr>
            <p:ph type="body" idx="2"/>
          </p:nvPr>
        </p:nvSpPr>
        <p:spPr/>
        <p:txBody>
          <a:bodyPr/>
          <a:lstStyle/>
          <a:p>
            <a:r>
              <a:rPr lang="en-US" dirty="0"/>
              <a:t>The Slides pane contains thumbnail pictures of the slides in your presentation, in the order of our insertion of slides.</a:t>
            </a:r>
            <a:endParaRPr lang="en-IN" dirty="0"/>
          </a:p>
        </p:txBody>
      </p:sp>
      <p:sp>
        <p:nvSpPr>
          <p:cNvPr id="5" name="Text Placeholder 4">
            <a:extLst>
              <a:ext uri="{FF2B5EF4-FFF2-40B4-BE49-F238E27FC236}">
                <a16:creationId xmlns:a16="http://schemas.microsoft.com/office/drawing/2014/main" id="{1853DEB7-E5E3-4407-B128-512C10F6330C}"/>
              </a:ext>
            </a:extLst>
          </p:cNvPr>
          <p:cNvSpPr>
            <a:spLocks noGrp="1"/>
          </p:cNvSpPr>
          <p:nvPr>
            <p:ph type="body" idx="3"/>
          </p:nvPr>
        </p:nvSpPr>
        <p:spPr/>
        <p:txBody>
          <a:bodyPr/>
          <a:lstStyle/>
          <a:p>
            <a:r>
              <a:rPr lang="en-US" dirty="0"/>
              <a:t>https://img.brainkart.com/imagebk34/OsL0cuW.jpg</a:t>
            </a:r>
          </a:p>
        </p:txBody>
      </p:sp>
      <p:pic>
        <p:nvPicPr>
          <p:cNvPr id="6" name="Picture 5">
            <a:extLst>
              <a:ext uri="{FF2B5EF4-FFF2-40B4-BE49-F238E27FC236}">
                <a16:creationId xmlns:a16="http://schemas.microsoft.com/office/drawing/2014/main" id="{4CBCF528-303E-4E96-A255-CCB24121AFA5}"/>
              </a:ext>
            </a:extLst>
          </p:cNvPr>
          <p:cNvPicPr>
            <a:picLocks noChangeAspect="1"/>
          </p:cNvPicPr>
          <p:nvPr/>
        </p:nvPicPr>
        <p:blipFill rotWithShape="1">
          <a:blip r:embed="rId2">
            <a:extLst>
              <a:ext uri="{28A0092B-C50C-407E-A947-70E740481C1C}">
                <a14:useLocalDpi xmlns:a14="http://schemas.microsoft.com/office/drawing/2010/main" val="0"/>
              </a:ext>
            </a:extLst>
          </a:blip>
          <a:srcRect b="8542"/>
          <a:stretch/>
        </p:blipFill>
        <p:spPr bwMode="auto">
          <a:xfrm>
            <a:off x="4844727" y="1003706"/>
            <a:ext cx="3958531" cy="243601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4470450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E21A-3020-4EB3-8D12-C65CA71BDE19}"/>
              </a:ext>
            </a:extLst>
          </p:cNvPr>
          <p:cNvSpPr>
            <a:spLocks noGrp="1"/>
          </p:cNvSpPr>
          <p:nvPr>
            <p:ph type="title"/>
          </p:nvPr>
        </p:nvSpPr>
        <p:spPr/>
        <p:txBody>
          <a:bodyPr/>
          <a:lstStyle/>
          <a:p>
            <a:br>
              <a:rPr lang="en-US" dirty="0"/>
            </a:br>
            <a:r>
              <a:rPr lang="en-US" dirty="0"/>
              <a:t>Parts of the main Impress window</a:t>
            </a:r>
            <a:br>
              <a:rPr lang="en-US" dirty="0"/>
            </a:br>
            <a:endParaRPr lang="en-IN" dirty="0"/>
          </a:p>
        </p:txBody>
      </p:sp>
      <p:sp>
        <p:nvSpPr>
          <p:cNvPr id="3" name="Subtitle 2">
            <a:extLst>
              <a:ext uri="{FF2B5EF4-FFF2-40B4-BE49-F238E27FC236}">
                <a16:creationId xmlns:a16="http://schemas.microsoft.com/office/drawing/2014/main" id="{2D479F96-EA84-4B52-B379-47508FBDE144}"/>
              </a:ext>
            </a:extLst>
          </p:cNvPr>
          <p:cNvSpPr>
            <a:spLocks noGrp="1"/>
          </p:cNvSpPr>
          <p:nvPr>
            <p:ph type="subTitle" idx="1"/>
          </p:nvPr>
        </p:nvSpPr>
        <p:spPr/>
        <p:txBody>
          <a:bodyPr/>
          <a:lstStyle/>
          <a:p>
            <a:r>
              <a:rPr lang="en-IN" dirty="0"/>
              <a:t>Tasks pane</a:t>
            </a:r>
          </a:p>
        </p:txBody>
      </p:sp>
      <p:sp>
        <p:nvSpPr>
          <p:cNvPr id="4" name="Text Placeholder 3">
            <a:extLst>
              <a:ext uri="{FF2B5EF4-FFF2-40B4-BE49-F238E27FC236}">
                <a16:creationId xmlns:a16="http://schemas.microsoft.com/office/drawing/2014/main" id="{4C2181B0-FC8F-4FB7-A48A-7E6BF7F7F4E2}"/>
              </a:ext>
            </a:extLst>
          </p:cNvPr>
          <p:cNvSpPr>
            <a:spLocks noGrp="1"/>
          </p:cNvSpPr>
          <p:nvPr>
            <p:ph type="body" idx="2"/>
          </p:nvPr>
        </p:nvSpPr>
        <p:spPr/>
        <p:txBody>
          <a:bodyPr/>
          <a:lstStyle/>
          <a:p>
            <a:r>
              <a:rPr lang="en-US" dirty="0"/>
              <a:t>The Tasks pane has five sections:</a:t>
            </a:r>
          </a:p>
          <a:p>
            <a:pPr marL="539750" indent="-400050">
              <a:buFont typeface="+mj-lt"/>
              <a:buAutoNum type="romanLcPeriod"/>
            </a:pPr>
            <a:r>
              <a:rPr lang="en-IN" dirty="0"/>
              <a:t>Master Pages</a:t>
            </a:r>
          </a:p>
          <a:p>
            <a:pPr marL="539750" indent="-400050">
              <a:buFont typeface="+mj-lt"/>
              <a:buAutoNum type="romanLcPeriod"/>
            </a:pPr>
            <a:r>
              <a:rPr lang="en-IN" dirty="0"/>
              <a:t>Layout</a:t>
            </a:r>
          </a:p>
          <a:p>
            <a:pPr marL="539750" indent="-400050">
              <a:buFont typeface="+mj-lt"/>
              <a:buAutoNum type="romanLcPeriod"/>
            </a:pPr>
            <a:r>
              <a:rPr lang="en-IN" dirty="0"/>
              <a:t>Table Design</a:t>
            </a:r>
          </a:p>
          <a:p>
            <a:pPr marL="539750" indent="-400050">
              <a:buFont typeface="+mj-lt"/>
              <a:buAutoNum type="romanLcPeriod"/>
            </a:pPr>
            <a:r>
              <a:rPr lang="en-IN" dirty="0"/>
              <a:t>Custom Animation</a:t>
            </a:r>
          </a:p>
          <a:p>
            <a:pPr marL="539750" indent="-400050">
              <a:buFont typeface="+mj-lt"/>
              <a:buAutoNum type="romanLcPeriod"/>
            </a:pPr>
            <a:r>
              <a:rPr lang="en-IN" dirty="0"/>
              <a:t>Slide Transition</a:t>
            </a:r>
          </a:p>
        </p:txBody>
      </p:sp>
      <p:sp>
        <p:nvSpPr>
          <p:cNvPr id="5" name="Text Placeholder 4">
            <a:extLst>
              <a:ext uri="{FF2B5EF4-FFF2-40B4-BE49-F238E27FC236}">
                <a16:creationId xmlns:a16="http://schemas.microsoft.com/office/drawing/2014/main" id="{1853DEB7-E5E3-4407-B128-512C10F6330C}"/>
              </a:ext>
            </a:extLst>
          </p:cNvPr>
          <p:cNvSpPr>
            <a:spLocks noGrp="1"/>
          </p:cNvSpPr>
          <p:nvPr>
            <p:ph type="body" idx="3"/>
          </p:nvPr>
        </p:nvSpPr>
        <p:spPr/>
        <p:txBody>
          <a:bodyPr/>
          <a:lstStyle/>
          <a:p>
            <a:pPr marL="184150" indent="0">
              <a:buNone/>
            </a:pPr>
            <a:r>
              <a:rPr lang="en-US" dirty="0"/>
              <a:t>https://wiki.openoffice.org/w/images/thumb/d/dd/IG1-1.png/500px-IG1-1.png</a:t>
            </a:r>
          </a:p>
          <a:p>
            <a:pPr marL="184150" indent="0">
              <a:buNone/>
            </a:pPr>
            <a:endParaRPr lang="en-US" dirty="0"/>
          </a:p>
        </p:txBody>
      </p:sp>
      <p:pic>
        <p:nvPicPr>
          <p:cNvPr id="7" name="Picture 6">
            <a:extLst>
              <a:ext uri="{FF2B5EF4-FFF2-40B4-BE49-F238E27FC236}">
                <a16:creationId xmlns:a16="http://schemas.microsoft.com/office/drawing/2014/main" id="{A4E4C65A-7AD8-4287-AFAE-7DA91492FA3A}"/>
              </a:ext>
            </a:extLst>
          </p:cNvPr>
          <p:cNvPicPr>
            <a:picLocks noChangeAspect="1"/>
          </p:cNvPicPr>
          <p:nvPr/>
        </p:nvPicPr>
        <p:blipFill>
          <a:blip r:embed="rId2"/>
          <a:stretch>
            <a:fillRect/>
          </a:stretch>
        </p:blipFill>
        <p:spPr>
          <a:xfrm>
            <a:off x="4969326" y="1177632"/>
            <a:ext cx="3892268" cy="2529974"/>
          </a:xfrm>
          <a:prstGeom prst="rect">
            <a:avLst/>
          </a:prstGeom>
        </p:spPr>
      </p:pic>
    </p:spTree>
    <p:extLst>
      <p:ext uri="{BB962C8B-B14F-4D97-AF65-F5344CB8AC3E}">
        <p14:creationId xmlns:p14="http://schemas.microsoft.com/office/powerpoint/2010/main" val="284194579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C7B0-E3BC-4BCD-AB1B-A879BBA9ABCF}"/>
              </a:ext>
            </a:extLst>
          </p:cNvPr>
          <p:cNvSpPr>
            <a:spLocks noGrp="1"/>
          </p:cNvSpPr>
          <p:nvPr>
            <p:ph type="title"/>
          </p:nvPr>
        </p:nvSpPr>
        <p:spPr/>
        <p:txBody>
          <a:bodyPr/>
          <a:lstStyle/>
          <a:p>
            <a:r>
              <a:rPr lang="en-IN" dirty="0"/>
              <a:t>Structure of presentation </a:t>
            </a:r>
          </a:p>
        </p:txBody>
      </p:sp>
      <p:sp>
        <p:nvSpPr>
          <p:cNvPr id="3" name="Subtitle 2">
            <a:extLst>
              <a:ext uri="{FF2B5EF4-FFF2-40B4-BE49-F238E27FC236}">
                <a16:creationId xmlns:a16="http://schemas.microsoft.com/office/drawing/2014/main" id="{BC6C31C1-4ED4-4298-8AF6-5E8A39E1EDE3}"/>
              </a:ext>
            </a:extLst>
          </p:cNvPr>
          <p:cNvSpPr>
            <a:spLocks noGrp="1"/>
          </p:cNvSpPr>
          <p:nvPr>
            <p:ph type="subTitle" idx="1"/>
          </p:nvPr>
        </p:nvSpPr>
        <p:spPr/>
        <p:txBody>
          <a:bodyPr/>
          <a:lstStyle/>
          <a:p>
            <a:r>
              <a:rPr lang="en-IN" dirty="0"/>
              <a:t>Window elements of Impress</a:t>
            </a:r>
          </a:p>
        </p:txBody>
      </p:sp>
      <p:sp>
        <p:nvSpPr>
          <p:cNvPr id="4" name="Text Placeholder 3">
            <a:extLst>
              <a:ext uri="{FF2B5EF4-FFF2-40B4-BE49-F238E27FC236}">
                <a16:creationId xmlns:a16="http://schemas.microsoft.com/office/drawing/2014/main" id="{FBE25B04-BDA2-40B0-9DD4-8A5F51C18231}"/>
              </a:ext>
            </a:extLst>
          </p:cNvPr>
          <p:cNvSpPr>
            <a:spLocks noGrp="1"/>
          </p:cNvSpPr>
          <p:nvPr>
            <p:ph type="body" idx="2"/>
          </p:nvPr>
        </p:nvSpPr>
        <p:spPr/>
        <p:txBody>
          <a:bodyPr/>
          <a:lstStyle/>
          <a:p>
            <a:pPr marL="139700" indent="0">
              <a:buNone/>
            </a:pPr>
            <a:endParaRPr lang="en-US" dirty="0"/>
          </a:p>
          <a:p>
            <a:pPr marL="139700" indent="0">
              <a:buNone/>
            </a:pPr>
            <a:endParaRPr lang="en-US" dirty="0"/>
          </a:p>
          <a:p>
            <a:pPr marL="139700" indent="0">
              <a:buNone/>
            </a:pPr>
            <a:r>
              <a:rPr lang="en-US" dirty="0"/>
              <a:t>The window elements of Impress includes: Title Bar, Menu Bar, Tool Bar, Ruler Bar which are similar to the elements in Open Office writer.</a:t>
            </a:r>
          </a:p>
          <a:p>
            <a:r>
              <a:rPr lang="en-US" dirty="0"/>
              <a:t>View Buttons</a:t>
            </a:r>
          </a:p>
          <a:p>
            <a:r>
              <a:rPr lang="en-US" dirty="0"/>
              <a:t>Status Bar</a:t>
            </a:r>
          </a:p>
          <a:p>
            <a:r>
              <a:rPr lang="en-US" dirty="0"/>
              <a:t>Navigator</a:t>
            </a:r>
          </a:p>
          <a:p>
            <a:pPr marL="139700" indent="0">
              <a:buNone/>
            </a:pPr>
            <a:endParaRPr lang="en-US" dirty="0"/>
          </a:p>
          <a:p>
            <a:pPr marL="139700" indent="0">
              <a:buNone/>
            </a:pPr>
            <a:endParaRPr lang="en-US" dirty="0"/>
          </a:p>
        </p:txBody>
      </p:sp>
      <p:sp>
        <p:nvSpPr>
          <p:cNvPr id="5" name="Text Placeholder 4">
            <a:extLst>
              <a:ext uri="{FF2B5EF4-FFF2-40B4-BE49-F238E27FC236}">
                <a16:creationId xmlns:a16="http://schemas.microsoft.com/office/drawing/2014/main" id="{E2E800FA-E410-49D0-B3CA-F033F16E1BFE}"/>
              </a:ext>
            </a:extLst>
          </p:cNvPr>
          <p:cNvSpPr>
            <a:spLocks noGrp="1"/>
          </p:cNvSpPr>
          <p:nvPr>
            <p:ph type="body" idx="3"/>
          </p:nvPr>
        </p:nvSpPr>
        <p:spPr/>
        <p:txBody>
          <a:bodyPr/>
          <a:lstStyle/>
          <a:p>
            <a:pPr marL="184150" indent="0">
              <a:buNone/>
            </a:pPr>
            <a:r>
              <a:rPr lang="en-IN" dirty="0"/>
              <a:t>https://img.brainkart.com/imagebk34/Nw6cNac.jpg</a:t>
            </a:r>
          </a:p>
        </p:txBody>
      </p:sp>
      <p:pic>
        <p:nvPicPr>
          <p:cNvPr id="7" name="Picture 6">
            <a:extLst>
              <a:ext uri="{FF2B5EF4-FFF2-40B4-BE49-F238E27FC236}">
                <a16:creationId xmlns:a16="http://schemas.microsoft.com/office/drawing/2014/main" id="{09FA14DA-4CF7-4059-B1C9-2DAD9EA42FF3}"/>
              </a:ext>
            </a:extLst>
          </p:cNvPr>
          <p:cNvPicPr>
            <a:picLocks noChangeAspect="1"/>
          </p:cNvPicPr>
          <p:nvPr/>
        </p:nvPicPr>
        <p:blipFill rotWithShape="1">
          <a:blip r:embed="rId2"/>
          <a:srcRect b="9720"/>
          <a:stretch/>
        </p:blipFill>
        <p:spPr>
          <a:xfrm>
            <a:off x="4731543" y="1034200"/>
            <a:ext cx="4220173" cy="2739464"/>
          </a:xfrm>
          <a:prstGeom prst="rect">
            <a:avLst/>
          </a:prstGeom>
        </p:spPr>
      </p:pic>
    </p:spTree>
    <p:extLst>
      <p:ext uri="{BB962C8B-B14F-4D97-AF65-F5344CB8AC3E}">
        <p14:creationId xmlns:p14="http://schemas.microsoft.com/office/powerpoint/2010/main" val="269070066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50CA-67A4-4DAE-B4F1-EA595B3D4083}"/>
              </a:ext>
            </a:extLst>
          </p:cNvPr>
          <p:cNvSpPr>
            <a:spLocks noGrp="1"/>
          </p:cNvSpPr>
          <p:nvPr>
            <p:ph type="title"/>
          </p:nvPr>
        </p:nvSpPr>
        <p:spPr/>
        <p:txBody>
          <a:bodyPr/>
          <a:lstStyle/>
          <a:p>
            <a:r>
              <a:rPr lang="en-IN" dirty="0"/>
              <a:t>Working with Presentation</a:t>
            </a:r>
          </a:p>
        </p:txBody>
      </p:sp>
      <p:sp>
        <p:nvSpPr>
          <p:cNvPr id="3" name="Subtitle 2">
            <a:extLst>
              <a:ext uri="{FF2B5EF4-FFF2-40B4-BE49-F238E27FC236}">
                <a16:creationId xmlns:a16="http://schemas.microsoft.com/office/drawing/2014/main" id="{55F2AC50-076C-438C-8DD2-12675B1383E2}"/>
              </a:ext>
            </a:extLst>
          </p:cNvPr>
          <p:cNvSpPr>
            <a:spLocks noGrp="1"/>
          </p:cNvSpPr>
          <p:nvPr>
            <p:ph type="subTitle" idx="1"/>
          </p:nvPr>
        </p:nvSpPr>
        <p:spPr/>
        <p:txBody>
          <a:bodyPr/>
          <a:lstStyle/>
          <a:p>
            <a:r>
              <a:rPr lang="en-IN" dirty="0"/>
              <a:t>Workspace</a:t>
            </a:r>
          </a:p>
        </p:txBody>
      </p:sp>
      <p:sp>
        <p:nvSpPr>
          <p:cNvPr id="4" name="Text Placeholder 3">
            <a:extLst>
              <a:ext uri="{FF2B5EF4-FFF2-40B4-BE49-F238E27FC236}">
                <a16:creationId xmlns:a16="http://schemas.microsoft.com/office/drawing/2014/main" id="{A9FEBBE1-F35A-4770-9926-68D18E4C9B2E}"/>
              </a:ext>
            </a:extLst>
          </p:cNvPr>
          <p:cNvSpPr>
            <a:spLocks noGrp="1"/>
          </p:cNvSpPr>
          <p:nvPr>
            <p:ph type="body" idx="2"/>
          </p:nvPr>
        </p:nvSpPr>
        <p:spPr>
          <a:xfrm>
            <a:off x="462275" y="2671764"/>
            <a:ext cx="3837000" cy="2276012"/>
          </a:xfrm>
        </p:spPr>
        <p:txBody>
          <a:bodyPr/>
          <a:lstStyle/>
          <a:p>
            <a:pPr marL="139700" indent="0">
              <a:buNone/>
            </a:pPr>
            <a:r>
              <a:rPr lang="en-US" dirty="0"/>
              <a:t>The Workspace has five tabs: </a:t>
            </a:r>
          </a:p>
          <a:p>
            <a:pPr marL="539750" indent="-400050">
              <a:buFont typeface="+mj-lt"/>
              <a:buAutoNum type="romanLcPeriod"/>
            </a:pPr>
            <a:r>
              <a:rPr lang="en-US" dirty="0"/>
              <a:t>Normal</a:t>
            </a:r>
          </a:p>
          <a:p>
            <a:pPr marL="539750" indent="-400050">
              <a:buFont typeface="+mj-lt"/>
              <a:buAutoNum type="romanLcPeriod"/>
            </a:pPr>
            <a:r>
              <a:rPr lang="en-US" dirty="0"/>
              <a:t>Outline</a:t>
            </a:r>
          </a:p>
          <a:p>
            <a:pPr marL="539750" indent="-400050">
              <a:buFont typeface="+mj-lt"/>
              <a:buAutoNum type="romanLcPeriod"/>
            </a:pPr>
            <a:r>
              <a:rPr lang="en-US" dirty="0"/>
              <a:t>Notes</a:t>
            </a:r>
          </a:p>
          <a:p>
            <a:pPr marL="539750" indent="-400050">
              <a:buFont typeface="+mj-lt"/>
              <a:buAutoNum type="romanLcPeriod"/>
            </a:pPr>
            <a:r>
              <a:rPr lang="en-US" dirty="0"/>
              <a:t>Handout</a:t>
            </a:r>
          </a:p>
          <a:p>
            <a:pPr marL="539750" indent="-400050">
              <a:buFont typeface="+mj-lt"/>
              <a:buAutoNum type="romanLcPeriod"/>
            </a:pPr>
            <a:r>
              <a:rPr lang="en-US" dirty="0"/>
              <a:t>Slide Sorter</a:t>
            </a:r>
          </a:p>
          <a:p>
            <a:pPr marL="139700" indent="0">
              <a:buNone/>
            </a:pPr>
            <a:r>
              <a:rPr lang="en-US" dirty="0"/>
              <a:t>These five tabs are called View Buttons</a:t>
            </a:r>
            <a:endParaRPr lang="en-IN" dirty="0"/>
          </a:p>
          <a:p>
            <a:pPr marL="139700" indent="0">
              <a:buNone/>
            </a:pPr>
            <a:r>
              <a:rPr lang="en-US" dirty="0"/>
              <a:t>The actual Workspace section is below the View Buttons</a:t>
            </a:r>
          </a:p>
        </p:txBody>
      </p:sp>
      <p:sp>
        <p:nvSpPr>
          <p:cNvPr id="5" name="Text Placeholder 4">
            <a:extLst>
              <a:ext uri="{FF2B5EF4-FFF2-40B4-BE49-F238E27FC236}">
                <a16:creationId xmlns:a16="http://schemas.microsoft.com/office/drawing/2014/main" id="{0BE713A4-C787-4863-A729-74CE092EFDCC}"/>
              </a:ext>
            </a:extLst>
          </p:cNvPr>
          <p:cNvSpPr>
            <a:spLocks noGrp="1"/>
          </p:cNvSpPr>
          <p:nvPr>
            <p:ph type="body" idx="3"/>
          </p:nvPr>
        </p:nvSpPr>
        <p:spPr/>
        <p:txBody>
          <a:bodyPr/>
          <a:lstStyle/>
          <a:p>
            <a:pPr marL="184150" indent="0">
              <a:buNone/>
            </a:pPr>
            <a:r>
              <a:rPr lang="en-IN" dirty="0"/>
              <a:t>https://img.brainkart.com/imagebk34/Nw6cNac.jpg</a:t>
            </a:r>
          </a:p>
        </p:txBody>
      </p:sp>
      <p:pic>
        <p:nvPicPr>
          <p:cNvPr id="6" name="Picture 5">
            <a:extLst>
              <a:ext uri="{FF2B5EF4-FFF2-40B4-BE49-F238E27FC236}">
                <a16:creationId xmlns:a16="http://schemas.microsoft.com/office/drawing/2014/main" id="{5520AA9A-6F59-4D38-A1C9-0E3F8426A84F}"/>
              </a:ext>
            </a:extLst>
          </p:cNvPr>
          <p:cNvPicPr>
            <a:picLocks noChangeAspect="1"/>
          </p:cNvPicPr>
          <p:nvPr/>
        </p:nvPicPr>
        <p:blipFill rotWithShape="1">
          <a:blip r:embed="rId2">
            <a:extLst>
              <a:ext uri="{28A0092B-C50C-407E-A947-70E740481C1C}">
                <a14:useLocalDpi xmlns:a14="http://schemas.microsoft.com/office/drawing/2010/main" val="0"/>
              </a:ext>
            </a:extLst>
          </a:blip>
          <a:srcRect b="8885"/>
          <a:stretch/>
        </p:blipFill>
        <p:spPr bwMode="auto">
          <a:xfrm>
            <a:off x="5010773" y="1034200"/>
            <a:ext cx="3525853" cy="230988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8738439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C2E5-8ECD-4CF6-88AB-9F0E9CA74892}"/>
              </a:ext>
            </a:extLst>
          </p:cNvPr>
          <p:cNvSpPr>
            <a:spLocks noGrp="1"/>
          </p:cNvSpPr>
          <p:nvPr>
            <p:ph type="title"/>
          </p:nvPr>
        </p:nvSpPr>
        <p:spPr/>
        <p:txBody>
          <a:bodyPr/>
          <a:lstStyle/>
          <a:p>
            <a:r>
              <a:rPr lang="en-IN" dirty="0"/>
              <a:t>Working with Presentation</a:t>
            </a:r>
          </a:p>
        </p:txBody>
      </p:sp>
      <p:sp>
        <p:nvSpPr>
          <p:cNvPr id="3" name="Subtitle 2">
            <a:extLst>
              <a:ext uri="{FF2B5EF4-FFF2-40B4-BE49-F238E27FC236}">
                <a16:creationId xmlns:a16="http://schemas.microsoft.com/office/drawing/2014/main" id="{DB1301F6-90D6-4190-A489-9E05A3068A2C}"/>
              </a:ext>
            </a:extLst>
          </p:cNvPr>
          <p:cNvSpPr>
            <a:spLocks noGrp="1"/>
          </p:cNvSpPr>
          <p:nvPr>
            <p:ph type="subTitle" idx="1"/>
          </p:nvPr>
        </p:nvSpPr>
        <p:spPr/>
        <p:txBody>
          <a:bodyPr/>
          <a:lstStyle/>
          <a:p>
            <a:r>
              <a:rPr lang="en-IN" dirty="0"/>
              <a:t>Formatting a presentation</a:t>
            </a:r>
          </a:p>
        </p:txBody>
      </p:sp>
      <p:sp>
        <p:nvSpPr>
          <p:cNvPr id="4" name="Text Placeholder 3">
            <a:extLst>
              <a:ext uri="{FF2B5EF4-FFF2-40B4-BE49-F238E27FC236}">
                <a16:creationId xmlns:a16="http://schemas.microsoft.com/office/drawing/2014/main" id="{D81AEBB8-D681-424E-9752-3AB6117D0FEE}"/>
              </a:ext>
            </a:extLst>
          </p:cNvPr>
          <p:cNvSpPr>
            <a:spLocks noGrp="1"/>
          </p:cNvSpPr>
          <p:nvPr>
            <p:ph type="body" idx="2"/>
          </p:nvPr>
        </p:nvSpPr>
        <p:spPr/>
        <p:txBody>
          <a:bodyPr/>
          <a:lstStyle/>
          <a:p>
            <a:pPr marL="539750" indent="-400050">
              <a:buFont typeface="+mj-lt"/>
              <a:buAutoNum type="romanLcPeriod"/>
            </a:pPr>
            <a:r>
              <a:rPr lang="en-US" dirty="0"/>
              <a:t>Creating the first slide</a:t>
            </a:r>
          </a:p>
          <a:p>
            <a:pPr marL="539750" indent="-400050">
              <a:buFont typeface="+mj-lt"/>
              <a:buAutoNum type="romanLcPeriod"/>
            </a:pPr>
            <a:r>
              <a:rPr lang="en-IN" dirty="0"/>
              <a:t>Inserting additional slides</a:t>
            </a:r>
          </a:p>
          <a:p>
            <a:pPr marL="539750" indent="-400050">
              <a:buFont typeface="+mj-lt"/>
              <a:buAutoNum type="romanLcPeriod"/>
            </a:pPr>
            <a:r>
              <a:rPr lang="en-IN" dirty="0"/>
              <a:t>Deleting a Slide</a:t>
            </a:r>
          </a:p>
          <a:p>
            <a:pPr marL="539750" indent="-400050">
              <a:buFont typeface="+mj-lt"/>
              <a:buAutoNum type="romanLcPeriod"/>
            </a:pPr>
            <a:r>
              <a:rPr lang="en-IN" dirty="0"/>
              <a:t>Rearranging slides</a:t>
            </a:r>
          </a:p>
        </p:txBody>
      </p:sp>
      <p:sp>
        <p:nvSpPr>
          <p:cNvPr id="5" name="Text Placeholder 4">
            <a:extLst>
              <a:ext uri="{FF2B5EF4-FFF2-40B4-BE49-F238E27FC236}">
                <a16:creationId xmlns:a16="http://schemas.microsoft.com/office/drawing/2014/main" id="{A3855E9E-925F-4ADD-95FE-02B4BD9DA458}"/>
              </a:ext>
            </a:extLst>
          </p:cNvPr>
          <p:cNvSpPr>
            <a:spLocks noGrp="1"/>
          </p:cNvSpPr>
          <p:nvPr>
            <p:ph type="body" idx="3"/>
          </p:nvPr>
        </p:nvSpPr>
        <p:spPr>
          <a:xfrm>
            <a:off x="5074950" y="4557713"/>
            <a:ext cx="3397500" cy="390062"/>
          </a:xfrm>
        </p:spPr>
        <p:txBody>
          <a:bodyPr/>
          <a:lstStyle/>
          <a:p>
            <a:pPr marL="184150" indent="0">
              <a:buNone/>
            </a:pPr>
            <a:r>
              <a:rPr lang="en-IN" dirty="0"/>
              <a:t>https://wiki.openoffice.org/w/images/thumb/8/85/ImpressMainWindow.png/500px-ImpressMainWindow.png</a:t>
            </a:r>
          </a:p>
        </p:txBody>
      </p:sp>
      <p:pic>
        <p:nvPicPr>
          <p:cNvPr id="7" name="Picture 6">
            <a:extLst>
              <a:ext uri="{FF2B5EF4-FFF2-40B4-BE49-F238E27FC236}">
                <a16:creationId xmlns:a16="http://schemas.microsoft.com/office/drawing/2014/main" id="{2210A37F-B0C6-43A3-A54E-72DE9D7421D1}"/>
              </a:ext>
            </a:extLst>
          </p:cNvPr>
          <p:cNvPicPr>
            <a:picLocks noChangeAspect="1"/>
          </p:cNvPicPr>
          <p:nvPr/>
        </p:nvPicPr>
        <p:blipFill>
          <a:blip r:embed="rId2"/>
          <a:stretch>
            <a:fillRect/>
          </a:stretch>
        </p:blipFill>
        <p:spPr>
          <a:xfrm>
            <a:off x="4844727" y="1433482"/>
            <a:ext cx="3850347" cy="2502725"/>
          </a:xfrm>
          <a:prstGeom prst="rect">
            <a:avLst/>
          </a:prstGeom>
        </p:spPr>
      </p:pic>
    </p:spTree>
    <p:extLst>
      <p:ext uri="{BB962C8B-B14F-4D97-AF65-F5344CB8AC3E}">
        <p14:creationId xmlns:p14="http://schemas.microsoft.com/office/powerpoint/2010/main" val="42270499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C2E5-8ECD-4CF6-88AB-9F0E9CA74892}"/>
              </a:ext>
            </a:extLst>
          </p:cNvPr>
          <p:cNvSpPr>
            <a:spLocks noGrp="1"/>
          </p:cNvSpPr>
          <p:nvPr>
            <p:ph type="title"/>
          </p:nvPr>
        </p:nvSpPr>
        <p:spPr/>
        <p:txBody>
          <a:bodyPr/>
          <a:lstStyle/>
          <a:p>
            <a:r>
              <a:rPr lang="en-IN" dirty="0"/>
              <a:t>Formatting a presentation</a:t>
            </a:r>
            <a:br>
              <a:rPr lang="en-IN" dirty="0"/>
            </a:br>
            <a:endParaRPr lang="en-IN" dirty="0"/>
          </a:p>
        </p:txBody>
      </p:sp>
      <p:sp>
        <p:nvSpPr>
          <p:cNvPr id="3" name="Subtitle 2">
            <a:extLst>
              <a:ext uri="{FF2B5EF4-FFF2-40B4-BE49-F238E27FC236}">
                <a16:creationId xmlns:a16="http://schemas.microsoft.com/office/drawing/2014/main" id="{DB1301F6-90D6-4190-A489-9E05A3068A2C}"/>
              </a:ext>
            </a:extLst>
          </p:cNvPr>
          <p:cNvSpPr>
            <a:spLocks noGrp="1"/>
          </p:cNvSpPr>
          <p:nvPr>
            <p:ph type="subTitle" idx="1"/>
          </p:nvPr>
        </p:nvSpPr>
        <p:spPr/>
        <p:txBody>
          <a:bodyPr/>
          <a:lstStyle/>
          <a:p>
            <a:r>
              <a:rPr lang="en-IN" dirty="0"/>
              <a:t>Creating the first slide</a:t>
            </a:r>
          </a:p>
          <a:p>
            <a:endParaRPr lang="en-IN" dirty="0"/>
          </a:p>
        </p:txBody>
      </p:sp>
      <p:sp>
        <p:nvSpPr>
          <p:cNvPr id="4" name="Text Placeholder 3">
            <a:extLst>
              <a:ext uri="{FF2B5EF4-FFF2-40B4-BE49-F238E27FC236}">
                <a16:creationId xmlns:a16="http://schemas.microsoft.com/office/drawing/2014/main" id="{D81AEBB8-D681-424E-9752-3AB6117D0FEE}"/>
              </a:ext>
            </a:extLst>
          </p:cNvPr>
          <p:cNvSpPr>
            <a:spLocks noGrp="1"/>
          </p:cNvSpPr>
          <p:nvPr>
            <p:ph type="body" idx="2"/>
          </p:nvPr>
        </p:nvSpPr>
        <p:spPr/>
        <p:txBody>
          <a:bodyPr/>
          <a:lstStyle/>
          <a:p>
            <a:r>
              <a:rPr lang="en-US" dirty="0"/>
              <a:t>The first slide is normally a title slide Decide the layout as per its purpose of presentation.</a:t>
            </a:r>
          </a:p>
          <a:p>
            <a:r>
              <a:rPr lang="en-US" dirty="0"/>
              <a:t>You can select a layout in the Layout section of the Tasks pane by clicking on it.</a:t>
            </a:r>
            <a:endParaRPr lang="en-IN" dirty="0"/>
          </a:p>
        </p:txBody>
      </p:sp>
      <p:sp>
        <p:nvSpPr>
          <p:cNvPr id="5" name="Text Placeholder 4">
            <a:extLst>
              <a:ext uri="{FF2B5EF4-FFF2-40B4-BE49-F238E27FC236}">
                <a16:creationId xmlns:a16="http://schemas.microsoft.com/office/drawing/2014/main" id="{A3855E9E-925F-4ADD-95FE-02B4BD9DA458}"/>
              </a:ext>
            </a:extLst>
          </p:cNvPr>
          <p:cNvSpPr>
            <a:spLocks noGrp="1"/>
          </p:cNvSpPr>
          <p:nvPr>
            <p:ph type="body" idx="3"/>
          </p:nvPr>
        </p:nvSpPr>
        <p:spPr/>
        <p:txBody>
          <a:bodyPr/>
          <a:lstStyle/>
          <a:p>
            <a:pPr marL="184150" indent="0">
              <a:buNone/>
            </a:pPr>
            <a:r>
              <a:rPr lang="en-IN" dirty="0"/>
              <a:t>https://img.brainkart.com/imagebk34/n7wbHaV.jpg</a:t>
            </a:r>
          </a:p>
        </p:txBody>
      </p:sp>
      <p:pic>
        <p:nvPicPr>
          <p:cNvPr id="6" name="Picture 5">
            <a:extLst>
              <a:ext uri="{FF2B5EF4-FFF2-40B4-BE49-F238E27FC236}">
                <a16:creationId xmlns:a16="http://schemas.microsoft.com/office/drawing/2014/main" id="{C6CE74AB-0188-455E-9218-C5EFB503778E}"/>
              </a:ext>
            </a:extLst>
          </p:cNvPr>
          <p:cNvPicPr>
            <a:picLocks noChangeAspect="1"/>
          </p:cNvPicPr>
          <p:nvPr/>
        </p:nvPicPr>
        <p:blipFill rotWithShape="1">
          <a:blip r:embed="rId2">
            <a:extLst>
              <a:ext uri="{28A0092B-C50C-407E-A947-70E740481C1C}">
                <a14:useLocalDpi xmlns:a14="http://schemas.microsoft.com/office/drawing/2010/main" val="0"/>
              </a:ext>
            </a:extLst>
          </a:blip>
          <a:srcRect b="11470"/>
          <a:stretch/>
        </p:blipFill>
        <p:spPr bwMode="auto">
          <a:xfrm>
            <a:off x="4844727" y="1472327"/>
            <a:ext cx="3997902" cy="21988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088908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C2E5-8ECD-4CF6-88AB-9F0E9CA74892}"/>
              </a:ext>
            </a:extLst>
          </p:cNvPr>
          <p:cNvSpPr>
            <a:spLocks noGrp="1"/>
          </p:cNvSpPr>
          <p:nvPr>
            <p:ph type="title"/>
          </p:nvPr>
        </p:nvSpPr>
        <p:spPr/>
        <p:txBody>
          <a:bodyPr/>
          <a:lstStyle/>
          <a:p>
            <a:r>
              <a:rPr lang="en-IN" dirty="0"/>
              <a:t>Formatting a presentation</a:t>
            </a:r>
            <a:br>
              <a:rPr lang="en-IN" dirty="0"/>
            </a:br>
            <a:endParaRPr lang="en-IN" dirty="0"/>
          </a:p>
        </p:txBody>
      </p:sp>
      <p:sp>
        <p:nvSpPr>
          <p:cNvPr id="3" name="Subtitle 2">
            <a:extLst>
              <a:ext uri="{FF2B5EF4-FFF2-40B4-BE49-F238E27FC236}">
                <a16:creationId xmlns:a16="http://schemas.microsoft.com/office/drawing/2014/main" id="{DB1301F6-90D6-4190-A489-9E05A3068A2C}"/>
              </a:ext>
            </a:extLst>
          </p:cNvPr>
          <p:cNvSpPr>
            <a:spLocks noGrp="1"/>
          </p:cNvSpPr>
          <p:nvPr>
            <p:ph type="subTitle" idx="1"/>
          </p:nvPr>
        </p:nvSpPr>
        <p:spPr/>
        <p:txBody>
          <a:bodyPr/>
          <a:lstStyle/>
          <a:p>
            <a:r>
              <a:rPr lang="en-IN" dirty="0"/>
              <a:t>Inserting additional slides</a:t>
            </a:r>
          </a:p>
        </p:txBody>
      </p:sp>
      <p:sp>
        <p:nvSpPr>
          <p:cNvPr id="4" name="Text Placeholder 3">
            <a:extLst>
              <a:ext uri="{FF2B5EF4-FFF2-40B4-BE49-F238E27FC236}">
                <a16:creationId xmlns:a16="http://schemas.microsoft.com/office/drawing/2014/main" id="{D81AEBB8-D681-424E-9752-3AB6117D0FEE}"/>
              </a:ext>
            </a:extLst>
          </p:cNvPr>
          <p:cNvSpPr>
            <a:spLocks noGrp="1"/>
          </p:cNvSpPr>
          <p:nvPr>
            <p:ph type="body" idx="2"/>
          </p:nvPr>
        </p:nvSpPr>
        <p:spPr>
          <a:xfrm>
            <a:off x="462275" y="2571750"/>
            <a:ext cx="3837000" cy="2091475"/>
          </a:xfrm>
        </p:spPr>
        <p:txBody>
          <a:bodyPr/>
          <a:lstStyle/>
          <a:p>
            <a:endParaRPr lang="en-US" dirty="0"/>
          </a:p>
          <a:p>
            <a:r>
              <a:rPr lang="en-US" dirty="0"/>
              <a:t>Insert a new slide. This can be done in a variety of ways.</a:t>
            </a:r>
          </a:p>
          <a:p>
            <a:pPr marL="539750" indent="-400050">
              <a:buFont typeface="+mj-lt"/>
              <a:buAutoNum type="romanLcPeriod"/>
            </a:pPr>
            <a:r>
              <a:rPr lang="en-IN" dirty="0"/>
              <a:t>Insert -&gt; Slide.</a:t>
            </a:r>
          </a:p>
          <a:p>
            <a:pPr marL="539750" indent="-400050">
              <a:buFont typeface="+mj-lt"/>
              <a:buAutoNum type="romanLcPeriod"/>
            </a:pPr>
            <a:r>
              <a:rPr lang="en-US" dirty="0"/>
              <a:t>Right-click on the present slide, and select Slide -&gt; New Slide </a:t>
            </a:r>
          </a:p>
          <a:p>
            <a:pPr marL="539750" indent="-400050">
              <a:buFont typeface="+mj-lt"/>
              <a:buAutoNum type="romanLcPeriod"/>
            </a:pPr>
            <a:r>
              <a:rPr lang="en-US" dirty="0"/>
              <a:t>Click the Slide icon in the Presentation toolbar</a:t>
            </a:r>
          </a:p>
          <a:p>
            <a:r>
              <a:rPr lang="en-US" dirty="0"/>
              <a:t>Select the layout slide that best fits your needs. </a:t>
            </a:r>
          </a:p>
          <a:p>
            <a:r>
              <a:rPr lang="en-US" dirty="0"/>
              <a:t>Modify the elements of the slide.</a:t>
            </a:r>
            <a:endParaRPr lang="en-IN" dirty="0"/>
          </a:p>
        </p:txBody>
      </p:sp>
      <p:sp>
        <p:nvSpPr>
          <p:cNvPr id="5" name="Text Placeholder 4">
            <a:extLst>
              <a:ext uri="{FF2B5EF4-FFF2-40B4-BE49-F238E27FC236}">
                <a16:creationId xmlns:a16="http://schemas.microsoft.com/office/drawing/2014/main" id="{A3855E9E-925F-4ADD-95FE-02B4BD9DA458}"/>
              </a:ext>
            </a:extLst>
          </p:cNvPr>
          <p:cNvSpPr>
            <a:spLocks noGrp="1"/>
          </p:cNvSpPr>
          <p:nvPr>
            <p:ph type="body" idx="3"/>
          </p:nvPr>
        </p:nvSpPr>
        <p:spPr/>
        <p:txBody>
          <a:bodyPr/>
          <a:lstStyle/>
          <a:p>
            <a:pPr marL="184150" indent="0">
              <a:buNone/>
            </a:pPr>
            <a:r>
              <a:rPr lang="en-IN" dirty="0"/>
              <a:t>https://img.brainkart.com/imagebk34/pkBR8GI.jpg</a:t>
            </a:r>
          </a:p>
        </p:txBody>
      </p:sp>
      <p:pic>
        <p:nvPicPr>
          <p:cNvPr id="7" name="Picture 6">
            <a:extLst>
              <a:ext uri="{FF2B5EF4-FFF2-40B4-BE49-F238E27FC236}">
                <a16:creationId xmlns:a16="http://schemas.microsoft.com/office/drawing/2014/main" id="{5BED32C5-7E71-4CC3-966F-928E37F93403}"/>
              </a:ext>
            </a:extLst>
          </p:cNvPr>
          <p:cNvPicPr>
            <a:picLocks noChangeAspect="1"/>
          </p:cNvPicPr>
          <p:nvPr/>
        </p:nvPicPr>
        <p:blipFill rotWithShape="1">
          <a:blip r:embed="rId2">
            <a:extLst>
              <a:ext uri="{28A0092B-C50C-407E-A947-70E740481C1C}">
                <a14:useLocalDpi xmlns:a14="http://schemas.microsoft.com/office/drawing/2010/main" val="0"/>
              </a:ext>
            </a:extLst>
          </a:blip>
          <a:srcRect b="8614"/>
          <a:stretch/>
        </p:blipFill>
        <p:spPr bwMode="auto">
          <a:xfrm>
            <a:off x="5255686" y="1034200"/>
            <a:ext cx="3036027" cy="33080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7731356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C2E5-8ECD-4CF6-88AB-9F0E9CA74892}"/>
              </a:ext>
            </a:extLst>
          </p:cNvPr>
          <p:cNvSpPr>
            <a:spLocks noGrp="1"/>
          </p:cNvSpPr>
          <p:nvPr>
            <p:ph type="title"/>
          </p:nvPr>
        </p:nvSpPr>
        <p:spPr/>
        <p:txBody>
          <a:bodyPr/>
          <a:lstStyle/>
          <a:p>
            <a:r>
              <a:rPr lang="en-IN" dirty="0"/>
              <a:t>Formatting a presentation</a:t>
            </a:r>
            <a:br>
              <a:rPr lang="en-IN" dirty="0"/>
            </a:br>
            <a:endParaRPr lang="en-IN" dirty="0"/>
          </a:p>
        </p:txBody>
      </p:sp>
      <p:sp>
        <p:nvSpPr>
          <p:cNvPr id="3" name="Subtitle 2">
            <a:extLst>
              <a:ext uri="{FF2B5EF4-FFF2-40B4-BE49-F238E27FC236}">
                <a16:creationId xmlns:a16="http://schemas.microsoft.com/office/drawing/2014/main" id="{DB1301F6-90D6-4190-A489-9E05A3068A2C}"/>
              </a:ext>
            </a:extLst>
          </p:cNvPr>
          <p:cNvSpPr>
            <a:spLocks noGrp="1"/>
          </p:cNvSpPr>
          <p:nvPr>
            <p:ph type="subTitle" idx="1"/>
          </p:nvPr>
        </p:nvSpPr>
        <p:spPr/>
        <p:txBody>
          <a:bodyPr/>
          <a:lstStyle/>
          <a:p>
            <a:r>
              <a:rPr lang="en-IN" dirty="0"/>
              <a:t>Deleting a Slide</a:t>
            </a:r>
          </a:p>
        </p:txBody>
      </p:sp>
      <p:sp>
        <p:nvSpPr>
          <p:cNvPr id="4" name="Text Placeholder 3">
            <a:extLst>
              <a:ext uri="{FF2B5EF4-FFF2-40B4-BE49-F238E27FC236}">
                <a16:creationId xmlns:a16="http://schemas.microsoft.com/office/drawing/2014/main" id="{D81AEBB8-D681-424E-9752-3AB6117D0FEE}"/>
              </a:ext>
            </a:extLst>
          </p:cNvPr>
          <p:cNvSpPr>
            <a:spLocks noGrp="1"/>
          </p:cNvSpPr>
          <p:nvPr>
            <p:ph type="body" idx="2"/>
          </p:nvPr>
        </p:nvSpPr>
        <p:spPr>
          <a:xfrm>
            <a:off x="462275" y="2571750"/>
            <a:ext cx="3837000" cy="2091475"/>
          </a:xfrm>
        </p:spPr>
        <p:txBody>
          <a:bodyPr/>
          <a:lstStyle/>
          <a:p>
            <a:pPr marL="139700" indent="0">
              <a:buNone/>
            </a:pPr>
            <a:r>
              <a:rPr lang="en-US" dirty="0"/>
              <a:t>You can delete a slide at any time using the following procedure.</a:t>
            </a:r>
          </a:p>
          <a:p>
            <a:r>
              <a:rPr lang="en-US" dirty="0"/>
              <a:t>Select the slide you want to delete</a:t>
            </a:r>
          </a:p>
          <a:p>
            <a:r>
              <a:rPr lang="en-US" dirty="0"/>
              <a:t>Click Edit </a:t>
            </a:r>
          </a:p>
          <a:p>
            <a:r>
              <a:rPr lang="en-US" dirty="0"/>
              <a:t>Delete slide </a:t>
            </a:r>
          </a:p>
          <a:p>
            <a:r>
              <a:rPr lang="en-US" dirty="0"/>
              <a:t>Or else, right click the slide and choose Delete slide </a:t>
            </a:r>
          </a:p>
          <a:p>
            <a:endParaRPr lang="en-IN" dirty="0"/>
          </a:p>
        </p:txBody>
      </p:sp>
      <p:sp>
        <p:nvSpPr>
          <p:cNvPr id="5" name="Text Placeholder 4">
            <a:extLst>
              <a:ext uri="{FF2B5EF4-FFF2-40B4-BE49-F238E27FC236}">
                <a16:creationId xmlns:a16="http://schemas.microsoft.com/office/drawing/2014/main" id="{A3855E9E-925F-4ADD-95FE-02B4BD9DA458}"/>
              </a:ext>
            </a:extLst>
          </p:cNvPr>
          <p:cNvSpPr>
            <a:spLocks noGrp="1"/>
          </p:cNvSpPr>
          <p:nvPr>
            <p:ph type="body" idx="3"/>
          </p:nvPr>
        </p:nvSpPr>
        <p:spPr/>
        <p:txBody>
          <a:bodyPr/>
          <a:lstStyle/>
          <a:p>
            <a:pPr marL="184150" indent="0">
              <a:buNone/>
            </a:pPr>
            <a:r>
              <a:rPr lang="en-IN" dirty="0"/>
              <a:t>https://img.brainkart.com/imagebk34/SEhh9AL.jpg</a:t>
            </a:r>
          </a:p>
        </p:txBody>
      </p:sp>
      <p:pic>
        <p:nvPicPr>
          <p:cNvPr id="8" name="Picture 7">
            <a:extLst>
              <a:ext uri="{FF2B5EF4-FFF2-40B4-BE49-F238E27FC236}">
                <a16:creationId xmlns:a16="http://schemas.microsoft.com/office/drawing/2014/main" id="{FD477FEF-481D-44BC-A26A-ECD023816053}"/>
              </a:ext>
            </a:extLst>
          </p:cNvPr>
          <p:cNvPicPr>
            <a:picLocks noChangeAspect="1"/>
          </p:cNvPicPr>
          <p:nvPr/>
        </p:nvPicPr>
        <p:blipFill rotWithShape="1">
          <a:blip r:embed="rId2">
            <a:extLst>
              <a:ext uri="{28A0092B-C50C-407E-A947-70E740481C1C}">
                <a14:useLocalDpi xmlns:a14="http://schemas.microsoft.com/office/drawing/2010/main" val="0"/>
              </a:ext>
            </a:extLst>
          </a:blip>
          <a:srcRect b="4741"/>
          <a:stretch/>
        </p:blipFill>
        <p:spPr bwMode="auto">
          <a:xfrm>
            <a:off x="5455443" y="738409"/>
            <a:ext cx="2259599" cy="366668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313569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800" spc="5" dirty="0">
                <a:solidFill>
                  <a:srgbClr val="585858"/>
                </a:solidFill>
                <a:hlinkClick r:id="rId3">
                  <a:extLst>
                    <a:ext uri="{A12FA001-AC4F-418D-AE19-62706E023703}">
                      <ahyp:hlinkClr xmlns:ahyp="http://schemas.microsoft.com/office/drawing/2018/hyperlinkcolor" val="tx"/>
                    </a:ext>
                  </a:extLst>
                </a:hlinkClick>
              </a:rPr>
              <a:t>https://ncert.nic.in/vocational/pdf/keit104.pdf</a:t>
            </a:r>
            <a:endParaRPr lang="en-IN" sz="800" spc="5" dirty="0">
              <a:solidFill>
                <a:srgbClr val="585858"/>
              </a:solidFill>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1 : Open the case</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3045705"/>
          </a:xfrm>
          <a:prstGeom prst="rect">
            <a:avLst/>
          </a:prstGeom>
        </p:spPr>
        <p:txBody>
          <a:bodyPr vert="horz" wrap="square" lIns="0" tIns="52069" rIns="0" bIns="0" rtlCol="0">
            <a:spAutoFit/>
          </a:bodyPr>
          <a:lstStyle/>
          <a:p>
            <a:pPr lvl="0">
              <a:spcAft>
                <a:spcPts val="75"/>
              </a:spcAft>
              <a:tabLst>
                <a:tab pos="2743200" algn="l"/>
              </a:tabLst>
            </a:pPr>
            <a:endParaRPr lang="en-IN" dirty="0">
              <a:solidFill>
                <a:srgbClr val="211D1E"/>
              </a:solidFill>
              <a:latin typeface="+mj-lt"/>
            </a:endParaRPr>
          </a:p>
          <a:p>
            <a:pPr marL="342900" indent="-342900">
              <a:spcAft>
                <a:spcPts val="75"/>
              </a:spcAft>
              <a:buFont typeface="Symbol" panose="05050102010706020507" pitchFamily="18" charset="2"/>
              <a:buChar char=""/>
              <a:tabLst>
                <a:tab pos="2743200" algn="l"/>
              </a:tabLst>
            </a:pPr>
            <a:r>
              <a:rPr lang="en-IN" dirty="0">
                <a:solidFill>
                  <a:srgbClr val="211D1E"/>
                </a:solidFill>
                <a:latin typeface="+mj-lt"/>
              </a:rPr>
              <a:t>The first step in assembling a computer is to open the computer case.</a:t>
            </a:r>
          </a:p>
          <a:p>
            <a:pPr marL="342900" indent="-342900">
              <a:spcAft>
                <a:spcPts val="75"/>
              </a:spcAft>
              <a:buFont typeface="Symbol" panose="05050102010706020507" pitchFamily="18" charset="2"/>
              <a:buChar char=""/>
              <a:tabLst>
                <a:tab pos="2743200" algn="l"/>
              </a:tabLst>
            </a:pPr>
            <a:r>
              <a:rPr lang="en-IN" dirty="0">
                <a:solidFill>
                  <a:srgbClr val="211D1E"/>
                </a:solidFill>
                <a:latin typeface="+mj-lt"/>
              </a:rPr>
              <a:t> There are different methods for opening cases.</a:t>
            </a:r>
          </a:p>
          <a:p>
            <a:pPr marL="342900" indent="-342900">
              <a:spcAft>
                <a:spcPts val="75"/>
              </a:spcAft>
              <a:buFont typeface="Symbol" panose="05050102010706020507" pitchFamily="18" charset="2"/>
              <a:buChar char=""/>
              <a:tabLst>
                <a:tab pos="2743200" algn="l"/>
              </a:tabLst>
            </a:pPr>
            <a:r>
              <a:rPr lang="en-IN" dirty="0">
                <a:solidFill>
                  <a:srgbClr val="211D1E"/>
                </a:solidFill>
                <a:latin typeface="+mj-lt"/>
              </a:rPr>
              <a:t> The computer comes with various types of cabinets. The method for opening the case is different based on the manufacturer.</a:t>
            </a:r>
          </a:p>
          <a:p>
            <a:pPr marL="342900" indent="-342900">
              <a:spcAft>
                <a:spcPts val="75"/>
              </a:spcAft>
              <a:buFont typeface="Symbol" panose="05050102010706020507" pitchFamily="18" charset="2"/>
              <a:buChar char=""/>
              <a:tabLst>
                <a:tab pos="2743200" algn="l"/>
              </a:tabLst>
            </a:pPr>
            <a:r>
              <a:rPr lang="en-IN" dirty="0">
                <a:solidFill>
                  <a:srgbClr val="211D1E"/>
                </a:solidFill>
                <a:latin typeface="+mj-lt"/>
              </a:rPr>
              <a:t> To open the case, first remove the screws of the left side cover and slide the side cover.</a:t>
            </a: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8" name="Picture 7">
            <a:extLst>
              <a:ext uri="{FF2B5EF4-FFF2-40B4-BE49-F238E27FC236}">
                <a16:creationId xmlns:a16="http://schemas.microsoft.com/office/drawing/2014/main" id="{D07DD819-C1EC-4DB3-8129-A1D25809466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95270" y="920842"/>
            <a:ext cx="3225770" cy="3301815"/>
          </a:xfrm>
          <a:prstGeom prst="rect">
            <a:avLst/>
          </a:prstGeom>
          <a:noFill/>
          <a:ln>
            <a:noFill/>
          </a:ln>
        </p:spPr>
      </p:pic>
    </p:spTree>
    <p:extLst>
      <p:ext uri="{BB962C8B-B14F-4D97-AF65-F5344CB8AC3E}">
        <p14:creationId xmlns:p14="http://schemas.microsoft.com/office/powerpoint/2010/main" val="3482501889"/>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BC2E5-8ECD-4CF6-88AB-9F0E9CA74892}"/>
              </a:ext>
            </a:extLst>
          </p:cNvPr>
          <p:cNvSpPr>
            <a:spLocks noGrp="1"/>
          </p:cNvSpPr>
          <p:nvPr>
            <p:ph type="title"/>
          </p:nvPr>
        </p:nvSpPr>
        <p:spPr/>
        <p:txBody>
          <a:bodyPr/>
          <a:lstStyle/>
          <a:p>
            <a:r>
              <a:rPr lang="en-IN" dirty="0"/>
              <a:t>Formatting a presentation</a:t>
            </a:r>
            <a:br>
              <a:rPr lang="en-IN" dirty="0"/>
            </a:br>
            <a:endParaRPr lang="en-IN" dirty="0"/>
          </a:p>
        </p:txBody>
      </p:sp>
      <p:sp>
        <p:nvSpPr>
          <p:cNvPr id="3" name="Subtitle 2">
            <a:extLst>
              <a:ext uri="{FF2B5EF4-FFF2-40B4-BE49-F238E27FC236}">
                <a16:creationId xmlns:a16="http://schemas.microsoft.com/office/drawing/2014/main" id="{DB1301F6-90D6-4190-A489-9E05A3068A2C}"/>
              </a:ext>
            </a:extLst>
          </p:cNvPr>
          <p:cNvSpPr>
            <a:spLocks noGrp="1"/>
          </p:cNvSpPr>
          <p:nvPr>
            <p:ph type="subTitle" idx="1"/>
          </p:nvPr>
        </p:nvSpPr>
        <p:spPr/>
        <p:txBody>
          <a:bodyPr/>
          <a:lstStyle/>
          <a:p>
            <a:r>
              <a:rPr lang="en-IN" sz="1800" b="1" u="none" strike="noStrike" dirty="0">
                <a:effectLst/>
                <a:latin typeface="Times New Roman" panose="02020603050405020304" pitchFamily="18" charset="0"/>
                <a:ea typeface="Times New Roman" panose="02020603050405020304" pitchFamily="18" charset="0"/>
              </a:rPr>
              <a:t>Rearranging slides</a:t>
            </a:r>
            <a:endParaRPr lang="en-IN" sz="1800" u="none" strike="noStrike" dirty="0">
              <a:effectLst/>
              <a:latin typeface="Times New Roman" panose="02020603050405020304" pitchFamily="18" charset="0"/>
              <a:ea typeface="Times New Roman" panose="02020603050405020304" pitchFamily="18" charset="0"/>
            </a:endParaRPr>
          </a:p>
          <a:p>
            <a:endParaRPr lang="en-IN" dirty="0"/>
          </a:p>
        </p:txBody>
      </p:sp>
      <p:sp>
        <p:nvSpPr>
          <p:cNvPr id="4" name="Text Placeholder 3">
            <a:extLst>
              <a:ext uri="{FF2B5EF4-FFF2-40B4-BE49-F238E27FC236}">
                <a16:creationId xmlns:a16="http://schemas.microsoft.com/office/drawing/2014/main" id="{D81AEBB8-D681-424E-9752-3AB6117D0FEE}"/>
              </a:ext>
            </a:extLst>
          </p:cNvPr>
          <p:cNvSpPr>
            <a:spLocks noGrp="1"/>
          </p:cNvSpPr>
          <p:nvPr>
            <p:ph type="body" idx="2"/>
          </p:nvPr>
        </p:nvSpPr>
        <p:spPr>
          <a:xfrm>
            <a:off x="462275" y="2571750"/>
            <a:ext cx="3837000" cy="2091475"/>
          </a:xfrm>
        </p:spPr>
        <p:txBody>
          <a:bodyPr/>
          <a:lstStyle/>
          <a:p>
            <a:r>
              <a:rPr lang="en-US" dirty="0"/>
              <a:t>Select the slide that you want to rearrange.</a:t>
            </a:r>
          </a:p>
          <a:p>
            <a:r>
              <a:rPr lang="en-US" dirty="0"/>
              <a:t>Drag that slide to the desired position by holding the mouse using left click.</a:t>
            </a:r>
          </a:p>
          <a:p>
            <a:r>
              <a:rPr lang="en-US" dirty="0"/>
              <a:t>Release the mouse once you drag the slide to the desired place. </a:t>
            </a:r>
          </a:p>
          <a:p>
            <a:endParaRPr lang="en-IN" dirty="0"/>
          </a:p>
        </p:txBody>
      </p:sp>
      <p:sp>
        <p:nvSpPr>
          <p:cNvPr id="5" name="Text Placeholder 4">
            <a:extLst>
              <a:ext uri="{FF2B5EF4-FFF2-40B4-BE49-F238E27FC236}">
                <a16:creationId xmlns:a16="http://schemas.microsoft.com/office/drawing/2014/main" id="{A3855E9E-925F-4ADD-95FE-02B4BD9DA458}"/>
              </a:ext>
            </a:extLst>
          </p:cNvPr>
          <p:cNvSpPr>
            <a:spLocks noGrp="1"/>
          </p:cNvSpPr>
          <p:nvPr>
            <p:ph type="body" idx="3"/>
          </p:nvPr>
        </p:nvSpPr>
        <p:spPr/>
        <p:txBody>
          <a:bodyPr/>
          <a:lstStyle/>
          <a:p>
            <a:pPr marL="184150" indent="0">
              <a:buNone/>
            </a:pPr>
            <a:r>
              <a:rPr lang="en-IN" dirty="0"/>
              <a:t>https://img.brainkart.com/imagebk34/sq6L4Tj.jpg</a:t>
            </a:r>
          </a:p>
        </p:txBody>
      </p:sp>
      <p:pic>
        <p:nvPicPr>
          <p:cNvPr id="7" name="Picture 6">
            <a:extLst>
              <a:ext uri="{FF2B5EF4-FFF2-40B4-BE49-F238E27FC236}">
                <a16:creationId xmlns:a16="http://schemas.microsoft.com/office/drawing/2014/main" id="{1B9D77BE-CDB6-4F97-8A44-68EC31498571}"/>
              </a:ext>
            </a:extLst>
          </p:cNvPr>
          <p:cNvPicPr>
            <a:picLocks noChangeAspect="1"/>
          </p:cNvPicPr>
          <p:nvPr/>
        </p:nvPicPr>
        <p:blipFill rotWithShape="1">
          <a:blip r:embed="rId2">
            <a:extLst>
              <a:ext uri="{28A0092B-C50C-407E-A947-70E740481C1C}">
                <a14:useLocalDpi xmlns:a14="http://schemas.microsoft.com/office/drawing/2010/main" val="0"/>
              </a:ext>
            </a:extLst>
          </a:blip>
          <a:srcRect b="7888"/>
          <a:stretch/>
        </p:blipFill>
        <p:spPr bwMode="auto">
          <a:xfrm>
            <a:off x="5486447" y="917734"/>
            <a:ext cx="2574506" cy="35638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332229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1FB6E-43B2-4429-903C-DFD96E29E613}"/>
              </a:ext>
            </a:extLst>
          </p:cNvPr>
          <p:cNvSpPr>
            <a:spLocks noGrp="1"/>
          </p:cNvSpPr>
          <p:nvPr>
            <p:ph type="title"/>
          </p:nvPr>
        </p:nvSpPr>
        <p:spPr/>
        <p:txBody>
          <a:bodyPr/>
          <a:lstStyle/>
          <a:p>
            <a:r>
              <a:rPr lang="en-IN" dirty="0"/>
              <a:t>Working with presentation </a:t>
            </a:r>
          </a:p>
        </p:txBody>
      </p:sp>
      <p:sp>
        <p:nvSpPr>
          <p:cNvPr id="3" name="Subtitle 2">
            <a:extLst>
              <a:ext uri="{FF2B5EF4-FFF2-40B4-BE49-F238E27FC236}">
                <a16:creationId xmlns:a16="http://schemas.microsoft.com/office/drawing/2014/main" id="{DE70D399-BE48-43FE-A6C2-51B014EF97CE}"/>
              </a:ext>
            </a:extLst>
          </p:cNvPr>
          <p:cNvSpPr>
            <a:spLocks noGrp="1"/>
          </p:cNvSpPr>
          <p:nvPr>
            <p:ph type="subTitle" idx="1"/>
          </p:nvPr>
        </p:nvSpPr>
        <p:spPr/>
        <p:txBody>
          <a:bodyPr/>
          <a:lstStyle/>
          <a:p>
            <a:r>
              <a:rPr lang="en-IN" dirty="0"/>
              <a:t>Running the slide show</a:t>
            </a:r>
          </a:p>
        </p:txBody>
      </p:sp>
      <p:sp>
        <p:nvSpPr>
          <p:cNvPr id="4" name="Text Placeholder 3">
            <a:extLst>
              <a:ext uri="{FF2B5EF4-FFF2-40B4-BE49-F238E27FC236}">
                <a16:creationId xmlns:a16="http://schemas.microsoft.com/office/drawing/2014/main" id="{9B32D5B7-AB5C-4B42-A01E-0F76767B2E52}"/>
              </a:ext>
            </a:extLst>
          </p:cNvPr>
          <p:cNvSpPr>
            <a:spLocks noGrp="1"/>
          </p:cNvSpPr>
          <p:nvPr>
            <p:ph type="body" idx="2"/>
          </p:nvPr>
        </p:nvSpPr>
        <p:spPr>
          <a:xfrm>
            <a:off x="462275" y="2909425"/>
            <a:ext cx="3837000" cy="1976900"/>
          </a:xfrm>
        </p:spPr>
        <p:txBody>
          <a:bodyPr/>
          <a:lstStyle/>
          <a:p>
            <a:pPr marL="139700" indent="0">
              <a:buNone/>
            </a:pPr>
            <a:r>
              <a:rPr lang="en-US" dirty="0"/>
              <a:t>To run the slide show, do one of the following:</a:t>
            </a:r>
          </a:p>
          <a:p>
            <a:r>
              <a:rPr lang="en-US" dirty="0"/>
              <a:t>Click Slide Show -&gt; Slide Show on the main menu bar</a:t>
            </a:r>
          </a:p>
          <a:p>
            <a:r>
              <a:rPr lang="en-US" dirty="0"/>
              <a:t>Click the Slide Show button </a:t>
            </a:r>
          </a:p>
          <a:p>
            <a:r>
              <a:rPr lang="en-IN" dirty="0"/>
              <a:t>Press F5 or F9</a:t>
            </a:r>
          </a:p>
          <a:p>
            <a:r>
              <a:rPr lang="en-US" dirty="0"/>
              <a:t>To exit the slide show, press the Esc key</a:t>
            </a:r>
            <a:endParaRPr lang="en-IN" dirty="0"/>
          </a:p>
        </p:txBody>
      </p:sp>
      <p:sp>
        <p:nvSpPr>
          <p:cNvPr id="5" name="Text Placeholder 4">
            <a:extLst>
              <a:ext uri="{FF2B5EF4-FFF2-40B4-BE49-F238E27FC236}">
                <a16:creationId xmlns:a16="http://schemas.microsoft.com/office/drawing/2014/main" id="{B6AEF6C5-5E2B-4427-A468-36AADB22B634}"/>
              </a:ext>
            </a:extLst>
          </p:cNvPr>
          <p:cNvSpPr>
            <a:spLocks noGrp="1"/>
          </p:cNvSpPr>
          <p:nvPr>
            <p:ph type="body" idx="3"/>
          </p:nvPr>
        </p:nvSpPr>
        <p:spPr/>
        <p:txBody>
          <a:bodyPr/>
          <a:lstStyle/>
          <a:p>
            <a:pPr marL="184150" indent="0">
              <a:buNone/>
            </a:pPr>
            <a:r>
              <a:rPr lang="en-IN" dirty="0"/>
              <a:t>https://img.brainkart.com/imagebk34/LLqz6RR.jpg</a:t>
            </a:r>
          </a:p>
        </p:txBody>
      </p:sp>
      <p:pic>
        <p:nvPicPr>
          <p:cNvPr id="6" name="Picture 5">
            <a:extLst>
              <a:ext uri="{FF2B5EF4-FFF2-40B4-BE49-F238E27FC236}">
                <a16:creationId xmlns:a16="http://schemas.microsoft.com/office/drawing/2014/main" id="{9878DA75-2C5E-460B-BD52-D6B4F74412D6}"/>
              </a:ext>
            </a:extLst>
          </p:cNvPr>
          <p:cNvPicPr>
            <a:picLocks noChangeAspect="1"/>
          </p:cNvPicPr>
          <p:nvPr/>
        </p:nvPicPr>
        <p:blipFill rotWithShape="1">
          <a:blip r:embed="rId2">
            <a:extLst>
              <a:ext uri="{28A0092B-C50C-407E-A947-70E740481C1C}">
                <a14:useLocalDpi xmlns:a14="http://schemas.microsoft.com/office/drawing/2010/main" val="0"/>
              </a:ext>
            </a:extLst>
          </a:blip>
          <a:srcRect b="8937"/>
          <a:stretch/>
        </p:blipFill>
        <p:spPr bwMode="auto">
          <a:xfrm>
            <a:off x="5098797" y="1276826"/>
            <a:ext cx="3791128" cy="2773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9302374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1FB6E-43B2-4429-903C-DFD96E29E613}"/>
              </a:ext>
            </a:extLst>
          </p:cNvPr>
          <p:cNvSpPr>
            <a:spLocks noGrp="1"/>
          </p:cNvSpPr>
          <p:nvPr>
            <p:ph type="title"/>
          </p:nvPr>
        </p:nvSpPr>
        <p:spPr/>
        <p:txBody>
          <a:bodyPr/>
          <a:lstStyle/>
          <a:p>
            <a:r>
              <a:rPr lang="en-IN" dirty="0"/>
              <a:t>Working with presentation </a:t>
            </a:r>
          </a:p>
        </p:txBody>
      </p:sp>
      <p:sp>
        <p:nvSpPr>
          <p:cNvPr id="3" name="Subtitle 2">
            <a:extLst>
              <a:ext uri="{FF2B5EF4-FFF2-40B4-BE49-F238E27FC236}">
                <a16:creationId xmlns:a16="http://schemas.microsoft.com/office/drawing/2014/main" id="{DE70D399-BE48-43FE-A6C2-51B014EF97CE}"/>
              </a:ext>
            </a:extLst>
          </p:cNvPr>
          <p:cNvSpPr>
            <a:spLocks noGrp="1"/>
          </p:cNvSpPr>
          <p:nvPr>
            <p:ph type="subTitle" idx="1"/>
          </p:nvPr>
        </p:nvSpPr>
        <p:spPr/>
        <p:txBody>
          <a:bodyPr/>
          <a:lstStyle/>
          <a:p>
            <a:r>
              <a:rPr lang="en-IN" dirty="0"/>
              <a:t>Saving a Presentation</a:t>
            </a:r>
          </a:p>
        </p:txBody>
      </p:sp>
      <p:sp>
        <p:nvSpPr>
          <p:cNvPr id="4" name="Text Placeholder 3">
            <a:extLst>
              <a:ext uri="{FF2B5EF4-FFF2-40B4-BE49-F238E27FC236}">
                <a16:creationId xmlns:a16="http://schemas.microsoft.com/office/drawing/2014/main" id="{9B32D5B7-AB5C-4B42-A01E-0F76767B2E52}"/>
              </a:ext>
            </a:extLst>
          </p:cNvPr>
          <p:cNvSpPr>
            <a:spLocks noGrp="1"/>
          </p:cNvSpPr>
          <p:nvPr>
            <p:ph type="body" idx="2"/>
          </p:nvPr>
        </p:nvSpPr>
        <p:spPr>
          <a:xfrm>
            <a:off x="462275" y="2909425"/>
            <a:ext cx="3837000" cy="1976900"/>
          </a:xfrm>
        </p:spPr>
        <p:txBody>
          <a:bodyPr/>
          <a:lstStyle/>
          <a:p>
            <a:pPr marL="139700" indent="0">
              <a:buNone/>
            </a:pPr>
            <a:r>
              <a:rPr lang="en-US" dirty="0"/>
              <a:t>To save the presentation, do one of the following:</a:t>
            </a:r>
          </a:p>
          <a:p>
            <a:r>
              <a:rPr lang="en-US" dirty="0"/>
              <a:t>Click File  -&gt; Save </a:t>
            </a:r>
          </a:p>
          <a:p>
            <a:r>
              <a:rPr lang="en-US" dirty="0"/>
              <a:t>Give file name</a:t>
            </a:r>
          </a:p>
          <a:p>
            <a:r>
              <a:rPr lang="en-US" dirty="0"/>
              <a:t>Click Save</a:t>
            </a:r>
          </a:p>
        </p:txBody>
      </p:sp>
      <p:sp>
        <p:nvSpPr>
          <p:cNvPr id="5" name="Text Placeholder 4">
            <a:extLst>
              <a:ext uri="{FF2B5EF4-FFF2-40B4-BE49-F238E27FC236}">
                <a16:creationId xmlns:a16="http://schemas.microsoft.com/office/drawing/2014/main" id="{B6AEF6C5-5E2B-4427-A468-36AADB22B634}"/>
              </a:ext>
            </a:extLst>
          </p:cNvPr>
          <p:cNvSpPr>
            <a:spLocks noGrp="1"/>
          </p:cNvSpPr>
          <p:nvPr>
            <p:ph type="body" idx="3"/>
          </p:nvPr>
        </p:nvSpPr>
        <p:spPr/>
        <p:txBody>
          <a:bodyPr/>
          <a:lstStyle/>
          <a:p>
            <a:pPr marL="184150" indent="0">
              <a:buNone/>
            </a:pPr>
            <a:r>
              <a:rPr lang="en-IN" dirty="0"/>
              <a:t>https://img.brainkart.com/imagebk34/WCWQSaR.jpg</a:t>
            </a:r>
          </a:p>
        </p:txBody>
      </p:sp>
      <p:pic>
        <p:nvPicPr>
          <p:cNvPr id="7" name="Picture 6">
            <a:extLst>
              <a:ext uri="{FF2B5EF4-FFF2-40B4-BE49-F238E27FC236}">
                <a16:creationId xmlns:a16="http://schemas.microsoft.com/office/drawing/2014/main" id="{8A3D5A41-B42E-4AF0-B76C-60DDE2DAFDA5}"/>
              </a:ext>
            </a:extLst>
          </p:cNvPr>
          <p:cNvPicPr>
            <a:picLocks noChangeAspect="1"/>
          </p:cNvPicPr>
          <p:nvPr/>
        </p:nvPicPr>
        <p:blipFill rotWithShape="1">
          <a:blip r:embed="rId2">
            <a:extLst>
              <a:ext uri="{28A0092B-C50C-407E-A947-70E740481C1C}">
                <a14:useLocalDpi xmlns:a14="http://schemas.microsoft.com/office/drawing/2010/main" val="0"/>
              </a:ext>
            </a:extLst>
          </a:blip>
          <a:srcRect b="8715"/>
          <a:stretch/>
        </p:blipFill>
        <p:spPr bwMode="auto">
          <a:xfrm>
            <a:off x="5704364" y="602931"/>
            <a:ext cx="2532380" cy="38047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545696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1C15-DD99-4FA9-8536-5722C2FD384B}"/>
              </a:ext>
            </a:extLst>
          </p:cNvPr>
          <p:cNvSpPr>
            <a:spLocks noGrp="1"/>
          </p:cNvSpPr>
          <p:nvPr>
            <p:ph type="title"/>
          </p:nvPr>
        </p:nvSpPr>
        <p:spPr/>
        <p:txBody>
          <a:bodyPr/>
          <a:lstStyle/>
          <a:p>
            <a:r>
              <a:rPr lang="en-IN" dirty="0"/>
              <a:t>Creating Graphic Objects – Presentation</a:t>
            </a:r>
          </a:p>
        </p:txBody>
      </p:sp>
      <p:sp>
        <p:nvSpPr>
          <p:cNvPr id="3" name="Subtitle 2">
            <a:extLst>
              <a:ext uri="{FF2B5EF4-FFF2-40B4-BE49-F238E27FC236}">
                <a16:creationId xmlns:a16="http://schemas.microsoft.com/office/drawing/2014/main" id="{7FE6FFAD-4B77-4464-B472-A201AD383258}"/>
              </a:ext>
            </a:extLst>
          </p:cNvPr>
          <p:cNvSpPr>
            <a:spLocks noGrp="1"/>
          </p:cNvSpPr>
          <p:nvPr>
            <p:ph type="subTitle" idx="1"/>
          </p:nvPr>
        </p:nvSpPr>
        <p:spPr/>
        <p:txBody>
          <a:bodyPr/>
          <a:lstStyle/>
          <a:p>
            <a:r>
              <a:rPr lang="en-IN" dirty="0"/>
              <a:t>Inserting images - presentation </a:t>
            </a:r>
          </a:p>
        </p:txBody>
      </p:sp>
      <p:sp>
        <p:nvSpPr>
          <p:cNvPr id="4" name="Text Placeholder 3">
            <a:extLst>
              <a:ext uri="{FF2B5EF4-FFF2-40B4-BE49-F238E27FC236}">
                <a16:creationId xmlns:a16="http://schemas.microsoft.com/office/drawing/2014/main" id="{0A453CD7-400B-4859-8A90-0A615B7E69F7}"/>
              </a:ext>
            </a:extLst>
          </p:cNvPr>
          <p:cNvSpPr>
            <a:spLocks noGrp="1"/>
          </p:cNvSpPr>
          <p:nvPr>
            <p:ph type="body" idx="2"/>
          </p:nvPr>
        </p:nvSpPr>
        <p:spPr/>
        <p:txBody>
          <a:bodyPr/>
          <a:lstStyle/>
          <a:p>
            <a:r>
              <a:rPr lang="en-US" dirty="0"/>
              <a:t>To insert Image place the cursor in the place where you want the image to be inserted. Then, Click Insert  -&gt; select Picture From file.</a:t>
            </a:r>
            <a:endParaRPr lang="en-IN" dirty="0"/>
          </a:p>
        </p:txBody>
      </p:sp>
      <p:sp>
        <p:nvSpPr>
          <p:cNvPr id="5" name="Text Placeholder 4">
            <a:extLst>
              <a:ext uri="{FF2B5EF4-FFF2-40B4-BE49-F238E27FC236}">
                <a16:creationId xmlns:a16="http://schemas.microsoft.com/office/drawing/2014/main" id="{DC16D84C-7E00-471E-944F-57B4B50E8FCE}"/>
              </a:ext>
            </a:extLst>
          </p:cNvPr>
          <p:cNvSpPr>
            <a:spLocks noGrp="1"/>
          </p:cNvSpPr>
          <p:nvPr>
            <p:ph type="body" idx="3"/>
          </p:nvPr>
        </p:nvSpPr>
        <p:spPr>
          <a:xfrm>
            <a:off x="5074950" y="4663225"/>
            <a:ext cx="3397500" cy="284550"/>
          </a:xfrm>
        </p:spPr>
        <p:txBody>
          <a:bodyPr/>
          <a:lstStyle/>
          <a:p>
            <a:pPr marL="184150" indent="0">
              <a:buNone/>
            </a:pPr>
            <a:r>
              <a:rPr lang="en-IN" dirty="0"/>
              <a:t>https://img.brainkart.com/imagebk34/5C5ra5E.jpg</a:t>
            </a:r>
          </a:p>
        </p:txBody>
      </p:sp>
      <p:pic>
        <p:nvPicPr>
          <p:cNvPr id="6" name="Picture 5">
            <a:extLst>
              <a:ext uri="{FF2B5EF4-FFF2-40B4-BE49-F238E27FC236}">
                <a16:creationId xmlns:a16="http://schemas.microsoft.com/office/drawing/2014/main" id="{7DA5B0B7-9135-4BEB-82BA-EC3C976AF072}"/>
              </a:ext>
            </a:extLst>
          </p:cNvPr>
          <p:cNvPicPr>
            <a:picLocks noChangeAspect="1"/>
          </p:cNvPicPr>
          <p:nvPr/>
        </p:nvPicPr>
        <p:blipFill rotWithShape="1">
          <a:blip r:embed="rId2">
            <a:extLst>
              <a:ext uri="{28A0092B-C50C-407E-A947-70E740481C1C}">
                <a14:useLocalDpi xmlns:a14="http://schemas.microsoft.com/office/drawing/2010/main" val="0"/>
              </a:ext>
            </a:extLst>
          </a:blip>
          <a:srcRect b="6431"/>
          <a:stretch/>
        </p:blipFill>
        <p:spPr bwMode="auto">
          <a:xfrm>
            <a:off x="5152999" y="831056"/>
            <a:ext cx="3319451" cy="34813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28769927"/>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C1C15-DD99-4FA9-8536-5722C2FD384B}"/>
              </a:ext>
            </a:extLst>
          </p:cNvPr>
          <p:cNvSpPr>
            <a:spLocks noGrp="1"/>
          </p:cNvSpPr>
          <p:nvPr>
            <p:ph type="title"/>
          </p:nvPr>
        </p:nvSpPr>
        <p:spPr/>
        <p:txBody>
          <a:bodyPr/>
          <a:lstStyle/>
          <a:p>
            <a:r>
              <a:rPr lang="en-IN" dirty="0"/>
              <a:t>Creating Graphic Objects – Presentation</a:t>
            </a:r>
          </a:p>
        </p:txBody>
      </p:sp>
      <p:sp>
        <p:nvSpPr>
          <p:cNvPr id="3" name="Subtitle 2">
            <a:extLst>
              <a:ext uri="{FF2B5EF4-FFF2-40B4-BE49-F238E27FC236}">
                <a16:creationId xmlns:a16="http://schemas.microsoft.com/office/drawing/2014/main" id="{7FE6FFAD-4B77-4464-B472-A201AD383258}"/>
              </a:ext>
            </a:extLst>
          </p:cNvPr>
          <p:cNvSpPr>
            <a:spLocks noGrp="1"/>
          </p:cNvSpPr>
          <p:nvPr>
            <p:ph type="subTitle" idx="1"/>
          </p:nvPr>
        </p:nvSpPr>
        <p:spPr/>
        <p:txBody>
          <a:bodyPr/>
          <a:lstStyle/>
          <a:p>
            <a:r>
              <a:rPr lang="en-IN" dirty="0"/>
              <a:t>Inserting audio and video</a:t>
            </a:r>
          </a:p>
        </p:txBody>
      </p:sp>
      <p:sp>
        <p:nvSpPr>
          <p:cNvPr id="4" name="Text Placeholder 3">
            <a:extLst>
              <a:ext uri="{FF2B5EF4-FFF2-40B4-BE49-F238E27FC236}">
                <a16:creationId xmlns:a16="http://schemas.microsoft.com/office/drawing/2014/main" id="{0A453CD7-400B-4859-8A90-0A615B7E69F7}"/>
              </a:ext>
            </a:extLst>
          </p:cNvPr>
          <p:cNvSpPr>
            <a:spLocks noGrp="1"/>
          </p:cNvSpPr>
          <p:nvPr>
            <p:ph type="body" idx="2"/>
          </p:nvPr>
        </p:nvSpPr>
        <p:spPr/>
        <p:txBody>
          <a:bodyPr/>
          <a:lstStyle/>
          <a:p>
            <a:r>
              <a:rPr lang="en-US" dirty="0"/>
              <a:t>The audio and movie files can be inserted by clicking Insert Movie and Sounds Option from the Insert menu. </a:t>
            </a:r>
          </a:p>
          <a:p>
            <a:r>
              <a:rPr lang="en-US" dirty="0"/>
              <a:t>Select the audio or movie file form the specified location and open.</a:t>
            </a:r>
            <a:endParaRPr lang="en-IN" dirty="0"/>
          </a:p>
        </p:txBody>
      </p:sp>
      <p:sp>
        <p:nvSpPr>
          <p:cNvPr id="5" name="Text Placeholder 4">
            <a:extLst>
              <a:ext uri="{FF2B5EF4-FFF2-40B4-BE49-F238E27FC236}">
                <a16:creationId xmlns:a16="http://schemas.microsoft.com/office/drawing/2014/main" id="{DC16D84C-7E00-471E-944F-57B4B50E8FCE}"/>
              </a:ext>
            </a:extLst>
          </p:cNvPr>
          <p:cNvSpPr>
            <a:spLocks noGrp="1"/>
          </p:cNvSpPr>
          <p:nvPr>
            <p:ph type="body" idx="3"/>
          </p:nvPr>
        </p:nvSpPr>
        <p:spPr>
          <a:xfrm>
            <a:off x="5074950" y="4663225"/>
            <a:ext cx="3397500" cy="284550"/>
          </a:xfrm>
        </p:spPr>
        <p:txBody>
          <a:bodyPr/>
          <a:lstStyle/>
          <a:p>
            <a:pPr marL="184150" indent="0">
              <a:buNone/>
            </a:pPr>
            <a:r>
              <a:rPr lang="en-IN" dirty="0"/>
              <a:t>https://img.brainkart.com/imagebk34/5C5ra5E.jpg</a:t>
            </a:r>
          </a:p>
        </p:txBody>
      </p:sp>
      <p:pic>
        <p:nvPicPr>
          <p:cNvPr id="7" name="Picture 6">
            <a:extLst>
              <a:ext uri="{FF2B5EF4-FFF2-40B4-BE49-F238E27FC236}">
                <a16:creationId xmlns:a16="http://schemas.microsoft.com/office/drawing/2014/main" id="{68EA4430-4960-462E-B263-F4B3B0CFD8A5}"/>
              </a:ext>
            </a:extLst>
          </p:cNvPr>
          <p:cNvPicPr>
            <a:picLocks noChangeAspect="1"/>
          </p:cNvPicPr>
          <p:nvPr/>
        </p:nvPicPr>
        <p:blipFill rotWithShape="1">
          <a:blip r:embed="rId2">
            <a:extLst>
              <a:ext uri="{28A0092B-C50C-407E-A947-70E740481C1C}">
                <a14:useLocalDpi xmlns:a14="http://schemas.microsoft.com/office/drawing/2010/main" val="0"/>
              </a:ext>
            </a:extLst>
          </a:blip>
          <a:srcRect b="5357"/>
          <a:stretch/>
        </p:blipFill>
        <p:spPr bwMode="auto">
          <a:xfrm>
            <a:off x="5494615" y="927020"/>
            <a:ext cx="2558170" cy="32894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8165601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Familiarization with PC Management</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 hours)</a:t>
            </a:r>
            <a:endParaRPr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Disk management</a:t>
            </a:r>
          </a:p>
          <a:p>
            <a:pPr marL="457200" lvl="0" indent="-342900" algn="l" rtl="0">
              <a:spcBef>
                <a:spcPts val="0"/>
              </a:spcBef>
              <a:spcAft>
                <a:spcPts val="0"/>
              </a:spcAft>
              <a:buSzPts val="1800"/>
              <a:buChar char="●"/>
            </a:pPr>
            <a:r>
              <a:rPr lang="en-US" dirty="0"/>
              <a:t>Task scheduler</a:t>
            </a:r>
          </a:p>
          <a:p>
            <a:pPr marL="457200" lvl="0" indent="-342900" algn="l" rtl="0">
              <a:spcBef>
                <a:spcPts val="0"/>
              </a:spcBef>
              <a:spcAft>
                <a:spcPts val="0"/>
              </a:spcAft>
              <a:buSzPts val="1800"/>
              <a:buChar char="●"/>
            </a:pPr>
            <a:r>
              <a:rPr lang="en-US" dirty="0"/>
              <a:t>Even viewer</a:t>
            </a:r>
          </a:p>
          <a:p>
            <a:pPr marL="457200" lvl="0" indent="-342900" algn="l" rtl="0">
              <a:spcBef>
                <a:spcPts val="0"/>
              </a:spcBef>
              <a:spcAft>
                <a:spcPts val="0"/>
              </a:spcAft>
              <a:buSzPts val="1800"/>
              <a:buChar char="●"/>
            </a:pPr>
            <a:r>
              <a:rPr lang="en-US" dirty="0"/>
              <a:t>Device manager</a:t>
            </a:r>
          </a:p>
          <a:p>
            <a:pPr marL="457200" lvl="0" indent="-342900" algn="l" rtl="0">
              <a:spcBef>
                <a:spcPts val="0"/>
              </a:spcBef>
              <a:spcAft>
                <a:spcPts val="0"/>
              </a:spcAft>
              <a:buSzPts val="1800"/>
              <a:buChar char="●"/>
            </a:pPr>
            <a:r>
              <a:rPr lang="en-US" dirty="0"/>
              <a:t>Shared folders</a:t>
            </a:r>
          </a:p>
          <a:p>
            <a:pPr marL="457200" lvl="0" indent="-342900" algn="l" rtl="0">
              <a:spcBef>
                <a:spcPts val="0"/>
              </a:spcBef>
              <a:spcAft>
                <a:spcPts val="0"/>
              </a:spcAft>
              <a:buSzPts val="1800"/>
              <a:buChar char="●"/>
            </a:pPr>
            <a:r>
              <a:rPr lang="en-US" dirty="0"/>
              <a:t>Services and applications</a:t>
            </a:r>
          </a:p>
          <a:p>
            <a:pPr marL="457200" lvl="0" indent="-342900" algn="l" rtl="0">
              <a:spcBef>
                <a:spcPts val="0"/>
              </a:spcBef>
              <a:spcAft>
                <a:spcPts val="0"/>
              </a:spcAft>
              <a:buSzPts val="1800"/>
              <a:buChar char="●"/>
            </a:pPr>
            <a:r>
              <a:rPr lang="en-US" dirty="0"/>
              <a:t>Virus and Antivirus</a:t>
            </a:r>
          </a:p>
          <a:p>
            <a:pPr marL="457200" lvl="0" indent="-342900" algn="l" rtl="0">
              <a:spcBef>
                <a:spcPts val="0"/>
              </a:spcBef>
              <a:spcAft>
                <a:spcPts val="0"/>
              </a:spcAft>
              <a:buSzPts val="1800"/>
              <a:buChar char="●"/>
            </a:pPr>
            <a:r>
              <a:rPr lang="en-US" dirty="0"/>
              <a:t>Using different types of firewalls -pocket firewalls, State-full firewalls,                                                 Application layer firewalls and Proxy firewalls</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Introduction</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Disk Management is a Microsoft Windows utility first introduced in Windows XP as a replacement for the fdisk command. It enables users to view and manage the disk drives installed in their computer and the partitions associated with those drives. </a:t>
            </a:r>
            <a:endParaRPr dirty="0"/>
          </a:p>
        </p:txBody>
      </p:sp>
      <p:sp>
        <p:nvSpPr>
          <p:cNvPr id="77" name="Google Shape;77;p15"/>
          <p:cNvSpPr txBox="1">
            <a:spLocks noGrp="1"/>
          </p:cNvSpPr>
          <p:nvPr>
            <p:ph type="body" idx="3"/>
          </p:nvPr>
        </p:nvSpPr>
        <p:spPr>
          <a:xfrm>
            <a:off x="5074950" y="4663225"/>
            <a:ext cx="3397500" cy="39547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https://www.computerhope.com/issues/pictures/win10-disk-management.jpg </a:t>
            </a:r>
            <a:endParaRPr dirty="0"/>
          </a:p>
        </p:txBody>
      </p:sp>
      <p:pic>
        <p:nvPicPr>
          <p:cNvPr id="8" name="Picture 7">
            <a:extLst>
              <a:ext uri="{FF2B5EF4-FFF2-40B4-BE49-F238E27FC236}">
                <a16:creationId xmlns:a16="http://schemas.microsoft.com/office/drawing/2014/main" id="{EAB35055-0915-4150-ABDD-AA26DE7C42C3}"/>
              </a:ext>
            </a:extLst>
          </p:cNvPr>
          <p:cNvPicPr>
            <a:picLocks noChangeAspect="1"/>
          </p:cNvPicPr>
          <p:nvPr/>
        </p:nvPicPr>
        <p:blipFill rotWithShape="1">
          <a:blip r:embed="rId3">
            <a:extLst>
              <a:ext uri="{28A0092B-C50C-407E-A947-70E740481C1C}">
                <a14:useLocalDpi xmlns:a14="http://schemas.microsoft.com/office/drawing/2010/main" val="0"/>
              </a:ext>
            </a:extLst>
          </a:blip>
          <a:srcRect b="4030"/>
          <a:stretch/>
        </p:blipFill>
        <p:spPr bwMode="auto">
          <a:xfrm>
            <a:off x="4844727" y="1034200"/>
            <a:ext cx="3937819" cy="3246176"/>
          </a:xfrm>
          <a:prstGeom prst="rect">
            <a:avLst/>
          </a:prstGeom>
          <a:ln>
            <a:noFill/>
          </a:ln>
          <a:extLst>
            <a:ext uri="{53640926-AAD7-44D8-BBD7-CCE9431645EC}">
              <a14:shadowObscured xmlns:a14="http://schemas.microsoft.com/office/drawing/2010/main"/>
            </a:ext>
          </a:extLst>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sz="1800" b="1" dirty="0">
                <a:effectLst/>
                <a:latin typeface="Times New Roman" panose="02020603050405020304" pitchFamily="18" charset="0"/>
              </a:rPr>
              <a:t>How to Open Disk Management</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b="1" dirty="0"/>
              <a:t>Way1: </a:t>
            </a:r>
            <a:r>
              <a:rPr lang="en-US" dirty="0"/>
              <a:t>The easiest way to open Disk Management in Windows 10 is from computer Desktop. </a:t>
            </a:r>
          </a:p>
          <a:p>
            <a:pPr marL="457200" lvl="0" indent="-317500" algn="l" rtl="0">
              <a:spcBef>
                <a:spcPts val="0"/>
              </a:spcBef>
              <a:spcAft>
                <a:spcPts val="0"/>
              </a:spcAft>
              <a:buSzPts val="1400"/>
              <a:buChar char="●"/>
            </a:pPr>
            <a:r>
              <a:rPr lang="en-US" dirty="0"/>
              <a:t>Right click on Start Menu (or press Windows+X hotkey) and then select "Disk Management".</a:t>
            </a:r>
            <a:endParaRPr dirty="0"/>
          </a:p>
        </p:txBody>
      </p:sp>
      <p:sp>
        <p:nvSpPr>
          <p:cNvPr id="77" name="Google Shape;77;p15"/>
          <p:cNvSpPr txBox="1">
            <a:spLocks noGrp="1"/>
          </p:cNvSpPr>
          <p:nvPr>
            <p:ph type="body" idx="3"/>
          </p:nvPr>
        </p:nvSpPr>
        <p:spPr>
          <a:xfrm>
            <a:off x="5074950" y="4663225"/>
            <a:ext cx="3397500" cy="39547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 https://www.diskpart.com/windows-10/images/windows-10-disk-management/open-disk-management-windows-10.jpg </a:t>
            </a:r>
            <a:endParaRPr dirty="0"/>
          </a:p>
        </p:txBody>
      </p:sp>
      <p:pic>
        <p:nvPicPr>
          <p:cNvPr id="7" name="Picture 6">
            <a:extLst>
              <a:ext uri="{FF2B5EF4-FFF2-40B4-BE49-F238E27FC236}">
                <a16:creationId xmlns:a16="http://schemas.microsoft.com/office/drawing/2014/main" id="{ECA94298-ADD5-452A-B045-98B293A851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150" y="723900"/>
            <a:ext cx="2377595" cy="3695700"/>
          </a:xfrm>
          <a:prstGeom prst="rect">
            <a:avLst/>
          </a:prstGeom>
        </p:spPr>
      </p:pic>
    </p:spTree>
    <p:extLst>
      <p:ext uri="{BB962C8B-B14F-4D97-AF65-F5344CB8AC3E}">
        <p14:creationId xmlns:p14="http://schemas.microsoft.com/office/powerpoint/2010/main" val="80133731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sz="1800" b="1" dirty="0">
                <a:effectLst/>
                <a:latin typeface="Times New Roman" panose="02020603050405020304" pitchFamily="18" charset="0"/>
              </a:rPr>
              <a:t>How to Open Disk Management</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b="1" dirty="0"/>
              <a:t>Way2: </a:t>
            </a:r>
            <a:r>
              <a:rPr lang="en-US" dirty="0"/>
              <a:t>Use Windows+R hotkey to open Run window. Then type "Diskmgmt.msc" and click "OK" or hit "Enter" key.</a:t>
            </a:r>
            <a:endParaRPr dirty="0"/>
          </a:p>
        </p:txBody>
      </p:sp>
      <p:sp>
        <p:nvSpPr>
          <p:cNvPr id="77" name="Google Shape;77;p15"/>
          <p:cNvSpPr txBox="1">
            <a:spLocks noGrp="1"/>
          </p:cNvSpPr>
          <p:nvPr>
            <p:ph type="body" idx="3"/>
          </p:nvPr>
        </p:nvSpPr>
        <p:spPr>
          <a:xfrm>
            <a:off x="5074950" y="4663225"/>
            <a:ext cx="3397500" cy="39547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https://www.diskpart.com/windows-10/images/windows-10-disk-management/open-disk-management-from-run.jpg</a:t>
            </a:r>
            <a:endParaRPr dirty="0"/>
          </a:p>
        </p:txBody>
      </p:sp>
      <p:pic>
        <p:nvPicPr>
          <p:cNvPr id="8" name="Picture 7">
            <a:extLst>
              <a:ext uri="{FF2B5EF4-FFF2-40B4-BE49-F238E27FC236}">
                <a16:creationId xmlns:a16="http://schemas.microsoft.com/office/drawing/2014/main" id="{FD4F6A0E-47E1-4878-B6BD-F13C5033E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950" y="1654969"/>
            <a:ext cx="3800475" cy="1962150"/>
          </a:xfrm>
          <a:prstGeom prst="rect">
            <a:avLst/>
          </a:prstGeom>
        </p:spPr>
      </p:pic>
    </p:spTree>
    <p:extLst>
      <p:ext uri="{BB962C8B-B14F-4D97-AF65-F5344CB8AC3E}">
        <p14:creationId xmlns:p14="http://schemas.microsoft.com/office/powerpoint/2010/main" val="2390060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800" spc="5" dirty="0">
                <a:solidFill>
                  <a:srgbClr val="585858"/>
                </a:solidFill>
                <a:hlinkClick r:id="rId3">
                  <a:extLst>
                    <a:ext uri="{A12FA001-AC4F-418D-AE19-62706E023703}">
                      <ahyp:hlinkClr xmlns:ahyp="http://schemas.microsoft.com/office/drawing/2018/hyperlinkcolor" val="tx"/>
                    </a:ext>
                  </a:extLst>
                </a:hlinkClick>
              </a:rPr>
              <a:t>https://ncert.nic.in/vocational/pdf/keit104.pdf</a:t>
            </a:r>
            <a:endParaRPr lang="en-IN" sz="800" spc="5" dirty="0">
              <a:solidFill>
                <a:srgbClr val="585858"/>
              </a:solidFill>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566822"/>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2 : Install Power Supply</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2386550"/>
          </a:xfrm>
          <a:prstGeom prst="rect">
            <a:avLst/>
          </a:prstGeom>
        </p:spPr>
        <p:txBody>
          <a:bodyPr vert="horz" wrap="square" lIns="0" tIns="52069" rIns="0" bIns="0" rtlCol="0">
            <a:spAutoFit/>
          </a:bodyPr>
          <a:lstStyle/>
          <a:p>
            <a:pPr lvl="0">
              <a:spcAft>
                <a:spcPts val="75"/>
              </a:spcAft>
              <a:tabLst>
                <a:tab pos="2743200" algn="l"/>
              </a:tabLst>
            </a:pPr>
            <a:endParaRPr lang="en-IN" dirty="0">
              <a:solidFill>
                <a:srgbClr val="211D1E"/>
              </a:solidFill>
              <a:latin typeface="+mj-lt"/>
            </a:endParaRPr>
          </a:p>
          <a:p>
            <a:pPr marL="342900" lvl="0" indent="-342900">
              <a:spcAft>
                <a:spcPts val="80"/>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Insert the power supply into the case. </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Align the holes in the power supply with the holes in the case.</a:t>
            </a:r>
          </a:p>
          <a:p>
            <a:pPr marL="342900" lvl="0" indent="-342900">
              <a:spcAft>
                <a:spcPts val="80"/>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 </a:t>
            </a:r>
            <a:r>
              <a:rPr lang="en-IN" sz="1400" dirty="0">
                <a:solidFill>
                  <a:srgbClr val="211D1E"/>
                </a:solidFill>
                <a:effectLst/>
                <a:latin typeface="+mj-lt"/>
                <a:ea typeface="Times New Roman" panose="02020603050405020304" pitchFamily="18" charset="0"/>
              </a:rPr>
              <a:t>Secure the power supply to the case using the proper screws</a:t>
            </a:r>
            <a:endParaRPr lang="en-IN" sz="1400" dirty="0">
              <a:solidFill>
                <a:srgbClr val="393939"/>
              </a:solidFill>
              <a:effectLst/>
              <a:latin typeface="+mj-lt"/>
              <a:ea typeface="Times New Roman" panose="02020603050405020304" pitchFamily="18" charset="0"/>
              <a:cs typeface="Times New Roman" panose="02020603050405020304" pitchFamily="18" charset="0"/>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7" name="Picture 6" descr="Replace PC Power Supply Unit, Computer care &amp;amp; repairs, DIY, Crafty Corner,  craftycorner.co.za">
            <a:extLst>
              <a:ext uri="{FF2B5EF4-FFF2-40B4-BE49-F238E27FC236}">
                <a16:creationId xmlns:a16="http://schemas.microsoft.com/office/drawing/2014/main" id="{2FC2B976-3C4B-4596-B3C9-A6932BB807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16235" y="1185392"/>
            <a:ext cx="3291840" cy="2939588"/>
          </a:xfrm>
          <a:prstGeom prst="rect">
            <a:avLst/>
          </a:prstGeom>
          <a:noFill/>
          <a:ln>
            <a:noFill/>
          </a:ln>
        </p:spPr>
      </p:pic>
    </p:spTree>
    <p:extLst>
      <p:ext uri="{BB962C8B-B14F-4D97-AF65-F5344CB8AC3E}">
        <p14:creationId xmlns:p14="http://schemas.microsoft.com/office/powerpoint/2010/main" val="6336240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sz="1800" b="1" dirty="0">
                <a:effectLst/>
                <a:latin typeface="Times New Roman" panose="02020603050405020304" pitchFamily="18" charset="0"/>
              </a:rPr>
              <a:t>How to Open Disk Management</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b="1" dirty="0"/>
              <a:t>Way 3</a:t>
            </a:r>
            <a:r>
              <a:rPr lang="en-US" dirty="0"/>
              <a:t>: Directly type "disk management" in the Search box and choose "Create and format hard disk partitions" from the results.</a:t>
            </a:r>
            <a:endParaRPr dirty="0"/>
          </a:p>
        </p:txBody>
      </p:sp>
      <p:sp>
        <p:nvSpPr>
          <p:cNvPr id="77" name="Google Shape;77;p15"/>
          <p:cNvSpPr txBox="1">
            <a:spLocks noGrp="1"/>
          </p:cNvSpPr>
          <p:nvPr>
            <p:ph type="body" idx="3"/>
          </p:nvPr>
        </p:nvSpPr>
        <p:spPr>
          <a:xfrm>
            <a:off x="5074950" y="4663225"/>
            <a:ext cx="3397500" cy="39547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https://www.diskpart.com/windows-10/images/windows-10-disk-management/search-disk-management.jpg </a:t>
            </a:r>
            <a:endParaRPr dirty="0"/>
          </a:p>
        </p:txBody>
      </p:sp>
      <p:pic>
        <p:nvPicPr>
          <p:cNvPr id="7" name="Picture 6">
            <a:extLst>
              <a:ext uri="{FF2B5EF4-FFF2-40B4-BE49-F238E27FC236}">
                <a16:creationId xmlns:a16="http://schemas.microsoft.com/office/drawing/2014/main" id="{C8BAF01D-6186-4E6F-A405-E5C1A24C2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600" y="1976438"/>
            <a:ext cx="3743325" cy="1733550"/>
          </a:xfrm>
          <a:prstGeom prst="rect">
            <a:avLst/>
          </a:prstGeom>
        </p:spPr>
      </p:pic>
    </p:spTree>
    <p:extLst>
      <p:ext uri="{BB962C8B-B14F-4D97-AF65-F5344CB8AC3E}">
        <p14:creationId xmlns:p14="http://schemas.microsoft.com/office/powerpoint/2010/main" val="158687185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Use Disk Management</a:t>
            </a:r>
            <a:endParaRPr dirty="0"/>
          </a:p>
        </p:txBody>
      </p:sp>
      <p:sp>
        <p:nvSpPr>
          <p:cNvPr id="75" name="Google Shape;75;p15"/>
          <p:cNvSpPr txBox="1">
            <a:spLocks noGrp="1"/>
          </p:cNvSpPr>
          <p:nvPr>
            <p:ph type="body" idx="2"/>
          </p:nvPr>
        </p:nvSpPr>
        <p:spPr>
          <a:xfrm>
            <a:off x="462275" y="2721769"/>
            <a:ext cx="3837000" cy="1941456"/>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pPr marL="139700" lvl="0" indent="0" algn="l" rtl="0">
              <a:spcBef>
                <a:spcPts val="0"/>
              </a:spcBef>
              <a:spcAft>
                <a:spcPts val="0"/>
              </a:spcAft>
              <a:buSzPts val="1400"/>
              <a:buNone/>
            </a:pPr>
            <a:r>
              <a:rPr lang="en-US" dirty="0"/>
              <a:t>Disk Management has two main sections—a top and a bottom: </a:t>
            </a:r>
          </a:p>
          <a:p>
            <a:r>
              <a:rPr lang="en-US" dirty="0"/>
              <a:t>The top section contains a list of all the partitions, formatted or not, that Windows recognizes.</a:t>
            </a:r>
          </a:p>
          <a:p>
            <a:r>
              <a:rPr lang="en-US" dirty="0"/>
              <a:t>The bottom section contains a graphical representation of the physical drives installed in the computer.</a:t>
            </a:r>
          </a:p>
          <a:p>
            <a:pPr marL="139700" lvl="0" indent="0" algn="l" rtl="0">
              <a:spcBef>
                <a:spcPts val="0"/>
              </a:spcBef>
              <a:spcAft>
                <a:spcPts val="0"/>
              </a:spcAft>
              <a:buSzPts val="1400"/>
              <a:buNone/>
            </a:pPr>
            <a:endParaRPr dirty="0"/>
          </a:p>
        </p:txBody>
      </p:sp>
      <p:sp>
        <p:nvSpPr>
          <p:cNvPr id="77" name="Google Shape;77;p15"/>
          <p:cNvSpPr txBox="1">
            <a:spLocks noGrp="1"/>
          </p:cNvSpPr>
          <p:nvPr>
            <p:ph type="body" idx="3"/>
          </p:nvPr>
        </p:nvSpPr>
        <p:spPr>
          <a:xfrm>
            <a:off x="5074950" y="4663225"/>
            <a:ext cx="3397500" cy="39547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https://www.isunshare.com/images/article/windows-8/access-disk-management-in-windows-8/find-disk-management.png</a:t>
            </a:r>
            <a:endParaRPr dirty="0"/>
          </a:p>
        </p:txBody>
      </p:sp>
      <p:pic>
        <p:nvPicPr>
          <p:cNvPr id="3" name="Picture 2">
            <a:extLst>
              <a:ext uri="{FF2B5EF4-FFF2-40B4-BE49-F238E27FC236}">
                <a16:creationId xmlns:a16="http://schemas.microsoft.com/office/drawing/2014/main" id="{14D08DE7-94FD-44F6-BB72-C24887970029}"/>
              </a:ext>
            </a:extLst>
          </p:cNvPr>
          <p:cNvPicPr>
            <a:picLocks noChangeAspect="1"/>
          </p:cNvPicPr>
          <p:nvPr/>
        </p:nvPicPr>
        <p:blipFill>
          <a:blip r:embed="rId3"/>
          <a:stretch>
            <a:fillRect/>
          </a:stretch>
        </p:blipFill>
        <p:spPr>
          <a:xfrm>
            <a:off x="5008733" y="1034200"/>
            <a:ext cx="3672992" cy="2843213"/>
          </a:xfrm>
          <a:prstGeom prst="rect">
            <a:avLst/>
          </a:prstGeom>
        </p:spPr>
      </p:pic>
    </p:spTree>
    <p:extLst>
      <p:ext uri="{BB962C8B-B14F-4D97-AF65-F5344CB8AC3E}">
        <p14:creationId xmlns:p14="http://schemas.microsoft.com/office/powerpoint/2010/main" val="30753825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Partition a Hard Drive</a:t>
            </a:r>
            <a:endParaRPr dirty="0"/>
          </a:p>
        </p:txBody>
      </p:sp>
      <p:sp>
        <p:nvSpPr>
          <p:cNvPr id="75" name="Google Shape;75;p15"/>
          <p:cNvSpPr txBox="1">
            <a:spLocks noGrp="1"/>
          </p:cNvSpPr>
          <p:nvPr>
            <p:ph type="body" idx="2"/>
          </p:nvPr>
        </p:nvSpPr>
        <p:spPr>
          <a:xfrm>
            <a:off x="462275" y="2721769"/>
            <a:ext cx="3837000" cy="1941456"/>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r>
              <a:rPr lang="en-US" dirty="0"/>
              <a:t>Open Disk Management the tool included in all versions of Windows that lets you partition drives, among a number of other things.</a:t>
            </a:r>
          </a:p>
          <a:p>
            <a:pPr marL="139700" indent="0">
              <a:buNone/>
            </a:pPr>
            <a:endParaRPr dirty="0"/>
          </a:p>
        </p:txBody>
      </p:sp>
      <p:sp>
        <p:nvSpPr>
          <p:cNvPr id="77" name="Google Shape;77;p15"/>
          <p:cNvSpPr txBox="1">
            <a:spLocks noGrp="1"/>
          </p:cNvSpPr>
          <p:nvPr>
            <p:ph type="body" idx="3"/>
          </p:nvPr>
        </p:nvSpPr>
        <p:spPr>
          <a:xfrm>
            <a:off x="5074950" y="4579144"/>
            <a:ext cx="3397500" cy="47955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https://www.lifewire.com/thmb/0UXXUZDix55KTmmwa4fGJYgxmtE=/1227x884/filters:no_upscale():max_bytes(150000):strip_icc()/009_how-to-partition-a-hard-drive-2626081-5c82c5dc46e0fb0001cbf4cc.jpg</a:t>
            </a:r>
            <a:endParaRPr dirty="0"/>
          </a:p>
        </p:txBody>
      </p:sp>
      <p:pic>
        <p:nvPicPr>
          <p:cNvPr id="8" name="Picture 7">
            <a:extLst>
              <a:ext uri="{FF2B5EF4-FFF2-40B4-BE49-F238E27FC236}">
                <a16:creationId xmlns:a16="http://schemas.microsoft.com/office/drawing/2014/main" id="{F552172E-DBC4-4CF0-A975-34E7A35ED8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114" y="1279842"/>
            <a:ext cx="3586611" cy="2583816"/>
          </a:xfrm>
          <a:prstGeom prst="rect">
            <a:avLst/>
          </a:prstGeom>
        </p:spPr>
      </p:pic>
    </p:spTree>
    <p:extLst>
      <p:ext uri="{BB962C8B-B14F-4D97-AF65-F5344CB8AC3E}">
        <p14:creationId xmlns:p14="http://schemas.microsoft.com/office/powerpoint/2010/main" val="113880696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Partition a Hard Drive</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r>
              <a:rPr lang="en-US" dirty="0"/>
              <a:t>When Disk Management opens, you should see an Initialize Disk window with the message "You must initialize a disk before Logical Disk Manager can access it.</a:t>
            </a:r>
          </a:p>
          <a:p>
            <a:r>
              <a:rPr lang="en-US" dirty="0"/>
              <a:t>Choose a partition style for the new hard drive</a:t>
            </a:r>
          </a:p>
          <a:p>
            <a:r>
              <a:rPr lang="en-US" dirty="0"/>
              <a:t>Locate the hard drive where you want to partition.</a:t>
            </a:r>
          </a:p>
          <a:p>
            <a:pPr marL="139700" indent="0">
              <a:buNone/>
            </a:pPr>
            <a:endParaRPr dirty="0"/>
          </a:p>
        </p:txBody>
      </p:sp>
      <p:sp>
        <p:nvSpPr>
          <p:cNvPr id="77" name="Google Shape;77;p15"/>
          <p:cNvSpPr txBox="1">
            <a:spLocks noGrp="1"/>
          </p:cNvSpPr>
          <p:nvPr>
            <p:ph type="body" idx="3"/>
          </p:nvPr>
        </p:nvSpPr>
        <p:spPr>
          <a:xfrm>
            <a:off x="5074950" y="4663225"/>
            <a:ext cx="3397500" cy="39547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https://www.lifewire.com/thmb/CDl9e9ow0Ra_ULfQ83rnJpWb9sQ=/1007x672/filters:no_upscale():max_bytes(150000):strip_icc()/001_how-to-partition-a-hard-drive-2626081-5c82ad7c4cedfd000190b160.jpg</a:t>
            </a:r>
            <a:endParaRPr dirty="0"/>
          </a:p>
        </p:txBody>
      </p:sp>
      <p:pic>
        <p:nvPicPr>
          <p:cNvPr id="7" name="Picture 6">
            <a:extLst>
              <a:ext uri="{FF2B5EF4-FFF2-40B4-BE49-F238E27FC236}">
                <a16:creationId xmlns:a16="http://schemas.microsoft.com/office/drawing/2014/main" id="{FBBEA962-7DE7-46D4-A861-B3AD5A038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234" y="1567375"/>
            <a:ext cx="3838932" cy="2561749"/>
          </a:xfrm>
          <a:prstGeom prst="rect">
            <a:avLst/>
          </a:prstGeom>
        </p:spPr>
      </p:pic>
    </p:spTree>
    <p:extLst>
      <p:ext uri="{BB962C8B-B14F-4D97-AF65-F5344CB8AC3E}">
        <p14:creationId xmlns:p14="http://schemas.microsoft.com/office/powerpoint/2010/main" val="31829071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Partition a Hard Drive</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endParaRPr lang="en-US" dirty="0"/>
          </a:p>
          <a:p>
            <a:r>
              <a:rPr lang="en-US" dirty="0"/>
              <a:t>Once you've found the space tap-and-hold or right-click anywhere on it, and choose New Simple Volume.</a:t>
            </a:r>
          </a:p>
          <a:p>
            <a:pPr marL="139700" indent="0">
              <a:buNone/>
            </a:pPr>
            <a:endParaRPr dirty="0"/>
          </a:p>
        </p:txBody>
      </p:sp>
      <p:sp>
        <p:nvSpPr>
          <p:cNvPr id="77" name="Google Shape;77;p15"/>
          <p:cNvSpPr txBox="1">
            <a:spLocks noGrp="1"/>
          </p:cNvSpPr>
          <p:nvPr>
            <p:ph type="body" idx="3"/>
          </p:nvPr>
        </p:nvSpPr>
        <p:spPr>
          <a:xfrm>
            <a:off x="5074950" y="4543425"/>
            <a:ext cx="3397500" cy="51527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https://www.lifewire.com/thmb/ATQst9QBPgZEWXtUMWrYBmTB2gI=/1126x697/filters:no_upscale():max_bytes(150000):strip_icc()/002_how-to-partition-a-hard-drive-2626081-5c82c62d46e0fb00010f10b6.jpg</a:t>
            </a:r>
            <a:endParaRPr dirty="0"/>
          </a:p>
        </p:txBody>
      </p:sp>
      <p:pic>
        <p:nvPicPr>
          <p:cNvPr id="8" name="Picture 7">
            <a:extLst>
              <a:ext uri="{FF2B5EF4-FFF2-40B4-BE49-F238E27FC236}">
                <a16:creationId xmlns:a16="http://schemas.microsoft.com/office/drawing/2014/main" id="{91EB0F12-DDEA-44AB-AE25-F380971C1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907" y="1413399"/>
            <a:ext cx="3847421" cy="2128838"/>
          </a:xfrm>
          <a:prstGeom prst="rect">
            <a:avLst/>
          </a:prstGeom>
        </p:spPr>
      </p:pic>
    </p:spTree>
    <p:extLst>
      <p:ext uri="{BB962C8B-B14F-4D97-AF65-F5344CB8AC3E}">
        <p14:creationId xmlns:p14="http://schemas.microsoft.com/office/powerpoint/2010/main" val="312680168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Partition a Hard Drive</a:t>
            </a:r>
            <a:endParaRPr dirty="0"/>
          </a:p>
        </p:txBody>
      </p:sp>
      <p:sp>
        <p:nvSpPr>
          <p:cNvPr id="75" name="Google Shape;75;p15"/>
          <p:cNvSpPr txBox="1">
            <a:spLocks noGrp="1"/>
          </p:cNvSpPr>
          <p:nvPr>
            <p:ph type="body" idx="2"/>
          </p:nvPr>
        </p:nvSpPr>
        <p:spPr>
          <a:xfrm>
            <a:off x="462275" y="2721769"/>
            <a:ext cx="3837000" cy="1941456"/>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r>
              <a:rPr lang="en-US" dirty="0"/>
              <a:t>Choose Next &gt; on the New Simple Volume Wizard window </a:t>
            </a:r>
          </a:p>
        </p:txBody>
      </p:sp>
      <p:sp>
        <p:nvSpPr>
          <p:cNvPr id="77" name="Google Shape;77;p15"/>
          <p:cNvSpPr txBox="1">
            <a:spLocks noGrp="1"/>
          </p:cNvSpPr>
          <p:nvPr>
            <p:ph type="body" idx="3"/>
          </p:nvPr>
        </p:nvSpPr>
        <p:spPr>
          <a:xfrm>
            <a:off x="5074950" y="4407694"/>
            <a:ext cx="3397500" cy="65100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https://www.lifewire.com/thmb/9zHKG3FGCmO-8EWWoPh1VUagwdg=/650x0/filters:no_upscale():max_bytes(150000):strip_icc():format(webp)/003_how-to-partition-a-hard-drive-2626081-5c82adb846e0fb0001a0be31.jpg</a:t>
            </a:r>
            <a:endParaRPr dirty="0"/>
          </a:p>
        </p:txBody>
      </p:sp>
      <p:pic>
        <p:nvPicPr>
          <p:cNvPr id="8" name="Picture 7">
            <a:extLst>
              <a:ext uri="{FF2B5EF4-FFF2-40B4-BE49-F238E27FC236}">
                <a16:creationId xmlns:a16="http://schemas.microsoft.com/office/drawing/2014/main" id="{5B02527F-1419-4786-9A53-F2DAA33CC0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253" y="1340612"/>
            <a:ext cx="4065672" cy="2708276"/>
          </a:xfrm>
          <a:prstGeom prst="rect">
            <a:avLst/>
          </a:prstGeom>
        </p:spPr>
      </p:pic>
    </p:spTree>
    <p:extLst>
      <p:ext uri="{BB962C8B-B14F-4D97-AF65-F5344CB8AC3E}">
        <p14:creationId xmlns:p14="http://schemas.microsoft.com/office/powerpoint/2010/main" val="379716222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Partition a Hard Drive</a:t>
            </a:r>
            <a:endParaRPr dirty="0"/>
          </a:p>
        </p:txBody>
      </p:sp>
      <p:sp>
        <p:nvSpPr>
          <p:cNvPr id="75" name="Google Shape;75;p15"/>
          <p:cNvSpPr txBox="1">
            <a:spLocks noGrp="1"/>
          </p:cNvSpPr>
          <p:nvPr>
            <p:ph type="body" idx="2"/>
          </p:nvPr>
        </p:nvSpPr>
        <p:spPr>
          <a:xfrm>
            <a:off x="462275" y="2721769"/>
            <a:ext cx="3837000" cy="1941456"/>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r>
              <a:rPr lang="en-US" dirty="0"/>
              <a:t>Choose Next &gt; on the Specify Volume Size step to confirm the size of the drive you're creating.</a:t>
            </a:r>
          </a:p>
        </p:txBody>
      </p:sp>
      <p:sp>
        <p:nvSpPr>
          <p:cNvPr id="77" name="Google Shape;77;p15"/>
          <p:cNvSpPr txBox="1">
            <a:spLocks noGrp="1"/>
          </p:cNvSpPr>
          <p:nvPr>
            <p:ph type="body" idx="3"/>
          </p:nvPr>
        </p:nvSpPr>
        <p:spPr>
          <a:xfrm>
            <a:off x="5074950" y="4407694"/>
            <a:ext cx="3397500" cy="65100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https://www.lifewire.com/thmb/4xtocdwN00p2tsp4W0rKb7JyyQs=/650x0/filters:no_upscale():max_bytes(150000):strip_icc():format(webp)/004_how-to-partition-a-hard-drive-2626081-5c82add546e0fb0001a0be33.jpg</a:t>
            </a:r>
            <a:endParaRPr dirty="0"/>
          </a:p>
        </p:txBody>
      </p:sp>
      <p:pic>
        <p:nvPicPr>
          <p:cNvPr id="7" name="Picture 6">
            <a:extLst>
              <a:ext uri="{FF2B5EF4-FFF2-40B4-BE49-F238E27FC236}">
                <a16:creationId xmlns:a16="http://schemas.microsoft.com/office/drawing/2014/main" id="{D0FF1E71-0F95-49CA-A785-46E3ABA8A8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727" y="1205678"/>
            <a:ext cx="3733220" cy="2486819"/>
          </a:xfrm>
          <a:prstGeom prst="rect">
            <a:avLst/>
          </a:prstGeom>
        </p:spPr>
      </p:pic>
    </p:spTree>
    <p:extLst>
      <p:ext uri="{BB962C8B-B14F-4D97-AF65-F5344CB8AC3E}">
        <p14:creationId xmlns:p14="http://schemas.microsoft.com/office/powerpoint/2010/main" val="1849072627"/>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Partition a Hard Drive</a:t>
            </a:r>
            <a:endParaRPr dirty="0"/>
          </a:p>
        </p:txBody>
      </p:sp>
      <p:sp>
        <p:nvSpPr>
          <p:cNvPr id="75" name="Google Shape;75;p15"/>
          <p:cNvSpPr txBox="1">
            <a:spLocks noGrp="1"/>
          </p:cNvSpPr>
          <p:nvPr>
            <p:ph type="body" idx="2"/>
          </p:nvPr>
        </p:nvSpPr>
        <p:spPr>
          <a:xfrm>
            <a:off x="462275" y="2721769"/>
            <a:ext cx="3837000" cy="1941456"/>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r>
              <a:rPr lang="en-US" dirty="0"/>
              <a:t>Select Next &gt; on the Assign Drive Letter or Path step.</a:t>
            </a:r>
          </a:p>
        </p:txBody>
      </p:sp>
      <p:sp>
        <p:nvSpPr>
          <p:cNvPr id="77" name="Google Shape;77;p15"/>
          <p:cNvSpPr txBox="1">
            <a:spLocks noGrp="1"/>
          </p:cNvSpPr>
          <p:nvPr>
            <p:ph type="body" idx="3"/>
          </p:nvPr>
        </p:nvSpPr>
        <p:spPr>
          <a:xfrm>
            <a:off x="5074950" y="4407694"/>
            <a:ext cx="3397500" cy="65100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https://www.lifewire.com/thmb/m5ghUv2ipi2RYEJ4mSQoAifE2Us=/650x0/filters:no_upscale():max_bytes(150000):strip_icc():format(webp)/005_how-to-partition-a-hard-drive-2626081-5c82adf64cedfd000190b164.jpg</a:t>
            </a:r>
            <a:endParaRPr dirty="0"/>
          </a:p>
        </p:txBody>
      </p:sp>
      <p:pic>
        <p:nvPicPr>
          <p:cNvPr id="8" name="Picture 7">
            <a:extLst>
              <a:ext uri="{FF2B5EF4-FFF2-40B4-BE49-F238E27FC236}">
                <a16:creationId xmlns:a16="http://schemas.microsoft.com/office/drawing/2014/main" id="{C4FE8D8D-32C8-4225-BEC6-93FB86D1D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3224" y="1400455"/>
            <a:ext cx="3516701" cy="2342589"/>
          </a:xfrm>
          <a:prstGeom prst="rect">
            <a:avLst/>
          </a:prstGeom>
        </p:spPr>
      </p:pic>
    </p:spTree>
    <p:extLst>
      <p:ext uri="{BB962C8B-B14F-4D97-AF65-F5344CB8AC3E}">
        <p14:creationId xmlns:p14="http://schemas.microsoft.com/office/powerpoint/2010/main" val="357581937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Partition a Hard Drive</a:t>
            </a:r>
            <a:endParaRPr dirty="0"/>
          </a:p>
        </p:txBody>
      </p:sp>
      <p:sp>
        <p:nvSpPr>
          <p:cNvPr id="75" name="Google Shape;75;p15"/>
          <p:cNvSpPr txBox="1">
            <a:spLocks noGrp="1"/>
          </p:cNvSpPr>
          <p:nvPr>
            <p:ph type="body" idx="2"/>
          </p:nvPr>
        </p:nvSpPr>
        <p:spPr>
          <a:xfrm>
            <a:off x="462275" y="2721769"/>
            <a:ext cx="3837000" cy="1941456"/>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r>
              <a:rPr lang="en-US" dirty="0"/>
              <a:t>Choose Do not format this volume on the Format Partition step, and then select Next &gt;.</a:t>
            </a:r>
          </a:p>
        </p:txBody>
      </p:sp>
      <p:sp>
        <p:nvSpPr>
          <p:cNvPr id="77" name="Google Shape;77;p15"/>
          <p:cNvSpPr txBox="1">
            <a:spLocks noGrp="1"/>
          </p:cNvSpPr>
          <p:nvPr>
            <p:ph type="body" idx="3"/>
          </p:nvPr>
        </p:nvSpPr>
        <p:spPr>
          <a:xfrm>
            <a:off x="5074950" y="4572000"/>
            <a:ext cx="3397500" cy="48669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https://www.lifewire.com/thmb/2C8NQOgm8E61SFgnXYQ0kYFadlU=/650x0/filters:no_upscale():max_bytes(150000):strip_icc():format(webp)/006_how-to-partition-a-hard-drive-2626081-5c82ae1c46e0fb000113662e.jpg</a:t>
            </a:r>
            <a:endParaRPr dirty="0"/>
          </a:p>
        </p:txBody>
      </p:sp>
      <p:pic>
        <p:nvPicPr>
          <p:cNvPr id="8" name="Picture 7">
            <a:extLst>
              <a:ext uri="{FF2B5EF4-FFF2-40B4-BE49-F238E27FC236}">
                <a16:creationId xmlns:a16="http://schemas.microsoft.com/office/drawing/2014/main" id="{69E5A2EE-9088-4FE7-8C33-D1A723724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879" y="1365250"/>
            <a:ext cx="4063046" cy="2713038"/>
          </a:xfrm>
          <a:prstGeom prst="rect">
            <a:avLst/>
          </a:prstGeom>
        </p:spPr>
      </p:pic>
    </p:spTree>
    <p:extLst>
      <p:ext uri="{BB962C8B-B14F-4D97-AF65-F5344CB8AC3E}">
        <p14:creationId xmlns:p14="http://schemas.microsoft.com/office/powerpoint/2010/main" val="313281081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Partition a Hard Drive</a:t>
            </a:r>
            <a:endParaRPr dirty="0"/>
          </a:p>
        </p:txBody>
      </p:sp>
      <p:sp>
        <p:nvSpPr>
          <p:cNvPr id="75" name="Google Shape;75;p15"/>
          <p:cNvSpPr txBox="1">
            <a:spLocks noGrp="1"/>
          </p:cNvSpPr>
          <p:nvPr>
            <p:ph type="body" idx="2"/>
          </p:nvPr>
        </p:nvSpPr>
        <p:spPr>
          <a:xfrm>
            <a:off x="462275" y="2721769"/>
            <a:ext cx="3837000" cy="1941456"/>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r>
              <a:rPr lang="en-US" dirty="0"/>
              <a:t>Verify your choices on the Completing the New Simple Volume Wizard screen</a:t>
            </a:r>
          </a:p>
          <a:p>
            <a:r>
              <a:rPr lang="en-US" dirty="0"/>
              <a:t>Choose Finish and Windows will partition the drive.</a:t>
            </a:r>
            <a:endParaRPr dirty="0"/>
          </a:p>
        </p:txBody>
      </p:sp>
      <p:sp>
        <p:nvSpPr>
          <p:cNvPr id="77" name="Google Shape;77;p15"/>
          <p:cNvSpPr txBox="1">
            <a:spLocks noGrp="1"/>
          </p:cNvSpPr>
          <p:nvPr>
            <p:ph type="body" idx="3"/>
          </p:nvPr>
        </p:nvSpPr>
        <p:spPr>
          <a:xfrm>
            <a:off x="5074950" y="4550569"/>
            <a:ext cx="3397500" cy="50812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https://www.lifewire.com/thmb/E7Jh6NzEHjBl23UqxyZjhe0UHJQ=/650x0/filters:no_upscale():max_bytes(150000):strip_icc():format(webp)/007_how-to-partition-a-hard-drive-2626081-5c82ae48c9e77c0001a3e4f4.jpg</a:t>
            </a:r>
            <a:endParaRPr dirty="0"/>
          </a:p>
        </p:txBody>
      </p:sp>
      <p:pic>
        <p:nvPicPr>
          <p:cNvPr id="8" name="Picture 7">
            <a:extLst>
              <a:ext uri="{FF2B5EF4-FFF2-40B4-BE49-F238E27FC236}">
                <a16:creationId xmlns:a16="http://schemas.microsoft.com/office/drawing/2014/main" id="{CFCF498A-987F-48A2-B250-03A2A8157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727" y="934691"/>
            <a:ext cx="4140244" cy="2757806"/>
          </a:xfrm>
          <a:prstGeom prst="rect">
            <a:avLst/>
          </a:prstGeom>
        </p:spPr>
      </p:pic>
    </p:spTree>
    <p:extLst>
      <p:ext uri="{BB962C8B-B14F-4D97-AF65-F5344CB8AC3E}">
        <p14:creationId xmlns:p14="http://schemas.microsoft.com/office/powerpoint/2010/main" val="2697203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800" spc="5" dirty="0">
                <a:solidFill>
                  <a:srgbClr val="585858"/>
                </a:solidFill>
              </a:rPr>
              <a:t> </a:t>
            </a:r>
            <a:r>
              <a:rPr lang="en-IN" sz="800" spc="5" dirty="0">
                <a:solidFill>
                  <a:srgbClr val="585858"/>
                </a:solidFill>
                <a:hlinkClick r:id="rId3">
                  <a:extLst>
                    <a:ext uri="{A12FA001-AC4F-418D-AE19-62706E023703}">
                      <ahyp:hlinkClr xmlns:ahyp="http://schemas.microsoft.com/office/drawing/2018/hyperlinkcolor" val="tx"/>
                    </a:ext>
                  </a:extLst>
                </a:hlinkClick>
              </a:rPr>
              <a:t>https://i.ytimg.com/vi/H3yTF6wqTbg/maxresdefault.jpg</a:t>
            </a:r>
            <a:endParaRPr lang="en-IN" sz="800" spc="5" dirty="0">
              <a:solidFill>
                <a:srgbClr val="585858"/>
              </a:solidFill>
            </a:endParaRPr>
          </a:p>
          <a:p>
            <a:pPr marL="184150" indent="0">
              <a:lnSpc>
                <a:spcPct val="115000"/>
              </a:lnSpc>
              <a:spcBef>
                <a:spcPts val="1000"/>
              </a:spcBef>
              <a:spcAft>
                <a:spcPts val="1000"/>
              </a:spcAft>
              <a:buNone/>
              <a:tabLst>
                <a:tab pos="1375410" algn="l"/>
              </a:tabLst>
            </a:pPr>
            <a:endParaRPr lang="en-IN" sz="800" spc="5" dirty="0">
              <a:solidFill>
                <a:srgbClr val="585858"/>
              </a:solidFill>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566822"/>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3 : Assemble motherboard</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2373726"/>
          </a:xfrm>
          <a:prstGeom prst="rect">
            <a:avLst/>
          </a:prstGeom>
        </p:spPr>
        <p:txBody>
          <a:bodyPr vert="horz" wrap="square" lIns="0" tIns="52069" rIns="0" bIns="0" rtlCol="0">
            <a:spAutoFit/>
          </a:bodyPr>
          <a:lstStyle/>
          <a:p>
            <a:pPr lvl="0">
              <a:spcAft>
                <a:spcPts val="75"/>
              </a:spcAft>
              <a:tabLst>
                <a:tab pos="2743200" algn="l"/>
              </a:tabLst>
            </a:pPr>
            <a:endParaRPr lang="en-IN" dirty="0">
              <a:solidFill>
                <a:srgbClr val="211D1E"/>
              </a:solidFill>
              <a:latin typeface="+mj-lt"/>
            </a:endParaRPr>
          </a:p>
          <a:p>
            <a:pPr lvl="0">
              <a:spcAft>
                <a:spcPts val="80"/>
              </a:spcAft>
            </a:pPr>
            <a:endParaRPr lang="en-IN" sz="1400" dirty="0">
              <a:solidFill>
                <a:srgbClr val="211D1E"/>
              </a:solidFill>
              <a:effectLst/>
              <a:latin typeface="+mj-lt"/>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dirty="0">
                <a:solidFill>
                  <a:srgbClr val="211D1E"/>
                </a:solidFill>
                <a:latin typeface="+mj-lt"/>
              </a:rPr>
              <a:t>The motherboard has to be prepared before its installation. To prepare the motherboard, you first need to install the CPU, then the heat sink on the CPU and CPU fan.</a:t>
            </a: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8" name="Picture 7">
            <a:extLst>
              <a:ext uri="{FF2B5EF4-FFF2-40B4-BE49-F238E27FC236}">
                <a16:creationId xmlns:a16="http://schemas.microsoft.com/office/drawing/2014/main" id="{9A3A8BF8-A990-4380-8794-E736332F31C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3762" y="1564576"/>
            <a:ext cx="4375785" cy="2378866"/>
          </a:xfrm>
          <a:prstGeom prst="rect">
            <a:avLst/>
          </a:prstGeom>
          <a:noFill/>
          <a:ln>
            <a:noFill/>
          </a:ln>
        </p:spPr>
      </p:pic>
    </p:spTree>
    <p:extLst>
      <p:ext uri="{BB962C8B-B14F-4D97-AF65-F5344CB8AC3E}">
        <p14:creationId xmlns:p14="http://schemas.microsoft.com/office/powerpoint/2010/main" val="45725826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Familiarization with Disk management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Partition a Hard Drive</a:t>
            </a:r>
            <a:endParaRPr dirty="0"/>
          </a:p>
        </p:txBody>
      </p:sp>
      <p:sp>
        <p:nvSpPr>
          <p:cNvPr id="75" name="Google Shape;75;p15"/>
          <p:cNvSpPr txBox="1">
            <a:spLocks noGrp="1"/>
          </p:cNvSpPr>
          <p:nvPr>
            <p:ph type="body" idx="2"/>
          </p:nvPr>
        </p:nvSpPr>
        <p:spPr>
          <a:xfrm>
            <a:off x="462275" y="2721769"/>
            <a:ext cx="3837000" cy="1941456"/>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US" dirty="0"/>
          </a:p>
          <a:p>
            <a:r>
              <a:rPr lang="en-US" dirty="0"/>
              <a:t>Next, Windows will try to open the new drive automatically.</a:t>
            </a:r>
          </a:p>
          <a:p>
            <a:r>
              <a:rPr lang="en-US" dirty="0"/>
              <a:t>you'll see this message instead: </a:t>
            </a:r>
            <a:r>
              <a:rPr lang="en-US" b="1" dirty="0"/>
              <a:t>"You need to format the disk in drive F: before you can use it.</a:t>
            </a:r>
            <a:r>
              <a:rPr lang="en-US" dirty="0"/>
              <a:t> Do you want to format it?“</a:t>
            </a:r>
          </a:p>
          <a:p>
            <a:r>
              <a:rPr lang="en-IN" dirty="0"/>
              <a:t>Select Cancel</a:t>
            </a:r>
            <a:endParaRPr dirty="0"/>
          </a:p>
        </p:txBody>
      </p:sp>
      <p:sp>
        <p:nvSpPr>
          <p:cNvPr id="77" name="Google Shape;77;p15"/>
          <p:cNvSpPr txBox="1">
            <a:spLocks noGrp="1"/>
          </p:cNvSpPr>
          <p:nvPr>
            <p:ph type="body" idx="3"/>
          </p:nvPr>
        </p:nvSpPr>
        <p:spPr>
          <a:xfrm>
            <a:off x="5074950" y="4600575"/>
            <a:ext cx="3397500" cy="45812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https://www.lifewire.com/thmb/kyLqh1cebh2m014peEIavGBvS40=/650x0/filters:no_upscale():max_bytes(150000):strip_icc():format(webp)/008_how-to-partition-a-hard-drive-2626081-5c82ae75c9e77c0001a6761a.jpg</a:t>
            </a:r>
            <a:endParaRPr dirty="0"/>
          </a:p>
        </p:txBody>
      </p:sp>
      <p:pic>
        <p:nvPicPr>
          <p:cNvPr id="7" name="Picture 6">
            <a:extLst>
              <a:ext uri="{FF2B5EF4-FFF2-40B4-BE49-F238E27FC236}">
                <a16:creationId xmlns:a16="http://schemas.microsoft.com/office/drawing/2014/main" id="{E88B31E0-1B52-40A1-8823-271DA29F97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912" y="1277938"/>
            <a:ext cx="3571876" cy="2379342"/>
          </a:xfrm>
          <a:prstGeom prst="rect">
            <a:avLst/>
          </a:prstGeom>
        </p:spPr>
      </p:pic>
    </p:spTree>
    <p:extLst>
      <p:ext uri="{BB962C8B-B14F-4D97-AF65-F5344CB8AC3E}">
        <p14:creationId xmlns:p14="http://schemas.microsoft.com/office/powerpoint/2010/main" val="3504806387"/>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Open Disk Management, the hard drive manager included with all versions of Windows.</a:t>
            </a:r>
            <a:endParaRPr lang="en-IN" dirty="0"/>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486275"/>
            <a:ext cx="3397500" cy="461500"/>
          </a:xfrm>
        </p:spPr>
        <p:txBody>
          <a:bodyPr/>
          <a:lstStyle/>
          <a:p>
            <a:pPr marL="184150" indent="0">
              <a:buNone/>
            </a:pPr>
            <a:r>
              <a:rPr lang="en-IN" dirty="0"/>
              <a:t>https://www.lifewire.com/thmb/BAfcDsXhVa_FevvK8x6qelrTVFU=/650x0/filters:no_upscale():max_bytes(150000):strip_icc():format(webp)/001_how-to-format-a-hard-drive-2626077-5c3e8296c9e77c0001323453.jpg</a:t>
            </a:r>
          </a:p>
        </p:txBody>
      </p:sp>
      <p:pic>
        <p:nvPicPr>
          <p:cNvPr id="6" name="Picture 5">
            <a:extLst>
              <a:ext uri="{FF2B5EF4-FFF2-40B4-BE49-F238E27FC236}">
                <a16:creationId xmlns:a16="http://schemas.microsoft.com/office/drawing/2014/main" id="{F9434EFF-02A7-4961-B0DB-00E09E9A9B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727" y="1354900"/>
            <a:ext cx="4145095" cy="2397601"/>
          </a:xfrm>
          <a:prstGeom prst="rect">
            <a:avLst/>
          </a:prstGeom>
        </p:spPr>
      </p:pic>
    </p:spTree>
    <p:extLst>
      <p:ext uri="{BB962C8B-B14F-4D97-AF65-F5344CB8AC3E}">
        <p14:creationId xmlns:p14="http://schemas.microsoft.com/office/powerpoint/2010/main" val="223841391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After Disk Management opens, which might take several seconds, look for the drive you want to format from the list at the top. There's a lot of information in Disk Management, so if you can't see everything, maximize the window.</a:t>
            </a:r>
            <a:endParaRPr lang="en-IN" dirty="0"/>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486275"/>
            <a:ext cx="3397500" cy="461500"/>
          </a:xfrm>
        </p:spPr>
        <p:txBody>
          <a:bodyPr/>
          <a:lstStyle/>
          <a:p>
            <a:pPr marL="184150" indent="0">
              <a:buNone/>
            </a:pPr>
            <a:r>
              <a:rPr lang="en-IN" dirty="0"/>
              <a:t>https://www.lifewire.com/thmb/ZbPAraYUOebfV10OtPmq_TdKvno=/650x0/filters:no_upscale():max_bytes(150000):strip_icc():format(webp)/002_how-to-format-a-hard-drive-2626077-5c3e82adc9e77c00012a04ab.jpg</a:t>
            </a:r>
          </a:p>
        </p:txBody>
      </p:sp>
      <p:pic>
        <p:nvPicPr>
          <p:cNvPr id="7" name="Picture 6">
            <a:extLst>
              <a:ext uri="{FF2B5EF4-FFF2-40B4-BE49-F238E27FC236}">
                <a16:creationId xmlns:a16="http://schemas.microsoft.com/office/drawing/2014/main" id="{0F11777E-B582-4C5F-90F5-650AA485A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387" y="1228804"/>
            <a:ext cx="3762338" cy="2685891"/>
          </a:xfrm>
          <a:prstGeom prst="rect">
            <a:avLst/>
          </a:prstGeom>
        </p:spPr>
      </p:pic>
    </p:spTree>
    <p:extLst>
      <p:ext uri="{BB962C8B-B14F-4D97-AF65-F5344CB8AC3E}">
        <p14:creationId xmlns:p14="http://schemas.microsoft.com/office/powerpoint/2010/main" val="142422376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If you don't see the drive listed on the top or an Initialize Disk window appears, it probably means that the hard drive is new and has not yet been partitioned. Partitioning is something that must be done before a hard drive is formatted.</a:t>
            </a:r>
            <a:endParaRPr lang="en-IN" dirty="0"/>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486275"/>
            <a:ext cx="3397500" cy="461500"/>
          </a:xfrm>
        </p:spPr>
        <p:txBody>
          <a:bodyPr/>
          <a:lstStyle/>
          <a:p>
            <a:pPr marL="184150" indent="0">
              <a:buNone/>
            </a:pPr>
            <a:r>
              <a:rPr lang="en-IN" dirty="0"/>
              <a:t>https://www.lifewire.com/thmb/CnaftQSECOW9KiWCp7RXrnc16Ew=/650x0/filters:no_upscale():max_bytes(150000):strip_icc():format(webp)/003_how-to-format-a-hard-drive-2626077-5c3e82c6c9e77c00019f8939.jpg</a:t>
            </a:r>
          </a:p>
        </p:txBody>
      </p:sp>
      <p:pic>
        <p:nvPicPr>
          <p:cNvPr id="8" name="Picture 7">
            <a:extLst>
              <a:ext uri="{FF2B5EF4-FFF2-40B4-BE49-F238E27FC236}">
                <a16:creationId xmlns:a16="http://schemas.microsoft.com/office/drawing/2014/main" id="{40B0B2B7-C062-4221-9673-034431682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0806" y="1388206"/>
            <a:ext cx="3485787" cy="2461651"/>
          </a:xfrm>
          <a:prstGeom prst="rect">
            <a:avLst/>
          </a:prstGeom>
        </p:spPr>
      </p:pic>
    </p:spTree>
    <p:extLst>
      <p:ext uri="{BB962C8B-B14F-4D97-AF65-F5344CB8AC3E}">
        <p14:creationId xmlns:p14="http://schemas.microsoft.com/office/powerpoint/2010/main" val="415825312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The first of several formatting details which we'll cover over the next several steps is the volume label, which is essentially a name given to the hard drive.</a:t>
            </a:r>
          </a:p>
          <a:p>
            <a:r>
              <a:rPr lang="en-US" dirty="0"/>
              <a:t>In the Volume label textbox, enter whatever name you'd like to give to the drive.</a:t>
            </a:r>
          </a:p>
          <a:p>
            <a:endParaRPr lang="en-IN" dirty="0"/>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353894"/>
            <a:ext cx="3397500" cy="618662"/>
          </a:xfrm>
        </p:spPr>
        <p:txBody>
          <a:bodyPr/>
          <a:lstStyle/>
          <a:p>
            <a:pPr marL="184150" indent="0">
              <a:buNone/>
            </a:pPr>
            <a:r>
              <a:rPr lang="en-IN" dirty="0"/>
              <a:t>https://www.lifewire.com/thmb/ULWAd0M1yuZoE5D760-eSQNA5ls=/650x0/filters:no_upscale():max_bytes(150000):strip_icc():format(webp)/004_how-to-format-a-hard-drive-2626077-5c3e82e2c9e77c00016ee2c0.jpg</a:t>
            </a:r>
          </a:p>
        </p:txBody>
      </p:sp>
      <p:pic>
        <p:nvPicPr>
          <p:cNvPr id="7" name="Picture 6">
            <a:extLst>
              <a:ext uri="{FF2B5EF4-FFF2-40B4-BE49-F238E27FC236}">
                <a16:creationId xmlns:a16="http://schemas.microsoft.com/office/drawing/2014/main" id="{20DA4B57-2748-455B-8E55-9BAA7812B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6325" y="1354900"/>
            <a:ext cx="3474750" cy="2453857"/>
          </a:xfrm>
          <a:prstGeom prst="rect">
            <a:avLst/>
          </a:prstGeom>
        </p:spPr>
      </p:pic>
    </p:spTree>
    <p:extLst>
      <p:ext uri="{BB962C8B-B14F-4D97-AF65-F5344CB8AC3E}">
        <p14:creationId xmlns:p14="http://schemas.microsoft.com/office/powerpoint/2010/main" val="21957593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Next up is the file system choice. In the File system textbox, choose NTFS.</a:t>
            </a:r>
          </a:p>
          <a:p>
            <a:endParaRPr lang="en-US" dirty="0"/>
          </a:p>
          <a:p>
            <a:endParaRPr lang="en-IN" dirty="0"/>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353894"/>
            <a:ext cx="3397500" cy="618662"/>
          </a:xfrm>
        </p:spPr>
        <p:txBody>
          <a:bodyPr/>
          <a:lstStyle/>
          <a:p>
            <a:pPr marL="184150" indent="0">
              <a:buNone/>
            </a:pPr>
            <a:r>
              <a:rPr lang="en-IN" dirty="0"/>
              <a:t>https://www.lifewire.com/thmb/FXk--js9sw3JIIMXp-3BwFAdor4=/650x0/filters:no_upscale():max_bytes(150000):strip_icc():format(webp)/005_how-to-format-a-hard-drive-2626077-5c3e8301c9e77c00012a16e7.jpg</a:t>
            </a:r>
          </a:p>
        </p:txBody>
      </p:sp>
      <p:pic>
        <p:nvPicPr>
          <p:cNvPr id="8" name="Picture 7">
            <a:extLst>
              <a:ext uri="{FF2B5EF4-FFF2-40B4-BE49-F238E27FC236}">
                <a16:creationId xmlns:a16="http://schemas.microsoft.com/office/drawing/2014/main" id="{B9ADDCD6-075C-4F1E-A34B-C2A835FBA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306" y="1354900"/>
            <a:ext cx="3593619" cy="2559686"/>
          </a:xfrm>
          <a:prstGeom prst="rect">
            <a:avLst/>
          </a:prstGeom>
        </p:spPr>
      </p:pic>
    </p:spTree>
    <p:extLst>
      <p:ext uri="{BB962C8B-B14F-4D97-AF65-F5344CB8AC3E}">
        <p14:creationId xmlns:p14="http://schemas.microsoft.com/office/powerpoint/2010/main" val="139188439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In the Allocation unit size textbox, choose Default. The best allocation size based on the size of the hard drive will be chosen.</a:t>
            </a:r>
            <a:endParaRPr lang="en-IN" dirty="0"/>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353894"/>
            <a:ext cx="3397500" cy="618662"/>
          </a:xfrm>
        </p:spPr>
        <p:txBody>
          <a:bodyPr/>
          <a:lstStyle/>
          <a:p>
            <a:pPr marL="184150" indent="0">
              <a:buNone/>
            </a:pPr>
            <a:r>
              <a:rPr lang="en-IN" dirty="0"/>
              <a:t>https://www.lifewire.com/thmb/LLEq6hLThS5AjOLYd_bZW7qNtKY=/650x0/filters:no_upscale():max_bytes(150000):strip_icc():format(webp)/006_how-to-format-a-hard-drive-2626077-5c3e831cc9e77c0001a9258c.jpg</a:t>
            </a:r>
          </a:p>
        </p:txBody>
      </p:sp>
      <p:pic>
        <p:nvPicPr>
          <p:cNvPr id="7" name="Picture 6">
            <a:extLst>
              <a:ext uri="{FF2B5EF4-FFF2-40B4-BE49-F238E27FC236}">
                <a16:creationId xmlns:a16="http://schemas.microsoft.com/office/drawing/2014/main" id="{5084DBD2-2DE1-4674-BD20-264B3C68C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731" y="975836"/>
            <a:ext cx="3627938" cy="2567464"/>
          </a:xfrm>
          <a:prstGeom prst="rect">
            <a:avLst/>
          </a:prstGeom>
        </p:spPr>
      </p:pic>
    </p:spTree>
    <p:extLst>
      <p:ext uri="{BB962C8B-B14F-4D97-AF65-F5344CB8AC3E}">
        <p14:creationId xmlns:p14="http://schemas.microsoft.com/office/powerpoint/2010/main" val="16406078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Next Click on “Perform a quick format checkbox”.</a:t>
            </a:r>
            <a:endParaRPr lang="en-IN" dirty="0"/>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353894"/>
            <a:ext cx="3397500" cy="618662"/>
          </a:xfrm>
        </p:spPr>
        <p:txBody>
          <a:bodyPr/>
          <a:lstStyle/>
          <a:p>
            <a:pPr marL="184150" indent="0">
              <a:buNone/>
            </a:pPr>
            <a:r>
              <a:rPr lang="en-IN" dirty="0"/>
              <a:t>https://www.lifewire.com/thmb/Y_A6WN76uQO48YbmuinItp5fOFc=/650x0/filters:no_upscale():max_bytes(150000):strip_icc():format(webp)/007_how-to-format-a-hard-drive-2626077-5c3e833a46e0fb0001aa2acc.jpg</a:t>
            </a:r>
          </a:p>
        </p:txBody>
      </p:sp>
      <p:pic>
        <p:nvPicPr>
          <p:cNvPr id="8" name="Picture 7">
            <a:extLst>
              <a:ext uri="{FF2B5EF4-FFF2-40B4-BE49-F238E27FC236}">
                <a16:creationId xmlns:a16="http://schemas.microsoft.com/office/drawing/2014/main" id="{75C08F14-045B-44FB-81DC-B8CC74AE2A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356" y="1104424"/>
            <a:ext cx="3880299" cy="2746058"/>
          </a:xfrm>
          <a:prstGeom prst="rect">
            <a:avLst/>
          </a:prstGeom>
        </p:spPr>
      </p:pic>
    </p:spTree>
    <p:extLst>
      <p:ext uri="{BB962C8B-B14F-4D97-AF65-F5344CB8AC3E}">
        <p14:creationId xmlns:p14="http://schemas.microsoft.com/office/powerpoint/2010/main" val="8086679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The final format option is the Enable file and folder compression setting that is unchecked by default, which we recommend sticking with.</a:t>
            </a:r>
          </a:p>
          <a:p>
            <a:endParaRPr lang="en-US" dirty="0"/>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353894"/>
            <a:ext cx="3397500" cy="618662"/>
          </a:xfrm>
        </p:spPr>
        <p:txBody>
          <a:bodyPr/>
          <a:lstStyle/>
          <a:p>
            <a:pPr marL="184150" indent="0">
              <a:buNone/>
            </a:pPr>
            <a:r>
              <a:rPr lang="en-IN" dirty="0"/>
              <a:t>https://www.lifewire.com/thmb/9jJpxH6DWXVuIkfUpJ92Or9hyhk=/650x0/filters:no_upscale():max_bytes(150000):strip_icc():format(webp)/008_how-to-format-a-hard-drive-2626077-5c3e835dc9e77c0001325f39.jpg</a:t>
            </a:r>
          </a:p>
        </p:txBody>
      </p:sp>
      <p:pic>
        <p:nvPicPr>
          <p:cNvPr id="7" name="Picture 6">
            <a:extLst>
              <a:ext uri="{FF2B5EF4-FFF2-40B4-BE49-F238E27FC236}">
                <a16:creationId xmlns:a16="http://schemas.microsoft.com/office/drawing/2014/main" id="{43393BC1-035E-4F20-8E41-8E46CE655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950" y="1433481"/>
            <a:ext cx="3536156" cy="2491555"/>
          </a:xfrm>
          <a:prstGeom prst="rect">
            <a:avLst/>
          </a:prstGeom>
        </p:spPr>
      </p:pic>
    </p:spTree>
    <p:extLst>
      <p:ext uri="{BB962C8B-B14F-4D97-AF65-F5344CB8AC3E}">
        <p14:creationId xmlns:p14="http://schemas.microsoft.com/office/powerpoint/2010/main" val="421273267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Review the settings you've made in the last several steps and then click OK.</a:t>
            </a:r>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353894"/>
            <a:ext cx="3397500" cy="618662"/>
          </a:xfrm>
        </p:spPr>
        <p:txBody>
          <a:bodyPr/>
          <a:lstStyle/>
          <a:p>
            <a:pPr marL="184150" indent="0">
              <a:buNone/>
            </a:pPr>
            <a:endParaRPr lang="en-IN" dirty="0"/>
          </a:p>
        </p:txBody>
      </p:sp>
      <p:pic>
        <p:nvPicPr>
          <p:cNvPr id="8" name="Picture 7">
            <a:extLst>
              <a:ext uri="{FF2B5EF4-FFF2-40B4-BE49-F238E27FC236}">
                <a16:creationId xmlns:a16="http://schemas.microsoft.com/office/drawing/2014/main" id="{23250583-CC5B-49A4-A81A-F85E67EFF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819" y="1120912"/>
            <a:ext cx="3782906" cy="2665413"/>
          </a:xfrm>
          <a:prstGeom prst="rect">
            <a:avLst/>
          </a:prstGeom>
        </p:spPr>
      </p:pic>
    </p:spTree>
    <p:extLst>
      <p:ext uri="{BB962C8B-B14F-4D97-AF65-F5344CB8AC3E}">
        <p14:creationId xmlns:p14="http://schemas.microsoft.com/office/powerpoint/2010/main" val="3054543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800" spc="5" dirty="0">
                <a:solidFill>
                  <a:srgbClr val="585858"/>
                </a:solidFill>
              </a:rPr>
              <a:t> </a:t>
            </a:r>
            <a:r>
              <a:rPr lang="en-IN" sz="600" b="1" u="sng" dirty="0">
                <a:solidFill>
                  <a:srgbClr val="0000FF"/>
                </a:solidFill>
                <a:effectLst/>
                <a:latin typeface="Times New Roman" panose="02020603050405020304" pitchFamily="18" charset="0"/>
                <a:ea typeface="Times New Roman" panose="02020603050405020304" pitchFamily="18" charset="0"/>
                <a:hlinkClick r:id="rId3"/>
              </a:rPr>
              <a:t>https://content.instructables.com/ORIG/F97/Y4PB/KKCKYS94/F97Y4PBKKCKYS94.jpg?auto=webp&amp;fit=bounds&amp;frame=1&amp;auto=webp&amp;frame=1&amp;height=300</a:t>
            </a:r>
            <a:endParaRPr lang="en-IN" sz="600" dirty="0">
              <a:effectLst/>
              <a:latin typeface="Times New Roman" panose="02020603050405020304" pitchFamily="18" charset="0"/>
              <a:ea typeface="Times New Roman" panose="02020603050405020304" pitchFamily="18" charset="0"/>
            </a:endParaRPr>
          </a:p>
          <a:p>
            <a:pPr marL="184150" indent="0">
              <a:spcBef>
                <a:spcPts val="1000"/>
              </a:spcBef>
              <a:spcAft>
                <a:spcPts val="1000"/>
              </a:spcAft>
              <a:buNone/>
              <a:tabLst>
                <a:tab pos="1375410" algn="l"/>
              </a:tabLst>
            </a:pPr>
            <a:endParaRPr lang="en-IN" sz="800" spc="5" dirty="0">
              <a:solidFill>
                <a:srgbClr val="585858"/>
              </a:solidFill>
            </a:endParaRPr>
          </a:p>
          <a:p>
            <a:pPr marL="184150" indent="0">
              <a:lnSpc>
                <a:spcPct val="115000"/>
              </a:lnSpc>
              <a:spcBef>
                <a:spcPts val="1000"/>
              </a:spcBef>
              <a:spcAft>
                <a:spcPts val="1000"/>
              </a:spcAft>
              <a:buNone/>
              <a:tabLst>
                <a:tab pos="1375410" algn="l"/>
              </a:tabLst>
            </a:pPr>
            <a:endParaRPr lang="en-IN" sz="800" spc="5" dirty="0">
              <a:solidFill>
                <a:srgbClr val="585858"/>
              </a:solidFill>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443480" cy="566822"/>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3 : Assemble motherboard</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1727395"/>
          </a:xfrm>
          <a:prstGeom prst="rect">
            <a:avLst/>
          </a:prstGeom>
        </p:spPr>
        <p:txBody>
          <a:bodyPr vert="horz" wrap="square" lIns="0" tIns="52069" rIns="0" bIns="0" rtlCol="0">
            <a:spAutoFit/>
          </a:bodyPr>
          <a:lstStyle/>
          <a:p>
            <a:pPr lvl="0">
              <a:spcAft>
                <a:spcPts val="75"/>
              </a:spcAft>
              <a:tabLst>
                <a:tab pos="2743200" algn="l"/>
              </a:tabLst>
            </a:pPr>
            <a:endParaRPr lang="en-IN" dirty="0">
              <a:solidFill>
                <a:srgbClr val="211D1E"/>
              </a:solidFill>
              <a:latin typeface="+mj-lt"/>
            </a:endParaRPr>
          </a:p>
          <a:p>
            <a:pPr lvl="0">
              <a:spcAft>
                <a:spcPts val="80"/>
              </a:spcAft>
            </a:pPr>
            <a:endParaRPr lang="en-IN" sz="1400" dirty="0">
              <a:solidFill>
                <a:srgbClr val="211D1E"/>
              </a:solidFill>
              <a:effectLst/>
              <a:latin typeface="+mj-lt"/>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dirty="0">
                <a:solidFill>
                  <a:srgbClr val="211D1E"/>
                </a:solidFill>
                <a:latin typeface="+mj-lt"/>
              </a:rPr>
              <a:t>Heat sink and fan assembly</a:t>
            </a: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7" name="Picture 6">
            <a:extLst>
              <a:ext uri="{FF2B5EF4-FFF2-40B4-BE49-F238E27FC236}">
                <a16:creationId xmlns:a16="http://schemas.microsoft.com/office/drawing/2014/main" id="{D35B6F17-18DE-49EC-AA07-22ACCCDD76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3761" y="987902"/>
            <a:ext cx="4090668" cy="3546822"/>
          </a:xfrm>
          <a:prstGeom prst="rect">
            <a:avLst/>
          </a:prstGeom>
          <a:noFill/>
          <a:ln>
            <a:noFill/>
          </a:ln>
        </p:spPr>
      </p:pic>
    </p:spTree>
    <p:extLst>
      <p:ext uri="{BB962C8B-B14F-4D97-AF65-F5344CB8AC3E}">
        <p14:creationId xmlns:p14="http://schemas.microsoft.com/office/powerpoint/2010/main" val="2565668885"/>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Windows is usually pretty good about warning you before you might do something damaging, and a hard drive format is no exception.</a:t>
            </a:r>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353894"/>
            <a:ext cx="3397500" cy="618662"/>
          </a:xfrm>
        </p:spPr>
        <p:txBody>
          <a:bodyPr/>
          <a:lstStyle/>
          <a:p>
            <a:pPr marL="184150" indent="0">
              <a:buNone/>
            </a:pPr>
            <a:r>
              <a:rPr lang="en-IN" dirty="0"/>
              <a:t> https://www.lifewire.com/thmb/JVNJP4Vd-JCpYjgdOHCkCIfHtSs=/650x0/filters:no_upscale():max_bytes(150000):strip_icc():format(webp)/010_how-to-format-a-hard-drive-2626077-5c3e846dc9e77c0001329a59.jpg</a:t>
            </a:r>
          </a:p>
        </p:txBody>
      </p:sp>
      <p:pic>
        <p:nvPicPr>
          <p:cNvPr id="7" name="Picture 6">
            <a:extLst>
              <a:ext uri="{FF2B5EF4-FFF2-40B4-BE49-F238E27FC236}">
                <a16:creationId xmlns:a16="http://schemas.microsoft.com/office/drawing/2014/main" id="{9139552E-CBA2-4326-A72E-D7DE12CA9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727" y="1151572"/>
            <a:ext cx="3668396" cy="2579532"/>
          </a:xfrm>
          <a:prstGeom prst="rect">
            <a:avLst/>
          </a:prstGeom>
        </p:spPr>
      </p:pic>
    </p:spTree>
    <p:extLst>
      <p:ext uri="{BB962C8B-B14F-4D97-AF65-F5344CB8AC3E}">
        <p14:creationId xmlns:p14="http://schemas.microsoft.com/office/powerpoint/2010/main" val="285293608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The hard drive format has begun! You can check the progress by watching the Formatting</a:t>
            </a:r>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353894"/>
            <a:ext cx="3397500" cy="618662"/>
          </a:xfrm>
        </p:spPr>
        <p:txBody>
          <a:bodyPr/>
          <a:lstStyle/>
          <a:p>
            <a:pPr marL="184150" indent="0">
              <a:buNone/>
            </a:pPr>
            <a:r>
              <a:rPr lang="en-IN" dirty="0"/>
              <a:t>https://www.lifewire.com/thmb/BptGPHyWzUy_bgo4qjV0kEnN84Y=/650x0/filters:no_upscale():max_bytes(150000):strip_icc():format(webp)/011_how-to-format-a-hard-drive-2626077-5c3e848b46e0fb0001526cb5.jpg</a:t>
            </a:r>
          </a:p>
        </p:txBody>
      </p:sp>
      <p:pic>
        <p:nvPicPr>
          <p:cNvPr id="8" name="Picture 7">
            <a:extLst>
              <a:ext uri="{FF2B5EF4-FFF2-40B4-BE49-F238E27FC236}">
                <a16:creationId xmlns:a16="http://schemas.microsoft.com/office/drawing/2014/main" id="{F685CE19-375E-4821-8C60-1DA0B484F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727" y="1142171"/>
            <a:ext cx="3707167" cy="2606516"/>
          </a:xfrm>
          <a:prstGeom prst="rect">
            <a:avLst/>
          </a:prstGeom>
        </p:spPr>
      </p:pic>
    </p:spTree>
    <p:extLst>
      <p:ext uri="{BB962C8B-B14F-4D97-AF65-F5344CB8AC3E}">
        <p14:creationId xmlns:p14="http://schemas.microsoft.com/office/powerpoint/2010/main" val="396159385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8858D-5A29-4BA2-9D45-623481EAA4CF}"/>
              </a:ext>
            </a:extLst>
          </p:cNvPr>
          <p:cNvSpPr>
            <a:spLocks noGrp="1"/>
          </p:cNvSpPr>
          <p:nvPr>
            <p:ph type="title"/>
          </p:nvPr>
        </p:nvSpPr>
        <p:spPr/>
        <p:txBody>
          <a:bodyPr/>
          <a:lstStyle/>
          <a:p>
            <a:r>
              <a:rPr lang="en-IN" dirty="0"/>
              <a:t>Familiarization with Disk management</a:t>
            </a:r>
          </a:p>
        </p:txBody>
      </p:sp>
      <p:sp>
        <p:nvSpPr>
          <p:cNvPr id="3" name="Subtitle 2">
            <a:extLst>
              <a:ext uri="{FF2B5EF4-FFF2-40B4-BE49-F238E27FC236}">
                <a16:creationId xmlns:a16="http://schemas.microsoft.com/office/drawing/2014/main" id="{E5489CDA-705F-4945-9B06-BDFEB76FA20D}"/>
              </a:ext>
            </a:extLst>
          </p:cNvPr>
          <p:cNvSpPr>
            <a:spLocks noGrp="1"/>
          </p:cNvSpPr>
          <p:nvPr>
            <p:ph type="subTitle" idx="1"/>
          </p:nvPr>
        </p:nvSpPr>
        <p:spPr/>
        <p:txBody>
          <a:bodyPr/>
          <a:lstStyle/>
          <a:p>
            <a:r>
              <a:rPr lang="en-US" dirty="0"/>
              <a:t>How to Format A Hard Drive in Windows</a:t>
            </a:r>
            <a:endParaRPr lang="en-IN" dirty="0"/>
          </a:p>
        </p:txBody>
      </p:sp>
      <p:sp>
        <p:nvSpPr>
          <p:cNvPr id="4" name="Text Placeholder 3">
            <a:extLst>
              <a:ext uri="{FF2B5EF4-FFF2-40B4-BE49-F238E27FC236}">
                <a16:creationId xmlns:a16="http://schemas.microsoft.com/office/drawing/2014/main" id="{645FEE6E-5B1C-41E2-8D21-FA35376618D5}"/>
              </a:ext>
            </a:extLst>
          </p:cNvPr>
          <p:cNvSpPr>
            <a:spLocks noGrp="1"/>
          </p:cNvSpPr>
          <p:nvPr>
            <p:ph type="body" idx="2"/>
          </p:nvPr>
        </p:nvSpPr>
        <p:spPr/>
        <p:txBody>
          <a:bodyPr/>
          <a:lstStyle/>
          <a:p>
            <a:r>
              <a:rPr lang="en-US" dirty="0"/>
              <a:t>That's it! Your hard drive has been formatted and it's ready for use in Windows. </a:t>
            </a:r>
          </a:p>
        </p:txBody>
      </p:sp>
      <p:sp>
        <p:nvSpPr>
          <p:cNvPr id="5" name="Text Placeholder 4">
            <a:extLst>
              <a:ext uri="{FF2B5EF4-FFF2-40B4-BE49-F238E27FC236}">
                <a16:creationId xmlns:a16="http://schemas.microsoft.com/office/drawing/2014/main" id="{BE3545FF-A20F-4AFA-9977-85D84F2AA0E1}"/>
              </a:ext>
            </a:extLst>
          </p:cNvPr>
          <p:cNvSpPr>
            <a:spLocks noGrp="1"/>
          </p:cNvSpPr>
          <p:nvPr>
            <p:ph type="body" idx="3"/>
          </p:nvPr>
        </p:nvSpPr>
        <p:spPr>
          <a:xfrm>
            <a:off x="5074950" y="4353894"/>
            <a:ext cx="3397500" cy="618662"/>
          </a:xfrm>
        </p:spPr>
        <p:txBody>
          <a:bodyPr/>
          <a:lstStyle/>
          <a:p>
            <a:pPr marL="184150" indent="0">
              <a:buNone/>
            </a:pPr>
            <a:r>
              <a:rPr lang="en-IN" dirty="0"/>
              <a:t>https://www.lifewire.com/thmb/hQxcswELoqi-45n_usnJnbjniv4=/650x0/filters:no_upscale():max_bytes(150000):strip_icc():format(webp)/013_how-to-format-a-hard-drive-2626077-5c3e84c4c9e77c00019ff4b4.jpg</a:t>
            </a:r>
          </a:p>
        </p:txBody>
      </p:sp>
      <p:pic>
        <p:nvPicPr>
          <p:cNvPr id="7" name="Picture 6">
            <a:extLst>
              <a:ext uri="{FF2B5EF4-FFF2-40B4-BE49-F238E27FC236}">
                <a16:creationId xmlns:a16="http://schemas.microsoft.com/office/drawing/2014/main" id="{F0CB5F83-3376-4698-A1E4-E2CB9AF8B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3315" y="1443038"/>
            <a:ext cx="3748410" cy="2664619"/>
          </a:xfrm>
          <a:prstGeom prst="rect">
            <a:avLst/>
          </a:prstGeom>
        </p:spPr>
      </p:pic>
    </p:spTree>
    <p:extLst>
      <p:ext uri="{BB962C8B-B14F-4D97-AF65-F5344CB8AC3E}">
        <p14:creationId xmlns:p14="http://schemas.microsoft.com/office/powerpoint/2010/main" val="128952734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an automated task using Task Scheduler on Windows </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p:txBody>
          <a:bodyPr/>
          <a:lstStyle/>
          <a:p>
            <a:pPr marL="482600" indent="-342900">
              <a:buFont typeface="+mj-lt"/>
              <a:buAutoNum type="arabicPeriod"/>
            </a:pPr>
            <a:r>
              <a:rPr lang="en-US" dirty="0"/>
              <a:t>Windows Scheduler helps you automate your work.</a:t>
            </a:r>
          </a:p>
          <a:p>
            <a:r>
              <a:rPr lang="en-US" dirty="0"/>
              <a:t>Task Scheduler works by keeping tabs of the time and events on your computer and executes the task as soon as the condition is met.</a:t>
            </a:r>
            <a:endParaRPr lang="en-IN" dirty="0"/>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572000"/>
            <a:ext cx="3397500" cy="375775"/>
          </a:xfrm>
        </p:spPr>
        <p:txBody>
          <a:bodyPr/>
          <a:lstStyle/>
          <a:p>
            <a:pPr marL="184150" indent="0">
              <a:buNone/>
            </a:pPr>
            <a:r>
              <a:rPr lang="en-IN" dirty="0"/>
              <a:t>https://www.windowscentral.com/sites/wpcentral.com/files/styles/xlarge/public/field/image/2019/01/create-task-automation-task-scheduler-windows-10.jpg</a:t>
            </a:r>
          </a:p>
        </p:txBody>
      </p:sp>
      <p:pic>
        <p:nvPicPr>
          <p:cNvPr id="7" name="Picture 6">
            <a:extLst>
              <a:ext uri="{FF2B5EF4-FFF2-40B4-BE49-F238E27FC236}">
                <a16:creationId xmlns:a16="http://schemas.microsoft.com/office/drawing/2014/main" id="{5F9EF652-9502-47F8-95C1-0F2F7B5DD5E9}"/>
              </a:ext>
            </a:extLst>
          </p:cNvPr>
          <p:cNvPicPr>
            <a:picLocks noChangeAspect="1"/>
          </p:cNvPicPr>
          <p:nvPr/>
        </p:nvPicPr>
        <p:blipFill>
          <a:blip r:embed="rId2"/>
          <a:stretch>
            <a:fillRect/>
          </a:stretch>
        </p:blipFill>
        <p:spPr>
          <a:xfrm>
            <a:off x="5059200" y="864394"/>
            <a:ext cx="3429000" cy="2571750"/>
          </a:xfrm>
          <a:prstGeom prst="rect">
            <a:avLst/>
          </a:prstGeom>
        </p:spPr>
      </p:pic>
    </p:spTree>
    <p:extLst>
      <p:ext uri="{BB962C8B-B14F-4D97-AF65-F5344CB8AC3E}">
        <p14:creationId xmlns:p14="http://schemas.microsoft.com/office/powerpoint/2010/main" val="35738887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p:txBody>
          <a:bodyPr/>
          <a:lstStyle/>
          <a:p>
            <a:pPr marL="482600" indent="-342900">
              <a:buFont typeface="+mj-lt"/>
              <a:buAutoNum type="arabicPeriod" startAt="2"/>
            </a:pPr>
            <a:r>
              <a:rPr lang="en-US" dirty="0"/>
              <a:t>Select the Task Scheduler app from start window.</a:t>
            </a:r>
          </a:p>
          <a:p>
            <a:r>
              <a:rPr lang="en-US" dirty="0"/>
              <a:t>Right click on Task Scheduler Library in the left navigation tree, and select New Folder.</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336256"/>
            <a:ext cx="3397500" cy="611519"/>
          </a:xfrm>
        </p:spPr>
        <p:txBody>
          <a:bodyPr/>
          <a:lstStyle/>
          <a:p>
            <a:pPr marL="184150" indent="0">
              <a:buNone/>
            </a:pPr>
            <a:r>
              <a:rPr lang="en-IN" dirty="0"/>
              <a:t>https://www.lifewire.com/thmb/RNr_fUghjXvgPXXBHN09JdEOcCA=/650x0/filters:no_upscale():max_bytes(150000):strip_icc():format(webp)/A1-CreateanAutomatedTaskwithWindows10TaskScheduler-annotated-78bd399f1e1143e6a7ed82e03e00b340.jpg</a:t>
            </a:r>
          </a:p>
        </p:txBody>
      </p:sp>
      <p:pic>
        <p:nvPicPr>
          <p:cNvPr id="9" name="Picture 8">
            <a:extLst>
              <a:ext uri="{FF2B5EF4-FFF2-40B4-BE49-F238E27FC236}">
                <a16:creationId xmlns:a16="http://schemas.microsoft.com/office/drawing/2014/main" id="{31A63C0E-8CE4-4F17-9269-55BC6DCDA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6772" y="1633061"/>
            <a:ext cx="3913856" cy="1931670"/>
          </a:xfrm>
          <a:prstGeom prst="rect">
            <a:avLst/>
          </a:prstGeom>
        </p:spPr>
      </p:pic>
    </p:spTree>
    <p:extLst>
      <p:ext uri="{BB962C8B-B14F-4D97-AF65-F5344CB8AC3E}">
        <p14:creationId xmlns:p14="http://schemas.microsoft.com/office/powerpoint/2010/main" val="225717844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p:txBody>
          <a:bodyPr/>
          <a:lstStyle/>
          <a:p>
            <a:pPr marL="482600" indent="-342900">
              <a:buFont typeface="+mj-lt"/>
              <a:buAutoNum type="arabicPeriod" startAt="3"/>
            </a:pPr>
            <a:r>
              <a:rPr lang="en-US" dirty="0"/>
              <a:t>Give the folder a name like "My Tasks" and select OK.</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336256"/>
            <a:ext cx="3397500" cy="611519"/>
          </a:xfrm>
        </p:spPr>
        <p:txBody>
          <a:bodyPr/>
          <a:lstStyle/>
          <a:p>
            <a:pPr marL="184150" indent="0">
              <a:buNone/>
            </a:pPr>
            <a:r>
              <a:rPr lang="en-IN" dirty="0"/>
              <a:t>https://www.lifewire.com/thmb/kNhis6PP_2niv800XyA9en31jTQ=/650x0/filters:no_upscale():max_bytes(150000):strip_icc():format(webp)/A3-CreateanAutomatedTaskwithWindows10TaskScheduler-annotated-e35ab416d0c64fdda282e0692d84b1a2.jpg</a:t>
            </a:r>
          </a:p>
        </p:txBody>
      </p:sp>
      <p:pic>
        <p:nvPicPr>
          <p:cNvPr id="8" name="Picture 7">
            <a:extLst>
              <a:ext uri="{FF2B5EF4-FFF2-40B4-BE49-F238E27FC236}">
                <a16:creationId xmlns:a16="http://schemas.microsoft.com/office/drawing/2014/main" id="{779B05B5-DFF1-4DD3-873F-36A8F0BAD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9448" y="1300797"/>
            <a:ext cx="3688504" cy="2071053"/>
          </a:xfrm>
          <a:prstGeom prst="rect">
            <a:avLst/>
          </a:prstGeom>
        </p:spPr>
      </p:pic>
    </p:spTree>
    <p:extLst>
      <p:ext uri="{BB962C8B-B14F-4D97-AF65-F5344CB8AC3E}">
        <p14:creationId xmlns:p14="http://schemas.microsoft.com/office/powerpoint/2010/main" val="33348628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p:txBody>
          <a:bodyPr/>
          <a:lstStyle/>
          <a:p>
            <a:pPr marL="482600" indent="-342900">
              <a:buFont typeface="+mj-lt"/>
              <a:buAutoNum type="arabicPeriod" startAt="4"/>
            </a:pPr>
            <a:r>
              <a:rPr lang="en-US" dirty="0"/>
              <a:t>Select the new folder you've created. In the Actions navigation bar on the right, select Create Basic Task. This will open the Create Basic Task Wizard. Type a name for the task in the Name field. Select Next to continue.</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336256"/>
            <a:ext cx="3397500" cy="611519"/>
          </a:xfrm>
        </p:spPr>
        <p:txBody>
          <a:bodyPr/>
          <a:lstStyle/>
          <a:p>
            <a:pPr marL="184150" indent="0">
              <a:buNone/>
            </a:pPr>
            <a:r>
              <a:rPr lang="en-IN" dirty="0"/>
              <a:t>https://www.lifewire.com/thmb/HBVzZxV5INUP4WZNTtvLjEX0-iY=/650x0/filters:no_upscale():max_bytes(150000):strip_icc():format(webp)/A4-CreateanAutomatedTaskwithWindows10TaskScheduler-annotated-b678b1b51be44a77afdcfb4d0f445c8d.jpg</a:t>
            </a:r>
          </a:p>
        </p:txBody>
      </p:sp>
      <p:pic>
        <p:nvPicPr>
          <p:cNvPr id="7" name="Picture 6">
            <a:extLst>
              <a:ext uri="{FF2B5EF4-FFF2-40B4-BE49-F238E27FC236}">
                <a16:creationId xmlns:a16="http://schemas.microsoft.com/office/drawing/2014/main" id="{5CAD3BBC-3D3A-4F80-99EC-4ED1BAD844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727" y="1440656"/>
            <a:ext cx="3767978" cy="2102644"/>
          </a:xfrm>
          <a:prstGeom prst="rect">
            <a:avLst/>
          </a:prstGeom>
        </p:spPr>
      </p:pic>
    </p:spTree>
    <p:extLst>
      <p:ext uri="{BB962C8B-B14F-4D97-AF65-F5344CB8AC3E}">
        <p14:creationId xmlns:p14="http://schemas.microsoft.com/office/powerpoint/2010/main" val="390468482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p:txBody>
          <a:bodyPr/>
          <a:lstStyle/>
          <a:p>
            <a:pPr marL="482600" indent="-342900">
              <a:buFont typeface="+mj-lt"/>
              <a:buAutoNum type="arabicPeriod" startAt="5"/>
            </a:pPr>
            <a:r>
              <a:rPr lang="en-US" dirty="0"/>
              <a:t>The next step of the wizard is to choose a trigger for your task. You can choose one of the time intervals, or one of the system events. In this example, we'll select Daily. Select Next to continue.</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336256"/>
            <a:ext cx="3397500" cy="611519"/>
          </a:xfrm>
        </p:spPr>
        <p:txBody>
          <a:bodyPr/>
          <a:lstStyle/>
          <a:p>
            <a:pPr marL="184150" indent="0">
              <a:buNone/>
            </a:pPr>
            <a:r>
              <a:rPr lang="en-IN" dirty="0"/>
              <a:t>https://www.lifewire.com/thmb/n1qc96cze8AqNsZTWqx6NEBeAls=/650x0/filters:no_upscale():max_bytes(150000):strip_icc():format(webp)/A5-CreateanAutomatedTaskwithWindows10TaskScheduler-annotated-d9bde967c811431196dc03dd9b9119cc.jpg</a:t>
            </a:r>
          </a:p>
        </p:txBody>
      </p:sp>
      <p:pic>
        <p:nvPicPr>
          <p:cNvPr id="7" name="Picture 6">
            <a:extLst>
              <a:ext uri="{FF2B5EF4-FFF2-40B4-BE49-F238E27FC236}">
                <a16:creationId xmlns:a16="http://schemas.microsoft.com/office/drawing/2014/main" id="{529AD809-F5DA-47E7-907B-C2A1B4149F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8319" y="1450894"/>
            <a:ext cx="3931606" cy="2042399"/>
          </a:xfrm>
          <a:prstGeom prst="rect">
            <a:avLst/>
          </a:prstGeom>
        </p:spPr>
      </p:pic>
    </p:spTree>
    <p:extLst>
      <p:ext uri="{BB962C8B-B14F-4D97-AF65-F5344CB8AC3E}">
        <p14:creationId xmlns:p14="http://schemas.microsoft.com/office/powerpoint/2010/main" val="2132231108"/>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p:txBody>
          <a:bodyPr/>
          <a:lstStyle/>
          <a:p>
            <a:pPr marL="482600" indent="-342900">
              <a:buFont typeface="+mj-lt"/>
              <a:buAutoNum type="arabicPeriod" startAt="6"/>
            </a:pPr>
            <a:r>
              <a:rPr lang="en-US" dirty="0"/>
              <a:t>The next step is to fine tune the interval trigger. In this case we'll set the trigger to happen at 8 AM every day, starting today. Set the recurrence to every 1 day. Select Next to continue</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336255"/>
            <a:ext cx="3397500" cy="611519"/>
          </a:xfrm>
        </p:spPr>
        <p:txBody>
          <a:bodyPr/>
          <a:lstStyle/>
          <a:p>
            <a:pPr marL="184150" indent="0">
              <a:buNone/>
            </a:pPr>
            <a:r>
              <a:rPr lang="en-IN" dirty="0"/>
              <a:t>https://www.lifewire.com/thmb/l3vbtXCxQnvw7CF_fo2iSKmKsMY=/650x0/filters:no_upscale():max_bytes(150000):strip_icc():format(webp)/A6-CreateanAutomatedTaskwithWindows10TaskScheduler-annotated-57456959f53c4477a0bdeb1e3392d041.jpg</a:t>
            </a:r>
          </a:p>
        </p:txBody>
      </p:sp>
      <p:pic>
        <p:nvPicPr>
          <p:cNvPr id="8" name="Picture 7">
            <a:extLst>
              <a:ext uri="{FF2B5EF4-FFF2-40B4-BE49-F238E27FC236}">
                <a16:creationId xmlns:a16="http://schemas.microsoft.com/office/drawing/2014/main" id="{17E6937F-3CE7-4D9B-9DF1-02BC62068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0351" y="1396444"/>
            <a:ext cx="3626697" cy="2036286"/>
          </a:xfrm>
          <a:prstGeom prst="rect">
            <a:avLst/>
          </a:prstGeom>
        </p:spPr>
      </p:pic>
    </p:spTree>
    <p:extLst>
      <p:ext uri="{BB962C8B-B14F-4D97-AF65-F5344CB8AC3E}">
        <p14:creationId xmlns:p14="http://schemas.microsoft.com/office/powerpoint/2010/main" val="73738887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p:txBody>
          <a:bodyPr/>
          <a:lstStyle/>
          <a:p>
            <a:pPr marL="482600" indent="-342900">
              <a:buFont typeface="+mj-lt"/>
              <a:buAutoNum type="arabicPeriod" startAt="7"/>
            </a:pPr>
            <a:r>
              <a:rPr lang="en-US" dirty="0"/>
              <a:t>The next step is to set up the Action for the task. In this case, select Start a Program and then select Next.</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336255"/>
            <a:ext cx="3397500" cy="611519"/>
          </a:xfrm>
        </p:spPr>
        <p:txBody>
          <a:bodyPr/>
          <a:lstStyle/>
          <a:p>
            <a:pPr marL="184150" indent="0">
              <a:buNone/>
            </a:pPr>
            <a:r>
              <a:rPr lang="en-IN" dirty="0"/>
              <a:t>https://www.lifewire.com/thmb/l3vbtXCxQnvw7CF_fo2iSKmKsMY=/650x0/filters:no_upscale():max_bytes(150000):strip_icc():format(webp)/A6-CreateanAutomatedTaskwithWindows10TaskScheduler-annotated-57456959f53c4477a0bdeb1e3392d041.jpg</a:t>
            </a:r>
          </a:p>
        </p:txBody>
      </p:sp>
      <p:pic>
        <p:nvPicPr>
          <p:cNvPr id="7" name="Picture 6">
            <a:extLst>
              <a:ext uri="{FF2B5EF4-FFF2-40B4-BE49-F238E27FC236}">
                <a16:creationId xmlns:a16="http://schemas.microsoft.com/office/drawing/2014/main" id="{70A9F23D-3E67-4846-ADDA-0EFD48875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727" y="1333261"/>
            <a:ext cx="3983424" cy="2162651"/>
          </a:xfrm>
          <a:prstGeom prst="rect">
            <a:avLst/>
          </a:prstGeom>
        </p:spPr>
      </p:pic>
    </p:spTree>
    <p:extLst>
      <p:ext uri="{BB962C8B-B14F-4D97-AF65-F5344CB8AC3E}">
        <p14:creationId xmlns:p14="http://schemas.microsoft.com/office/powerpoint/2010/main" val="553729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613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Introduction to hand tools.</a:t>
            </a:r>
          </a:p>
          <a:p>
            <a:pPr marL="457200" lvl="0" indent="-342900" algn="l" rtl="0">
              <a:spcBef>
                <a:spcPts val="0"/>
              </a:spcBef>
              <a:spcAft>
                <a:spcPts val="0"/>
              </a:spcAft>
              <a:buSzPts val="1800"/>
              <a:buChar char="●"/>
            </a:pPr>
            <a:r>
              <a:rPr lang="en-IN" dirty="0"/>
              <a:t>Usage of different tools</a:t>
            </a:r>
            <a:endParaRPr dirty="0"/>
          </a:p>
          <a:p>
            <a:pPr marL="457200" lvl="0" indent="-342900" algn="l" rtl="0">
              <a:spcBef>
                <a:spcPts val="0"/>
              </a:spcBef>
              <a:spcAft>
                <a:spcPts val="0"/>
              </a:spcAft>
              <a:buSzPts val="1800"/>
              <a:buChar char="●"/>
            </a:pPr>
            <a:r>
              <a:rPr lang="en-IN" dirty="0"/>
              <a:t>S</a:t>
            </a:r>
            <a:r>
              <a:rPr lang="en" dirty="0"/>
              <a:t>oldering techniques</a:t>
            </a:r>
            <a:endParaRPr dirty="0"/>
          </a:p>
          <a:p>
            <a:pPr marL="457200" lvl="0" indent="-342900" algn="l" rtl="0">
              <a:spcBef>
                <a:spcPts val="0"/>
              </a:spcBef>
              <a:spcAft>
                <a:spcPts val="0"/>
              </a:spcAft>
              <a:buSzPts val="1800"/>
              <a:buChar char="●"/>
            </a:pPr>
            <a:r>
              <a:rPr lang="en-IN" dirty="0"/>
              <a:t>C</a:t>
            </a:r>
            <a:r>
              <a:rPr lang="en" dirty="0"/>
              <a:t>ables and connectors</a:t>
            </a:r>
          </a:p>
          <a:p>
            <a:pPr marL="457200" lvl="0" indent="-342900" algn="l" rtl="0">
              <a:spcBef>
                <a:spcPts val="0"/>
              </a:spcBef>
              <a:spcAft>
                <a:spcPts val="0"/>
              </a:spcAft>
              <a:buSzPts val="1800"/>
              <a:buChar char="●"/>
            </a:pPr>
            <a:r>
              <a:rPr lang="en-IN" dirty="0"/>
              <a:t>S</a:t>
            </a:r>
            <a:r>
              <a:rPr lang="en" dirty="0"/>
              <a:t>afety hazards on hand toools</a:t>
            </a:r>
            <a:endParaRPr dirty="0"/>
          </a:p>
          <a:p>
            <a:pPr marL="114300" lvl="0" indent="0" algn="l" rtl="0">
              <a:spcBef>
                <a:spcPts val="0"/>
              </a:spcBef>
              <a:spcAft>
                <a:spcPts val="0"/>
              </a:spcAft>
              <a:buSzPts val="1800"/>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800" spc="5" dirty="0">
                <a:solidFill>
                  <a:srgbClr val="585858"/>
                </a:solidFill>
              </a:rPr>
              <a:t> </a:t>
            </a:r>
            <a:r>
              <a:rPr lang="en-IN" sz="600" u="sng" dirty="0">
                <a:solidFill>
                  <a:srgbClr val="0000FF"/>
                </a:solidFill>
                <a:effectLst/>
                <a:latin typeface="+mj-lt"/>
                <a:ea typeface="Times New Roman" panose="02020603050405020304" pitchFamily="18" charset="0"/>
                <a:hlinkClick r:id="rId3"/>
              </a:rPr>
              <a:t>https://encrypted-tbn0.gstatic.com/images?q=tbn:ANd9GcREsFBYn_au89zChyMMDNg4OMhdNcJs4GXYtg&amp;usqp=CAU</a:t>
            </a:r>
            <a:endParaRPr lang="en-IN" sz="600" spc="5" dirty="0">
              <a:solidFill>
                <a:srgbClr val="585858"/>
              </a:solidFill>
              <a:latin typeface="+mj-lt"/>
            </a:endParaRPr>
          </a:p>
          <a:p>
            <a:pPr marL="184150" indent="0">
              <a:lnSpc>
                <a:spcPct val="115000"/>
              </a:lnSpc>
              <a:spcBef>
                <a:spcPts val="1000"/>
              </a:spcBef>
              <a:spcAft>
                <a:spcPts val="1000"/>
              </a:spcAft>
              <a:buNone/>
              <a:tabLst>
                <a:tab pos="1375410" algn="l"/>
              </a:tabLst>
            </a:pPr>
            <a:endParaRPr lang="en-IN" sz="800" spc="5" dirty="0">
              <a:solidFill>
                <a:srgbClr val="585858"/>
              </a:solidFill>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722630" y="1564072"/>
            <a:ext cx="338455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3 : Assemble motherboard</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1727395"/>
          </a:xfrm>
          <a:prstGeom prst="rect">
            <a:avLst/>
          </a:prstGeom>
        </p:spPr>
        <p:txBody>
          <a:bodyPr vert="horz" wrap="square" lIns="0" tIns="52069" rIns="0" bIns="0" rtlCol="0">
            <a:spAutoFit/>
          </a:bodyPr>
          <a:lstStyle/>
          <a:p>
            <a:pPr lvl="0">
              <a:spcAft>
                <a:spcPts val="75"/>
              </a:spcAft>
              <a:tabLst>
                <a:tab pos="2743200" algn="l"/>
              </a:tabLst>
            </a:pPr>
            <a:endParaRPr lang="en-IN" dirty="0">
              <a:solidFill>
                <a:srgbClr val="211D1E"/>
              </a:solidFill>
              <a:latin typeface="+mj-lt"/>
            </a:endParaRPr>
          </a:p>
          <a:p>
            <a:pPr lvl="0">
              <a:spcAft>
                <a:spcPts val="80"/>
              </a:spcAft>
            </a:pPr>
            <a:endParaRPr lang="en-IN" sz="1400" dirty="0">
              <a:solidFill>
                <a:srgbClr val="211D1E"/>
              </a:solidFill>
              <a:effectLst/>
              <a:latin typeface="+mj-lt"/>
              <a:ea typeface="Times New Roman" panose="02020603050405020304" pitchFamily="18" charset="0"/>
              <a:cs typeface="Bookman Old Style" panose="02050604050505020204" pitchFamily="18" charset="0"/>
            </a:endParaRPr>
          </a:p>
          <a:p>
            <a:pPr marL="342900" lvl="0" indent="-342900">
              <a:spcAft>
                <a:spcPts val="80"/>
              </a:spcAft>
              <a:buFont typeface="Symbol" panose="05050102010706020507" pitchFamily="18" charset="2"/>
              <a:buChar char=""/>
            </a:pPr>
            <a:r>
              <a:rPr lang="en-IN" dirty="0">
                <a:solidFill>
                  <a:srgbClr val="211D1E"/>
                </a:solidFill>
                <a:latin typeface="+mj-lt"/>
              </a:rPr>
              <a:t>RAM Installation</a:t>
            </a: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8" name="Picture 7">
            <a:extLst>
              <a:ext uri="{FF2B5EF4-FFF2-40B4-BE49-F238E27FC236}">
                <a16:creationId xmlns:a16="http://schemas.microsoft.com/office/drawing/2014/main" id="{FE77D543-BF97-4D5E-936F-96FD30B388C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4072"/>
            <a:ext cx="4572000" cy="2373923"/>
          </a:xfrm>
          <a:prstGeom prst="rect">
            <a:avLst/>
          </a:prstGeom>
          <a:noFill/>
          <a:ln>
            <a:noFill/>
          </a:ln>
        </p:spPr>
      </p:pic>
    </p:spTree>
    <p:extLst>
      <p:ext uri="{BB962C8B-B14F-4D97-AF65-F5344CB8AC3E}">
        <p14:creationId xmlns:p14="http://schemas.microsoft.com/office/powerpoint/2010/main" val="266858193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p:txBody>
          <a:bodyPr/>
          <a:lstStyle/>
          <a:p>
            <a:pPr marL="482600" indent="-342900">
              <a:buFont typeface="+mj-lt"/>
              <a:buAutoNum type="arabicPeriod" startAt="8"/>
            </a:pPr>
            <a:r>
              <a:rPr lang="en-US" dirty="0"/>
              <a:t>Select the Browse button and browse to Chrome which should be located at "C:\Program Files (x86) \Google\Chrome\Application\". The file name is chrome.exe. Once you browse to the file, select it and select Open. Select Next to continue</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336255"/>
            <a:ext cx="3397500" cy="611519"/>
          </a:xfrm>
        </p:spPr>
        <p:txBody>
          <a:bodyPr/>
          <a:lstStyle/>
          <a:p>
            <a:pPr marL="184150" indent="0">
              <a:buNone/>
            </a:pPr>
            <a:r>
              <a:rPr lang="en-IN" dirty="0"/>
              <a:t>https://www.lifewire.com/thmb/FYhWIuRaosRiGaad8ra-IBVw7CI=/650x0/filters:no_upscale():max_bytes(150000):strip_icc():format(webp)/A8-CreateanAutomatedTaskwithWindows10TaskScheduler-annotated-315d4492766344d78d151a7c16628b6d.jpg</a:t>
            </a:r>
          </a:p>
        </p:txBody>
      </p:sp>
      <p:pic>
        <p:nvPicPr>
          <p:cNvPr id="8" name="Picture 7">
            <a:extLst>
              <a:ext uri="{FF2B5EF4-FFF2-40B4-BE49-F238E27FC236}">
                <a16:creationId xmlns:a16="http://schemas.microsoft.com/office/drawing/2014/main" id="{3524AEE0-E03F-4554-AF00-DA971BB12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7944" y="1567374"/>
            <a:ext cx="3793781" cy="2135663"/>
          </a:xfrm>
          <a:prstGeom prst="rect">
            <a:avLst/>
          </a:prstGeom>
        </p:spPr>
      </p:pic>
    </p:spTree>
    <p:extLst>
      <p:ext uri="{BB962C8B-B14F-4D97-AF65-F5344CB8AC3E}">
        <p14:creationId xmlns:p14="http://schemas.microsoft.com/office/powerpoint/2010/main" val="267868815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an advanced task using Task Scheduler </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a:xfrm>
            <a:off x="462275" y="2728914"/>
            <a:ext cx="3837000" cy="1934311"/>
          </a:xfrm>
        </p:spPr>
        <p:txBody>
          <a:bodyPr/>
          <a:lstStyle/>
          <a:p>
            <a:pPr marL="482600" indent="-342900">
              <a:buFont typeface="+mj-lt"/>
              <a:buAutoNum type="arabicPeriod" startAt="9"/>
            </a:pPr>
            <a:r>
              <a:rPr lang="en-US" dirty="0"/>
              <a:t>On the Finish tab of the Wizard, you'll see the Trigger status and Action you've created. Select Finish to close the Basic Task wizard.</a:t>
            </a:r>
          </a:p>
          <a:p>
            <a:pPr marL="482600" indent="-342900">
              <a:buFont typeface="+mj-lt"/>
              <a:buAutoNum type="arabicPeriod" startAt="9"/>
            </a:pPr>
            <a:r>
              <a:rPr lang="en-US" dirty="0"/>
              <a:t>You'll see your new task in the main pane in the Task Scheduler window. You can right click the task and select Run </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207669"/>
            <a:ext cx="3397500" cy="740105"/>
          </a:xfrm>
        </p:spPr>
        <p:txBody>
          <a:bodyPr/>
          <a:lstStyle/>
          <a:p>
            <a:pPr marL="184150" indent="0">
              <a:buNone/>
            </a:pPr>
            <a:r>
              <a:rPr lang="en-IN" dirty="0"/>
              <a:t>https://www.lifewire.com/thmb/PSVOXzQ1-CLIpEFu3T9s09jGxBg=/650x0/filters:no_upscale():max_bytes(150000):strip_icc():format(webp)/A9-CreateanAutomatedTaskwithWindows10TaskScheduler-annotated-af9aa5e1784c4c2aa018ea76bbaf4193.jpg</a:t>
            </a:r>
          </a:p>
        </p:txBody>
      </p:sp>
      <p:pic>
        <p:nvPicPr>
          <p:cNvPr id="7" name="Picture 6">
            <a:extLst>
              <a:ext uri="{FF2B5EF4-FFF2-40B4-BE49-F238E27FC236}">
                <a16:creationId xmlns:a16="http://schemas.microsoft.com/office/drawing/2014/main" id="{E49AEDA6-5E45-40E2-8A4B-1F00539B48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1100" y="1215867"/>
            <a:ext cx="4045200" cy="2290263"/>
          </a:xfrm>
          <a:prstGeom prst="rect">
            <a:avLst/>
          </a:prstGeom>
        </p:spPr>
      </p:pic>
    </p:spTree>
    <p:extLst>
      <p:ext uri="{BB962C8B-B14F-4D97-AF65-F5344CB8AC3E}">
        <p14:creationId xmlns:p14="http://schemas.microsoft.com/office/powerpoint/2010/main" val="19344807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a:xfrm>
            <a:off x="462275" y="2728914"/>
            <a:ext cx="3837000" cy="2218860"/>
          </a:xfrm>
        </p:spPr>
        <p:txBody>
          <a:bodyPr/>
          <a:lstStyle/>
          <a:p>
            <a:r>
              <a:rPr lang="en-US" dirty="0"/>
              <a:t>Go to Task Scheduler window, select Create Task in the right navigation pane.</a:t>
            </a:r>
          </a:p>
          <a:p>
            <a:r>
              <a:rPr lang="en-US" dirty="0"/>
              <a:t>On the General tab, type a name for your task in the Name field.</a:t>
            </a:r>
          </a:p>
          <a:p>
            <a:r>
              <a:rPr lang="en-US" dirty="0"/>
              <a:t>On the Triggers tab, select New, select Monthly, select all months in the Months dropdown and set the Days dropdown to 30 for the end of the month. Make sure Enabled is selected. Select OK.</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74950" y="4207669"/>
            <a:ext cx="3397500" cy="740105"/>
          </a:xfrm>
        </p:spPr>
        <p:txBody>
          <a:bodyPr/>
          <a:lstStyle/>
          <a:p>
            <a:pPr marL="184150" indent="0">
              <a:buNone/>
            </a:pPr>
            <a:r>
              <a:rPr lang="en-IN" dirty="0"/>
              <a:t>https://www.lifewire.com/thmb/FnMJ5Ebj5rcHcw-_dTgR_ylfOWg=/650x0/filters:no_upscale():max_bytes(150000):strip_icc():format(webp)/A3-CreateanAutomatedTaskwithWindows10TaskScheduler-annotated-7b1371ad86014c54bb89c4e41ae7adba.jpg</a:t>
            </a:r>
          </a:p>
          <a:p>
            <a:pPr marL="184150" indent="0">
              <a:buNone/>
            </a:pPr>
            <a:endParaRPr lang="en-IN" dirty="0"/>
          </a:p>
        </p:txBody>
      </p:sp>
      <p:pic>
        <p:nvPicPr>
          <p:cNvPr id="8" name="Picture 7">
            <a:extLst>
              <a:ext uri="{FF2B5EF4-FFF2-40B4-BE49-F238E27FC236}">
                <a16:creationId xmlns:a16="http://schemas.microsoft.com/office/drawing/2014/main" id="{5FD651E7-C3BB-4881-B9B3-8ECE7BB0C5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807" y="1354900"/>
            <a:ext cx="3951918" cy="2218860"/>
          </a:xfrm>
          <a:prstGeom prst="rect">
            <a:avLst/>
          </a:prstGeom>
        </p:spPr>
      </p:pic>
    </p:spTree>
    <p:extLst>
      <p:ext uri="{BB962C8B-B14F-4D97-AF65-F5344CB8AC3E}">
        <p14:creationId xmlns:p14="http://schemas.microsoft.com/office/powerpoint/2010/main" val="55428392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a:xfrm>
            <a:off x="462275" y="2728914"/>
            <a:ext cx="3837000" cy="2218860"/>
          </a:xfrm>
        </p:spPr>
        <p:txBody>
          <a:bodyPr/>
          <a:lstStyle/>
          <a:p>
            <a:r>
              <a:rPr lang="en-US" dirty="0"/>
              <a:t>On the Actions tab, select New. Select Start a program in the Action dropdown. Select the Browse button and browse to the Word executable at "C:\Program Files\Microsoft Office\root\Office16\". The file name is winword.exe. Once you browse to the file, select it and select Open. Select OK.</a:t>
            </a:r>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96381" y="4207669"/>
            <a:ext cx="3397500" cy="740105"/>
          </a:xfrm>
        </p:spPr>
        <p:txBody>
          <a:bodyPr/>
          <a:lstStyle/>
          <a:p>
            <a:pPr marL="184150" indent="0">
              <a:buNone/>
            </a:pPr>
            <a:r>
              <a:rPr lang="en-IN" dirty="0"/>
              <a:t>https://www.lifewire.com/thmb/pBtrLJyv4M17FdT3or9hYBYcHHI=/650x0/filters:no_upscale():max_bytes(150000):strip_icc():format(webp)/B4-CreateanAutomatedTaskwithWindows10TaskScheduler-annotated-ac753d42c0104558b56221eb19fa503f.jpg</a:t>
            </a:r>
          </a:p>
          <a:p>
            <a:pPr marL="184150" indent="0">
              <a:buNone/>
            </a:pPr>
            <a:endParaRPr lang="en-IN" dirty="0"/>
          </a:p>
          <a:p>
            <a:pPr marL="184150" indent="0">
              <a:buNone/>
            </a:pPr>
            <a:endParaRPr lang="en-IN" dirty="0"/>
          </a:p>
        </p:txBody>
      </p:sp>
      <p:pic>
        <p:nvPicPr>
          <p:cNvPr id="9" name="Picture 8">
            <a:extLst>
              <a:ext uri="{FF2B5EF4-FFF2-40B4-BE49-F238E27FC236}">
                <a16:creationId xmlns:a16="http://schemas.microsoft.com/office/drawing/2014/main" id="{5A0FC0FD-0B88-4A97-9C49-E6CF89087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727" y="1109028"/>
            <a:ext cx="4095881" cy="2305685"/>
          </a:xfrm>
          <a:prstGeom prst="rect">
            <a:avLst/>
          </a:prstGeom>
        </p:spPr>
      </p:pic>
    </p:spTree>
    <p:extLst>
      <p:ext uri="{BB962C8B-B14F-4D97-AF65-F5344CB8AC3E}">
        <p14:creationId xmlns:p14="http://schemas.microsoft.com/office/powerpoint/2010/main" val="239851893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create a basic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a:xfrm>
            <a:off x="462275" y="2728914"/>
            <a:ext cx="3837000" cy="2218860"/>
          </a:xfrm>
        </p:spPr>
        <p:txBody>
          <a:bodyPr/>
          <a:lstStyle/>
          <a:p>
            <a:r>
              <a:rPr lang="en-US" dirty="0"/>
              <a:t>On the Conditions tab, configure your task to run.</a:t>
            </a:r>
          </a:p>
          <a:p>
            <a:r>
              <a:rPr lang="en-US" dirty="0"/>
              <a:t>On the Settings tab, configure your task.</a:t>
            </a:r>
          </a:p>
          <a:p>
            <a:r>
              <a:rPr lang="en-US" dirty="0"/>
              <a:t>Once you're done setting up all of the task tabs, select OK to finish. You'll see the task appear in the main Task Scheduler window.</a:t>
            </a:r>
          </a:p>
          <a:p>
            <a:endParaRPr lang="en-US" dirty="0"/>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96381" y="4207669"/>
            <a:ext cx="3397500" cy="740105"/>
          </a:xfrm>
        </p:spPr>
        <p:txBody>
          <a:bodyPr/>
          <a:lstStyle/>
          <a:p>
            <a:pPr marL="184150" indent="0">
              <a:buNone/>
            </a:pPr>
            <a:r>
              <a:rPr lang="en-IN" dirty="0"/>
              <a:t>https://www.lifewire.com/thmb/1Hd1QceJxjuMNA_BqO8SdbspUQE=/650x0/filters:no_upscale():max_bytes(150000):strip_icc():format(webp)/B6-CreateanAutomatedTaskwithWindows10TaskScheduler-annotated-4dcf01a5683043a4a801234548c83806.jpg</a:t>
            </a:r>
          </a:p>
        </p:txBody>
      </p:sp>
      <p:pic>
        <p:nvPicPr>
          <p:cNvPr id="7" name="Picture 6">
            <a:extLst>
              <a:ext uri="{FF2B5EF4-FFF2-40B4-BE49-F238E27FC236}">
                <a16:creationId xmlns:a16="http://schemas.microsoft.com/office/drawing/2014/main" id="{D87714E2-A32A-44B0-97DB-982A98600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357" y="1200309"/>
            <a:ext cx="4081547" cy="2285841"/>
          </a:xfrm>
          <a:prstGeom prst="rect">
            <a:avLst/>
          </a:prstGeom>
        </p:spPr>
      </p:pic>
    </p:spTree>
    <p:extLst>
      <p:ext uri="{BB962C8B-B14F-4D97-AF65-F5344CB8AC3E}">
        <p14:creationId xmlns:p14="http://schemas.microsoft.com/office/powerpoint/2010/main" val="3062505342"/>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F0B56-AA05-4A03-A7EF-24287855EE24}"/>
              </a:ext>
            </a:extLst>
          </p:cNvPr>
          <p:cNvSpPr>
            <a:spLocks noGrp="1"/>
          </p:cNvSpPr>
          <p:nvPr>
            <p:ph type="title"/>
          </p:nvPr>
        </p:nvSpPr>
        <p:spPr/>
        <p:txBody>
          <a:bodyPr/>
          <a:lstStyle/>
          <a:p>
            <a:br>
              <a:rPr lang="en-IN" dirty="0"/>
            </a:br>
            <a:r>
              <a:rPr lang="en-IN" dirty="0"/>
              <a:t>Task scheduler</a:t>
            </a:r>
            <a:br>
              <a:rPr lang="en-IN" dirty="0"/>
            </a:br>
            <a:endParaRPr lang="en-IN" dirty="0"/>
          </a:p>
        </p:txBody>
      </p:sp>
      <p:sp>
        <p:nvSpPr>
          <p:cNvPr id="3" name="Subtitle 2">
            <a:extLst>
              <a:ext uri="{FF2B5EF4-FFF2-40B4-BE49-F238E27FC236}">
                <a16:creationId xmlns:a16="http://schemas.microsoft.com/office/drawing/2014/main" id="{C1288946-E4F6-4801-82BF-9923F555C9CF}"/>
              </a:ext>
            </a:extLst>
          </p:cNvPr>
          <p:cNvSpPr>
            <a:spLocks noGrp="1"/>
          </p:cNvSpPr>
          <p:nvPr>
            <p:ph type="subTitle" idx="1"/>
          </p:nvPr>
        </p:nvSpPr>
        <p:spPr>
          <a:xfrm>
            <a:off x="254075" y="1567374"/>
            <a:ext cx="4045200" cy="847213"/>
          </a:xfrm>
        </p:spPr>
        <p:txBody>
          <a:bodyPr/>
          <a:lstStyle/>
          <a:p>
            <a:r>
              <a:rPr lang="en-US" dirty="0"/>
              <a:t>How to run, edit, and delete a task using Task Scheduler</a:t>
            </a:r>
            <a:endParaRPr lang="en-IN" dirty="0"/>
          </a:p>
        </p:txBody>
      </p:sp>
      <p:sp>
        <p:nvSpPr>
          <p:cNvPr id="4" name="Text Placeholder 3">
            <a:extLst>
              <a:ext uri="{FF2B5EF4-FFF2-40B4-BE49-F238E27FC236}">
                <a16:creationId xmlns:a16="http://schemas.microsoft.com/office/drawing/2014/main" id="{4A31E9D9-BBDD-4138-9949-7C889D6A3AF6}"/>
              </a:ext>
            </a:extLst>
          </p:cNvPr>
          <p:cNvSpPr>
            <a:spLocks noGrp="1"/>
          </p:cNvSpPr>
          <p:nvPr>
            <p:ph type="body" idx="2"/>
          </p:nvPr>
        </p:nvSpPr>
        <p:spPr>
          <a:xfrm>
            <a:off x="462275" y="2414587"/>
            <a:ext cx="3837000" cy="2533187"/>
          </a:xfrm>
        </p:spPr>
        <p:txBody>
          <a:bodyPr/>
          <a:lstStyle/>
          <a:p>
            <a:endParaRPr lang="en-US" dirty="0"/>
          </a:p>
          <a:p>
            <a:endParaRPr lang="en-US" dirty="0"/>
          </a:p>
          <a:p>
            <a:r>
              <a:rPr lang="en-US" dirty="0"/>
              <a:t>Open Start, Search Task Scheduler, click to open the experience.</a:t>
            </a:r>
          </a:p>
          <a:p>
            <a:r>
              <a:rPr lang="en-US" dirty="0"/>
              <a:t>Expand the Task Scheduler Library.</a:t>
            </a:r>
          </a:p>
          <a:p>
            <a:r>
              <a:rPr lang="en-US" dirty="0"/>
              <a:t>Select the folder with your tasks.</a:t>
            </a:r>
          </a:p>
          <a:p>
            <a:r>
              <a:rPr lang="en-US" dirty="0"/>
              <a:t>To run a task right-click it and select the Run option.</a:t>
            </a:r>
          </a:p>
          <a:p>
            <a:r>
              <a:rPr lang="en-US" dirty="0"/>
              <a:t>To edit a task, right-click it and select the Properties options.</a:t>
            </a:r>
          </a:p>
          <a:p>
            <a:r>
              <a:rPr lang="en-US" dirty="0"/>
              <a:t>To delete a task, right-click it and select the Delete option.</a:t>
            </a:r>
          </a:p>
          <a:p>
            <a:endParaRPr lang="en-US" dirty="0"/>
          </a:p>
        </p:txBody>
      </p:sp>
      <p:sp>
        <p:nvSpPr>
          <p:cNvPr id="5" name="Text Placeholder 4">
            <a:extLst>
              <a:ext uri="{FF2B5EF4-FFF2-40B4-BE49-F238E27FC236}">
                <a16:creationId xmlns:a16="http://schemas.microsoft.com/office/drawing/2014/main" id="{87EDC2A3-833B-422B-BE23-D9B30FC7C858}"/>
              </a:ext>
            </a:extLst>
          </p:cNvPr>
          <p:cNvSpPr>
            <a:spLocks noGrp="1"/>
          </p:cNvSpPr>
          <p:nvPr>
            <p:ph type="body" idx="3"/>
          </p:nvPr>
        </p:nvSpPr>
        <p:spPr>
          <a:xfrm>
            <a:off x="5096381" y="4207669"/>
            <a:ext cx="3585344" cy="740105"/>
          </a:xfrm>
        </p:spPr>
        <p:txBody>
          <a:bodyPr/>
          <a:lstStyle/>
          <a:p>
            <a:pPr marL="184150" indent="0">
              <a:buNone/>
            </a:pPr>
            <a:r>
              <a:rPr lang="en-IN" dirty="0"/>
              <a:t>https://i0.wp.com/techdirectarchive.com/wp-content/uploads/2020/04/screenshot-2020-04-02-at-16.30.42.png?resize=478%2C316&amp;ssl=1</a:t>
            </a:r>
          </a:p>
        </p:txBody>
      </p:sp>
      <p:pic>
        <p:nvPicPr>
          <p:cNvPr id="8" name="Picture 7">
            <a:extLst>
              <a:ext uri="{FF2B5EF4-FFF2-40B4-BE49-F238E27FC236}">
                <a16:creationId xmlns:a16="http://schemas.microsoft.com/office/drawing/2014/main" id="{138ABFE9-7C25-46E8-8FEF-5FBCFA9468CC}"/>
              </a:ext>
            </a:extLst>
          </p:cNvPr>
          <p:cNvPicPr>
            <a:picLocks noChangeAspect="1"/>
          </p:cNvPicPr>
          <p:nvPr/>
        </p:nvPicPr>
        <p:blipFill>
          <a:blip r:embed="rId2"/>
          <a:stretch>
            <a:fillRect/>
          </a:stretch>
        </p:blipFill>
        <p:spPr>
          <a:xfrm>
            <a:off x="4793456" y="1034200"/>
            <a:ext cx="4202906" cy="2555306"/>
          </a:xfrm>
          <a:prstGeom prst="rect">
            <a:avLst/>
          </a:prstGeom>
        </p:spPr>
      </p:pic>
    </p:spTree>
    <p:extLst>
      <p:ext uri="{BB962C8B-B14F-4D97-AF65-F5344CB8AC3E}">
        <p14:creationId xmlns:p14="http://schemas.microsoft.com/office/powerpoint/2010/main" val="22297604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8F2-9FA5-42A2-A273-829D726A383C}"/>
              </a:ext>
            </a:extLst>
          </p:cNvPr>
          <p:cNvSpPr>
            <a:spLocks noGrp="1"/>
          </p:cNvSpPr>
          <p:nvPr>
            <p:ph type="title"/>
          </p:nvPr>
        </p:nvSpPr>
        <p:spPr/>
        <p:txBody>
          <a:bodyPr/>
          <a:lstStyle/>
          <a:p>
            <a:r>
              <a:rPr lang="en-IN" dirty="0"/>
              <a:t>Even viewer</a:t>
            </a:r>
          </a:p>
        </p:txBody>
      </p:sp>
      <p:sp>
        <p:nvSpPr>
          <p:cNvPr id="3" name="Subtitle 2">
            <a:extLst>
              <a:ext uri="{FF2B5EF4-FFF2-40B4-BE49-F238E27FC236}">
                <a16:creationId xmlns:a16="http://schemas.microsoft.com/office/drawing/2014/main" id="{CBD80138-9630-4FEE-B6B2-CBCE5B9A1264}"/>
              </a:ext>
            </a:extLst>
          </p:cNvPr>
          <p:cNvSpPr>
            <a:spLocks noGrp="1"/>
          </p:cNvSpPr>
          <p:nvPr>
            <p:ph type="subTitle" idx="1"/>
          </p:nvPr>
        </p:nvSpPr>
        <p:spPr/>
        <p:txBody>
          <a:bodyPr/>
          <a:lstStyle/>
          <a:p>
            <a:r>
              <a:rPr lang="en-IN" dirty="0"/>
              <a:t>Definition </a:t>
            </a:r>
          </a:p>
        </p:txBody>
      </p:sp>
      <p:sp>
        <p:nvSpPr>
          <p:cNvPr id="4" name="Text Placeholder 3">
            <a:extLst>
              <a:ext uri="{FF2B5EF4-FFF2-40B4-BE49-F238E27FC236}">
                <a16:creationId xmlns:a16="http://schemas.microsoft.com/office/drawing/2014/main" id="{07A3FB3A-63EC-4AE7-8FF8-6BCDD4B04310}"/>
              </a:ext>
            </a:extLst>
          </p:cNvPr>
          <p:cNvSpPr>
            <a:spLocks noGrp="1"/>
          </p:cNvSpPr>
          <p:nvPr>
            <p:ph type="body" idx="2"/>
          </p:nvPr>
        </p:nvSpPr>
        <p:spPr/>
        <p:txBody>
          <a:bodyPr/>
          <a:lstStyle/>
          <a:p>
            <a:r>
              <a:rPr lang="en-US" dirty="0"/>
              <a:t>The Windows Event Viewer is an administrative tool found in all versions of Windows. It allows you to view events, errors, and additional important information about what's happening under the hood in your operating system.</a:t>
            </a:r>
            <a:endParaRPr lang="en-IN" dirty="0"/>
          </a:p>
        </p:txBody>
      </p:sp>
      <p:sp>
        <p:nvSpPr>
          <p:cNvPr id="5" name="Text Placeholder 4">
            <a:extLst>
              <a:ext uri="{FF2B5EF4-FFF2-40B4-BE49-F238E27FC236}">
                <a16:creationId xmlns:a16="http://schemas.microsoft.com/office/drawing/2014/main" id="{32592140-7571-4E1F-8BCF-1B3B4CF0B156}"/>
              </a:ext>
            </a:extLst>
          </p:cNvPr>
          <p:cNvSpPr>
            <a:spLocks noGrp="1"/>
          </p:cNvSpPr>
          <p:nvPr>
            <p:ph type="body" idx="3"/>
          </p:nvPr>
        </p:nvSpPr>
        <p:spPr/>
        <p:txBody>
          <a:bodyPr/>
          <a:lstStyle/>
          <a:p>
            <a:pPr marL="184150" indent="0">
              <a:buNone/>
            </a:pPr>
            <a:r>
              <a:rPr lang="en-IN" dirty="0"/>
              <a:t>https://www.computerhope.com/jargon/e/eventviewer-win10.jpg </a:t>
            </a:r>
          </a:p>
        </p:txBody>
      </p:sp>
      <p:pic>
        <p:nvPicPr>
          <p:cNvPr id="6" name="Picture 5">
            <a:extLst>
              <a:ext uri="{FF2B5EF4-FFF2-40B4-BE49-F238E27FC236}">
                <a16:creationId xmlns:a16="http://schemas.microsoft.com/office/drawing/2014/main" id="{F2D23E1F-2DD4-4F52-865B-F4190547521D}"/>
              </a:ext>
            </a:extLst>
          </p:cNvPr>
          <p:cNvPicPr>
            <a:picLocks noChangeAspect="1"/>
          </p:cNvPicPr>
          <p:nvPr/>
        </p:nvPicPr>
        <p:blipFill rotWithShape="1">
          <a:blip r:embed="rId2">
            <a:extLst>
              <a:ext uri="{28A0092B-C50C-407E-A947-70E740481C1C}">
                <a14:useLocalDpi xmlns:a14="http://schemas.microsoft.com/office/drawing/2010/main" val="0"/>
              </a:ext>
            </a:extLst>
          </a:blip>
          <a:srcRect b="3704"/>
          <a:stretch/>
        </p:blipFill>
        <p:spPr bwMode="auto">
          <a:xfrm>
            <a:off x="4900612" y="1435894"/>
            <a:ext cx="3915325" cy="22217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091574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8F2-9FA5-42A2-A273-829D726A383C}"/>
              </a:ext>
            </a:extLst>
          </p:cNvPr>
          <p:cNvSpPr>
            <a:spLocks noGrp="1"/>
          </p:cNvSpPr>
          <p:nvPr>
            <p:ph type="title"/>
          </p:nvPr>
        </p:nvSpPr>
        <p:spPr/>
        <p:txBody>
          <a:bodyPr/>
          <a:lstStyle/>
          <a:p>
            <a:br>
              <a:rPr lang="en-IN" dirty="0"/>
            </a:br>
            <a:r>
              <a:rPr lang="en-IN" dirty="0"/>
              <a:t>Opening the Event Viewer</a:t>
            </a:r>
            <a:br>
              <a:rPr lang="en-IN" dirty="0"/>
            </a:br>
            <a:endParaRPr lang="en-IN" dirty="0"/>
          </a:p>
        </p:txBody>
      </p:sp>
      <p:sp>
        <p:nvSpPr>
          <p:cNvPr id="3" name="Subtitle 2">
            <a:extLst>
              <a:ext uri="{FF2B5EF4-FFF2-40B4-BE49-F238E27FC236}">
                <a16:creationId xmlns:a16="http://schemas.microsoft.com/office/drawing/2014/main" id="{CBD80138-9630-4FEE-B6B2-CBCE5B9A1264}"/>
              </a:ext>
            </a:extLst>
          </p:cNvPr>
          <p:cNvSpPr>
            <a:spLocks noGrp="1"/>
          </p:cNvSpPr>
          <p:nvPr>
            <p:ph type="subTitle" idx="1"/>
          </p:nvPr>
        </p:nvSpPr>
        <p:spPr/>
        <p:txBody>
          <a:bodyPr/>
          <a:lstStyle/>
          <a:p>
            <a:r>
              <a:rPr lang="en-IN" dirty="0"/>
              <a:t>Open it by search</a:t>
            </a:r>
          </a:p>
          <a:p>
            <a:endParaRPr lang="en-IN" dirty="0"/>
          </a:p>
        </p:txBody>
      </p:sp>
      <p:sp>
        <p:nvSpPr>
          <p:cNvPr id="4" name="Text Placeholder 3">
            <a:extLst>
              <a:ext uri="{FF2B5EF4-FFF2-40B4-BE49-F238E27FC236}">
                <a16:creationId xmlns:a16="http://schemas.microsoft.com/office/drawing/2014/main" id="{07A3FB3A-63EC-4AE7-8FF8-6BCDD4B04310}"/>
              </a:ext>
            </a:extLst>
          </p:cNvPr>
          <p:cNvSpPr>
            <a:spLocks noGrp="1"/>
          </p:cNvSpPr>
          <p:nvPr>
            <p:ph type="body" idx="2"/>
          </p:nvPr>
        </p:nvSpPr>
        <p:spPr/>
        <p:txBody>
          <a:bodyPr/>
          <a:lstStyle/>
          <a:p>
            <a:pPr marL="139700" indent="0">
              <a:buNone/>
            </a:pPr>
            <a:endParaRPr lang="en-US" dirty="0"/>
          </a:p>
          <a:p>
            <a:r>
              <a:rPr lang="en-US" dirty="0"/>
              <a:t>Type event in the search box on taskbar and choose View event logs in the result.</a:t>
            </a:r>
          </a:p>
          <a:p>
            <a:endParaRPr lang="en-IN" dirty="0"/>
          </a:p>
        </p:txBody>
      </p:sp>
      <p:sp>
        <p:nvSpPr>
          <p:cNvPr id="5" name="Text Placeholder 4">
            <a:extLst>
              <a:ext uri="{FF2B5EF4-FFF2-40B4-BE49-F238E27FC236}">
                <a16:creationId xmlns:a16="http://schemas.microsoft.com/office/drawing/2014/main" id="{32592140-7571-4E1F-8BCF-1B3B4CF0B156}"/>
              </a:ext>
            </a:extLst>
          </p:cNvPr>
          <p:cNvSpPr>
            <a:spLocks noGrp="1"/>
          </p:cNvSpPr>
          <p:nvPr>
            <p:ph type="body" idx="3"/>
          </p:nvPr>
        </p:nvSpPr>
        <p:spPr>
          <a:xfrm>
            <a:off x="5074950" y="4607719"/>
            <a:ext cx="3397500" cy="340056"/>
          </a:xfrm>
        </p:spPr>
        <p:txBody>
          <a:bodyPr/>
          <a:lstStyle/>
          <a:p>
            <a:pPr marL="184150" indent="0">
              <a:buNone/>
            </a:pPr>
            <a:r>
              <a:rPr lang="en-IN" dirty="0"/>
              <a:t>https://www.isunshare.com/images/article/windows-10/6-ways-to-open-event-viewer-in-windows-10/type-event-and-tap-view-event-logs.png</a:t>
            </a:r>
          </a:p>
        </p:txBody>
      </p:sp>
      <p:pic>
        <p:nvPicPr>
          <p:cNvPr id="7" name="Picture 6">
            <a:extLst>
              <a:ext uri="{FF2B5EF4-FFF2-40B4-BE49-F238E27FC236}">
                <a16:creationId xmlns:a16="http://schemas.microsoft.com/office/drawing/2014/main" id="{BDC06959-0689-4A7C-9563-852E67E1AF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4950" y="769144"/>
            <a:ext cx="3397501" cy="3202016"/>
          </a:xfrm>
          <a:prstGeom prst="rect">
            <a:avLst/>
          </a:prstGeom>
        </p:spPr>
      </p:pic>
    </p:spTree>
    <p:extLst>
      <p:ext uri="{BB962C8B-B14F-4D97-AF65-F5344CB8AC3E}">
        <p14:creationId xmlns:p14="http://schemas.microsoft.com/office/powerpoint/2010/main" val="18392400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8F2-9FA5-42A2-A273-829D726A383C}"/>
              </a:ext>
            </a:extLst>
          </p:cNvPr>
          <p:cNvSpPr>
            <a:spLocks noGrp="1"/>
          </p:cNvSpPr>
          <p:nvPr>
            <p:ph type="title"/>
          </p:nvPr>
        </p:nvSpPr>
        <p:spPr/>
        <p:txBody>
          <a:bodyPr/>
          <a:lstStyle/>
          <a:p>
            <a:br>
              <a:rPr lang="en-IN" dirty="0"/>
            </a:br>
            <a:r>
              <a:rPr lang="en-IN" dirty="0"/>
              <a:t>Opening the Event Viewer</a:t>
            </a:r>
            <a:br>
              <a:rPr lang="en-IN" dirty="0"/>
            </a:br>
            <a:endParaRPr lang="en-IN" dirty="0"/>
          </a:p>
        </p:txBody>
      </p:sp>
      <p:sp>
        <p:nvSpPr>
          <p:cNvPr id="3" name="Subtitle 2">
            <a:extLst>
              <a:ext uri="{FF2B5EF4-FFF2-40B4-BE49-F238E27FC236}">
                <a16:creationId xmlns:a16="http://schemas.microsoft.com/office/drawing/2014/main" id="{CBD80138-9630-4FEE-B6B2-CBCE5B9A1264}"/>
              </a:ext>
            </a:extLst>
          </p:cNvPr>
          <p:cNvSpPr>
            <a:spLocks noGrp="1"/>
          </p:cNvSpPr>
          <p:nvPr>
            <p:ph type="subTitle" idx="1"/>
          </p:nvPr>
        </p:nvSpPr>
        <p:spPr/>
        <p:txBody>
          <a:bodyPr/>
          <a:lstStyle/>
          <a:p>
            <a:r>
              <a:rPr lang="en-US" dirty="0"/>
              <a:t>Turn on Event Viewer via Run</a:t>
            </a:r>
            <a:endParaRPr lang="en-IN" dirty="0"/>
          </a:p>
        </p:txBody>
      </p:sp>
      <p:sp>
        <p:nvSpPr>
          <p:cNvPr id="4" name="Text Placeholder 3">
            <a:extLst>
              <a:ext uri="{FF2B5EF4-FFF2-40B4-BE49-F238E27FC236}">
                <a16:creationId xmlns:a16="http://schemas.microsoft.com/office/drawing/2014/main" id="{07A3FB3A-63EC-4AE7-8FF8-6BCDD4B04310}"/>
              </a:ext>
            </a:extLst>
          </p:cNvPr>
          <p:cNvSpPr>
            <a:spLocks noGrp="1"/>
          </p:cNvSpPr>
          <p:nvPr>
            <p:ph type="body" idx="2"/>
          </p:nvPr>
        </p:nvSpPr>
        <p:spPr/>
        <p:txBody>
          <a:bodyPr/>
          <a:lstStyle/>
          <a:p>
            <a:r>
              <a:rPr lang="en-US" dirty="0"/>
              <a:t>Press Windows+R to open the Run dialog, enter eventvwr (or eventvwr.msc) and hit OK</a:t>
            </a:r>
            <a:endParaRPr lang="en-IN" dirty="0"/>
          </a:p>
        </p:txBody>
      </p:sp>
      <p:sp>
        <p:nvSpPr>
          <p:cNvPr id="5" name="Text Placeholder 4">
            <a:extLst>
              <a:ext uri="{FF2B5EF4-FFF2-40B4-BE49-F238E27FC236}">
                <a16:creationId xmlns:a16="http://schemas.microsoft.com/office/drawing/2014/main" id="{32592140-7571-4E1F-8BCF-1B3B4CF0B156}"/>
              </a:ext>
            </a:extLst>
          </p:cNvPr>
          <p:cNvSpPr>
            <a:spLocks noGrp="1"/>
          </p:cNvSpPr>
          <p:nvPr>
            <p:ph type="body" idx="3"/>
          </p:nvPr>
        </p:nvSpPr>
        <p:spPr>
          <a:xfrm>
            <a:off x="5074950" y="4607719"/>
            <a:ext cx="3397500" cy="340056"/>
          </a:xfrm>
        </p:spPr>
        <p:txBody>
          <a:bodyPr/>
          <a:lstStyle/>
          <a:p>
            <a:pPr marL="184150" indent="0">
              <a:buNone/>
            </a:pPr>
            <a:r>
              <a:rPr lang="en-IN" dirty="0"/>
              <a:t>https://www.isunshare.com/images/article/windows-10/6-ways-to-open-event-viewer-in-windows-10/enter-eventvwr-and-hit-ok.png</a:t>
            </a:r>
          </a:p>
        </p:txBody>
      </p:sp>
      <p:pic>
        <p:nvPicPr>
          <p:cNvPr id="8" name="Picture 7">
            <a:extLst>
              <a:ext uri="{FF2B5EF4-FFF2-40B4-BE49-F238E27FC236}">
                <a16:creationId xmlns:a16="http://schemas.microsoft.com/office/drawing/2014/main" id="{5EBC025F-BA88-4761-8B67-9B52DBAB3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032" y="1484471"/>
            <a:ext cx="4022079" cy="1958817"/>
          </a:xfrm>
          <a:prstGeom prst="rect">
            <a:avLst/>
          </a:prstGeom>
        </p:spPr>
      </p:pic>
    </p:spTree>
    <p:extLst>
      <p:ext uri="{BB962C8B-B14F-4D97-AF65-F5344CB8AC3E}">
        <p14:creationId xmlns:p14="http://schemas.microsoft.com/office/powerpoint/2010/main" val="147236885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8F2-9FA5-42A2-A273-829D726A383C}"/>
              </a:ext>
            </a:extLst>
          </p:cNvPr>
          <p:cNvSpPr>
            <a:spLocks noGrp="1"/>
          </p:cNvSpPr>
          <p:nvPr>
            <p:ph type="title"/>
          </p:nvPr>
        </p:nvSpPr>
        <p:spPr/>
        <p:txBody>
          <a:bodyPr/>
          <a:lstStyle/>
          <a:p>
            <a:br>
              <a:rPr lang="en-IN" dirty="0"/>
            </a:br>
            <a:r>
              <a:rPr lang="en-IN" dirty="0"/>
              <a:t>Opening the Event Viewer</a:t>
            </a:r>
            <a:br>
              <a:rPr lang="en-IN" dirty="0"/>
            </a:br>
            <a:endParaRPr lang="en-IN" dirty="0"/>
          </a:p>
        </p:txBody>
      </p:sp>
      <p:sp>
        <p:nvSpPr>
          <p:cNvPr id="3" name="Subtitle 2">
            <a:extLst>
              <a:ext uri="{FF2B5EF4-FFF2-40B4-BE49-F238E27FC236}">
                <a16:creationId xmlns:a16="http://schemas.microsoft.com/office/drawing/2014/main" id="{CBD80138-9630-4FEE-B6B2-CBCE5B9A1264}"/>
              </a:ext>
            </a:extLst>
          </p:cNvPr>
          <p:cNvSpPr>
            <a:spLocks noGrp="1"/>
          </p:cNvSpPr>
          <p:nvPr>
            <p:ph type="subTitle" idx="1"/>
          </p:nvPr>
        </p:nvSpPr>
        <p:spPr/>
        <p:txBody>
          <a:bodyPr/>
          <a:lstStyle/>
          <a:p>
            <a:r>
              <a:rPr lang="en-US" dirty="0"/>
              <a:t>Turn on Event Viewer via Run</a:t>
            </a:r>
            <a:endParaRPr lang="en-IN" dirty="0"/>
          </a:p>
        </p:txBody>
      </p:sp>
      <p:sp>
        <p:nvSpPr>
          <p:cNvPr id="4" name="Text Placeholder 3">
            <a:extLst>
              <a:ext uri="{FF2B5EF4-FFF2-40B4-BE49-F238E27FC236}">
                <a16:creationId xmlns:a16="http://schemas.microsoft.com/office/drawing/2014/main" id="{07A3FB3A-63EC-4AE7-8FF8-6BCDD4B04310}"/>
              </a:ext>
            </a:extLst>
          </p:cNvPr>
          <p:cNvSpPr>
            <a:spLocks noGrp="1"/>
          </p:cNvSpPr>
          <p:nvPr>
            <p:ph type="body" idx="2"/>
          </p:nvPr>
        </p:nvSpPr>
        <p:spPr/>
        <p:txBody>
          <a:bodyPr/>
          <a:lstStyle/>
          <a:p>
            <a:r>
              <a:rPr lang="en-US" dirty="0"/>
              <a:t>Open Command Prompt, type eventvwr and press Enter</a:t>
            </a:r>
            <a:endParaRPr lang="en-IN" dirty="0"/>
          </a:p>
        </p:txBody>
      </p:sp>
      <p:sp>
        <p:nvSpPr>
          <p:cNvPr id="5" name="Text Placeholder 4">
            <a:extLst>
              <a:ext uri="{FF2B5EF4-FFF2-40B4-BE49-F238E27FC236}">
                <a16:creationId xmlns:a16="http://schemas.microsoft.com/office/drawing/2014/main" id="{32592140-7571-4E1F-8BCF-1B3B4CF0B156}"/>
              </a:ext>
            </a:extLst>
          </p:cNvPr>
          <p:cNvSpPr>
            <a:spLocks noGrp="1"/>
          </p:cNvSpPr>
          <p:nvPr>
            <p:ph type="body" idx="3"/>
          </p:nvPr>
        </p:nvSpPr>
        <p:spPr>
          <a:xfrm>
            <a:off x="5074950" y="4607719"/>
            <a:ext cx="3397500" cy="340056"/>
          </a:xfrm>
        </p:spPr>
        <p:txBody>
          <a:bodyPr/>
          <a:lstStyle/>
          <a:p>
            <a:pPr marL="184150" indent="0">
              <a:buNone/>
            </a:pPr>
            <a:r>
              <a:rPr lang="en-IN" dirty="0"/>
              <a:t>https://www.isunshare.com/images/article/windows-10/6-ways-to-open-event-viewer-in-windows-10/type-eventvwr-and-press-enter.png</a:t>
            </a:r>
          </a:p>
        </p:txBody>
      </p:sp>
      <p:pic>
        <p:nvPicPr>
          <p:cNvPr id="7" name="Picture 6">
            <a:extLst>
              <a:ext uri="{FF2B5EF4-FFF2-40B4-BE49-F238E27FC236}">
                <a16:creationId xmlns:a16="http://schemas.microsoft.com/office/drawing/2014/main" id="{C2761EAD-CEC6-4DE5-8769-589796759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504" y="1567375"/>
            <a:ext cx="3913421" cy="2400131"/>
          </a:xfrm>
          <a:prstGeom prst="rect">
            <a:avLst/>
          </a:prstGeom>
        </p:spPr>
      </p:pic>
    </p:spTree>
    <p:extLst>
      <p:ext uri="{BB962C8B-B14F-4D97-AF65-F5344CB8AC3E}">
        <p14:creationId xmlns:p14="http://schemas.microsoft.com/office/powerpoint/2010/main" val="1689298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algn="ct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1800" spc="5" dirty="0">
                <a:solidFill>
                  <a:srgbClr val="211D1E"/>
                </a:solidFill>
                <a:latin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 </a:t>
            </a:r>
            <a:r>
              <a:rPr lang="en-IN" sz="600" u="sng" dirty="0">
                <a:solidFill>
                  <a:srgbClr val="000000"/>
                </a:solidFill>
                <a:effectLst/>
                <a:latin typeface="+mj-lt"/>
                <a:ea typeface="Times New Roman" panose="02020603050405020304" pitchFamily="18" charset="0"/>
                <a:cs typeface="Bookman Old Style" panose="02050604050505020204" pitchFamily="18" charset="0"/>
                <a:hlinkClick r:id="rId3"/>
              </a:rPr>
              <a:t>https://icdn.digitaltrends.com/image/digitaltrends/installmotherboard01.jpg</a:t>
            </a:r>
            <a:endParaRPr lang="en-IN" sz="600" dirty="0">
              <a:solidFill>
                <a:srgbClr val="000000"/>
              </a:solidFill>
              <a:effectLst/>
              <a:latin typeface="+mj-lt"/>
              <a:ea typeface="Times New Roman" panose="02020603050405020304" pitchFamily="18" charset="0"/>
              <a:cs typeface="Bookman Old Style" panose="02050604050505020204" pitchFamily="18" charset="0"/>
            </a:endParaRPr>
          </a:p>
          <a:p>
            <a:pPr marL="184150" indent="0">
              <a:spcBef>
                <a:spcPts val="1000"/>
              </a:spcBef>
              <a:spcAft>
                <a:spcPts val="1000"/>
              </a:spcAft>
              <a:buNone/>
              <a:tabLst>
                <a:tab pos="1375410" algn="l"/>
              </a:tabLst>
            </a:pPr>
            <a:endParaRPr lang="en-IN" sz="600" spc="5" dirty="0">
              <a:solidFill>
                <a:srgbClr val="585858"/>
              </a:solidFill>
              <a:latin typeface="+mj-lt"/>
            </a:endParaRPr>
          </a:p>
          <a:p>
            <a:pPr marL="184150" indent="0">
              <a:lnSpc>
                <a:spcPct val="115000"/>
              </a:lnSpc>
              <a:spcBef>
                <a:spcPts val="1000"/>
              </a:spcBef>
              <a:spcAft>
                <a:spcPts val="1000"/>
              </a:spcAft>
              <a:buNone/>
              <a:tabLst>
                <a:tab pos="1375410" algn="l"/>
              </a:tabLst>
            </a:pPr>
            <a:endParaRPr lang="en-IN" sz="800" spc="5" dirty="0">
              <a:solidFill>
                <a:srgbClr val="585858"/>
              </a:solidFill>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98831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4 : Install motherboard</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3273972"/>
          </a:xfrm>
          <a:prstGeom prst="rect">
            <a:avLst/>
          </a:prstGeom>
        </p:spPr>
        <p:txBody>
          <a:bodyPr vert="horz" wrap="square" lIns="0" tIns="52069" rIns="0" bIns="0" rtlCol="0">
            <a:spAutoFit/>
          </a:bodyPr>
          <a:lstStyle/>
          <a:p>
            <a:pPr lvl="0">
              <a:spcAft>
                <a:spcPts val="80"/>
              </a:spcAft>
            </a:pPr>
            <a:endParaRPr lang="en-IN" dirty="0">
              <a:solidFill>
                <a:srgbClr val="211D1E"/>
              </a:solidFill>
              <a:latin typeface="+mj-lt"/>
            </a:endParaRPr>
          </a:p>
          <a:p>
            <a:pPr marL="342900" indent="-342900">
              <a:spcAft>
                <a:spcPts val="80"/>
              </a:spcAft>
              <a:buFont typeface="Symbol" panose="05050102010706020507" pitchFamily="18" charset="2"/>
              <a:buChar char=""/>
            </a:pPr>
            <a:r>
              <a:rPr lang="en-IN" dirty="0">
                <a:solidFill>
                  <a:srgbClr val="211D1E"/>
                </a:solidFill>
                <a:latin typeface="+mj-lt"/>
              </a:rPr>
              <a:t>Lay the motherboard over the standoffs to mount it on the holes. </a:t>
            </a:r>
          </a:p>
          <a:p>
            <a:pPr marL="342900" indent="-342900">
              <a:spcAft>
                <a:spcPts val="80"/>
              </a:spcAft>
              <a:buFont typeface="Symbol" panose="05050102010706020507" pitchFamily="18" charset="2"/>
              <a:buChar char=""/>
            </a:pPr>
            <a:r>
              <a:rPr lang="en-IN" dirty="0">
                <a:solidFill>
                  <a:srgbClr val="211D1E"/>
                </a:solidFill>
                <a:latin typeface="+mj-lt"/>
              </a:rPr>
              <a:t>Align the screw holes of the motherboard with the standoffs. </a:t>
            </a:r>
          </a:p>
          <a:p>
            <a:pPr marL="342900" indent="-342900">
              <a:spcAft>
                <a:spcPts val="80"/>
              </a:spcAft>
              <a:buFont typeface="Symbol" panose="05050102010706020507" pitchFamily="18" charset="2"/>
              <a:buChar char=""/>
            </a:pPr>
            <a:r>
              <a:rPr lang="en-IN" dirty="0">
                <a:solidFill>
                  <a:srgbClr val="211D1E"/>
                </a:solidFill>
                <a:latin typeface="+mj-lt"/>
              </a:rPr>
              <a:t>Then screw the board using a standard screwdriver. </a:t>
            </a:r>
          </a:p>
          <a:p>
            <a:pPr marL="342900" indent="-342900">
              <a:spcAft>
                <a:spcPts val="80"/>
              </a:spcAft>
              <a:buFont typeface="Symbol" panose="05050102010706020507" pitchFamily="18" charset="2"/>
              <a:buChar char=""/>
            </a:pPr>
            <a:r>
              <a:rPr lang="en-IN" dirty="0">
                <a:solidFill>
                  <a:srgbClr val="211D1E"/>
                </a:solidFill>
                <a:latin typeface="+mj-lt"/>
              </a:rPr>
              <a:t>Tighten all the motherboard screws. </a:t>
            </a:r>
          </a:p>
          <a:p>
            <a:pPr marL="342900" indent="-342900">
              <a:spcAft>
                <a:spcPts val="80"/>
              </a:spcAft>
              <a:buFont typeface="Symbol" panose="05050102010706020507" pitchFamily="18" charset="2"/>
              <a:buChar char=""/>
            </a:pPr>
            <a:r>
              <a:rPr lang="en-IN" dirty="0">
                <a:solidFill>
                  <a:srgbClr val="211D1E"/>
                </a:solidFill>
                <a:latin typeface="+mj-lt"/>
              </a:rPr>
              <a:t>Connect the 4-pin ATX power connector from the power supply to the motherboard. </a:t>
            </a:r>
          </a:p>
          <a:p>
            <a:pPr marL="342900" indent="-342900">
              <a:spcAft>
                <a:spcPts val="80"/>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7" name="Picture 6" descr="How to Install a Motherboard | Digital Trends">
            <a:extLst>
              <a:ext uri="{FF2B5EF4-FFF2-40B4-BE49-F238E27FC236}">
                <a16:creationId xmlns:a16="http://schemas.microsoft.com/office/drawing/2014/main" id="{2B6A3090-17EB-4000-B159-60EB16BA501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3762" y="1132522"/>
            <a:ext cx="4318000" cy="2878455"/>
          </a:xfrm>
          <a:prstGeom prst="rect">
            <a:avLst/>
          </a:prstGeom>
          <a:noFill/>
          <a:ln>
            <a:noFill/>
          </a:ln>
        </p:spPr>
      </p:pic>
    </p:spTree>
    <p:extLst>
      <p:ext uri="{BB962C8B-B14F-4D97-AF65-F5344CB8AC3E}">
        <p14:creationId xmlns:p14="http://schemas.microsoft.com/office/powerpoint/2010/main" val="253545899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8F2-9FA5-42A2-A273-829D726A383C}"/>
              </a:ext>
            </a:extLst>
          </p:cNvPr>
          <p:cNvSpPr>
            <a:spLocks noGrp="1"/>
          </p:cNvSpPr>
          <p:nvPr>
            <p:ph type="title"/>
          </p:nvPr>
        </p:nvSpPr>
        <p:spPr/>
        <p:txBody>
          <a:bodyPr/>
          <a:lstStyle/>
          <a:p>
            <a:br>
              <a:rPr lang="en-IN" dirty="0"/>
            </a:br>
            <a:r>
              <a:rPr lang="en-IN" dirty="0"/>
              <a:t>Opening the Event Viewer</a:t>
            </a:r>
            <a:br>
              <a:rPr lang="en-IN" dirty="0"/>
            </a:br>
            <a:endParaRPr lang="en-IN" dirty="0"/>
          </a:p>
        </p:txBody>
      </p:sp>
      <p:sp>
        <p:nvSpPr>
          <p:cNvPr id="3" name="Subtitle 2">
            <a:extLst>
              <a:ext uri="{FF2B5EF4-FFF2-40B4-BE49-F238E27FC236}">
                <a16:creationId xmlns:a16="http://schemas.microsoft.com/office/drawing/2014/main" id="{CBD80138-9630-4FEE-B6B2-CBCE5B9A1264}"/>
              </a:ext>
            </a:extLst>
          </p:cNvPr>
          <p:cNvSpPr>
            <a:spLocks noGrp="1"/>
          </p:cNvSpPr>
          <p:nvPr>
            <p:ph type="subTitle" idx="1"/>
          </p:nvPr>
        </p:nvSpPr>
        <p:spPr/>
        <p:txBody>
          <a:bodyPr/>
          <a:lstStyle/>
          <a:p>
            <a:r>
              <a:rPr lang="en-US" dirty="0"/>
              <a:t>Open Event Viewer in Control Panel</a:t>
            </a:r>
            <a:endParaRPr lang="en-IN" dirty="0"/>
          </a:p>
        </p:txBody>
      </p:sp>
      <p:sp>
        <p:nvSpPr>
          <p:cNvPr id="4" name="Text Placeholder 3">
            <a:extLst>
              <a:ext uri="{FF2B5EF4-FFF2-40B4-BE49-F238E27FC236}">
                <a16:creationId xmlns:a16="http://schemas.microsoft.com/office/drawing/2014/main" id="{07A3FB3A-63EC-4AE7-8FF8-6BCDD4B04310}"/>
              </a:ext>
            </a:extLst>
          </p:cNvPr>
          <p:cNvSpPr>
            <a:spLocks noGrp="1"/>
          </p:cNvSpPr>
          <p:nvPr>
            <p:ph type="body" idx="2"/>
          </p:nvPr>
        </p:nvSpPr>
        <p:spPr/>
        <p:txBody>
          <a:bodyPr/>
          <a:lstStyle/>
          <a:p>
            <a:r>
              <a:rPr lang="en-US" dirty="0"/>
              <a:t>Access Control Panel, enter event in the top-right search box and click View event logs in the result.</a:t>
            </a:r>
            <a:endParaRPr lang="en-IN" dirty="0"/>
          </a:p>
        </p:txBody>
      </p:sp>
      <p:sp>
        <p:nvSpPr>
          <p:cNvPr id="5" name="Text Placeholder 4">
            <a:extLst>
              <a:ext uri="{FF2B5EF4-FFF2-40B4-BE49-F238E27FC236}">
                <a16:creationId xmlns:a16="http://schemas.microsoft.com/office/drawing/2014/main" id="{32592140-7571-4E1F-8BCF-1B3B4CF0B156}"/>
              </a:ext>
            </a:extLst>
          </p:cNvPr>
          <p:cNvSpPr>
            <a:spLocks noGrp="1"/>
          </p:cNvSpPr>
          <p:nvPr>
            <p:ph type="body" idx="3"/>
          </p:nvPr>
        </p:nvSpPr>
        <p:spPr>
          <a:xfrm>
            <a:off x="5074950" y="4607719"/>
            <a:ext cx="3397500" cy="340056"/>
          </a:xfrm>
        </p:spPr>
        <p:txBody>
          <a:bodyPr/>
          <a:lstStyle/>
          <a:p>
            <a:pPr marL="184150" indent="0">
              <a:buNone/>
            </a:pPr>
            <a:r>
              <a:rPr lang="en-IN" dirty="0"/>
              <a:t>https://www.isunshare.com/images/article/windows-10/6-ways-to-open-event-viewer-in-windows-10/open-event-viewer-in-control-panel.png</a:t>
            </a:r>
          </a:p>
        </p:txBody>
      </p:sp>
      <p:pic>
        <p:nvPicPr>
          <p:cNvPr id="8" name="Picture 7">
            <a:extLst>
              <a:ext uri="{FF2B5EF4-FFF2-40B4-BE49-F238E27FC236}">
                <a16:creationId xmlns:a16="http://schemas.microsoft.com/office/drawing/2014/main" id="{5321C80E-C523-4192-AC51-65432BC726F1}"/>
              </a:ext>
            </a:extLst>
          </p:cNvPr>
          <p:cNvPicPr>
            <a:picLocks noChangeAspect="1"/>
          </p:cNvPicPr>
          <p:nvPr/>
        </p:nvPicPr>
        <p:blipFill rotWithShape="1">
          <a:blip r:embed="rId2">
            <a:extLst>
              <a:ext uri="{28A0092B-C50C-407E-A947-70E740481C1C}">
                <a14:useLocalDpi xmlns:a14="http://schemas.microsoft.com/office/drawing/2010/main" val="0"/>
              </a:ext>
            </a:extLst>
          </a:blip>
          <a:srcRect b="51617"/>
          <a:stretch/>
        </p:blipFill>
        <p:spPr bwMode="auto">
          <a:xfrm>
            <a:off x="4911021" y="1785461"/>
            <a:ext cx="3725358" cy="162210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8688836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5E8F2-9FA5-42A2-A273-829D726A383C}"/>
              </a:ext>
            </a:extLst>
          </p:cNvPr>
          <p:cNvSpPr>
            <a:spLocks noGrp="1"/>
          </p:cNvSpPr>
          <p:nvPr>
            <p:ph type="title"/>
          </p:nvPr>
        </p:nvSpPr>
        <p:spPr/>
        <p:txBody>
          <a:bodyPr/>
          <a:lstStyle/>
          <a:p>
            <a:br>
              <a:rPr lang="en-IN" dirty="0"/>
            </a:br>
            <a:r>
              <a:rPr lang="en-IN" dirty="0"/>
              <a:t>Opening the Event Viewer</a:t>
            </a:r>
            <a:br>
              <a:rPr lang="en-IN" dirty="0"/>
            </a:br>
            <a:endParaRPr lang="en-IN" dirty="0"/>
          </a:p>
        </p:txBody>
      </p:sp>
      <p:sp>
        <p:nvSpPr>
          <p:cNvPr id="3" name="Subtitle 2">
            <a:extLst>
              <a:ext uri="{FF2B5EF4-FFF2-40B4-BE49-F238E27FC236}">
                <a16:creationId xmlns:a16="http://schemas.microsoft.com/office/drawing/2014/main" id="{CBD80138-9630-4FEE-B6B2-CBCE5B9A1264}"/>
              </a:ext>
            </a:extLst>
          </p:cNvPr>
          <p:cNvSpPr>
            <a:spLocks noGrp="1"/>
          </p:cNvSpPr>
          <p:nvPr>
            <p:ph type="subTitle" idx="1"/>
          </p:nvPr>
        </p:nvSpPr>
        <p:spPr/>
        <p:txBody>
          <a:bodyPr/>
          <a:lstStyle/>
          <a:p>
            <a:r>
              <a:rPr lang="en-US" dirty="0"/>
              <a:t>Open it in This PC</a:t>
            </a:r>
            <a:endParaRPr lang="en-IN" dirty="0"/>
          </a:p>
        </p:txBody>
      </p:sp>
      <p:sp>
        <p:nvSpPr>
          <p:cNvPr id="4" name="Text Placeholder 3">
            <a:extLst>
              <a:ext uri="{FF2B5EF4-FFF2-40B4-BE49-F238E27FC236}">
                <a16:creationId xmlns:a16="http://schemas.microsoft.com/office/drawing/2014/main" id="{07A3FB3A-63EC-4AE7-8FF8-6BCDD4B04310}"/>
              </a:ext>
            </a:extLst>
          </p:cNvPr>
          <p:cNvSpPr>
            <a:spLocks noGrp="1"/>
          </p:cNvSpPr>
          <p:nvPr>
            <p:ph type="body" idx="2"/>
          </p:nvPr>
        </p:nvSpPr>
        <p:spPr/>
        <p:txBody>
          <a:bodyPr/>
          <a:lstStyle/>
          <a:p>
            <a:r>
              <a:rPr lang="en-US" dirty="0"/>
              <a:t>Open This PC, type event viewer in the search box on the top-right corner, and then double-click Event Viewer in the list.</a:t>
            </a:r>
            <a:endParaRPr lang="en-IN" dirty="0"/>
          </a:p>
        </p:txBody>
      </p:sp>
      <p:sp>
        <p:nvSpPr>
          <p:cNvPr id="5" name="Text Placeholder 4">
            <a:extLst>
              <a:ext uri="{FF2B5EF4-FFF2-40B4-BE49-F238E27FC236}">
                <a16:creationId xmlns:a16="http://schemas.microsoft.com/office/drawing/2014/main" id="{32592140-7571-4E1F-8BCF-1B3B4CF0B156}"/>
              </a:ext>
            </a:extLst>
          </p:cNvPr>
          <p:cNvSpPr>
            <a:spLocks noGrp="1"/>
          </p:cNvSpPr>
          <p:nvPr>
            <p:ph type="body" idx="3"/>
          </p:nvPr>
        </p:nvSpPr>
        <p:spPr>
          <a:xfrm>
            <a:off x="5074950" y="4607719"/>
            <a:ext cx="3397500" cy="340056"/>
          </a:xfrm>
        </p:spPr>
        <p:txBody>
          <a:bodyPr/>
          <a:lstStyle/>
          <a:p>
            <a:pPr marL="184150" indent="0">
              <a:buNone/>
            </a:pPr>
            <a:r>
              <a:rPr lang="en-IN" dirty="0"/>
              <a:t>https://www.isunshare.com/images/article/windows-10/6-ways-to-open-event-viewer-in-windows-10/open-event-viewer-in-this-pc.png</a:t>
            </a:r>
          </a:p>
        </p:txBody>
      </p:sp>
      <p:pic>
        <p:nvPicPr>
          <p:cNvPr id="7" name="Picture 6">
            <a:extLst>
              <a:ext uri="{FF2B5EF4-FFF2-40B4-BE49-F238E27FC236}">
                <a16:creationId xmlns:a16="http://schemas.microsoft.com/office/drawing/2014/main" id="{3A0DDB0F-CFA1-4585-9815-2BC1AD1E74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112" y="1310221"/>
            <a:ext cx="3342338" cy="2862898"/>
          </a:xfrm>
          <a:prstGeom prst="rect">
            <a:avLst/>
          </a:prstGeom>
        </p:spPr>
      </p:pic>
    </p:spTree>
    <p:extLst>
      <p:ext uri="{BB962C8B-B14F-4D97-AF65-F5344CB8AC3E}">
        <p14:creationId xmlns:p14="http://schemas.microsoft.com/office/powerpoint/2010/main" val="424781748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4F7C-2DF5-4375-9098-5BA7C036C217}"/>
              </a:ext>
            </a:extLst>
          </p:cNvPr>
          <p:cNvSpPr>
            <a:spLocks noGrp="1"/>
          </p:cNvSpPr>
          <p:nvPr>
            <p:ph type="title"/>
          </p:nvPr>
        </p:nvSpPr>
        <p:spPr/>
        <p:txBody>
          <a:bodyPr/>
          <a:lstStyle/>
          <a:p>
            <a:r>
              <a:rPr lang="en-IN" dirty="0"/>
              <a:t>Device manager</a:t>
            </a:r>
          </a:p>
        </p:txBody>
      </p:sp>
      <p:sp>
        <p:nvSpPr>
          <p:cNvPr id="3" name="Subtitle 2">
            <a:extLst>
              <a:ext uri="{FF2B5EF4-FFF2-40B4-BE49-F238E27FC236}">
                <a16:creationId xmlns:a16="http://schemas.microsoft.com/office/drawing/2014/main" id="{A8AB4189-12D0-47C9-8CD0-EDF1141EDFEB}"/>
              </a:ext>
            </a:extLst>
          </p:cNvPr>
          <p:cNvSpPr>
            <a:spLocks noGrp="1"/>
          </p:cNvSpPr>
          <p:nvPr>
            <p:ph type="subTitle" idx="1"/>
          </p:nvPr>
        </p:nvSpPr>
        <p:spPr/>
        <p:txBody>
          <a:bodyPr/>
          <a:lstStyle/>
          <a:p>
            <a:r>
              <a:rPr lang="en-IN" dirty="0"/>
              <a:t>What Is Device Manager</a:t>
            </a:r>
          </a:p>
        </p:txBody>
      </p:sp>
      <p:sp>
        <p:nvSpPr>
          <p:cNvPr id="4" name="Text Placeholder 3">
            <a:extLst>
              <a:ext uri="{FF2B5EF4-FFF2-40B4-BE49-F238E27FC236}">
                <a16:creationId xmlns:a16="http://schemas.microsoft.com/office/drawing/2014/main" id="{82659843-BF44-4179-ADAB-4531F92C82E5}"/>
              </a:ext>
            </a:extLst>
          </p:cNvPr>
          <p:cNvSpPr>
            <a:spLocks noGrp="1"/>
          </p:cNvSpPr>
          <p:nvPr>
            <p:ph type="body" idx="2"/>
          </p:nvPr>
        </p:nvSpPr>
        <p:spPr/>
        <p:txBody>
          <a:bodyPr/>
          <a:lstStyle/>
          <a:p>
            <a:r>
              <a:rPr lang="en-US" dirty="0"/>
              <a:t>Device Manager is used to manage the hardware devices installed in a computer like hard disk drives, keyboards, sound cards, USB devices, and more.</a:t>
            </a:r>
            <a:endParaRPr lang="en-IN" dirty="0"/>
          </a:p>
        </p:txBody>
      </p:sp>
      <p:sp>
        <p:nvSpPr>
          <p:cNvPr id="5" name="Text Placeholder 4">
            <a:extLst>
              <a:ext uri="{FF2B5EF4-FFF2-40B4-BE49-F238E27FC236}">
                <a16:creationId xmlns:a16="http://schemas.microsoft.com/office/drawing/2014/main" id="{0E5BEEFD-939F-40CE-BEFE-C1B0A67280C2}"/>
              </a:ext>
            </a:extLst>
          </p:cNvPr>
          <p:cNvSpPr>
            <a:spLocks noGrp="1"/>
          </p:cNvSpPr>
          <p:nvPr>
            <p:ph type="body" idx="3"/>
          </p:nvPr>
        </p:nvSpPr>
        <p:spPr>
          <a:xfrm>
            <a:off x="5074950" y="4386263"/>
            <a:ext cx="3397500" cy="561512"/>
          </a:xfrm>
        </p:spPr>
        <p:txBody>
          <a:bodyPr/>
          <a:lstStyle/>
          <a:p>
            <a:pPr marL="184150" indent="0">
              <a:buNone/>
            </a:pPr>
            <a:r>
              <a:rPr lang="en-IN" dirty="0"/>
              <a:t>https://www.lifewire.com/thmb/_uKM1QCadzk06CvvYR2AK03d7FY=/650x0/filters:no_upscale():max_bytes(150000):strip_icc():format(webp)/device-manager-101f5f25854b46b9811278cc4608632f.png</a:t>
            </a:r>
          </a:p>
        </p:txBody>
      </p:sp>
      <p:pic>
        <p:nvPicPr>
          <p:cNvPr id="6" name="Picture 5">
            <a:extLst>
              <a:ext uri="{FF2B5EF4-FFF2-40B4-BE49-F238E27FC236}">
                <a16:creationId xmlns:a16="http://schemas.microsoft.com/office/drawing/2014/main" id="{EE1C9E98-E7CD-415F-8A23-EF9D8CED4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727" y="1034200"/>
            <a:ext cx="3973766" cy="2646839"/>
          </a:xfrm>
          <a:prstGeom prst="rect">
            <a:avLst/>
          </a:prstGeom>
        </p:spPr>
      </p:pic>
    </p:spTree>
    <p:extLst>
      <p:ext uri="{BB962C8B-B14F-4D97-AF65-F5344CB8AC3E}">
        <p14:creationId xmlns:p14="http://schemas.microsoft.com/office/powerpoint/2010/main" val="7509464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4F7C-2DF5-4375-9098-5BA7C036C217}"/>
              </a:ext>
            </a:extLst>
          </p:cNvPr>
          <p:cNvSpPr>
            <a:spLocks noGrp="1"/>
          </p:cNvSpPr>
          <p:nvPr>
            <p:ph type="title"/>
          </p:nvPr>
        </p:nvSpPr>
        <p:spPr/>
        <p:txBody>
          <a:bodyPr/>
          <a:lstStyle/>
          <a:p>
            <a:r>
              <a:rPr lang="en-IN" dirty="0"/>
              <a:t>Device manager</a:t>
            </a:r>
          </a:p>
        </p:txBody>
      </p:sp>
      <p:sp>
        <p:nvSpPr>
          <p:cNvPr id="3" name="Subtitle 2">
            <a:extLst>
              <a:ext uri="{FF2B5EF4-FFF2-40B4-BE49-F238E27FC236}">
                <a16:creationId xmlns:a16="http://schemas.microsoft.com/office/drawing/2014/main" id="{A8AB4189-12D0-47C9-8CD0-EDF1141EDFEB}"/>
              </a:ext>
            </a:extLst>
          </p:cNvPr>
          <p:cNvSpPr>
            <a:spLocks noGrp="1"/>
          </p:cNvSpPr>
          <p:nvPr>
            <p:ph type="subTitle" idx="1"/>
          </p:nvPr>
        </p:nvSpPr>
        <p:spPr/>
        <p:txBody>
          <a:bodyPr/>
          <a:lstStyle/>
          <a:p>
            <a:r>
              <a:rPr lang="en-US" dirty="0"/>
              <a:t>How to Access Device Manager</a:t>
            </a:r>
            <a:endParaRPr lang="en-IN" dirty="0"/>
          </a:p>
        </p:txBody>
      </p:sp>
      <p:sp>
        <p:nvSpPr>
          <p:cNvPr id="4" name="Text Placeholder 3">
            <a:extLst>
              <a:ext uri="{FF2B5EF4-FFF2-40B4-BE49-F238E27FC236}">
                <a16:creationId xmlns:a16="http://schemas.microsoft.com/office/drawing/2014/main" id="{82659843-BF44-4179-ADAB-4531F92C82E5}"/>
              </a:ext>
            </a:extLst>
          </p:cNvPr>
          <p:cNvSpPr>
            <a:spLocks noGrp="1"/>
          </p:cNvSpPr>
          <p:nvPr>
            <p:ph type="body" idx="2"/>
          </p:nvPr>
        </p:nvSpPr>
        <p:spPr/>
        <p:txBody>
          <a:bodyPr/>
          <a:lstStyle/>
          <a:p>
            <a:r>
              <a:rPr lang="en-US" dirty="0"/>
              <a:t>Device Manager can be accessed in several different ways in all versions of Windows, most commonly from the Control Panel, the Command Prompt, or Computer Management.</a:t>
            </a:r>
          </a:p>
          <a:p>
            <a:r>
              <a:rPr lang="en-US" dirty="0"/>
              <a:t>Device Manager can also be opened through the command-line or Run dialog box with a special command.</a:t>
            </a:r>
            <a:endParaRPr lang="en-IN" dirty="0"/>
          </a:p>
        </p:txBody>
      </p:sp>
      <p:sp>
        <p:nvSpPr>
          <p:cNvPr id="5" name="Text Placeholder 4">
            <a:extLst>
              <a:ext uri="{FF2B5EF4-FFF2-40B4-BE49-F238E27FC236}">
                <a16:creationId xmlns:a16="http://schemas.microsoft.com/office/drawing/2014/main" id="{0E5BEEFD-939F-40CE-BEFE-C1B0A67280C2}"/>
              </a:ext>
            </a:extLst>
          </p:cNvPr>
          <p:cNvSpPr>
            <a:spLocks noGrp="1"/>
          </p:cNvSpPr>
          <p:nvPr>
            <p:ph type="body" idx="3"/>
          </p:nvPr>
        </p:nvSpPr>
        <p:spPr>
          <a:xfrm>
            <a:off x="5074950" y="4286250"/>
            <a:ext cx="3397500" cy="661525"/>
          </a:xfrm>
        </p:spPr>
        <p:txBody>
          <a:bodyPr/>
          <a:lstStyle/>
          <a:p>
            <a:pPr marL="184150" indent="0">
              <a:buNone/>
            </a:pPr>
            <a:r>
              <a:rPr lang="en-IN" dirty="0"/>
              <a:t>https://www.lifewire.com/thmb/c4VGe_uuVYKcTF-nRFXX1x_MMm8=/650x0/filters:no_upscale():max_bytes(150000):strip_icc():format(webp)/device-manager-windows-10-start-menu-d6c9d5b991144df488027d2e439f3858.png</a:t>
            </a:r>
          </a:p>
        </p:txBody>
      </p:sp>
      <p:pic>
        <p:nvPicPr>
          <p:cNvPr id="7" name="Picture 6">
            <a:extLst>
              <a:ext uri="{FF2B5EF4-FFF2-40B4-BE49-F238E27FC236}">
                <a16:creationId xmlns:a16="http://schemas.microsoft.com/office/drawing/2014/main" id="{A0C876C9-AE3B-4D6D-AC77-F7E4A7555D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796" y="1154273"/>
            <a:ext cx="3779929" cy="2517616"/>
          </a:xfrm>
          <a:prstGeom prst="rect">
            <a:avLst/>
          </a:prstGeom>
        </p:spPr>
      </p:pic>
    </p:spTree>
    <p:extLst>
      <p:ext uri="{BB962C8B-B14F-4D97-AF65-F5344CB8AC3E}">
        <p14:creationId xmlns:p14="http://schemas.microsoft.com/office/powerpoint/2010/main" val="4079233385"/>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4F7C-2DF5-4375-9098-5BA7C036C217}"/>
              </a:ext>
            </a:extLst>
          </p:cNvPr>
          <p:cNvSpPr>
            <a:spLocks noGrp="1"/>
          </p:cNvSpPr>
          <p:nvPr>
            <p:ph type="title"/>
          </p:nvPr>
        </p:nvSpPr>
        <p:spPr/>
        <p:txBody>
          <a:bodyPr/>
          <a:lstStyle/>
          <a:p>
            <a:r>
              <a:rPr lang="en-IN" dirty="0"/>
              <a:t>Device manager</a:t>
            </a:r>
          </a:p>
        </p:txBody>
      </p:sp>
      <p:sp>
        <p:nvSpPr>
          <p:cNvPr id="3" name="Subtitle 2">
            <a:extLst>
              <a:ext uri="{FF2B5EF4-FFF2-40B4-BE49-F238E27FC236}">
                <a16:creationId xmlns:a16="http://schemas.microsoft.com/office/drawing/2014/main" id="{A8AB4189-12D0-47C9-8CD0-EDF1141EDFEB}"/>
              </a:ext>
            </a:extLst>
          </p:cNvPr>
          <p:cNvSpPr>
            <a:spLocks noGrp="1"/>
          </p:cNvSpPr>
          <p:nvPr>
            <p:ph type="subTitle" idx="1"/>
          </p:nvPr>
        </p:nvSpPr>
        <p:spPr/>
        <p:txBody>
          <a:bodyPr/>
          <a:lstStyle/>
          <a:p>
            <a:r>
              <a:rPr lang="en-US" dirty="0"/>
              <a:t>How to Use Device Manager</a:t>
            </a:r>
            <a:endParaRPr lang="en-IN" dirty="0"/>
          </a:p>
        </p:txBody>
      </p:sp>
      <p:sp>
        <p:nvSpPr>
          <p:cNvPr id="4" name="Text Placeholder 3">
            <a:extLst>
              <a:ext uri="{FF2B5EF4-FFF2-40B4-BE49-F238E27FC236}">
                <a16:creationId xmlns:a16="http://schemas.microsoft.com/office/drawing/2014/main" id="{82659843-BF44-4179-ADAB-4531F92C82E5}"/>
              </a:ext>
            </a:extLst>
          </p:cNvPr>
          <p:cNvSpPr>
            <a:spLocks noGrp="1"/>
          </p:cNvSpPr>
          <p:nvPr>
            <p:ph type="body" idx="2"/>
          </p:nvPr>
        </p:nvSpPr>
        <p:spPr>
          <a:xfrm>
            <a:off x="462275" y="2771775"/>
            <a:ext cx="3837000" cy="2176000"/>
          </a:xfrm>
        </p:spPr>
        <p:txBody>
          <a:bodyPr/>
          <a:lstStyle/>
          <a:p>
            <a:r>
              <a:rPr lang="en-US" dirty="0"/>
              <a:t>Device Manager lists devices in separate categories so that it's easier to find what you're looking for. You can expand each section to see which devices are listed inside. Once you find the right hardware device, double-click it to see more information like its current status, driver details, or in some cases its power management options.</a:t>
            </a:r>
            <a:endParaRPr lang="en-IN" dirty="0"/>
          </a:p>
        </p:txBody>
      </p:sp>
      <p:sp>
        <p:nvSpPr>
          <p:cNvPr id="5" name="Text Placeholder 4">
            <a:extLst>
              <a:ext uri="{FF2B5EF4-FFF2-40B4-BE49-F238E27FC236}">
                <a16:creationId xmlns:a16="http://schemas.microsoft.com/office/drawing/2014/main" id="{0E5BEEFD-939F-40CE-BEFE-C1B0A67280C2}"/>
              </a:ext>
            </a:extLst>
          </p:cNvPr>
          <p:cNvSpPr>
            <a:spLocks noGrp="1"/>
          </p:cNvSpPr>
          <p:nvPr>
            <p:ph type="body" idx="3"/>
          </p:nvPr>
        </p:nvSpPr>
        <p:spPr>
          <a:xfrm>
            <a:off x="5074950" y="4286250"/>
            <a:ext cx="3397500" cy="661525"/>
          </a:xfrm>
        </p:spPr>
        <p:txBody>
          <a:bodyPr/>
          <a:lstStyle/>
          <a:p>
            <a:pPr marL="184150" indent="0">
              <a:buNone/>
            </a:pPr>
            <a:r>
              <a:rPr lang="en-IN" dirty="0"/>
              <a:t>https://www.lifewire.com/thmb/GXa_TZB89Phc5hH7OafO2Uhoo28=/650x0/filters:no_upscale():max_bytes(150000):strip_icc():format(webp)/device-manager-code-22-7a1e74f0662240f18ee19c5efa22b01a.png</a:t>
            </a:r>
          </a:p>
        </p:txBody>
      </p:sp>
      <p:pic>
        <p:nvPicPr>
          <p:cNvPr id="8" name="Picture 7">
            <a:extLst>
              <a:ext uri="{FF2B5EF4-FFF2-40B4-BE49-F238E27FC236}">
                <a16:creationId xmlns:a16="http://schemas.microsoft.com/office/drawing/2014/main" id="{B4990CAE-DD48-41C6-AE27-A8F7FF561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7599" y="1466850"/>
            <a:ext cx="4041806" cy="2505075"/>
          </a:xfrm>
          <a:prstGeom prst="rect">
            <a:avLst/>
          </a:prstGeom>
        </p:spPr>
      </p:pic>
    </p:spTree>
    <p:extLst>
      <p:ext uri="{BB962C8B-B14F-4D97-AF65-F5344CB8AC3E}">
        <p14:creationId xmlns:p14="http://schemas.microsoft.com/office/powerpoint/2010/main" val="128691600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DB33-C2FA-4E81-A1A9-F97340FB2E29}"/>
              </a:ext>
            </a:extLst>
          </p:cNvPr>
          <p:cNvSpPr>
            <a:spLocks noGrp="1"/>
          </p:cNvSpPr>
          <p:nvPr>
            <p:ph type="title"/>
          </p:nvPr>
        </p:nvSpPr>
        <p:spPr/>
        <p:txBody>
          <a:bodyPr/>
          <a:lstStyle/>
          <a:p>
            <a:r>
              <a:rPr lang="en-IN" dirty="0"/>
              <a:t>Shared folders</a:t>
            </a:r>
          </a:p>
        </p:txBody>
      </p:sp>
      <p:sp>
        <p:nvSpPr>
          <p:cNvPr id="3" name="Subtitle 2">
            <a:extLst>
              <a:ext uri="{FF2B5EF4-FFF2-40B4-BE49-F238E27FC236}">
                <a16:creationId xmlns:a16="http://schemas.microsoft.com/office/drawing/2014/main" id="{14530ABD-F809-4932-847C-6CEF1F76092A}"/>
              </a:ext>
            </a:extLst>
          </p:cNvPr>
          <p:cNvSpPr>
            <a:spLocks noGrp="1"/>
          </p:cNvSpPr>
          <p:nvPr>
            <p:ph type="subTitle" idx="1"/>
          </p:nvPr>
        </p:nvSpPr>
        <p:spPr/>
        <p:txBody>
          <a:bodyPr/>
          <a:lstStyle/>
          <a:p>
            <a:r>
              <a:rPr lang="en-US" dirty="0"/>
              <a:t>Share files or folders over a network</a:t>
            </a:r>
            <a:endParaRPr lang="en-IN" dirty="0"/>
          </a:p>
        </p:txBody>
      </p:sp>
      <p:sp>
        <p:nvSpPr>
          <p:cNvPr id="4" name="Text Placeholder 3">
            <a:extLst>
              <a:ext uri="{FF2B5EF4-FFF2-40B4-BE49-F238E27FC236}">
                <a16:creationId xmlns:a16="http://schemas.microsoft.com/office/drawing/2014/main" id="{A0311ADF-0C85-4EC2-B13A-90EBA714BC49}"/>
              </a:ext>
            </a:extLst>
          </p:cNvPr>
          <p:cNvSpPr>
            <a:spLocks noGrp="1"/>
          </p:cNvSpPr>
          <p:nvPr>
            <p:ph type="body" idx="2"/>
          </p:nvPr>
        </p:nvSpPr>
        <p:spPr/>
        <p:txBody>
          <a:bodyPr/>
          <a:lstStyle/>
          <a:p>
            <a:r>
              <a:rPr lang="en-US" dirty="0"/>
              <a:t>Right-click or press a file, select Give access to &gt; Specific people.</a:t>
            </a:r>
          </a:p>
          <a:p>
            <a:r>
              <a:rPr lang="en-US" dirty="0"/>
              <a:t>Select a file, select the Share tab at the top of File Explorer, then in the Share with section select Specific people.</a:t>
            </a:r>
            <a:endParaRPr lang="en-IN" dirty="0"/>
          </a:p>
        </p:txBody>
      </p:sp>
      <p:sp>
        <p:nvSpPr>
          <p:cNvPr id="5" name="Text Placeholder 4">
            <a:extLst>
              <a:ext uri="{FF2B5EF4-FFF2-40B4-BE49-F238E27FC236}">
                <a16:creationId xmlns:a16="http://schemas.microsoft.com/office/drawing/2014/main" id="{1A5F7DD6-2ACA-4E0C-A2DB-9DCF18811148}"/>
              </a:ext>
            </a:extLst>
          </p:cNvPr>
          <p:cNvSpPr>
            <a:spLocks noGrp="1"/>
          </p:cNvSpPr>
          <p:nvPr>
            <p:ph type="body" idx="3"/>
          </p:nvPr>
        </p:nvSpPr>
        <p:spPr>
          <a:xfrm>
            <a:off x="5074950" y="4521994"/>
            <a:ext cx="3397500" cy="425781"/>
          </a:xfrm>
        </p:spPr>
        <p:txBody>
          <a:bodyPr/>
          <a:lstStyle/>
          <a:p>
            <a:pPr marL="184150" indent="0">
              <a:buNone/>
            </a:pPr>
            <a:r>
              <a:rPr lang="en-IN" dirty="0"/>
              <a:t>https://support.content.office.net/en-us/media/4436f313-6596-0ace-52dc-d04d96fa0257.png </a:t>
            </a:r>
          </a:p>
        </p:txBody>
      </p:sp>
      <p:pic>
        <p:nvPicPr>
          <p:cNvPr id="6" name="Picture 5">
            <a:extLst>
              <a:ext uri="{FF2B5EF4-FFF2-40B4-BE49-F238E27FC236}">
                <a16:creationId xmlns:a16="http://schemas.microsoft.com/office/drawing/2014/main" id="{84DA7B39-0F96-4DD1-BFB8-D2E78803E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0038" y="1290639"/>
            <a:ext cx="4169887" cy="2349270"/>
          </a:xfrm>
          <a:prstGeom prst="rect">
            <a:avLst/>
          </a:prstGeom>
        </p:spPr>
      </p:pic>
    </p:spTree>
    <p:extLst>
      <p:ext uri="{BB962C8B-B14F-4D97-AF65-F5344CB8AC3E}">
        <p14:creationId xmlns:p14="http://schemas.microsoft.com/office/powerpoint/2010/main" val="3314292181"/>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8DB33-C2FA-4E81-A1A9-F97340FB2E29}"/>
              </a:ext>
            </a:extLst>
          </p:cNvPr>
          <p:cNvSpPr>
            <a:spLocks noGrp="1"/>
          </p:cNvSpPr>
          <p:nvPr>
            <p:ph type="title"/>
          </p:nvPr>
        </p:nvSpPr>
        <p:spPr/>
        <p:txBody>
          <a:bodyPr/>
          <a:lstStyle/>
          <a:p>
            <a:r>
              <a:rPr lang="en-IN" dirty="0"/>
              <a:t>Shared folders</a:t>
            </a:r>
          </a:p>
        </p:txBody>
      </p:sp>
      <p:sp>
        <p:nvSpPr>
          <p:cNvPr id="3" name="Subtitle 2">
            <a:extLst>
              <a:ext uri="{FF2B5EF4-FFF2-40B4-BE49-F238E27FC236}">
                <a16:creationId xmlns:a16="http://schemas.microsoft.com/office/drawing/2014/main" id="{14530ABD-F809-4932-847C-6CEF1F76092A}"/>
              </a:ext>
            </a:extLst>
          </p:cNvPr>
          <p:cNvSpPr>
            <a:spLocks noGrp="1"/>
          </p:cNvSpPr>
          <p:nvPr>
            <p:ph type="subTitle" idx="1"/>
          </p:nvPr>
        </p:nvSpPr>
        <p:spPr/>
        <p:txBody>
          <a:bodyPr/>
          <a:lstStyle/>
          <a:p>
            <a:r>
              <a:rPr lang="en-US" dirty="0"/>
              <a:t>Stop sharing files or folders</a:t>
            </a:r>
            <a:endParaRPr lang="en-IN" dirty="0"/>
          </a:p>
        </p:txBody>
      </p:sp>
      <p:sp>
        <p:nvSpPr>
          <p:cNvPr id="4" name="Text Placeholder 3">
            <a:extLst>
              <a:ext uri="{FF2B5EF4-FFF2-40B4-BE49-F238E27FC236}">
                <a16:creationId xmlns:a16="http://schemas.microsoft.com/office/drawing/2014/main" id="{A0311ADF-0C85-4EC2-B13A-90EBA714BC49}"/>
              </a:ext>
            </a:extLst>
          </p:cNvPr>
          <p:cNvSpPr>
            <a:spLocks noGrp="1"/>
          </p:cNvSpPr>
          <p:nvPr>
            <p:ph type="body" idx="2"/>
          </p:nvPr>
        </p:nvSpPr>
        <p:spPr/>
        <p:txBody>
          <a:bodyPr/>
          <a:lstStyle/>
          <a:p>
            <a:r>
              <a:rPr lang="en-US" dirty="0"/>
              <a:t>Right-click or press a file or folder, then select Give access to &gt; Remove access.</a:t>
            </a:r>
          </a:p>
          <a:p>
            <a:r>
              <a:rPr lang="en-US" dirty="0"/>
              <a:t>Select a file or folder, select the Share tab at the top of File Explorer, and then in the Share with section select Remove access.</a:t>
            </a:r>
            <a:endParaRPr lang="en-IN" dirty="0"/>
          </a:p>
        </p:txBody>
      </p:sp>
      <p:sp>
        <p:nvSpPr>
          <p:cNvPr id="5" name="Text Placeholder 4">
            <a:extLst>
              <a:ext uri="{FF2B5EF4-FFF2-40B4-BE49-F238E27FC236}">
                <a16:creationId xmlns:a16="http://schemas.microsoft.com/office/drawing/2014/main" id="{1A5F7DD6-2ACA-4E0C-A2DB-9DCF18811148}"/>
              </a:ext>
            </a:extLst>
          </p:cNvPr>
          <p:cNvSpPr>
            <a:spLocks noGrp="1"/>
          </p:cNvSpPr>
          <p:nvPr>
            <p:ph type="body" idx="3"/>
          </p:nvPr>
        </p:nvSpPr>
        <p:spPr>
          <a:xfrm>
            <a:off x="5074950" y="4521994"/>
            <a:ext cx="3397500" cy="425781"/>
          </a:xfrm>
        </p:spPr>
        <p:txBody>
          <a:bodyPr/>
          <a:lstStyle/>
          <a:p>
            <a:pPr marL="184150" indent="0">
              <a:buNone/>
            </a:pPr>
            <a:r>
              <a:rPr lang="en-IN" dirty="0"/>
              <a:t>https://support.content.office.net/en-us/media/75a38268-1dcd-7258-5dbf-45c0776a7a08.png</a:t>
            </a:r>
          </a:p>
        </p:txBody>
      </p:sp>
      <p:pic>
        <p:nvPicPr>
          <p:cNvPr id="7" name="Picture 6">
            <a:extLst>
              <a:ext uri="{FF2B5EF4-FFF2-40B4-BE49-F238E27FC236}">
                <a16:creationId xmlns:a16="http://schemas.microsoft.com/office/drawing/2014/main" id="{6A9580EB-9453-4B61-BBD7-97240AB36C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1866" y="1567375"/>
            <a:ext cx="4243705" cy="2148840"/>
          </a:xfrm>
          <a:prstGeom prst="rect">
            <a:avLst/>
          </a:prstGeom>
        </p:spPr>
      </p:pic>
    </p:spTree>
    <p:extLst>
      <p:ext uri="{BB962C8B-B14F-4D97-AF65-F5344CB8AC3E}">
        <p14:creationId xmlns:p14="http://schemas.microsoft.com/office/powerpoint/2010/main" val="3027870253"/>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63B6-C29F-4E8D-BF57-4190A163B23D}"/>
              </a:ext>
            </a:extLst>
          </p:cNvPr>
          <p:cNvSpPr>
            <a:spLocks noGrp="1"/>
          </p:cNvSpPr>
          <p:nvPr>
            <p:ph type="title"/>
          </p:nvPr>
        </p:nvSpPr>
        <p:spPr/>
        <p:txBody>
          <a:bodyPr/>
          <a:lstStyle/>
          <a:p>
            <a:r>
              <a:rPr lang="en-IN" dirty="0"/>
              <a:t>Services and applications</a:t>
            </a:r>
          </a:p>
        </p:txBody>
      </p:sp>
      <p:sp>
        <p:nvSpPr>
          <p:cNvPr id="3" name="Subtitle 2">
            <a:extLst>
              <a:ext uri="{FF2B5EF4-FFF2-40B4-BE49-F238E27FC236}">
                <a16:creationId xmlns:a16="http://schemas.microsoft.com/office/drawing/2014/main" id="{2087EC03-AA8B-4E5B-B239-49D2BD6615D7}"/>
              </a:ext>
            </a:extLst>
          </p:cNvPr>
          <p:cNvSpPr>
            <a:spLocks noGrp="1"/>
          </p:cNvSpPr>
          <p:nvPr>
            <p:ph type="subTitle" idx="1"/>
          </p:nvPr>
        </p:nvSpPr>
        <p:spPr/>
        <p:txBody>
          <a:bodyPr/>
          <a:lstStyle/>
          <a:p>
            <a:r>
              <a:rPr lang="en-IN" dirty="0"/>
              <a:t>Definition of services</a:t>
            </a:r>
          </a:p>
        </p:txBody>
      </p:sp>
      <p:sp>
        <p:nvSpPr>
          <p:cNvPr id="4" name="Text Placeholder 3">
            <a:extLst>
              <a:ext uri="{FF2B5EF4-FFF2-40B4-BE49-F238E27FC236}">
                <a16:creationId xmlns:a16="http://schemas.microsoft.com/office/drawing/2014/main" id="{E0B8191A-7F59-462B-818B-B6A2FFD56A07}"/>
              </a:ext>
            </a:extLst>
          </p:cNvPr>
          <p:cNvSpPr>
            <a:spLocks noGrp="1"/>
          </p:cNvSpPr>
          <p:nvPr>
            <p:ph type="body" idx="2"/>
          </p:nvPr>
        </p:nvSpPr>
        <p:spPr/>
        <p:txBody>
          <a:bodyPr/>
          <a:lstStyle/>
          <a:p>
            <a:r>
              <a:rPr lang="en-US" dirty="0"/>
              <a:t>A Windows service is an application that usually serves a core operating system function running in the background and has no user interface. </a:t>
            </a:r>
            <a:endParaRPr lang="en-IN" dirty="0"/>
          </a:p>
        </p:txBody>
      </p:sp>
      <p:sp>
        <p:nvSpPr>
          <p:cNvPr id="5" name="Text Placeholder 4">
            <a:extLst>
              <a:ext uri="{FF2B5EF4-FFF2-40B4-BE49-F238E27FC236}">
                <a16:creationId xmlns:a16="http://schemas.microsoft.com/office/drawing/2014/main" id="{D82B5173-F07F-4827-BED9-C27FF790CABA}"/>
              </a:ext>
            </a:extLst>
          </p:cNvPr>
          <p:cNvSpPr>
            <a:spLocks noGrp="1"/>
          </p:cNvSpPr>
          <p:nvPr>
            <p:ph type="body" idx="3"/>
          </p:nvPr>
        </p:nvSpPr>
        <p:spPr>
          <a:xfrm>
            <a:off x="5074950" y="4471988"/>
            <a:ext cx="3397500" cy="475787"/>
          </a:xfrm>
        </p:spPr>
        <p:txBody>
          <a:bodyPr/>
          <a:lstStyle/>
          <a:p>
            <a:pPr marL="184150" indent="0">
              <a:buNone/>
            </a:pPr>
            <a:r>
              <a:rPr lang="en-IN" dirty="0"/>
              <a:t>https://2.bp.blogspot.com/-BLD7zBOXjas/VNHsTZHZSOI/AAAAAAAAGjk/dAI8wBhiZ5U/s1600/openoffice-service2.PNG</a:t>
            </a:r>
          </a:p>
        </p:txBody>
      </p:sp>
      <p:pic>
        <p:nvPicPr>
          <p:cNvPr id="7" name="Picture 6">
            <a:extLst>
              <a:ext uri="{FF2B5EF4-FFF2-40B4-BE49-F238E27FC236}">
                <a16:creationId xmlns:a16="http://schemas.microsoft.com/office/drawing/2014/main" id="{CFEE8EF1-B760-47DA-AB44-CD1F129DF240}"/>
              </a:ext>
            </a:extLst>
          </p:cNvPr>
          <p:cNvPicPr>
            <a:picLocks noChangeAspect="1"/>
          </p:cNvPicPr>
          <p:nvPr/>
        </p:nvPicPr>
        <p:blipFill>
          <a:blip r:embed="rId2"/>
          <a:stretch>
            <a:fillRect/>
          </a:stretch>
        </p:blipFill>
        <p:spPr>
          <a:xfrm>
            <a:off x="4976700" y="1157182"/>
            <a:ext cx="3705025" cy="2614718"/>
          </a:xfrm>
          <a:prstGeom prst="rect">
            <a:avLst/>
          </a:prstGeom>
        </p:spPr>
      </p:pic>
    </p:spTree>
    <p:extLst>
      <p:ext uri="{BB962C8B-B14F-4D97-AF65-F5344CB8AC3E}">
        <p14:creationId xmlns:p14="http://schemas.microsoft.com/office/powerpoint/2010/main" val="32935477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63B6-C29F-4E8D-BF57-4190A163B23D}"/>
              </a:ext>
            </a:extLst>
          </p:cNvPr>
          <p:cNvSpPr>
            <a:spLocks noGrp="1"/>
          </p:cNvSpPr>
          <p:nvPr>
            <p:ph type="title"/>
          </p:nvPr>
        </p:nvSpPr>
        <p:spPr/>
        <p:txBody>
          <a:bodyPr/>
          <a:lstStyle/>
          <a:p>
            <a:r>
              <a:rPr lang="en-IN" dirty="0"/>
              <a:t>Services and applications</a:t>
            </a:r>
          </a:p>
        </p:txBody>
      </p:sp>
      <p:sp>
        <p:nvSpPr>
          <p:cNvPr id="3" name="Subtitle 2">
            <a:extLst>
              <a:ext uri="{FF2B5EF4-FFF2-40B4-BE49-F238E27FC236}">
                <a16:creationId xmlns:a16="http://schemas.microsoft.com/office/drawing/2014/main" id="{2087EC03-AA8B-4E5B-B239-49D2BD6615D7}"/>
              </a:ext>
            </a:extLst>
          </p:cNvPr>
          <p:cNvSpPr>
            <a:spLocks noGrp="1"/>
          </p:cNvSpPr>
          <p:nvPr>
            <p:ph type="subTitle" idx="1"/>
          </p:nvPr>
        </p:nvSpPr>
        <p:spPr/>
        <p:txBody>
          <a:bodyPr/>
          <a:lstStyle/>
          <a:p>
            <a:r>
              <a:rPr lang="en-IN" dirty="0"/>
              <a:t>Definition of application</a:t>
            </a:r>
          </a:p>
        </p:txBody>
      </p:sp>
      <p:sp>
        <p:nvSpPr>
          <p:cNvPr id="4" name="Text Placeholder 3">
            <a:extLst>
              <a:ext uri="{FF2B5EF4-FFF2-40B4-BE49-F238E27FC236}">
                <a16:creationId xmlns:a16="http://schemas.microsoft.com/office/drawing/2014/main" id="{E0B8191A-7F59-462B-818B-B6A2FFD56A07}"/>
              </a:ext>
            </a:extLst>
          </p:cNvPr>
          <p:cNvSpPr>
            <a:spLocks noGrp="1"/>
          </p:cNvSpPr>
          <p:nvPr>
            <p:ph type="body" idx="2"/>
          </p:nvPr>
        </p:nvSpPr>
        <p:spPr>
          <a:xfrm>
            <a:off x="462275" y="2743200"/>
            <a:ext cx="3837000" cy="1920025"/>
          </a:xfrm>
        </p:spPr>
        <p:txBody>
          <a:bodyPr/>
          <a:lstStyle/>
          <a:p>
            <a:r>
              <a:rPr lang="en-US" dirty="0"/>
              <a:t>A program that is written to run under the Microsoft Windows operating system, also called a "Windows app." All 32-bit Windows applications run in the 32-bit and 64-bit versions of Windows. All 64-bit applications require 64-bit Windows, which is the standard on new Windows computers and tablets.</a:t>
            </a:r>
            <a:endParaRPr lang="en-IN" dirty="0"/>
          </a:p>
        </p:txBody>
      </p:sp>
      <p:sp>
        <p:nvSpPr>
          <p:cNvPr id="5" name="Text Placeholder 4">
            <a:extLst>
              <a:ext uri="{FF2B5EF4-FFF2-40B4-BE49-F238E27FC236}">
                <a16:creationId xmlns:a16="http://schemas.microsoft.com/office/drawing/2014/main" id="{D82B5173-F07F-4827-BED9-C27FF790CABA}"/>
              </a:ext>
            </a:extLst>
          </p:cNvPr>
          <p:cNvSpPr>
            <a:spLocks noGrp="1"/>
          </p:cNvSpPr>
          <p:nvPr>
            <p:ph type="body" idx="3"/>
          </p:nvPr>
        </p:nvSpPr>
        <p:spPr>
          <a:xfrm>
            <a:off x="5074950" y="4471988"/>
            <a:ext cx="3397500" cy="475787"/>
          </a:xfrm>
        </p:spPr>
        <p:txBody>
          <a:bodyPr/>
          <a:lstStyle/>
          <a:p>
            <a:pPr marL="184150" indent="0">
              <a:buNone/>
            </a:pPr>
            <a:r>
              <a:rPr lang="en-IN" dirty="0"/>
              <a:t>https://2.bp.blogspot.com/-BLD7zBOXjas/VNHsTZHZSOI/AAAAAAAAGjk/dAI8wBhiZ5U/s1600/openoffice-service2.PNG</a:t>
            </a:r>
          </a:p>
        </p:txBody>
      </p:sp>
      <p:pic>
        <p:nvPicPr>
          <p:cNvPr id="7" name="Picture 6">
            <a:extLst>
              <a:ext uri="{FF2B5EF4-FFF2-40B4-BE49-F238E27FC236}">
                <a16:creationId xmlns:a16="http://schemas.microsoft.com/office/drawing/2014/main" id="{CFEE8EF1-B760-47DA-AB44-CD1F129DF240}"/>
              </a:ext>
            </a:extLst>
          </p:cNvPr>
          <p:cNvPicPr>
            <a:picLocks noChangeAspect="1"/>
          </p:cNvPicPr>
          <p:nvPr/>
        </p:nvPicPr>
        <p:blipFill>
          <a:blip r:embed="rId2"/>
          <a:stretch>
            <a:fillRect/>
          </a:stretch>
        </p:blipFill>
        <p:spPr>
          <a:xfrm>
            <a:off x="4976700" y="1157182"/>
            <a:ext cx="3705025" cy="2614718"/>
          </a:xfrm>
          <a:prstGeom prst="rect">
            <a:avLst/>
          </a:prstGeom>
        </p:spPr>
      </p:pic>
    </p:spTree>
    <p:extLst>
      <p:ext uri="{BB962C8B-B14F-4D97-AF65-F5344CB8AC3E}">
        <p14:creationId xmlns:p14="http://schemas.microsoft.com/office/powerpoint/2010/main" val="162949124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IN" dirty="0"/>
              <a:t>Definition of VIRUS</a:t>
            </a:r>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721769"/>
            <a:ext cx="3837000" cy="1941456"/>
          </a:xfrm>
        </p:spPr>
        <p:txBody>
          <a:bodyPr/>
          <a:lstStyle/>
          <a:p>
            <a:r>
              <a:rPr lang="en-US" dirty="0"/>
              <a:t>A computer virus is a program which can harm our device and files and infect them for no further use. When a virus program is executed, it replicates itself by modifying other computer programs and instead enters its own coding. </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663225"/>
            <a:ext cx="3397500" cy="284550"/>
          </a:xfrm>
        </p:spPr>
        <p:txBody>
          <a:bodyPr/>
          <a:lstStyle/>
          <a:p>
            <a:pPr marL="184150" indent="0">
              <a:buNone/>
            </a:pPr>
            <a:r>
              <a:rPr lang="en-IN" dirty="0"/>
              <a:t>https://miro.medium.com/max/624/1*0fBUSoM_Oigllf786MPoGA.png</a:t>
            </a:r>
          </a:p>
        </p:txBody>
      </p:sp>
      <p:pic>
        <p:nvPicPr>
          <p:cNvPr id="7" name="Picture 6">
            <a:extLst>
              <a:ext uri="{FF2B5EF4-FFF2-40B4-BE49-F238E27FC236}">
                <a16:creationId xmlns:a16="http://schemas.microsoft.com/office/drawing/2014/main" id="{8099EA0D-C5D1-40A7-AD70-CBACDB4E0021}"/>
              </a:ext>
            </a:extLst>
          </p:cNvPr>
          <p:cNvPicPr>
            <a:picLocks noChangeAspect="1"/>
          </p:cNvPicPr>
          <p:nvPr/>
        </p:nvPicPr>
        <p:blipFill>
          <a:blip r:embed="rId2"/>
          <a:stretch>
            <a:fillRect/>
          </a:stretch>
        </p:blipFill>
        <p:spPr>
          <a:xfrm>
            <a:off x="4790889" y="1152524"/>
            <a:ext cx="4099036" cy="2476501"/>
          </a:xfrm>
          <a:prstGeom prst="rect">
            <a:avLst/>
          </a:prstGeom>
        </p:spPr>
      </p:pic>
    </p:spTree>
    <p:extLst>
      <p:ext uri="{BB962C8B-B14F-4D97-AF65-F5344CB8AC3E}">
        <p14:creationId xmlns:p14="http://schemas.microsoft.com/office/powerpoint/2010/main" val="302544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630034"/>
            <a:ext cx="3936970" cy="175645"/>
          </a:xfrm>
          <a:prstGeom prst="rect">
            <a:avLst/>
          </a:prstGeom>
        </p:spPr>
        <p:txBody>
          <a:bodyPr spcFirstLastPara="1" wrap="square" lIns="91425" tIns="91425" rIns="91425" bIns="91425" anchor="t" anchorCtr="0">
            <a:noAutofit/>
          </a:bodyPr>
          <a:lstStyle/>
          <a:p>
            <a:pPr algn="ct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1800" spc="5" dirty="0">
                <a:solidFill>
                  <a:srgbClr val="211D1E"/>
                </a:solidFill>
                <a:latin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 </a:t>
            </a:r>
            <a:r>
              <a:rPr lang="en-IN" sz="600" u="sng" dirty="0">
                <a:solidFill>
                  <a:srgbClr val="0000FF"/>
                </a:solidFill>
                <a:effectLst/>
                <a:latin typeface="+mj-lt"/>
                <a:ea typeface="Times New Roman" panose="02020603050405020304" pitchFamily="18" charset="0"/>
                <a:hlinkClick r:id="rId3"/>
              </a:rPr>
              <a:t>https://www.deskdecode.com/wp-content/uploads/2020/05/installing-hard-drive-min.jpg</a:t>
            </a:r>
            <a:endParaRPr lang="en-IN" sz="600" dirty="0">
              <a:solidFill>
                <a:srgbClr val="000000"/>
              </a:solidFill>
              <a:effectLst/>
              <a:latin typeface="+mj-lt"/>
              <a:ea typeface="Times New Roman" panose="02020603050405020304" pitchFamily="18" charset="0"/>
              <a:cs typeface="Bookman Old Style" panose="02050604050505020204" pitchFamily="18" charset="0"/>
            </a:endParaRPr>
          </a:p>
          <a:p>
            <a:pPr marL="184150" indent="0">
              <a:spcBef>
                <a:spcPts val="1000"/>
              </a:spcBef>
              <a:spcAft>
                <a:spcPts val="1000"/>
              </a:spcAft>
              <a:buNone/>
              <a:tabLst>
                <a:tab pos="1375410" algn="l"/>
              </a:tabLst>
            </a:pPr>
            <a:endParaRPr lang="en-IN" sz="600" spc="5" dirty="0">
              <a:solidFill>
                <a:srgbClr val="585858"/>
              </a:solidFill>
              <a:latin typeface="+mj-lt"/>
            </a:endParaRPr>
          </a:p>
          <a:p>
            <a:pPr marL="184150" indent="0">
              <a:lnSpc>
                <a:spcPct val="115000"/>
              </a:lnSpc>
              <a:spcBef>
                <a:spcPts val="1000"/>
              </a:spcBef>
              <a:spcAft>
                <a:spcPts val="1000"/>
              </a:spcAft>
              <a:buNone/>
              <a:tabLst>
                <a:tab pos="1375410" algn="l"/>
              </a:tabLst>
            </a:pPr>
            <a:endParaRPr lang="en-IN" sz="800" spc="5" dirty="0">
              <a:solidFill>
                <a:srgbClr val="585858"/>
              </a:solidFill>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98831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5 : Install Internal Drives</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3273972"/>
          </a:xfrm>
          <a:prstGeom prst="rect">
            <a:avLst/>
          </a:prstGeom>
        </p:spPr>
        <p:txBody>
          <a:bodyPr vert="horz" wrap="square" lIns="0" tIns="52069" rIns="0" bIns="0" rtlCol="0">
            <a:spAutoFit/>
          </a:bodyPr>
          <a:lstStyle/>
          <a:p>
            <a:pPr lvl="0">
              <a:spcAft>
                <a:spcPts val="80"/>
              </a:spcAft>
            </a:pPr>
            <a:endParaRPr lang="en-IN" dirty="0">
              <a:solidFill>
                <a:srgbClr val="211D1E"/>
              </a:solidFill>
              <a:latin typeface="+mj-lt"/>
            </a:endParaRPr>
          </a:p>
          <a:p>
            <a:pPr marL="342900" indent="-342900">
              <a:spcAft>
                <a:spcPts val="80"/>
              </a:spcAft>
              <a:buFont typeface="Symbol" panose="05050102010706020507" pitchFamily="18" charset="2"/>
              <a:buChar char=""/>
            </a:pPr>
            <a:r>
              <a:rPr lang="en-IN" b="1" dirty="0">
                <a:solidFill>
                  <a:srgbClr val="211D1E"/>
                </a:solidFill>
                <a:latin typeface="+mj-lt"/>
              </a:rPr>
              <a:t>Hard Drive</a:t>
            </a:r>
          </a:p>
          <a:p>
            <a:pPr marL="342900" lvl="0" indent="-342900">
              <a:spcAft>
                <a:spcPts val="80"/>
              </a:spcAft>
              <a:buFont typeface="Symbol" panose="05050102010706020507" pitchFamily="18" charset="2"/>
              <a:buChar char=""/>
            </a:pPr>
            <a:r>
              <a:rPr lang="en-IN" dirty="0">
                <a:solidFill>
                  <a:srgbClr val="211D1E"/>
                </a:solidFill>
                <a:latin typeface="+mj-lt"/>
              </a:rPr>
              <a:t>Position the HDD so that it aligns with the 3.5-inch drive bay. </a:t>
            </a:r>
          </a:p>
          <a:p>
            <a:pPr marL="342900" lvl="0" indent="-342900">
              <a:spcAft>
                <a:spcPts val="80"/>
              </a:spcAft>
              <a:buFont typeface="Symbol" panose="05050102010706020507" pitchFamily="18" charset="2"/>
              <a:buChar char=""/>
            </a:pPr>
            <a:r>
              <a:rPr lang="en-IN" dirty="0">
                <a:solidFill>
                  <a:srgbClr val="211D1E"/>
                </a:solidFill>
                <a:latin typeface="+mj-lt"/>
              </a:rPr>
              <a:t>Insert the HDD into the drive bay so that the screw holes in the drive line up with the screw holes in the case</a:t>
            </a:r>
          </a:p>
          <a:p>
            <a:pPr marL="342900" lvl="0" indent="-342900">
              <a:spcAft>
                <a:spcPts val="80"/>
              </a:spcAft>
              <a:buFont typeface="Symbol" panose="05050102010706020507" pitchFamily="18" charset="2"/>
              <a:buChar char=""/>
            </a:pPr>
            <a:r>
              <a:rPr lang="en-IN" dirty="0">
                <a:solidFill>
                  <a:srgbClr val="211D1E"/>
                </a:solidFill>
                <a:latin typeface="+mj-lt"/>
              </a:rPr>
              <a:t>Secure the HDD to the case using proper screws.</a:t>
            </a:r>
          </a:p>
          <a:p>
            <a:pPr>
              <a:spcAft>
                <a:spcPts val="80"/>
              </a:spcAft>
            </a:pPr>
            <a:r>
              <a:rPr lang="en-IN" dirty="0">
                <a:solidFill>
                  <a:srgbClr val="211D1E"/>
                </a:solidFill>
                <a:latin typeface="+mj-lt"/>
              </a:rPr>
              <a:t> </a:t>
            </a:r>
          </a:p>
          <a:p>
            <a:pPr marL="342900" indent="-342900">
              <a:spcAft>
                <a:spcPts val="80"/>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8" name="Picture 7" descr="Replace or Install Hard Disk Drive (HDD) in Desktop or Laptop |  DESKDECODE.COM">
            <a:extLst>
              <a:ext uri="{FF2B5EF4-FFF2-40B4-BE49-F238E27FC236}">
                <a16:creationId xmlns:a16="http://schemas.microsoft.com/office/drawing/2014/main" id="{D6CD890C-5E3A-44AD-86A4-2760AA44E9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83762" y="1185392"/>
            <a:ext cx="4360545" cy="2907030"/>
          </a:xfrm>
          <a:prstGeom prst="rect">
            <a:avLst/>
          </a:prstGeom>
          <a:noFill/>
          <a:ln>
            <a:noFill/>
          </a:ln>
        </p:spPr>
      </p:pic>
    </p:spTree>
    <p:extLst>
      <p:ext uri="{BB962C8B-B14F-4D97-AF65-F5344CB8AC3E}">
        <p14:creationId xmlns:p14="http://schemas.microsoft.com/office/powerpoint/2010/main" val="309944798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IN" dirty="0"/>
              <a:t>Types of Computer Virus</a:t>
            </a:r>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721769"/>
            <a:ext cx="3837000" cy="1941456"/>
          </a:xfrm>
        </p:spPr>
        <p:txBody>
          <a:bodyPr/>
          <a:lstStyle/>
          <a:p>
            <a:r>
              <a:rPr lang="en-US" dirty="0"/>
              <a:t>Boot Sector Virus.</a:t>
            </a:r>
          </a:p>
          <a:p>
            <a:r>
              <a:rPr lang="en-US" dirty="0"/>
              <a:t>Direct Action Virus.</a:t>
            </a:r>
          </a:p>
          <a:p>
            <a:r>
              <a:rPr lang="en-US" dirty="0"/>
              <a:t>Resident Virus.</a:t>
            </a:r>
          </a:p>
          <a:p>
            <a:r>
              <a:rPr lang="en-US" dirty="0"/>
              <a:t>Multipartite Virus.</a:t>
            </a:r>
          </a:p>
          <a:p>
            <a:r>
              <a:rPr lang="en-US" dirty="0"/>
              <a:t>Overwrite Virus</a:t>
            </a:r>
          </a:p>
          <a:p>
            <a:r>
              <a:rPr lang="en-US" dirty="0"/>
              <a:t>Polymorphic Virus    </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663225"/>
            <a:ext cx="3397500" cy="284550"/>
          </a:xfrm>
        </p:spPr>
        <p:txBody>
          <a:bodyPr/>
          <a:lstStyle/>
          <a:p>
            <a:pPr marL="184150" indent="0">
              <a:buNone/>
            </a:pPr>
            <a:r>
              <a:rPr lang="en-IN" dirty="0"/>
              <a:t>https://cdn.ttgtmedia.com/rms/onlineimages/security-computer_virus-f_mobile.png</a:t>
            </a:r>
          </a:p>
        </p:txBody>
      </p:sp>
      <p:pic>
        <p:nvPicPr>
          <p:cNvPr id="8" name="Picture 7">
            <a:extLst>
              <a:ext uri="{FF2B5EF4-FFF2-40B4-BE49-F238E27FC236}">
                <a16:creationId xmlns:a16="http://schemas.microsoft.com/office/drawing/2014/main" id="{6E2BBA6F-EBBC-4C63-9DB7-616670B5B264}"/>
              </a:ext>
            </a:extLst>
          </p:cNvPr>
          <p:cNvPicPr>
            <a:picLocks noChangeAspect="1"/>
          </p:cNvPicPr>
          <p:nvPr/>
        </p:nvPicPr>
        <p:blipFill rotWithShape="1">
          <a:blip r:embed="rId2"/>
          <a:srcRect b="7687"/>
          <a:stretch/>
        </p:blipFill>
        <p:spPr>
          <a:xfrm>
            <a:off x="4641057" y="1112043"/>
            <a:ext cx="4372258" cy="2695575"/>
          </a:xfrm>
          <a:prstGeom prst="rect">
            <a:avLst/>
          </a:prstGeom>
        </p:spPr>
      </p:pic>
    </p:spTree>
    <p:extLst>
      <p:ext uri="{BB962C8B-B14F-4D97-AF65-F5344CB8AC3E}">
        <p14:creationId xmlns:p14="http://schemas.microsoft.com/office/powerpoint/2010/main" val="13570905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IN" dirty="0"/>
              <a:t>Types of Computer Virus</a:t>
            </a:r>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721769"/>
            <a:ext cx="3837000" cy="1941456"/>
          </a:xfrm>
        </p:spPr>
        <p:txBody>
          <a:bodyPr/>
          <a:lstStyle/>
          <a:p>
            <a:r>
              <a:rPr lang="en-US" dirty="0"/>
              <a:t>File Infector Virus </a:t>
            </a:r>
          </a:p>
          <a:p>
            <a:r>
              <a:rPr lang="en-IN" dirty="0"/>
              <a:t>Space filler Virus </a:t>
            </a:r>
          </a:p>
          <a:p>
            <a:r>
              <a:rPr lang="en-IN" dirty="0"/>
              <a:t>Macro Virus </a:t>
            </a:r>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663225"/>
            <a:ext cx="3397500" cy="284550"/>
          </a:xfrm>
        </p:spPr>
        <p:txBody>
          <a:bodyPr/>
          <a:lstStyle/>
          <a:p>
            <a:pPr marL="184150" indent="0">
              <a:buNone/>
            </a:pPr>
            <a:r>
              <a:rPr lang="en-IN" dirty="0"/>
              <a:t>https://cdn.ttgtmedia.com/rms/onlineimages/security-computer_virus-f_mobile.png</a:t>
            </a:r>
          </a:p>
          <a:p>
            <a:pPr marL="184150" indent="0">
              <a:buNone/>
            </a:pPr>
            <a:endParaRPr lang="en-IN" dirty="0"/>
          </a:p>
        </p:txBody>
      </p:sp>
      <p:pic>
        <p:nvPicPr>
          <p:cNvPr id="8" name="Picture 7">
            <a:extLst>
              <a:ext uri="{FF2B5EF4-FFF2-40B4-BE49-F238E27FC236}">
                <a16:creationId xmlns:a16="http://schemas.microsoft.com/office/drawing/2014/main" id="{53DEDD48-EA28-4531-80BF-FF7CCC752E86}"/>
              </a:ext>
            </a:extLst>
          </p:cNvPr>
          <p:cNvPicPr>
            <a:picLocks noChangeAspect="1"/>
          </p:cNvPicPr>
          <p:nvPr/>
        </p:nvPicPr>
        <p:blipFill rotWithShape="1">
          <a:blip r:embed="rId2"/>
          <a:srcRect b="7687"/>
          <a:stretch/>
        </p:blipFill>
        <p:spPr>
          <a:xfrm>
            <a:off x="4641057" y="1112043"/>
            <a:ext cx="4372258" cy="2695575"/>
          </a:xfrm>
          <a:prstGeom prst="rect">
            <a:avLst/>
          </a:prstGeom>
        </p:spPr>
      </p:pic>
    </p:spTree>
    <p:extLst>
      <p:ext uri="{BB962C8B-B14F-4D97-AF65-F5344CB8AC3E}">
        <p14:creationId xmlns:p14="http://schemas.microsoft.com/office/powerpoint/2010/main" val="249149733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IN" dirty="0"/>
              <a:t>What Causes Computer Viruses</a:t>
            </a:r>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pPr marL="139700" indent="0">
              <a:buNone/>
            </a:pPr>
            <a:endParaRPr lang="en-US" dirty="0"/>
          </a:p>
          <a:p>
            <a:pPr marL="139700" indent="0">
              <a:buNone/>
            </a:pPr>
            <a:r>
              <a:rPr lang="en-US" dirty="0"/>
              <a:t>The delivery of a computer virus can happen in several ways. </a:t>
            </a:r>
          </a:p>
          <a:p>
            <a:r>
              <a:rPr lang="en-US" dirty="0"/>
              <a:t>One common method is via a phishing email. </a:t>
            </a:r>
          </a:p>
          <a:p>
            <a:r>
              <a:rPr lang="en-US" dirty="0"/>
              <a:t>Another technique is hosting malware on a server that promises to provide a legitimate program. </a:t>
            </a:r>
          </a:p>
          <a:p>
            <a:r>
              <a:rPr lang="en-US" dirty="0"/>
              <a:t>It can be delivered using macros or by injecting malicious code into legitimate software files.</a:t>
            </a:r>
          </a:p>
          <a:p>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663225"/>
            <a:ext cx="3397500" cy="284550"/>
          </a:xfrm>
        </p:spPr>
        <p:txBody>
          <a:bodyPr/>
          <a:lstStyle/>
          <a:p>
            <a:pPr marL="184150" indent="0">
              <a:buNone/>
            </a:pPr>
            <a:r>
              <a:rPr lang="en-IN" dirty="0"/>
              <a:t>https://intersys.co.uk//wp-content/uploads/2018/11/Computer_Malware.jpg</a:t>
            </a:r>
          </a:p>
        </p:txBody>
      </p:sp>
      <p:pic>
        <p:nvPicPr>
          <p:cNvPr id="8" name="Picture 7">
            <a:extLst>
              <a:ext uri="{FF2B5EF4-FFF2-40B4-BE49-F238E27FC236}">
                <a16:creationId xmlns:a16="http://schemas.microsoft.com/office/drawing/2014/main" id="{6BCC22A5-783C-4CC5-BCAB-DB3A19F23674}"/>
              </a:ext>
            </a:extLst>
          </p:cNvPr>
          <p:cNvPicPr>
            <a:picLocks noChangeAspect="1"/>
          </p:cNvPicPr>
          <p:nvPr/>
        </p:nvPicPr>
        <p:blipFill>
          <a:blip r:embed="rId2"/>
          <a:stretch>
            <a:fillRect/>
          </a:stretch>
        </p:blipFill>
        <p:spPr>
          <a:xfrm>
            <a:off x="5635125" y="1627442"/>
            <a:ext cx="3046600" cy="2280190"/>
          </a:xfrm>
          <a:prstGeom prst="rect">
            <a:avLst/>
          </a:prstGeom>
        </p:spPr>
      </p:pic>
    </p:spTree>
    <p:extLst>
      <p:ext uri="{BB962C8B-B14F-4D97-AF65-F5344CB8AC3E}">
        <p14:creationId xmlns:p14="http://schemas.microsoft.com/office/powerpoint/2010/main" val="198037138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US" dirty="0"/>
              <a:t>What Is a Computer Worm</a:t>
            </a:r>
            <a:endParaRPr lang="en-IN" dirty="0"/>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pPr marL="139700" indent="0">
              <a:buNone/>
            </a:pPr>
            <a:endParaRPr lang="en-US" dirty="0"/>
          </a:p>
          <a:p>
            <a:r>
              <a:rPr lang="en-US" dirty="0"/>
              <a:t>A computer worm is malware, just like a virus, but a worm takes a copy of itself and propagates it to other users. Worms can also deliver a payload and exhaust resources. </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https://blog.emsisoft.com/wp-content/uploads/2017/07/malware-worms-blog-banner.png</a:t>
            </a:r>
          </a:p>
        </p:txBody>
      </p:sp>
      <p:pic>
        <p:nvPicPr>
          <p:cNvPr id="7" name="Picture 6">
            <a:extLst>
              <a:ext uri="{FF2B5EF4-FFF2-40B4-BE49-F238E27FC236}">
                <a16:creationId xmlns:a16="http://schemas.microsoft.com/office/drawing/2014/main" id="{870D5411-5332-4F51-BD18-E2398AD8E44B}"/>
              </a:ext>
            </a:extLst>
          </p:cNvPr>
          <p:cNvPicPr>
            <a:picLocks noChangeAspect="1"/>
          </p:cNvPicPr>
          <p:nvPr/>
        </p:nvPicPr>
        <p:blipFill>
          <a:blip r:embed="rId2"/>
          <a:stretch>
            <a:fillRect/>
          </a:stretch>
        </p:blipFill>
        <p:spPr>
          <a:xfrm>
            <a:off x="4992964" y="1714402"/>
            <a:ext cx="3688761" cy="1878904"/>
          </a:xfrm>
          <a:prstGeom prst="rect">
            <a:avLst/>
          </a:prstGeom>
        </p:spPr>
      </p:pic>
    </p:spTree>
    <p:extLst>
      <p:ext uri="{BB962C8B-B14F-4D97-AF65-F5344CB8AC3E}">
        <p14:creationId xmlns:p14="http://schemas.microsoft.com/office/powerpoint/2010/main" val="52194476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US" dirty="0"/>
              <a:t>What Does a Computer Virus Do</a:t>
            </a:r>
            <a:endParaRPr lang="en-IN" dirty="0"/>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US" dirty="0"/>
              <a:t>The way a computer virus acts depends on how it’s coded. It could be something as simple as a prank that doesn’t cause any damage, or it could be sophisticated, leading to criminal activity and fraud. </a:t>
            </a:r>
          </a:p>
          <a:p>
            <a:r>
              <a:rPr lang="en-US" dirty="0"/>
              <a:t>Many viruses only affect a local device, but others spread across a network environment to find other vulnerable hosts.</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https://enterprise.comodo.com/images/what-does-a-malware-virus-do.png</a:t>
            </a:r>
          </a:p>
        </p:txBody>
      </p:sp>
      <p:pic>
        <p:nvPicPr>
          <p:cNvPr id="8" name="Picture 7">
            <a:extLst>
              <a:ext uri="{FF2B5EF4-FFF2-40B4-BE49-F238E27FC236}">
                <a16:creationId xmlns:a16="http://schemas.microsoft.com/office/drawing/2014/main" id="{99BFE652-713E-47E1-B5BF-7F31E311F70D}"/>
              </a:ext>
            </a:extLst>
          </p:cNvPr>
          <p:cNvPicPr>
            <a:picLocks noChangeAspect="1"/>
          </p:cNvPicPr>
          <p:nvPr/>
        </p:nvPicPr>
        <p:blipFill>
          <a:blip r:embed="rId2"/>
          <a:stretch>
            <a:fillRect/>
          </a:stretch>
        </p:blipFill>
        <p:spPr>
          <a:xfrm>
            <a:off x="4844727" y="1131093"/>
            <a:ext cx="3778449" cy="2747963"/>
          </a:xfrm>
          <a:prstGeom prst="rect">
            <a:avLst/>
          </a:prstGeom>
        </p:spPr>
      </p:pic>
    </p:spTree>
    <p:extLst>
      <p:ext uri="{BB962C8B-B14F-4D97-AF65-F5344CB8AC3E}">
        <p14:creationId xmlns:p14="http://schemas.microsoft.com/office/powerpoint/2010/main" val="344318948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IN" dirty="0"/>
              <a:t>Symptoms of Computer Virus</a:t>
            </a:r>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US" dirty="0"/>
              <a:t>Malware authors write code that is undetectable until the payload is delivered. However, like any software program, bugs could present issues while the virus runs. </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https://image.slidesharecdn.com/computerviruses-140131070746-phpapp02/95/computer-viruses-7-638.jpg?cb=1391152119</a:t>
            </a:r>
          </a:p>
        </p:txBody>
      </p:sp>
      <p:pic>
        <p:nvPicPr>
          <p:cNvPr id="10" name="Picture 9">
            <a:extLst>
              <a:ext uri="{FF2B5EF4-FFF2-40B4-BE49-F238E27FC236}">
                <a16:creationId xmlns:a16="http://schemas.microsoft.com/office/drawing/2014/main" id="{4ADED645-8590-433B-BDBC-D7705749A510}"/>
              </a:ext>
            </a:extLst>
          </p:cNvPr>
          <p:cNvPicPr>
            <a:picLocks noChangeAspect="1"/>
          </p:cNvPicPr>
          <p:nvPr/>
        </p:nvPicPr>
        <p:blipFill>
          <a:blip r:embed="rId2"/>
          <a:stretch>
            <a:fillRect/>
          </a:stretch>
        </p:blipFill>
        <p:spPr>
          <a:xfrm>
            <a:off x="4844727" y="976313"/>
            <a:ext cx="4028042" cy="3024188"/>
          </a:xfrm>
          <a:prstGeom prst="rect">
            <a:avLst/>
          </a:prstGeom>
        </p:spPr>
      </p:pic>
    </p:spTree>
    <p:extLst>
      <p:ext uri="{BB962C8B-B14F-4D97-AF65-F5344CB8AC3E}">
        <p14:creationId xmlns:p14="http://schemas.microsoft.com/office/powerpoint/2010/main" val="242233306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IN" dirty="0"/>
              <a:t>Examples of Computer Virus</a:t>
            </a:r>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IN" dirty="0"/>
              <a:t>The web contains millions of computer viruses, but only a few have gained popularity and infect record numbers of machines. Some examples of widespread computer viruses include:</a:t>
            </a:r>
          </a:p>
          <a:p>
            <a:r>
              <a:rPr lang="en-IN" dirty="0"/>
              <a:t>Morris Worm</a:t>
            </a:r>
          </a:p>
          <a:p>
            <a:r>
              <a:rPr lang="en-IN" dirty="0"/>
              <a:t>Nimda</a:t>
            </a:r>
          </a:p>
          <a:p>
            <a:r>
              <a:rPr lang="en-IN" dirty="0"/>
              <a:t>ILOVEYOU</a:t>
            </a:r>
          </a:p>
          <a:p>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https://hightouchtechnologies.com/wp-content/uploads/images/services/security-solutions/computer-viruses.png</a:t>
            </a:r>
          </a:p>
          <a:p>
            <a:pPr marL="184150" indent="0">
              <a:buNone/>
            </a:pPr>
            <a:endParaRPr lang="en-IN" dirty="0"/>
          </a:p>
        </p:txBody>
      </p:sp>
      <p:pic>
        <p:nvPicPr>
          <p:cNvPr id="9" name="Picture 8">
            <a:extLst>
              <a:ext uri="{FF2B5EF4-FFF2-40B4-BE49-F238E27FC236}">
                <a16:creationId xmlns:a16="http://schemas.microsoft.com/office/drawing/2014/main" id="{6D14C7BE-8F06-47B1-85DB-F421499C7D94}"/>
              </a:ext>
            </a:extLst>
          </p:cNvPr>
          <p:cNvPicPr>
            <a:picLocks noChangeAspect="1"/>
          </p:cNvPicPr>
          <p:nvPr/>
        </p:nvPicPr>
        <p:blipFill>
          <a:blip r:embed="rId2"/>
          <a:stretch>
            <a:fillRect/>
          </a:stretch>
        </p:blipFill>
        <p:spPr>
          <a:xfrm>
            <a:off x="5485981" y="514351"/>
            <a:ext cx="2735235" cy="3729038"/>
          </a:xfrm>
          <a:prstGeom prst="rect">
            <a:avLst/>
          </a:prstGeom>
        </p:spPr>
      </p:pic>
    </p:spTree>
    <p:extLst>
      <p:ext uri="{BB962C8B-B14F-4D97-AF65-F5344CB8AC3E}">
        <p14:creationId xmlns:p14="http://schemas.microsoft.com/office/powerpoint/2010/main" val="63090219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IN" dirty="0"/>
              <a:t>Examples of Computer Virus</a:t>
            </a:r>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IN" dirty="0"/>
              <a:t>SQL Slammer</a:t>
            </a:r>
          </a:p>
          <a:p>
            <a:r>
              <a:rPr lang="en-IN" dirty="0"/>
              <a:t>Stuxnet</a:t>
            </a:r>
          </a:p>
          <a:p>
            <a:r>
              <a:rPr lang="en-IN" dirty="0"/>
              <a:t>CryptoLocker</a:t>
            </a:r>
          </a:p>
          <a:p>
            <a:r>
              <a:rPr lang="en-IN" dirty="0"/>
              <a:t>Conficker</a:t>
            </a:r>
          </a:p>
          <a:p>
            <a:r>
              <a:rPr lang="en-IN" dirty="0"/>
              <a:t>Tinba</a:t>
            </a:r>
          </a:p>
          <a:p>
            <a:r>
              <a:rPr lang="en-IN" dirty="0"/>
              <a:t>Welchia</a:t>
            </a:r>
          </a:p>
          <a:p>
            <a:r>
              <a:rPr lang="en-IN" dirty="0"/>
              <a:t>Shlayer</a:t>
            </a:r>
          </a:p>
          <a:p>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https://hightouchtechnologies.com/wp-content/uploads/images/services/security-solutions/computer-viruses.png</a:t>
            </a:r>
          </a:p>
        </p:txBody>
      </p:sp>
      <p:pic>
        <p:nvPicPr>
          <p:cNvPr id="8" name="Picture 7">
            <a:extLst>
              <a:ext uri="{FF2B5EF4-FFF2-40B4-BE49-F238E27FC236}">
                <a16:creationId xmlns:a16="http://schemas.microsoft.com/office/drawing/2014/main" id="{8E9EA2C1-73CB-40C3-B677-C6AA8BA9759B}"/>
              </a:ext>
            </a:extLst>
          </p:cNvPr>
          <p:cNvPicPr>
            <a:picLocks noChangeAspect="1"/>
          </p:cNvPicPr>
          <p:nvPr/>
        </p:nvPicPr>
        <p:blipFill>
          <a:blip r:embed="rId2"/>
          <a:stretch>
            <a:fillRect/>
          </a:stretch>
        </p:blipFill>
        <p:spPr>
          <a:xfrm>
            <a:off x="5485981" y="514351"/>
            <a:ext cx="2735235" cy="3729038"/>
          </a:xfrm>
          <a:prstGeom prst="rect">
            <a:avLst/>
          </a:prstGeom>
        </p:spPr>
      </p:pic>
    </p:spTree>
    <p:extLst>
      <p:ext uri="{BB962C8B-B14F-4D97-AF65-F5344CB8AC3E}">
        <p14:creationId xmlns:p14="http://schemas.microsoft.com/office/powerpoint/2010/main" val="39016015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US" dirty="0"/>
              <a:t>How to Prevent Computer Viruses </a:t>
            </a:r>
            <a:endParaRPr lang="en-IN" dirty="0"/>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IN" dirty="0"/>
              <a:t>Install antivirus software</a:t>
            </a:r>
          </a:p>
          <a:p>
            <a:r>
              <a:rPr lang="en-IN" dirty="0"/>
              <a:t>Don’t open executable email attachments.</a:t>
            </a:r>
          </a:p>
          <a:p>
            <a:r>
              <a:rPr lang="en-US" dirty="0"/>
              <a:t>Keep your operating system updated</a:t>
            </a:r>
          </a:p>
          <a:p>
            <a:r>
              <a:rPr lang="en-IN" dirty="0"/>
              <a:t>Avoid questionable websites</a:t>
            </a:r>
          </a:p>
          <a:p>
            <a:r>
              <a:rPr lang="en-US" dirty="0"/>
              <a:t>Don’t use pirated software</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https://cdn.redshift.autodesk.com/2014/04/How_To_Prevent_Malware_Secure_Network_2021.jpg</a:t>
            </a:r>
          </a:p>
        </p:txBody>
      </p:sp>
      <p:pic>
        <p:nvPicPr>
          <p:cNvPr id="7" name="Picture 6">
            <a:extLst>
              <a:ext uri="{FF2B5EF4-FFF2-40B4-BE49-F238E27FC236}">
                <a16:creationId xmlns:a16="http://schemas.microsoft.com/office/drawing/2014/main" id="{20BA6090-ABC0-47BA-B8C4-F1ABA8FAB462}"/>
              </a:ext>
            </a:extLst>
          </p:cNvPr>
          <p:cNvPicPr>
            <a:picLocks noChangeAspect="1"/>
          </p:cNvPicPr>
          <p:nvPr/>
        </p:nvPicPr>
        <p:blipFill>
          <a:blip r:embed="rId2"/>
          <a:stretch>
            <a:fillRect/>
          </a:stretch>
        </p:blipFill>
        <p:spPr>
          <a:xfrm>
            <a:off x="5122946" y="1452561"/>
            <a:ext cx="3558779" cy="2112169"/>
          </a:xfrm>
          <a:prstGeom prst="rect">
            <a:avLst/>
          </a:prstGeom>
        </p:spPr>
      </p:pic>
    </p:spTree>
    <p:extLst>
      <p:ext uri="{BB962C8B-B14F-4D97-AF65-F5344CB8AC3E}">
        <p14:creationId xmlns:p14="http://schemas.microsoft.com/office/powerpoint/2010/main" val="332484014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IN" dirty="0"/>
              <a:t>What is an Anti-Virus</a:t>
            </a:r>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US" dirty="0"/>
              <a:t>Antivirus is a program that helps to secure various systems by scanning, detecting and removing viruses, malware, computer worms, and so on. </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https://observer.com/wp-content/uploads/sites/2/2021/02/best-antivirus.jpg?quality=80</a:t>
            </a:r>
          </a:p>
        </p:txBody>
      </p:sp>
      <p:pic>
        <p:nvPicPr>
          <p:cNvPr id="8" name="Picture 7">
            <a:extLst>
              <a:ext uri="{FF2B5EF4-FFF2-40B4-BE49-F238E27FC236}">
                <a16:creationId xmlns:a16="http://schemas.microsoft.com/office/drawing/2014/main" id="{06387EB3-CE99-42B2-BE18-A14B4A468EFD}"/>
              </a:ext>
            </a:extLst>
          </p:cNvPr>
          <p:cNvPicPr>
            <a:picLocks noChangeAspect="1"/>
          </p:cNvPicPr>
          <p:nvPr/>
        </p:nvPicPr>
        <p:blipFill>
          <a:blip r:embed="rId2"/>
          <a:stretch>
            <a:fillRect/>
          </a:stretch>
        </p:blipFill>
        <p:spPr>
          <a:xfrm>
            <a:off x="4844727" y="1189435"/>
            <a:ext cx="3970661" cy="2605746"/>
          </a:xfrm>
          <a:prstGeom prst="rect">
            <a:avLst/>
          </a:prstGeom>
        </p:spPr>
      </p:pic>
    </p:spTree>
    <p:extLst>
      <p:ext uri="{BB962C8B-B14F-4D97-AF65-F5344CB8AC3E}">
        <p14:creationId xmlns:p14="http://schemas.microsoft.com/office/powerpoint/2010/main" val="4070105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1" y="4399280"/>
            <a:ext cx="3642330" cy="744220"/>
          </a:xfrm>
          <a:prstGeom prst="rect">
            <a:avLst/>
          </a:prstGeom>
        </p:spPr>
        <p:txBody>
          <a:bodyPr spcFirstLastPara="1" wrap="square" lIns="91425" tIns="91425" rIns="91425" bIns="91425" anchor="t" anchorCtr="0">
            <a:noAutofit/>
          </a:bodyPr>
          <a:lstStyle/>
          <a:p>
            <a:pPr marL="184150" indent="0" algn="ctr">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1800" spc="5" dirty="0">
                <a:solidFill>
                  <a:srgbClr val="211D1E"/>
                </a:solidFill>
                <a:latin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 </a:t>
            </a:r>
            <a:r>
              <a:rPr lang="en-IN" sz="800" spc="15" dirty="0">
                <a:solidFill>
                  <a:srgbClr val="585858"/>
                </a:solidFill>
                <a:hlinkClick r:id="rId3">
                  <a:extLst>
                    <a:ext uri="{A12FA001-AC4F-418D-AE19-62706E023703}">
                      <ahyp:hlinkClr xmlns:ahyp="http://schemas.microsoft.com/office/drawing/2018/hyperlinkcolor" val="tx"/>
                    </a:ext>
                  </a:extLst>
                </a:hlinkClick>
              </a:rPr>
              <a:t>https://docs.oracle.com/cd/E19127-01/ultra27.ws/820-6776/images/126223new.gif</a:t>
            </a:r>
            <a:endParaRPr lang="en-IN" sz="800" spc="5" dirty="0">
              <a:solidFill>
                <a:srgbClr val="585858"/>
              </a:solidFill>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98831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5 : Install Internal Drives</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3933127"/>
          </a:xfrm>
          <a:prstGeom prst="rect">
            <a:avLst/>
          </a:prstGeom>
        </p:spPr>
        <p:txBody>
          <a:bodyPr vert="horz" wrap="square" lIns="0" tIns="52069" rIns="0" bIns="0" rtlCol="0">
            <a:spAutoFit/>
          </a:bodyPr>
          <a:lstStyle/>
          <a:p>
            <a:pPr lvl="0">
              <a:spcAft>
                <a:spcPts val="80"/>
              </a:spcAft>
            </a:pPr>
            <a:endParaRPr lang="en-IN" dirty="0">
              <a:solidFill>
                <a:srgbClr val="211D1E"/>
              </a:solidFill>
              <a:latin typeface="+mj-lt"/>
            </a:endParaRPr>
          </a:p>
          <a:p>
            <a:pPr marL="342900" indent="-342900">
              <a:spcAft>
                <a:spcPts val="80"/>
              </a:spcAft>
              <a:buFont typeface="Symbol" panose="05050102010706020507" pitchFamily="18" charset="2"/>
              <a:buChar char=""/>
            </a:pPr>
            <a:r>
              <a:rPr lang="en-IN" b="1" dirty="0">
                <a:solidFill>
                  <a:srgbClr val="211D1E"/>
                </a:solidFill>
                <a:latin typeface="+mj-lt"/>
              </a:rPr>
              <a:t>Optical Drive</a:t>
            </a:r>
          </a:p>
          <a:p>
            <a:pPr marL="342900" lvl="0" indent="-342900">
              <a:spcAft>
                <a:spcPts val="100"/>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Position the optical drive so that it aligns with the 5.25 inch drive bay. </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Insert the optical drive into the drive bay so that the optical drive screw holes align with the screw holes in the case (see Figure 1.11).</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 Secure the optical drive to the case using the proper screws.</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 Connect the power cable coming from the SMPS to the power socket of optical drive.</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100"/>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 Connect SATA data cable from optical drive socket to the motherboard socket. </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indent="-342900">
              <a:spcAft>
                <a:spcPts val="80"/>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7" name="Picture 6">
            <a:extLst>
              <a:ext uri="{FF2B5EF4-FFF2-40B4-BE49-F238E27FC236}">
                <a16:creationId xmlns:a16="http://schemas.microsoft.com/office/drawing/2014/main" id="{EEED50BA-7A5F-462D-A993-A6C4D548CE5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57749" y="972502"/>
            <a:ext cx="3936969" cy="3316139"/>
          </a:xfrm>
          <a:prstGeom prst="rect">
            <a:avLst/>
          </a:prstGeom>
          <a:noFill/>
          <a:ln>
            <a:noFill/>
          </a:ln>
        </p:spPr>
      </p:pic>
    </p:spTree>
    <p:extLst>
      <p:ext uri="{BB962C8B-B14F-4D97-AF65-F5344CB8AC3E}">
        <p14:creationId xmlns:p14="http://schemas.microsoft.com/office/powerpoint/2010/main" val="3521093460"/>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IN" dirty="0"/>
              <a:t>Different types of software</a:t>
            </a:r>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US" dirty="0"/>
              <a:t>Cloud-Based Software</a:t>
            </a:r>
          </a:p>
          <a:p>
            <a:r>
              <a:rPr lang="en-IN" dirty="0"/>
              <a:t>Standalone Software</a:t>
            </a:r>
          </a:p>
          <a:p>
            <a:r>
              <a:rPr lang="en-IN" dirty="0"/>
              <a:t>Security Software Suites</a:t>
            </a:r>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https://images.slideplayer.com/19/5901606/slides/slide_6.jpg</a:t>
            </a:r>
          </a:p>
        </p:txBody>
      </p:sp>
      <p:pic>
        <p:nvPicPr>
          <p:cNvPr id="7" name="Picture 6">
            <a:extLst>
              <a:ext uri="{FF2B5EF4-FFF2-40B4-BE49-F238E27FC236}">
                <a16:creationId xmlns:a16="http://schemas.microsoft.com/office/drawing/2014/main" id="{A9FAE45B-3762-4497-A095-2A2CEFE995DF}"/>
              </a:ext>
            </a:extLst>
          </p:cNvPr>
          <p:cNvPicPr>
            <a:picLocks noChangeAspect="1"/>
          </p:cNvPicPr>
          <p:nvPr/>
        </p:nvPicPr>
        <p:blipFill>
          <a:blip r:embed="rId2"/>
          <a:stretch>
            <a:fillRect/>
          </a:stretch>
        </p:blipFill>
        <p:spPr>
          <a:xfrm>
            <a:off x="5074950" y="1034200"/>
            <a:ext cx="3714751" cy="2786063"/>
          </a:xfrm>
          <a:prstGeom prst="rect">
            <a:avLst/>
          </a:prstGeom>
        </p:spPr>
      </p:pic>
    </p:spTree>
    <p:extLst>
      <p:ext uri="{BB962C8B-B14F-4D97-AF65-F5344CB8AC3E}">
        <p14:creationId xmlns:p14="http://schemas.microsoft.com/office/powerpoint/2010/main" val="3403510788"/>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US" dirty="0"/>
              <a:t>What Does AntiVirus Software Do</a:t>
            </a:r>
            <a:endParaRPr lang="en-IN" dirty="0"/>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US" dirty="0"/>
              <a:t>Scan specific files or directories for any malware or known malicious patterns</a:t>
            </a:r>
          </a:p>
          <a:p>
            <a:r>
              <a:rPr lang="en-US" dirty="0"/>
              <a:t>Allow you to schedule scans to automatically run for you</a:t>
            </a:r>
          </a:p>
          <a:p>
            <a:r>
              <a:rPr lang="en-US" dirty="0"/>
              <a:t>Allow you to initiate a scan of a particular file or your entire computer, or of a CD or flash drive at any time.</a:t>
            </a:r>
          </a:p>
          <a:p>
            <a:pPr marL="139700" indent="0">
              <a:buNone/>
            </a:pPr>
            <a:r>
              <a:rPr lang="en-US" dirty="0"/>
              <a:t>	</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http://www.hackingtutorials.org/wp-content/uploads/2016/04/how-does-antivirus-software-work-artwork.jpg</a:t>
            </a:r>
          </a:p>
        </p:txBody>
      </p:sp>
      <p:pic>
        <p:nvPicPr>
          <p:cNvPr id="8" name="Picture 7">
            <a:extLst>
              <a:ext uri="{FF2B5EF4-FFF2-40B4-BE49-F238E27FC236}">
                <a16:creationId xmlns:a16="http://schemas.microsoft.com/office/drawing/2014/main" id="{4F458B7F-AF5B-467B-A27F-F85D02473680}"/>
              </a:ext>
            </a:extLst>
          </p:cNvPr>
          <p:cNvPicPr>
            <a:picLocks noChangeAspect="1"/>
          </p:cNvPicPr>
          <p:nvPr/>
        </p:nvPicPr>
        <p:blipFill rotWithShape="1">
          <a:blip r:embed="rId2"/>
          <a:srcRect t="15405"/>
          <a:stretch/>
        </p:blipFill>
        <p:spPr>
          <a:xfrm>
            <a:off x="4844727" y="1354901"/>
            <a:ext cx="4131521" cy="2163044"/>
          </a:xfrm>
          <a:prstGeom prst="rect">
            <a:avLst/>
          </a:prstGeom>
        </p:spPr>
      </p:pic>
    </p:spTree>
    <p:extLst>
      <p:ext uri="{BB962C8B-B14F-4D97-AF65-F5344CB8AC3E}">
        <p14:creationId xmlns:p14="http://schemas.microsoft.com/office/powerpoint/2010/main" val="621608020"/>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US" dirty="0"/>
              <a:t>What Does AntiVirus Software Do</a:t>
            </a:r>
            <a:endParaRPr lang="en-IN" dirty="0"/>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US" dirty="0"/>
              <a:t>Remove any malicious code detected –sometimes you will be notified of an infection and asked if you want to clean the file, other programs will automatically do this behind the scenes.</a:t>
            </a:r>
          </a:p>
          <a:p>
            <a:r>
              <a:rPr lang="en-US" dirty="0"/>
              <a:t>Show you the ‘health’ of your computer.</a:t>
            </a:r>
          </a:p>
          <a:p>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a:t>http://www.hackingtutorials.org/wp-content/uploads/2016/04/how-does-antivirus-software-work-artwork.jpg</a:t>
            </a:r>
            <a:endParaRPr lang="en-IN" dirty="0"/>
          </a:p>
        </p:txBody>
      </p:sp>
      <p:pic>
        <p:nvPicPr>
          <p:cNvPr id="8" name="Picture 7">
            <a:extLst>
              <a:ext uri="{FF2B5EF4-FFF2-40B4-BE49-F238E27FC236}">
                <a16:creationId xmlns:a16="http://schemas.microsoft.com/office/drawing/2014/main" id="{4F458B7F-AF5B-467B-A27F-F85D02473680}"/>
              </a:ext>
            </a:extLst>
          </p:cNvPr>
          <p:cNvPicPr>
            <a:picLocks noChangeAspect="1"/>
          </p:cNvPicPr>
          <p:nvPr/>
        </p:nvPicPr>
        <p:blipFill rotWithShape="1">
          <a:blip r:embed="rId2"/>
          <a:srcRect t="15405"/>
          <a:stretch/>
        </p:blipFill>
        <p:spPr>
          <a:xfrm>
            <a:off x="4844727" y="1354901"/>
            <a:ext cx="4131521" cy="2163044"/>
          </a:xfrm>
          <a:prstGeom prst="rect">
            <a:avLst/>
          </a:prstGeom>
        </p:spPr>
      </p:pic>
    </p:spTree>
    <p:extLst>
      <p:ext uri="{BB962C8B-B14F-4D97-AF65-F5344CB8AC3E}">
        <p14:creationId xmlns:p14="http://schemas.microsoft.com/office/powerpoint/2010/main" val="101420046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US" dirty="0"/>
              <a:t>What are the Benefits of Antivirus Software</a:t>
            </a:r>
            <a:endParaRPr lang="en-IN" dirty="0"/>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US" dirty="0"/>
              <a:t>Antivirus solutions protect more than just laptops, office computers, smartphones and tablets. </a:t>
            </a:r>
          </a:p>
          <a:p>
            <a:r>
              <a:rPr lang="en-US" dirty="0"/>
              <a:t>They protect precious memories, music and photo libraries, and important documents from destruction by malware. </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https://i1.wp.com/www.rrstech.in/wp-content/uploads/2020/02/Quick-heal-total-security-provider-nangloi-delhi.jpg</a:t>
            </a:r>
          </a:p>
        </p:txBody>
      </p:sp>
      <p:pic>
        <p:nvPicPr>
          <p:cNvPr id="7" name="Picture 6">
            <a:extLst>
              <a:ext uri="{FF2B5EF4-FFF2-40B4-BE49-F238E27FC236}">
                <a16:creationId xmlns:a16="http://schemas.microsoft.com/office/drawing/2014/main" id="{A92DCEE1-935A-4F24-B5CA-B819A6211676}"/>
              </a:ext>
            </a:extLst>
          </p:cNvPr>
          <p:cNvPicPr>
            <a:picLocks noChangeAspect="1"/>
          </p:cNvPicPr>
          <p:nvPr/>
        </p:nvPicPr>
        <p:blipFill>
          <a:blip r:embed="rId2"/>
          <a:stretch>
            <a:fillRect/>
          </a:stretch>
        </p:blipFill>
        <p:spPr>
          <a:xfrm>
            <a:off x="4844727" y="1034200"/>
            <a:ext cx="4048548" cy="2776538"/>
          </a:xfrm>
          <a:prstGeom prst="rect">
            <a:avLst/>
          </a:prstGeom>
        </p:spPr>
      </p:pic>
    </p:spTree>
    <p:extLst>
      <p:ext uri="{BB962C8B-B14F-4D97-AF65-F5344CB8AC3E}">
        <p14:creationId xmlns:p14="http://schemas.microsoft.com/office/powerpoint/2010/main" val="323840415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821AD-BEBE-45B2-B4C1-57AB435350B3}"/>
              </a:ext>
            </a:extLst>
          </p:cNvPr>
          <p:cNvSpPr>
            <a:spLocks noGrp="1"/>
          </p:cNvSpPr>
          <p:nvPr>
            <p:ph type="title"/>
          </p:nvPr>
        </p:nvSpPr>
        <p:spPr/>
        <p:txBody>
          <a:bodyPr/>
          <a:lstStyle/>
          <a:p>
            <a:r>
              <a:rPr lang="en-US" dirty="0"/>
              <a:t>Virus and its type and Antivirus</a:t>
            </a:r>
            <a:endParaRPr lang="en-IN" dirty="0"/>
          </a:p>
        </p:txBody>
      </p:sp>
      <p:sp>
        <p:nvSpPr>
          <p:cNvPr id="3" name="Subtitle 2">
            <a:extLst>
              <a:ext uri="{FF2B5EF4-FFF2-40B4-BE49-F238E27FC236}">
                <a16:creationId xmlns:a16="http://schemas.microsoft.com/office/drawing/2014/main" id="{657E90F6-187D-4893-92D3-53D219760B17}"/>
              </a:ext>
            </a:extLst>
          </p:cNvPr>
          <p:cNvSpPr>
            <a:spLocks noGrp="1"/>
          </p:cNvSpPr>
          <p:nvPr>
            <p:ph type="subTitle" idx="1"/>
          </p:nvPr>
        </p:nvSpPr>
        <p:spPr/>
        <p:txBody>
          <a:bodyPr/>
          <a:lstStyle/>
          <a:p>
            <a:r>
              <a:rPr lang="en-US" dirty="0"/>
              <a:t>How Does Antivirus Software Work</a:t>
            </a:r>
            <a:endParaRPr lang="en-IN" dirty="0"/>
          </a:p>
        </p:txBody>
      </p:sp>
      <p:sp>
        <p:nvSpPr>
          <p:cNvPr id="4" name="Text Placeholder 3">
            <a:extLst>
              <a:ext uri="{FF2B5EF4-FFF2-40B4-BE49-F238E27FC236}">
                <a16:creationId xmlns:a16="http://schemas.microsoft.com/office/drawing/2014/main" id="{0D8A7743-5997-4055-873B-1B14096577FE}"/>
              </a:ext>
            </a:extLst>
          </p:cNvPr>
          <p:cNvSpPr>
            <a:spLocks noGrp="1"/>
          </p:cNvSpPr>
          <p:nvPr>
            <p:ph type="body" idx="2"/>
          </p:nvPr>
        </p:nvSpPr>
        <p:spPr>
          <a:xfrm>
            <a:off x="462275" y="2571750"/>
            <a:ext cx="3837000" cy="2376025"/>
          </a:xfrm>
        </p:spPr>
        <p:txBody>
          <a:bodyPr/>
          <a:lstStyle/>
          <a:p>
            <a:r>
              <a:rPr lang="en-US" dirty="0"/>
              <a:t>Many antivirus software programs still download malware definitions straight to your device and scan your files in search of matches. </a:t>
            </a:r>
          </a:p>
          <a:p>
            <a:r>
              <a:rPr lang="en-US" dirty="0"/>
              <a:t>But since, as we mentioned, most malware regularly morphs in appearance to avoid detection, Webroot works differently. </a:t>
            </a:r>
            <a:endParaRPr lang="en-IN" dirty="0"/>
          </a:p>
        </p:txBody>
      </p:sp>
      <p:sp>
        <p:nvSpPr>
          <p:cNvPr id="5" name="Text Placeholder 4">
            <a:extLst>
              <a:ext uri="{FF2B5EF4-FFF2-40B4-BE49-F238E27FC236}">
                <a16:creationId xmlns:a16="http://schemas.microsoft.com/office/drawing/2014/main" id="{24ECF0F5-C44D-4AF1-890D-2761BC4B57F5}"/>
              </a:ext>
            </a:extLst>
          </p:cNvPr>
          <p:cNvSpPr>
            <a:spLocks noGrp="1"/>
          </p:cNvSpPr>
          <p:nvPr>
            <p:ph type="body" idx="3"/>
          </p:nvPr>
        </p:nvSpPr>
        <p:spPr>
          <a:xfrm>
            <a:off x="5074950" y="4507706"/>
            <a:ext cx="3397500" cy="440069"/>
          </a:xfrm>
        </p:spPr>
        <p:txBody>
          <a:bodyPr/>
          <a:lstStyle/>
          <a:p>
            <a:pPr marL="184150" indent="0">
              <a:buNone/>
            </a:pPr>
            <a:r>
              <a:rPr lang="en-IN" dirty="0"/>
              <a:t>https://i.ytimg.com/vi/1_rXO2Es5B8/maxresdefault.jpg</a:t>
            </a:r>
          </a:p>
        </p:txBody>
      </p:sp>
      <p:pic>
        <p:nvPicPr>
          <p:cNvPr id="8" name="Picture 7">
            <a:extLst>
              <a:ext uri="{FF2B5EF4-FFF2-40B4-BE49-F238E27FC236}">
                <a16:creationId xmlns:a16="http://schemas.microsoft.com/office/drawing/2014/main" id="{587F765B-9C68-4F00-B6E8-0522E751E83C}"/>
              </a:ext>
            </a:extLst>
          </p:cNvPr>
          <p:cNvPicPr>
            <a:picLocks noChangeAspect="1"/>
          </p:cNvPicPr>
          <p:nvPr/>
        </p:nvPicPr>
        <p:blipFill>
          <a:blip r:embed="rId2"/>
          <a:stretch>
            <a:fillRect/>
          </a:stretch>
        </p:blipFill>
        <p:spPr>
          <a:xfrm>
            <a:off x="4849650" y="1489472"/>
            <a:ext cx="3848099" cy="2164556"/>
          </a:xfrm>
          <a:prstGeom prst="rect">
            <a:avLst/>
          </a:prstGeom>
        </p:spPr>
      </p:pic>
    </p:spTree>
    <p:extLst>
      <p:ext uri="{BB962C8B-B14F-4D97-AF65-F5344CB8AC3E}">
        <p14:creationId xmlns:p14="http://schemas.microsoft.com/office/powerpoint/2010/main" val="285204701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9097-04DF-4E9D-A721-CBD3D6E46660}"/>
              </a:ext>
            </a:extLst>
          </p:cNvPr>
          <p:cNvSpPr>
            <a:spLocks noGrp="1"/>
          </p:cNvSpPr>
          <p:nvPr>
            <p:ph type="title"/>
          </p:nvPr>
        </p:nvSpPr>
        <p:spPr/>
        <p:txBody>
          <a:bodyPr/>
          <a:lstStyle/>
          <a:p>
            <a:r>
              <a:rPr lang="en-US" dirty="0"/>
              <a:t>Using different types of firewalls</a:t>
            </a:r>
            <a:endParaRPr lang="en-IN" dirty="0"/>
          </a:p>
        </p:txBody>
      </p:sp>
      <p:sp>
        <p:nvSpPr>
          <p:cNvPr id="3" name="Subtitle 2">
            <a:extLst>
              <a:ext uri="{FF2B5EF4-FFF2-40B4-BE49-F238E27FC236}">
                <a16:creationId xmlns:a16="http://schemas.microsoft.com/office/drawing/2014/main" id="{A175C56B-13CA-447F-BE39-C00320294EA7}"/>
              </a:ext>
            </a:extLst>
          </p:cNvPr>
          <p:cNvSpPr>
            <a:spLocks noGrp="1"/>
          </p:cNvSpPr>
          <p:nvPr>
            <p:ph type="subTitle" idx="1"/>
          </p:nvPr>
        </p:nvSpPr>
        <p:spPr/>
        <p:txBody>
          <a:bodyPr/>
          <a:lstStyle/>
          <a:p>
            <a:r>
              <a:rPr lang="en-IN" dirty="0"/>
              <a:t>What Is Firewall</a:t>
            </a:r>
          </a:p>
        </p:txBody>
      </p:sp>
      <p:sp>
        <p:nvSpPr>
          <p:cNvPr id="4" name="Text Placeholder 3">
            <a:extLst>
              <a:ext uri="{FF2B5EF4-FFF2-40B4-BE49-F238E27FC236}">
                <a16:creationId xmlns:a16="http://schemas.microsoft.com/office/drawing/2014/main" id="{05AAB036-DDE5-4E62-87B7-CE6981BBFDE3}"/>
              </a:ext>
            </a:extLst>
          </p:cNvPr>
          <p:cNvSpPr>
            <a:spLocks noGrp="1"/>
          </p:cNvSpPr>
          <p:nvPr>
            <p:ph type="body" idx="2"/>
          </p:nvPr>
        </p:nvSpPr>
        <p:spPr/>
        <p:txBody>
          <a:bodyPr/>
          <a:lstStyle/>
          <a:p>
            <a:r>
              <a:rPr lang="en-US" dirty="0"/>
              <a:t>A firewall is a network security device that monitors incoming and outgoing network traffic and decides whether to allow or block specific traffic based on a defined set of security rules.</a:t>
            </a:r>
            <a:endParaRPr lang="en-IN" dirty="0"/>
          </a:p>
        </p:txBody>
      </p:sp>
      <p:sp>
        <p:nvSpPr>
          <p:cNvPr id="5" name="Text Placeholder 4">
            <a:extLst>
              <a:ext uri="{FF2B5EF4-FFF2-40B4-BE49-F238E27FC236}">
                <a16:creationId xmlns:a16="http://schemas.microsoft.com/office/drawing/2014/main" id="{5D1B3B82-5DE7-408F-A1A5-576CCD07294A}"/>
              </a:ext>
            </a:extLst>
          </p:cNvPr>
          <p:cNvSpPr>
            <a:spLocks noGrp="1"/>
          </p:cNvSpPr>
          <p:nvPr>
            <p:ph type="body" idx="3"/>
          </p:nvPr>
        </p:nvSpPr>
        <p:spPr/>
        <p:txBody>
          <a:bodyPr/>
          <a:lstStyle/>
          <a:p>
            <a:pPr marL="184150" indent="0">
              <a:buNone/>
            </a:pPr>
            <a:r>
              <a:rPr lang="en-IN" dirty="0"/>
              <a:t>https://static.javatpoint.com/tutorial/firewall/images/what-is-firewall-1.png </a:t>
            </a:r>
          </a:p>
        </p:txBody>
      </p:sp>
      <p:pic>
        <p:nvPicPr>
          <p:cNvPr id="6" name="Picture 5">
            <a:extLst>
              <a:ext uri="{FF2B5EF4-FFF2-40B4-BE49-F238E27FC236}">
                <a16:creationId xmlns:a16="http://schemas.microsoft.com/office/drawing/2014/main" id="{27BB317F-88A2-4F0C-BB86-87EC166FBD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727" y="1486851"/>
            <a:ext cx="3974621" cy="1970723"/>
          </a:xfrm>
          <a:prstGeom prst="rect">
            <a:avLst/>
          </a:prstGeom>
        </p:spPr>
      </p:pic>
    </p:spTree>
    <p:extLst>
      <p:ext uri="{BB962C8B-B14F-4D97-AF65-F5344CB8AC3E}">
        <p14:creationId xmlns:p14="http://schemas.microsoft.com/office/powerpoint/2010/main" val="409463197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9097-04DF-4E9D-A721-CBD3D6E46660}"/>
              </a:ext>
            </a:extLst>
          </p:cNvPr>
          <p:cNvSpPr>
            <a:spLocks noGrp="1"/>
          </p:cNvSpPr>
          <p:nvPr>
            <p:ph type="title"/>
          </p:nvPr>
        </p:nvSpPr>
        <p:spPr/>
        <p:txBody>
          <a:bodyPr/>
          <a:lstStyle/>
          <a:p>
            <a:r>
              <a:rPr lang="en-US" dirty="0"/>
              <a:t>Using different types of firewalls</a:t>
            </a:r>
            <a:endParaRPr lang="en-IN" dirty="0"/>
          </a:p>
        </p:txBody>
      </p:sp>
      <p:sp>
        <p:nvSpPr>
          <p:cNvPr id="3" name="Subtitle 2">
            <a:extLst>
              <a:ext uri="{FF2B5EF4-FFF2-40B4-BE49-F238E27FC236}">
                <a16:creationId xmlns:a16="http://schemas.microsoft.com/office/drawing/2014/main" id="{A175C56B-13CA-447F-BE39-C00320294EA7}"/>
              </a:ext>
            </a:extLst>
          </p:cNvPr>
          <p:cNvSpPr>
            <a:spLocks noGrp="1"/>
          </p:cNvSpPr>
          <p:nvPr>
            <p:ph type="subTitle" idx="1"/>
          </p:nvPr>
        </p:nvSpPr>
        <p:spPr/>
        <p:txBody>
          <a:bodyPr/>
          <a:lstStyle/>
          <a:p>
            <a:r>
              <a:rPr lang="en-IN" dirty="0"/>
              <a:t>Types of Firewalls</a:t>
            </a:r>
          </a:p>
        </p:txBody>
      </p:sp>
      <p:sp>
        <p:nvSpPr>
          <p:cNvPr id="4" name="Text Placeholder 3">
            <a:extLst>
              <a:ext uri="{FF2B5EF4-FFF2-40B4-BE49-F238E27FC236}">
                <a16:creationId xmlns:a16="http://schemas.microsoft.com/office/drawing/2014/main" id="{05AAB036-DDE5-4E62-87B7-CE6981BBFDE3}"/>
              </a:ext>
            </a:extLst>
          </p:cNvPr>
          <p:cNvSpPr>
            <a:spLocks noGrp="1"/>
          </p:cNvSpPr>
          <p:nvPr>
            <p:ph type="body" idx="2"/>
          </p:nvPr>
        </p:nvSpPr>
        <p:spPr/>
        <p:txBody>
          <a:bodyPr/>
          <a:lstStyle/>
          <a:p>
            <a:r>
              <a:rPr lang="en-US" dirty="0"/>
              <a:t>There are multiple types of firewalls based on their traffic filtering methods, structure, and functionality. </a:t>
            </a:r>
            <a:endParaRPr lang="en-IN" dirty="0"/>
          </a:p>
        </p:txBody>
      </p:sp>
      <p:sp>
        <p:nvSpPr>
          <p:cNvPr id="5" name="Text Placeholder 4">
            <a:extLst>
              <a:ext uri="{FF2B5EF4-FFF2-40B4-BE49-F238E27FC236}">
                <a16:creationId xmlns:a16="http://schemas.microsoft.com/office/drawing/2014/main" id="{5D1B3B82-5DE7-408F-A1A5-576CCD07294A}"/>
              </a:ext>
            </a:extLst>
          </p:cNvPr>
          <p:cNvSpPr>
            <a:spLocks noGrp="1"/>
          </p:cNvSpPr>
          <p:nvPr>
            <p:ph type="body" idx="3"/>
          </p:nvPr>
        </p:nvSpPr>
        <p:spPr/>
        <p:txBody>
          <a:bodyPr/>
          <a:lstStyle/>
          <a:p>
            <a:pPr marL="184150" indent="0">
              <a:buNone/>
            </a:pPr>
            <a:r>
              <a:rPr lang="en-IN" dirty="0"/>
              <a:t>https://static.javatpoint.com/tutorial/firewall/images/types-of-firewall.png</a:t>
            </a:r>
          </a:p>
        </p:txBody>
      </p:sp>
      <p:pic>
        <p:nvPicPr>
          <p:cNvPr id="8" name="Picture 7">
            <a:extLst>
              <a:ext uri="{FF2B5EF4-FFF2-40B4-BE49-F238E27FC236}">
                <a16:creationId xmlns:a16="http://schemas.microsoft.com/office/drawing/2014/main" id="{BF8CAB3B-D1E0-468A-B37D-3913F01D91E0}"/>
              </a:ext>
            </a:extLst>
          </p:cNvPr>
          <p:cNvPicPr>
            <a:picLocks noChangeAspect="1"/>
          </p:cNvPicPr>
          <p:nvPr/>
        </p:nvPicPr>
        <p:blipFill>
          <a:blip r:embed="rId2"/>
          <a:stretch>
            <a:fillRect/>
          </a:stretch>
        </p:blipFill>
        <p:spPr>
          <a:xfrm>
            <a:off x="4993481" y="626269"/>
            <a:ext cx="3328987" cy="3302566"/>
          </a:xfrm>
          <a:prstGeom prst="rect">
            <a:avLst/>
          </a:prstGeom>
        </p:spPr>
      </p:pic>
    </p:spTree>
    <p:extLst>
      <p:ext uri="{BB962C8B-B14F-4D97-AF65-F5344CB8AC3E}">
        <p14:creationId xmlns:p14="http://schemas.microsoft.com/office/powerpoint/2010/main" val="275622482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9097-04DF-4E9D-A721-CBD3D6E46660}"/>
              </a:ext>
            </a:extLst>
          </p:cNvPr>
          <p:cNvSpPr>
            <a:spLocks noGrp="1"/>
          </p:cNvSpPr>
          <p:nvPr>
            <p:ph type="title"/>
          </p:nvPr>
        </p:nvSpPr>
        <p:spPr/>
        <p:txBody>
          <a:bodyPr/>
          <a:lstStyle/>
          <a:p>
            <a:r>
              <a:rPr lang="en-US" dirty="0"/>
              <a:t>Using different types of firewalls</a:t>
            </a:r>
            <a:endParaRPr lang="en-IN" dirty="0"/>
          </a:p>
        </p:txBody>
      </p:sp>
      <p:sp>
        <p:nvSpPr>
          <p:cNvPr id="3" name="Subtitle 2">
            <a:extLst>
              <a:ext uri="{FF2B5EF4-FFF2-40B4-BE49-F238E27FC236}">
                <a16:creationId xmlns:a16="http://schemas.microsoft.com/office/drawing/2014/main" id="{A175C56B-13CA-447F-BE39-C00320294EA7}"/>
              </a:ext>
            </a:extLst>
          </p:cNvPr>
          <p:cNvSpPr>
            <a:spLocks noGrp="1"/>
          </p:cNvSpPr>
          <p:nvPr>
            <p:ph type="subTitle" idx="1"/>
          </p:nvPr>
        </p:nvSpPr>
        <p:spPr/>
        <p:txBody>
          <a:bodyPr/>
          <a:lstStyle/>
          <a:p>
            <a:r>
              <a:rPr lang="en-US" dirty="0"/>
              <a:t>How Does a Firewall Work</a:t>
            </a:r>
            <a:endParaRPr lang="en-IN" dirty="0"/>
          </a:p>
        </p:txBody>
      </p:sp>
      <p:sp>
        <p:nvSpPr>
          <p:cNvPr id="4" name="Text Placeholder 3">
            <a:extLst>
              <a:ext uri="{FF2B5EF4-FFF2-40B4-BE49-F238E27FC236}">
                <a16:creationId xmlns:a16="http://schemas.microsoft.com/office/drawing/2014/main" id="{05AAB036-DDE5-4E62-87B7-CE6981BBFDE3}"/>
              </a:ext>
            </a:extLst>
          </p:cNvPr>
          <p:cNvSpPr>
            <a:spLocks noGrp="1"/>
          </p:cNvSpPr>
          <p:nvPr>
            <p:ph type="body" idx="2"/>
          </p:nvPr>
        </p:nvSpPr>
        <p:spPr/>
        <p:txBody>
          <a:bodyPr/>
          <a:lstStyle/>
          <a:p>
            <a:r>
              <a:rPr lang="en-US"/>
              <a:t>There are multiple types of firewalls based on their traffic filtering methods, structure, and functionality. </a:t>
            </a:r>
            <a:endParaRPr lang="en-IN" dirty="0"/>
          </a:p>
        </p:txBody>
      </p:sp>
      <p:sp>
        <p:nvSpPr>
          <p:cNvPr id="5" name="Text Placeholder 4">
            <a:extLst>
              <a:ext uri="{FF2B5EF4-FFF2-40B4-BE49-F238E27FC236}">
                <a16:creationId xmlns:a16="http://schemas.microsoft.com/office/drawing/2014/main" id="{5D1B3B82-5DE7-408F-A1A5-576CCD07294A}"/>
              </a:ext>
            </a:extLst>
          </p:cNvPr>
          <p:cNvSpPr>
            <a:spLocks noGrp="1"/>
          </p:cNvSpPr>
          <p:nvPr>
            <p:ph type="body" idx="3"/>
          </p:nvPr>
        </p:nvSpPr>
        <p:spPr>
          <a:xfrm>
            <a:off x="5074950" y="4579144"/>
            <a:ext cx="3397500" cy="368631"/>
          </a:xfrm>
        </p:spPr>
        <p:txBody>
          <a:bodyPr/>
          <a:lstStyle/>
          <a:p>
            <a:pPr marL="184150" indent="0">
              <a:buNone/>
            </a:pPr>
            <a:r>
              <a:rPr lang="en-IN" dirty="0"/>
              <a:t>https://drsoft.com/static/30c698446206093634f26a342b29ee72/a8378/how-a-firewall-works.png</a:t>
            </a:r>
          </a:p>
        </p:txBody>
      </p:sp>
      <p:pic>
        <p:nvPicPr>
          <p:cNvPr id="9" name="Picture 8">
            <a:extLst>
              <a:ext uri="{FF2B5EF4-FFF2-40B4-BE49-F238E27FC236}">
                <a16:creationId xmlns:a16="http://schemas.microsoft.com/office/drawing/2014/main" id="{5706C52B-90BA-4556-8FAE-137C166F7E4B}"/>
              </a:ext>
            </a:extLst>
          </p:cNvPr>
          <p:cNvPicPr>
            <a:picLocks noChangeAspect="1"/>
          </p:cNvPicPr>
          <p:nvPr/>
        </p:nvPicPr>
        <p:blipFill>
          <a:blip r:embed="rId2"/>
          <a:stretch>
            <a:fillRect/>
          </a:stretch>
        </p:blipFill>
        <p:spPr>
          <a:xfrm>
            <a:off x="4750594" y="1519287"/>
            <a:ext cx="4260388" cy="2130194"/>
          </a:xfrm>
          <a:prstGeom prst="rect">
            <a:avLst/>
          </a:prstGeom>
        </p:spPr>
      </p:pic>
    </p:spTree>
    <p:extLst>
      <p:ext uri="{BB962C8B-B14F-4D97-AF65-F5344CB8AC3E}">
        <p14:creationId xmlns:p14="http://schemas.microsoft.com/office/powerpoint/2010/main" val="4081204631"/>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9097-04DF-4E9D-A721-CBD3D6E46660}"/>
              </a:ext>
            </a:extLst>
          </p:cNvPr>
          <p:cNvSpPr>
            <a:spLocks noGrp="1"/>
          </p:cNvSpPr>
          <p:nvPr>
            <p:ph type="title"/>
          </p:nvPr>
        </p:nvSpPr>
        <p:spPr/>
        <p:txBody>
          <a:bodyPr/>
          <a:lstStyle/>
          <a:p>
            <a:r>
              <a:rPr lang="en-US" dirty="0"/>
              <a:t>Using different types of firewalls</a:t>
            </a:r>
            <a:endParaRPr lang="en-IN" dirty="0"/>
          </a:p>
        </p:txBody>
      </p:sp>
      <p:sp>
        <p:nvSpPr>
          <p:cNvPr id="3" name="Subtitle 2">
            <a:extLst>
              <a:ext uri="{FF2B5EF4-FFF2-40B4-BE49-F238E27FC236}">
                <a16:creationId xmlns:a16="http://schemas.microsoft.com/office/drawing/2014/main" id="{A175C56B-13CA-447F-BE39-C00320294EA7}"/>
              </a:ext>
            </a:extLst>
          </p:cNvPr>
          <p:cNvSpPr>
            <a:spLocks noGrp="1"/>
          </p:cNvSpPr>
          <p:nvPr>
            <p:ph type="subTitle" idx="1"/>
          </p:nvPr>
        </p:nvSpPr>
        <p:spPr/>
        <p:txBody>
          <a:bodyPr/>
          <a:lstStyle/>
          <a:p>
            <a:r>
              <a:rPr lang="en-IN" dirty="0"/>
              <a:t>Advantages of Using Firewalls</a:t>
            </a:r>
          </a:p>
        </p:txBody>
      </p:sp>
      <p:sp>
        <p:nvSpPr>
          <p:cNvPr id="4" name="Text Placeholder 3">
            <a:extLst>
              <a:ext uri="{FF2B5EF4-FFF2-40B4-BE49-F238E27FC236}">
                <a16:creationId xmlns:a16="http://schemas.microsoft.com/office/drawing/2014/main" id="{05AAB036-DDE5-4E62-87B7-CE6981BBFDE3}"/>
              </a:ext>
            </a:extLst>
          </p:cNvPr>
          <p:cNvSpPr>
            <a:spLocks noGrp="1"/>
          </p:cNvSpPr>
          <p:nvPr>
            <p:ph type="body" idx="2"/>
          </p:nvPr>
        </p:nvSpPr>
        <p:spPr/>
        <p:txBody>
          <a:bodyPr/>
          <a:lstStyle/>
          <a:p>
            <a:r>
              <a:rPr lang="en-US" dirty="0"/>
              <a:t>Firewalls play an important role in the companies for security management.</a:t>
            </a:r>
          </a:p>
          <a:p>
            <a:r>
              <a:rPr lang="en-US" dirty="0"/>
              <a:t>It provides enhanced security and privacy from vulnerable services.</a:t>
            </a:r>
          </a:p>
          <a:p>
            <a:r>
              <a:rPr lang="en-US" dirty="0"/>
              <a:t>It prevents unauthorized users from accessing a private network that is connected to the internet.</a:t>
            </a:r>
            <a:endParaRPr lang="en-IN" dirty="0"/>
          </a:p>
        </p:txBody>
      </p:sp>
      <p:sp>
        <p:nvSpPr>
          <p:cNvPr id="5" name="Text Placeholder 4">
            <a:extLst>
              <a:ext uri="{FF2B5EF4-FFF2-40B4-BE49-F238E27FC236}">
                <a16:creationId xmlns:a16="http://schemas.microsoft.com/office/drawing/2014/main" id="{5D1B3B82-5DE7-408F-A1A5-576CCD07294A}"/>
              </a:ext>
            </a:extLst>
          </p:cNvPr>
          <p:cNvSpPr>
            <a:spLocks noGrp="1"/>
          </p:cNvSpPr>
          <p:nvPr>
            <p:ph type="body" idx="3"/>
          </p:nvPr>
        </p:nvSpPr>
        <p:spPr>
          <a:xfrm>
            <a:off x="5074950" y="4579144"/>
            <a:ext cx="3397500" cy="368631"/>
          </a:xfrm>
        </p:spPr>
        <p:txBody>
          <a:bodyPr/>
          <a:lstStyle/>
          <a:p>
            <a:pPr marL="184150" indent="0">
              <a:buNone/>
            </a:pPr>
            <a:r>
              <a:rPr lang="en-IN" dirty="0"/>
              <a:t>https://www.referenceforbusiness.com/photos/firewalls-578.jpg</a:t>
            </a:r>
          </a:p>
        </p:txBody>
      </p:sp>
      <p:pic>
        <p:nvPicPr>
          <p:cNvPr id="7" name="Picture 6">
            <a:extLst>
              <a:ext uri="{FF2B5EF4-FFF2-40B4-BE49-F238E27FC236}">
                <a16:creationId xmlns:a16="http://schemas.microsoft.com/office/drawing/2014/main" id="{E21C5781-D069-4950-9957-A048156FB931}"/>
              </a:ext>
            </a:extLst>
          </p:cNvPr>
          <p:cNvPicPr>
            <a:picLocks noChangeAspect="1"/>
          </p:cNvPicPr>
          <p:nvPr/>
        </p:nvPicPr>
        <p:blipFill>
          <a:blip r:embed="rId2"/>
          <a:stretch>
            <a:fillRect/>
          </a:stretch>
        </p:blipFill>
        <p:spPr>
          <a:xfrm>
            <a:off x="5232082" y="1649682"/>
            <a:ext cx="3080159" cy="1950768"/>
          </a:xfrm>
          <a:prstGeom prst="rect">
            <a:avLst/>
          </a:prstGeom>
        </p:spPr>
      </p:pic>
    </p:spTree>
    <p:extLst>
      <p:ext uri="{BB962C8B-B14F-4D97-AF65-F5344CB8AC3E}">
        <p14:creationId xmlns:p14="http://schemas.microsoft.com/office/powerpoint/2010/main" val="209706427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9097-04DF-4E9D-A721-CBD3D6E46660}"/>
              </a:ext>
            </a:extLst>
          </p:cNvPr>
          <p:cNvSpPr>
            <a:spLocks noGrp="1"/>
          </p:cNvSpPr>
          <p:nvPr>
            <p:ph type="title"/>
          </p:nvPr>
        </p:nvSpPr>
        <p:spPr/>
        <p:txBody>
          <a:bodyPr/>
          <a:lstStyle/>
          <a:p>
            <a:r>
              <a:rPr lang="en-US" dirty="0"/>
              <a:t>Using different types of firewalls</a:t>
            </a:r>
            <a:endParaRPr lang="en-IN" dirty="0"/>
          </a:p>
        </p:txBody>
      </p:sp>
      <p:sp>
        <p:nvSpPr>
          <p:cNvPr id="3" name="Subtitle 2">
            <a:extLst>
              <a:ext uri="{FF2B5EF4-FFF2-40B4-BE49-F238E27FC236}">
                <a16:creationId xmlns:a16="http://schemas.microsoft.com/office/drawing/2014/main" id="{A175C56B-13CA-447F-BE39-C00320294EA7}"/>
              </a:ext>
            </a:extLst>
          </p:cNvPr>
          <p:cNvSpPr>
            <a:spLocks noGrp="1"/>
          </p:cNvSpPr>
          <p:nvPr>
            <p:ph type="subTitle" idx="1"/>
          </p:nvPr>
        </p:nvSpPr>
        <p:spPr/>
        <p:txBody>
          <a:bodyPr/>
          <a:lstStyle/>
          <a:p>
            <a:r>
              <a:rPr lang="en-IN" dirty="0"/>
              <a:t>Advantages of Using Firewalls</a:t>
            </a:r>
          </a:p>
        </p:txBody>
      </p:sp>
      <p:sp>
        <p:nvSpPr>
          <p:cNvPr id="4" name="Text Placeholder 3">
            <a:extLst>
              <a:ext uri="{FF2B5EF4-FFF2-40B4-BE49-F238E27FC236}">
                <a16:creationId xmlns:a16="http://schemas.microsoft.com/office/drawing/2014/main" id="{05AAB036-DDE5-4E62-87B7-CE6981BBFDE3}"/>
              </a:ext>
            </a:extLst>
          </p:cNvPr>
          <p:cNvSpPr>
            <a:spLocks noGrp="1"/>
          </p:cNvSpPr>
          <p:nvPr>
            <p:ph type="body" idx="2"/>
          </p:nvPr>
        </p:nvSpPr>
        <p:spPr/>
        <p:txBody>
          <a:bodyPr/>
          <a:lstStyle/>
          <a:p>
            <a:endParaRPr lang="en-US" dirty="0"/>
          </a:p>
          <a:p>
            <a:r>
              <a:rPr lang="en-US" dirty="0"/>
              <a:t>Firewalls provide faster response time and can handle more traffic loads.</a:t>
            </a:r>
          </a:p>
          <a:p>
            <a:r>
              <a:rPr lang="en-US" dirty="0"/>
              <a:t>A firewall allows you to easily handle and update the security protocols from a single authorized device.</a:t>
            </a:r>
          </a:p>
          <a:p>
            <a:r>
              <a:rPr lang="en-US" dirty="0"/>
              <a:t>It safeguards your network from phishing attacks.</a:t>
            </a:r>
          </a:p>
          <a:p>
            <a:endParaRPr lang="en-IN" dirty="0"/>
          </a:p>
        </p:txBody>
      </p:sp>
      <p:sp>
        <p:nvSpPr>
          <p:cNvPr id="5" name="Text Placeholder 4">
            <a:extLst>
              <a:ext uri="{FF2B5EF4-FFF2-40B4-BE49-F238E27FC236}">
                <a16:creationId xmlns:a16="http://schemas.microsoft.com/office/drawing/2014/main" id="{5D1B3B82-5DE7-408F-A1A5-576CCD07294A}"/>
              </a:ext>
            </a:extLst>
          </p:cNvPr>
          <p:cNvSpPr>
            <a:spLocks noGrp="1"/>
          </p:cNvSpPr>
          <p:nvPr>
            <p:ph type="body" idx="3"/>
          </p:nvPr>
        </p:nvSpPr>
        <p:spPr>
          <a:xfrm>
            <a:off x="5074950" y="4579144"/>
            <a:ext cx="3397500" cy="368631"/>
          </a:xfrm>
        </p:spPr>
        <p:txBody>
          <a:bodyPr/>
          <a:lstStyle/>
          <a:p>
            <a:pPr marL="184150" indent="0">
              <a:buNone/>
            </a:pPr>
            <a:r>
              <a:rPr lang="en-IN" dirty="0"/>
              <a:t>https://www.referenceforbusiness.com/photos/firewalls-578.jpg</a:t>
            </a:r>
          </a:p>
        </p:txBody>
      </p:sp>
      <p:pic>
        <p:nvPicPr>
          <p:cNvPr id="7" name="Picture 6">
            <a:extLst>
              <a:ext uri="{FF2B5EF4-FFF2-40B4-BE49-F238E27FC236}">
                <a16:creationId xmlns:a16="http://schemas.microsoft.com/office/drawing/2014/main" id="{E21C5781-D069-4950-9957-A048156FB931}"/>
              </a:ext>
            </a:extLst>
          </p:cNvPr>
          <p:cNvPicPr>
            <a:picLocks noChangeAspect="1"/>
          </p:cNvPicPr>
          <p:nvPr/>
        </p:nvPicPr>
        <p:blipFill>
          <a:blip r:embed="rId2"/>
          <a:stretch>
            <a:fillRect/>
          </a:stretch>
        </p:blipFill>
        <p:spPr>
          <a:xfrm>
            <a:off x="5232082" y="1649682"/>
            <a:ext cx="3080159" cy="1950768"/>
          </a:xfrm>
          <a:prstGeom prst="rect">
            <a:avLst/>
          </a:prstGeom>
        </p:spPr>
      </p:pic>
    </p:spTree>
    <p:extLst>
      <p:ext uri="{BB962C8B-B14F-4D97-AF65-F5344CB8AC3E}">
        <p14:creationId xmlns:p14="http://schemas.microsoft.com/office/powerpoint/2010/main" val="13558860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1" y="4399280"/>
            <a:ext cx="3642330" cy="744220"/>
          </a:xfrm>
          <a:prstGeom prst="rect">
            <a:avLst/>
          </a:prstGeom>
        </p:spPr>
        <p:txBody>
          <a:bodyPr spcFirstLastPara="1" wrap="square" lIns="91425" tIns="91425" rIns="91425" bIns="91425" anchor="t" anchorCtr="0">
            <a:noAutofit/>
          </a:bodyPr>
          <a:lstStyle/>
          <a:p>
            <a:pPr marL="184150" indent="0" algn="ctr">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1800" spc="5" dirty="0">
                <a:solidFill>
                  <a:srgbClr val="211D1E"/>
                </a:solidFill>
                <a:latin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 </a:t>
            </a:r>
            <a:r>
              <a:rPr lang="en-IN" sz="800" spc="15" dirty="0">
                <a:solidFill>
                  <a:srgbClr val="585858"/>
                </a:solidFill>
                <a:hlinkClick r:id="rId3">
                  <a:extLst>
                    <a:ext uri="{A12FA001-AC4F-418D-AE19-62706E023703}">
                      <ahyp:hlinkClr xmlns:ahyp="http://schemas.microsoft.com/office/drawing/2018/hyperlinkcolor" val="tx"/>
                    </a:ext>
                  </a:extLst>
                </a:hlinkClick>
              </a:rPr>
              <a:t>https://docs.oracle.com/cd/E19127-01/ultra27.ws/820-6776/images/126223new.gif</a:t>
            </a:r>
            <a:endParaRPr lang="en-IN" sz="800" spc="5" dirty="0">
              <a:solidFill>
                <a:srgbClr val="585858"/>
              </a:solidFill>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988310" cy="566822"/>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6 : Connect all internal cables</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2360902"/>
          </a:xfrm>
          <a:prstGeom prst="rect">
            <a:avLst/>
          </a:prstGeom>
        </p:spPr>
        <p:txBody>
          <a:bodyPr vert="horz" wrap="square" lIns="0" tIns="52069" rIns="0" bIns="0" rtlCol="0">
            <a:spAutoFit/>
          </a:bodyPr>
          <a:lstStyle/>
          <a:p>
            <a:pPr lvl="0">
              <a:spcAft>
                <a:spcPts val="80"/>
              </a:spcAft>
            </a:pPr>
            <a:endParaRPr lang="en-IN" dirty="0">
              <a:solidFill>
                <a:srgbClr val="211D1E"/>
              </a:solidFill>
              <a:latin typeface="+mj-lt"/>
            </a:endParaRPr>
          </a:p>
          <a:p>
            <a:pPr>
              <a:spcAft>
                <a:spcPts val="100"/>
              </a:spcAft>
            </a:pPr>
            <a:r>
              <a:rPr lang="en-IN" sz="1400" dirty="0">
                <a:solidFill>
                  <a:srgbClr val="211D1E"/>
                </a:solidFill>
                <a:effectLst/>
                <a:latin typeface="+mj-lt"/>
                <a:ea typeface="Times New Roman" panose="02020603050405020304" pitchFamily="18" charset="0"/>
                <a:cs typeface="Bookman Old Style" panose="02050604050505020204" pitchFamily="18" charset="0"/>
              </a:rPr>
              <a:t>Power cables are used to distribute electricity from the power supply to the motherboard and other components. Data cables transmit data between the motherboard and storage devices, such as hard drives.</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indent="-342900">
              <a:spcAft>
                <a:spcPts val="80"/>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1026" name="Picture 2">
            <a:extLst>
              <a:ext uri="{FF2B5EF4-FFF2-40B4-BE49-F238E27FC236}">
                <a16:creationId xmlns:a16="http://schemas.microsoft.com/office/drawing/2014/main" id="{468E3D2D-0084-45C1-B689-1AADB0D63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2354" y="1185392"/>
            <a:ext cx="3783647" cy="2834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767391"/>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69097-04DF-4E9D-A721-CBD3D6E46660}"/>
              </a:ext>
            </a:extLst>
          </p:cNvPr>
          <p:cNvSpPr>
            <a:spLocks noGrp="1"/>
          </p:cNvSpPr>
          <p:nvPr>
            <p:ph type="title"/>
          </p:nvPr>
        </p:nvSpPr>
        <p:spPr/>
        <p:txBody>
          <a:bodyPr/>
          <a:lstStyle/>
          <a:p>
            <a:r>
              <a:rPr lang="en-US" dirty="0"/>
              <a:t>Using different types of firewalls</a:t>
            </a:r>
            <a:endParaRPr lang="en-IN" dirty="0"/>
          </a:p>
        </p:txBody>
      </p:sp>
      <p:sp>
        <p:nvSpPr>
          <p:cNvPr id="3" name="Subtitle 2">
            <a:extLst>
              <a:ext uri="{FF2B5EF4-FFF2-40B4-BE49-F238E27FC236}">
                <a16:creationId xmlns:a16="http://schemas.microsoft.com/office/drawing/2014/main" id="{A175C56B-13CA-447F-BE39-C00320294EA7}"/>
              </a:ext>
            </a:extLst>
          </p:cNvPr>
          <p:cNvSpPr>
            <a:spLocks noGrp="1"/>
          </p:cNvSpPr>
          <p:nvPr>
            <p:ph type="subTitle" idx="1"/>
          </p:nvPr>
        </p:nvSpPr>
        <p:spPr/>
        <p:txBody>
          <a:bodyPr/>
          <a:lstStyle/>
          <a:p>
            <a:r>
              <a:rPr lang="en-US" dirty="0"/>
              <a:t>How to Use Firewall Protection</a:t>
            </a:r>
            <a:endParaRPr lang="en-IN" dirty="0"/>
          </a:p>
        </p:txBody>
      </p:sp>
      <p:sp>
        <p:nvSpPr>
          <p:cNvPr id="4" name="Text Placeholder 3">
            <a:extLst>
              <a:ext uri="{FF2B5EF4-FFF2-40B4-BE49-F238E27FC236}">
                <a16:creationId xmlns:a16="http://schemas.microsoft.com/office/drawing/2014/main" id="{05AAB036-DDE5-4E62-87B7-CE6981BBFDE3}"/>
              </a:ext>
            </a:extLst>
          </p:cNvPr>
          <p:cNvSpPr>
            <a:spLocks noGrp="1"/>
          </p:cNvSpPr>
          <p:nvPr>
            <p:ph type="body" idx="2"/>
          </p:nvPr>
        </p:nvSpPr>
        <p:spPr/>
        <p:txBody>
          <a:bodyPr/>
          <a:lstStyle/>
          <a:p>
            <a:pPr marL="139700" indent="0">
              <a:buNone/>
            </a:pPr>
            <a:r>
              <a:rPr lang="en-US" dirty="0"/>
              <a:t>Here are some tips to help you improve your firewall security:</a:t>
            </a:r>
          </a:p>
          <a:p>
            <a:pPr marL="482600" indent="-342900">
              <a:buFont typeface="+mj-lt"/>
              <a:buAutoNum type="alphaLcPeriod"/>
            </a:pPr>
            <a:r>
              <a:rPr lang="en-US" dirty="0"/>
              <a:t>Constantly update your firewalls as soon as possible</a:t>
            </a:r>
          </a:p>
          <a:p>
            <a:pPr marL="482600" indent="-342900">
              <a:buFont typeface="+mj-lt"/>
              <a:buAutoNum type="alphaLcPeriod"/>
            </a:pPr>
            <a:r>
              <a:rPr lang="en-IN" dirty="0"/>
              <a:t>Use antivirus protection</a:t>
            </a:r>
          </a:p>
          <a:p>
            <a:pPr marL="482600" indent="-342900">
              <a:buFont typeface="+mj-lt"/>
              <a:buAutoNum type="alphaLcPeriod"/>
            </a:pPr>
            <a:r>
              <a:rPr lang="en-US" dirty="0"/>
              <a:t>Limit accessible ports and host</a:t>
            </a:r>
          </a:p>
          <a:p>
            <a:pPr marL="482600" indent="-342900">
              <a:buFont typeface="+mj-lt"/>
              <a:buAutoNum type="alphaLcPeriod"/>
            </a:pPr>
            <a:r>
              <a:rPr lang="en-IN" dirty="0"/>
              <a:t>Have active network</a:t>
            </a:r>
          </a:p>
        </p:txBody>
      </p:sp>
      <p:sp>
        <p:nvSpPr>
          <p:cNvPr id="5" name="Text Placeholder 4">
            <a:extLst>
              <a:ext uri="{FF2B5EF4-FFF2-40B4-BE49-F238E27FC236}">
                <a16:creationId xmlns:a16="http://schemas.microsoft.com/office/drawing/2014/main" id="{5D1B3B82-5DE7-408F-A1A5-576CCD07294A}"/>
              </a:ext>
            </a:extLst>
          </p:cNvPr>
          <p:cNvSpPr>
            <a:spLocks noGrp="1"/>
          </p:cNvSpPr>
          <p:nvPr>
            <p:ph type="body" idx="3"/>
          </p:nvPr>
        </p:nvSpPr>
        <p:spPr>
          <a:xfrm>
            <a:off x="5074950" y="4579144"/>
            <a:ext cx="3397500" cy="368631"/>
          </a:xfrm>
        </p:spPr>
        <p:txBody>
          <a:bodyPr/>
          <a:lstStyle/>
          <a:p>
            <a:pPr marL="184150" indent="0">
              <a:buNone/>
            </a:pPr>
            <a:r>
              <a:rPr lang="en-IN" dirty="0"/>
              <a:t>https://securitytoday.com/-/media/SEC/Security-Products/Images/2015/02/Firewall_Protection.jpg</a:t>
            </a:r>
          </a:p>
        </p:txBody>
      </p:sp>
      <p:pic>
        <p:nvPicPr>
          <p:cNvPr id="8" name="Picture 7">
            <a:extLst>
              <a:ext uri="{FF2B5EF4-FFF2-40B4-BE49-F238E27FC236}">
                <a16:creationId xmlns:a16="http://schemas.microsoft.com/office/drawing/2014/main" id="{936C9D5C-B0C8-4FB3-A52B-851533182AA2}"/>
              </a:ext>
            </a:extLst>
          </p:cNvPr>
          <p:cNvPicPr>
            <a:picLocks noChangeAspect="1"/>
          </p:cNvPicPr>
          <p:nvPr/>
        </p:nvPicPr>
        <p:blipFill>
          <a:blip r:embed="rId2"/>
          <a:stretch>
            <a:fillRect/>
          </a:stretch>
        </p:blipFill>
        <p:spPr>
          <a:xfrm>
            <a:off x="4844727" y="1888075"/>
            <a:ext cx="3876313" cy="2010801"/>
          </a:xfrm>
          <a:prstGeom prst="rect">
            <a:avLst/>
          </a:prstGeom>
        </p:spPr>
      </p:pic>
    </p:spTree>
    <p:extLst>
      <p:ext uri="{BB962C8B-B14F-4D97-AF65-F5344CB8AC3E}">
        <p14:creationId xmlns:p14="http://schemas.microsoft.com/office/powerpoint/2010/main" val="17551607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8" name="object 2">
            <a:extLst>
              <a:ext uri="{FF2B5EF4-FFF2-40B4-BE49-F238E27FC236}">
                <a16:creationId xmlns:a16="http://schemas.microsoft.com/office/drawing/2014/main" id="{A82A20A2-4252-4B58-904D-10EFFAA94180}"/>
              </a:ext>
            </a:extLst>
          </p:cNvPr>
          <p:cNvSpPr>
            <a:spLocks noChangeArrowheads="1"/>
          </p:cNvSpPr>
          <p:nvPr/>
        </p:nvSpPr>
        <p:spPr bwMode="auto">
          <a:xfrm>
            <a:off x="142875" y="164307"/>
            <a:ext cx="778669" cy="307181"/>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4099" name="object 3">
            <a:extLst>
              <a:ext uri="{FF2B5EF4-FFF2-40B4-BE49-F238E27FC236}">
                <a16:creationId xmlns:a16="http://schemas.microsoft.com/office/drawing/2014/main" id="{89D3F6C9-A63B-455D-A3A6-DC5BEEAC7EEC}"/>
              </a:ext>
            </a:extLst>
          </p:cNvPr>
          <p:cNvSpPr>
            <a:spLocks noChangeArrowheads="1"/>
          </p:cNvSpPr>
          <p:nvPr/>
        </p:nvSpPr>
        <p:spPr bwMode="auto">
          <a:xfrm>
            <a:off x="8236744" y="200025"/>
            <a:ext cx="771525" cy="2428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4100" name="object 5">
            <a:extLst>
              <a:ext uri="{FF2B5EF4-FFF2-40B4-BE49-F238E27FC236}">
                <a16:creationId xmlns:a16="http://schemas.microsoft.com/office/drawing/2014/main" id="{9F608D39-9860-48E2-8CD2-986A0181514A}"/>
              </a:ext>
            </a:extLst>
          </p:cNvPr>
          <p:cNvSpPr>
            <a:spLocks noGrp="1"/>
          </p:cNvSpPr>
          <p:nvPr>
            <p:ph type="body" idx="1"/>
          </p:nvPr>
        </p:nvSpPr>
        <p:spPr>
          <a:xfrm>
            <a:off x="328079" y="1976058"/>
            <a:ext cx="8314134" cy="595645"/>
          </a:xfrm>
        </p:spPr>
        <p:txBody>
          <a:bodyPr vert="horz" wrap="square" lIns="0" tIns="5239" rIns="0" bIns="0" numCol="1" anchor="t" anchorCtr="0" compatLnSpc="1">
            <a:prstTxWarp prst="textNoShape">
              <a:avLst/>
            </a:prstTxWarp>
            <a:spAutoFit/>
          </a:bodyPr>
          <a:lstStyle/>
          <a:p>
            <a:pPr marL="2561035" indent="-2187179" algn="ctr" eaLnBrk="1" hangingPunct="1">
              <a:lnSpc>
                <a:spcPct val="101000"/>
              </a:lnSpc>
              <a:spcBef>
                <a:spcPts val="38"/>
              </a:spcBef>
              <a:buNone/>
            </a:pPr>
            <a:r>
              <a:rPr lang="en-US" altLang="en-US" dirty="0">
                <a:latin typeface="Arial" panose="020B0604020202020204" pitchFamily="34" charset="0"/>
                <a:cs typeface="Arial" panose="020B0604020202020204" pitchFamily="34" charset="0"/>
              </a:rPr>
              <a:t>Hardware</a:t>
            </a:r>
            <a:r>
              <a:rPr lang="en-IN" altLang="en-US" dirty="0">
                <a:latin typeface="Arial" panose="020B0604020202020204" pitchFamily="34" charset="0"/>
                <a:cs typeface="Arial" panose="020B0604020202020204" pitchFamily="34" charset="0"/>
              </a:rPr>
              <a:t> </a:t>
            </a:r>
            <a:r>
              <a:rPr lang="en-US" altLang="en-US" dirty="0">
                <a:latin typeface="Arial" panose="020B0604020202020204" pitchFamily="34" charset="0"/>
                <a:cs typeface="Arial" panose="020B0604020202020204" pitchFamily="34" charset="0"/>
              </a:rPr>
              <a:t>Maintenance</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object 2">
            <a:extLst>
              <a:ext uri="{FF2B5EF4-FFF2-40B4-BE49-F238E27FC236}">
                <a16:creationId xmlns:a16="http://schemas.microsoft.com/office/drawing/2014/main" id="{6F240864-7E86-4B77-9ECF-764802AF8FF5}"/>
              </a:ext>
            </a:extLst>
          </p:cNvPr>
          <p:cNvSpPr>
            <a:spLocks noChangeArrowheads="1"/>
          </p:cNvSpPr>
          <p:nvPr/>
        </p:nvSpPr>
        <p:spPr bwMode="auto">
          <a:xfrm>
            <a:off x="142875" y="164307"/>
            <a:ext cx="778669" cy="307181"/>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5123" name="object 3">
            <a:extLst>
              <a:ext uri="{FF2B5EF4-FFF2-40B4-BE49-F238E27FC236}">
                <a16:creationId xmlns:a16="http://schemas.microsoft.com/office/drawing/2014/main" id="{AC395712-C63F-46F5-9DD7-789AC34ADCEF}"/>
              </a:ext>
            </a:extLst>
          </p:cNvPr>
          <p:cNvSpPr>
            <a:spLocks noChangeArrowheads="1"/>
          </p:cNvSpPr>
          <p:nvPr/>
        </p:nvSpPr>
        <p:spPr bwMode="auto">
          <a:xfrm>
            <a:off x="8115300" y="135732"/>
            <a:ext cx="892969" cy="30718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5" name="object 5">
            <a:extLst>
              <a:ext uri="{FF2B5EF4-FFF2-40B4-BE49-F238E27FC236}">
                <a16:creationId xmlns:a16="http://schemas.microsoft.com/office/drawing/2014/main" id="{4BDB0E95-08EC-42EC-B428-7365B9741879}"/>
              </a:ext>
            </a:extLst>
          </p:cNvPr>
          <p:cNvSpPr txBox="1">
            <a:spLocks noGrp="1"/>
          </p:cNvSpPr>
          <p:nvPr>
            <p:ph type="title"/>
          </p:nvPr>
        </p:nvSpPr>
        <p:spPr>
          <a:xfrm>
            <a:off x="394097" y="513160"/>
            <a:ext cx="4156472" cy="381354"/>
          </a:xfrm>
        </p:spPr>
        <p:txBody>
          <a:bodyPr vert="horz" wrap="square" lIns="0" tIns="11906" rIns="0" bIns="0" numCol="1" rtlCol="0" anchor="t" anchorCtr="0" compatLnSpc="1">
            <a:prstTxWarp prst="textNoShape">
              <a:avLst/>
            </a:prstTxWarp>
            <a:spAutoFit/>
          </a:bodyPr>
          <a:lstStyle/>
          <a:p>
            <a:pPr marL="9525" eaLnBrk="1" fontAlgn="auto" hangingPunct="1">
              <a:spcBef>
                <a:spcPts val="94"/>
              </a:spcBef>
              <a:spcAft>
                <a:spcPts val="0"/>
              </a:spcAft>
              <a:defRPr/>
            </a:pPr>
            <a:r>
              <a:rPr sz="2400" spc="8" dirty="0"/>
              <a:t>In </a:t>
            </a:r>
            <a:r>
              <a:rPr sz="2400" spc="11" dirty="0"/>
              <a:t>this </a:t>
            </a:r>
            <a:r>
              <a:rPr sz="2400" spc="19" dirty="0"/>
              <a:t>section, </a:t>
            </a:r>
            <a:r>
              <a:rPr sz="2400" spc="-49" dirty="0"/>
              <a:t>we </a:t>
            </a:r>
            <a:r>
              <a:rPr sz="2400" spc="-11" dirty="0"/>
              <a:t>will</a:t>
            </a:r>
            <a:r>
              <a:rPr sz="2400" spc="-146" dirty="0"/>
              <a:t> </a:t>
            </a:r>
            <a:r>
              <a:rPr sz="2400" spc="19" dirty="0"/>
              <a:t>discuss:</a:t>
            </a:r>
            <a:endParaRPr sz="2400"/>
          </a:p>
        </p:txBody>
      </p:sp>
      <p:sp>
        <p:nvSpPr>
          <p:cNvPr id="5125" name="object 6">
            <a:extLst>
              <a:ext uri="{FF2B5EF4-FFF2-40B4-BE49-F238E27FC236}">
                <a16:creationId xmlns:a16="http://schemas.microsoft.com/office/drawing/2014/main" id="{BBAA59E8-8293-422F-821A-E10C8D822276}"/>
              </a:ext>
            </a:extLst>
          </p:cNvPr>
          <p:cNvSpPr txBox="1">
            <a:spLocks noChangeArrowheads="1"/>
          </p:cNvSpPr>
          <p:nvPr/>
        </p:nvSpPr>
        <p:spPr bwMode="auto">
          <a:xfrm>
            <a:off x="340519" y="1143000"/>
            <a:ext cx="8136731" cy="4522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39529" rIns="0" bIns="0">
            <a:spAutoFit/>
          </a:bodyPr>
          <a:lstStyle>
            <a:lvl1pPr marL="469900" indent="-457200" eaLnBrk="0" hangingPunct="0">
              <a:tabLst>
                <a:tab pos="4699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699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699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699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699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699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699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699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69900" algn="l"/>
              </a:tabLst>
              <a:defRPr>
                <a:solidFill>
                  <a:schemeClr val="tx1"/>
                </a:solidFill>
                <a:latin typeface="Arial" panose="020B0604020202020204" pitchFamily="34" charset="0"/>
                <a:cs typeface="Arial" panose="020B0604020202020204" pitchFamily="34" charset="0"/>
              </a:defRPr>
            </a:lvl9pPr>
          </a:lstStyle>
          <a:p>
            <a:pPr marL="352425" indent="-342900" defTabSz="685800" eaLnBrk="1" fontAlgn="base" hangingPunct="1">
              <a:spcBef>
                <a:spcPts val="310"/>
              </a:spcBef>
              <a:spcAft>
                <a:spcPct val="0"/>
              </a:spcAft>
              <a:buClrTx/>
              <a:buFontTx/>
              <a:buChar char="●"/>
              <a:tabLst>
                <a:tab pos="352425" algn="l"/>
              </a:tabLst>
            </a:pPr>
            <a:r>
              <a:rPr lang="en-US" altLang="en-US" sz="1350" kern="1200">
                <a:solidFill>
                  <a:srgbClr val="585858"/>
                </a:solidFill>
                <a:ea typeface="+mn-ea"/>
              </a:rPr>
              <a:t>Explain and apply common prevention methods</a:t>
            </a:r>
            <a:endParaRPr lang="en-US" altLang="en-US" sz="1350" kern="1200">
              <a:solidFill>
                <a:prstClr val="black"/>
              </a:solidFill>
              <a:ea typeface="+mn-ea"/>
            </a:endParaRPr>
          </a:p>
          <a:p>
            <a:pPr marL="352425" indent="-342900" defTabSz="685800" eaLnBrk="1" fontAlgn="base" hangingPunct="1">
              <a:spcBef>
                <a:spcPts val="235"/>
              </a:spcBef>
              <a:spcAft>
                <a:spcPct val="0"/>
              </a:spcAft>
              <a:buClrTx/>
              <a:buFontTx/>
              <a:buChar char="●"/>
              <a:tabLst>
                <a:tab pos="352425" algn="l"/>
              </a:tabLst>
            </a:pPr>
            <a:r>
              <a:rPr lang="en-US" altLang="en-US" sz="1350" kern="1200">
                <a:solidFill>
                  <a:srgbClr val="585858"/>
                </a:solidFill>
                <a:ea typeface="+mn-ea"/>
              </a:rPr>
              <a:t>Explain Service Flow Sequence (SFS) and Trouble Shooting Chart (TSC) of PC</a:t>
            </a:r>
            <a:endParaRPr lang="en-US" altLang="en-US" sz="1350" kern="1200">
              <a:solidFill>
                <a:prstClr val="black"/>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r>
              <a:rPr lang="en-US" altLang="en-US" sz="1350" kern="1200">
                <a:solidFill>
                  <a:srgbClr val="585858"/>
                </a:solidFill>
                <a:ea typeface="+mn-ea"/>
              </a:rPr>
              <a:t>Safetyprecautions in handling PC</a:t>
            </a:r>
            <a:endParaRPr lang="en-IN"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r>
              <a:rPr lang="en-IN" altLang="en-US" sz="1350" kern="1200">
                <a:solidFill>
                  <a:srgbClr val="585858"/>
                </a:solidFill>
                <a:ea typeface="+mn-ea"/>
              </a:rPr>
              <a:t>S</a:t>
            </a:r>
            <a:r>
              <a:rPr lang="en-US" altLang="en-US" sz="1350" kern="1200">
                <a:solidFill>
                  <a:srgbClr val="585858"/>
                </a:solidFill>
                <a:ea typeface="+mn-ea"/>
              </a:rPr>
              <a:t>ub assemblies and components</a:t>
            </a:r>
            <a:endParaRPr lang="en-IN"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r>
              <a:rPr lang="en-US" altLang="en-US" sz="1350" kern="1200">
                <a:solidFill>
                  <a:srgbClr val="585858"/>
                </a:solidFill>
                <a:ea typeface="+mn-ea"/>
              </a:rPr>
              <a:t> Important points to be considered  while purchasingand replacing components </a:t>
            </a:r>
            <a:endParaRPr lang="en-IN"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r>
              <a:rPr lang="en-US" altLang="en-US" sz="1350" kern="1200">
                <a:solidFill>
                  <a:srgbClr val="585858"/>
                </a:solidFill>
                <a:ea typeface="+mn-ea"/>
              </a:rPr>
              <a:t>Concept of Preventive and corrective maintenance. </a:t>
            </a:r>
            <a:endParaRPr lang="en-IN"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r>
              <a:rPr lang="en-US" altLang="en-US" sz="1350" kern="1200">
                <a:solidFill>
                  <a:srgbClr val="585858"/>
                </a:solidFill>
                <a:ea typeface="+mn-ea"/>
              </a:rPr>
              <a:t>Tools  required</a:t>
            </a:r>
            <a:endParaRPr lang="en-IN"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r>
              <a:rPr lang="en-US" altLang="en-US" sz="1350" kern="1200">
                <a:solidFill>
                  <a:srgbClr val="585858"/>
                </a:solidFill>
                <a:ea typeface="+mn-ea"/>
              </a:rPr>
              <a:t> Active &amp; Passive Maintenance</a:t>
            </a:r>
            <a:endParaRPr lang="en-IN"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r>
              <a:rPr lang="en-US" altLang="en-US" sz="1350" kern="1200">
                <a:solidFill>
                  <a:srgbClr val="585858"/>
                </a:solidFill>
                <a:ea typeface="+mn-ea"/>
              </a:rPr>
              <a:t>Maintenance scheduling</a:t>
            </a:r>
            <a:endParaRPr lang="en-IN"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r>
              <a:rPr lang="en-US" altLang="en-US" sz="1350" kern="1200">
                <a:solidFill>
                  <a:srgbClr val="585858"/>
                </a:solidFill>
                <a:ea typeface="+mn-ea"/>
              </a:rPr>
              <a:t>Need of diagnostics program. Features, limitations. Examples of commonly used diagnostic programs.</a:t>
            </a:r>
            <a:endParaRPr lang="en-IN"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r>
              <a:rPr lang="en-IN" altLang="en-US" sz="1350" kern="1200">
                <a:solidFill>
                  <a:srgbClr val="585858"/>
                </a:solidFill>
                <a:ea typeface="+mn-ea"/>
              </a:rPr>
              <a:t> </a:t>
            </a:r>
            <a:r>
              <a:rPr lang="en-US" altLang="en-US" sz="1350" kern="1200">
                <a:solidFill>
                  <a:srgbClr val="585858"/>
                </a:solidFill>
                <a:ea typeface="+mn-ea"/>
              </a:rPr>
              <a:t>Monitor, Monochrome and color, Types of Monitor</a:t>
            </a:r>
          </a:p>
          <a:p>
            <a:pPr marL="352425" indent="-342900" defTabSz="685800" eaLnBrk="1" fontAlgn="base" hangingPunct="1">
              <a:lnSpc>
                <a:spcPct val="115000"/>
              </a:lnSpc>
              <a:spcBef>
                <a:spcPct val="0"/>
              </a:spcBef>
              <a:spcAft>
                <a:spcPct val="0"/>
              </a:spcAft>
              <a:buClrTx/>
              <a:buFontTx/>
              <a:buChar char="●"/>
              <a:tabLst>
                <a:tab pos="352425" algn="l"/>
              </a:tabLst>
            </a:pPr>
            <a:r>
              <a:rPr lang="en-IN" altLang="en-US" sz="1350" kern="1200">
                <a:solidFill>
                  <a:srgbClr val="585858"/>
                </a:solidFill>
                <a:ea typeface="+mn-ea"/>
              </a:rPr>
              <a:t> </a:t>
            </a:r>
            <a:r>
              <a:rPr lang="en-US" altLang="en-US" sz="1350" kern="1200">
                <a:solidFill>
                  <a:srgbClr val="585858"/>
                </a:solidFill>
                <a:ea typeface="+mn-ea"/>
              </a:rPr>
              <a:t>Components of Graphics Card</a:t>
            </a:r>
          </a:p>
          <a:p>
            <a:pPr marL="352425" indent="-342900" defTabSz="685800" eaLnBrk="1" fontAlgn="base" hangingPunct="1">
              <a:lnSpc>
                <a:spcPct val="115000"/>
              </a:lnSpc>
              <a:spcBef>
                <a:spcPct val="0"/>
              </a:spcBef>
              <a:spcAft>
                <a:spcPct val="0"/>
              </a:spcAft>
              <a:buClrTx/>
              <a:buFontTx/>
              <a:buChar char="●"/>
              <a:tabLst>
                <a:tab pos="352425" algn="l"/>
              </a:tabLst>
            </a:pPr>
            <a:r>
              <a:rPr lang="en-IN" altLang="en-US" sz="1350" kern="1200">
                <a:solidFill>
                  <a:srgbClr val="585858"/>
                </a:solidFill>
                <a:ea typeface="+mn-ea"/>
              </a:rPr>
              <a:t> </a:t>
            </a:r>
            <a:r>
              <a:rPr lang="en-US" altLang="en-US" sz="1350" kern="1200">
                <a:solidFill>
                  <a:srgbClr val="585858"/>
                </a:solidFill>
                <a:ea typeface="+mn-ea"/>
              </a:rPr>
              <a:t>LCD and CRT Monitors</a:t>
            </a:r>
          </a:p>
          <a:p>
            <a:pPr marL="352425" indent="-342900" defTabSz="685800" eaLnBrk="1" fontAlgn="base" hangingPunct="1">
              <a:lnSpc>
                <a:spcPct val="115000"/>
              </a:lnSpc>
              <a:spcBef>
                <a:spcPct val="0"/>
              </a:spcBef>
              <a:spcAft>
                <a:spcPct val="0"/>
              </a:spcAft>
              <a:buClrTx/>
              <a:buFontTx/>
              <a:buChar char="●"/>
              <a:tabLst>
                <a:tab pos="352425" algn="l"/>
              </a:tabLst>
            </a:pPr>
            <a:r>
              <a:rPr lang="en-IN" altLang="en-US" sz="1350" kern="1200">
                <a:solidFill>
                  <a:srgbClr val="585858"/>
                </a:solidFill>
                <a:ea typeface="+mn-ea"/>
              </a:rPr>
              <a:t> </a:t>
            </a:r>
            <a:r>
              <a:rPr lang="en-US" altLang="en-US" sz="1350" kern="1200">
                <a:solidFill>
                  <a:srgbClr val="585858"/>
                </a:solidFill>
                <a:ea typeface="+mn-ea"/>
              </a:rPr>
              <a:t>Flat screens vs CRT display systems</a:t>
            </a:r>
          </a:p>
          <a:p>
            <a:pPr marL="352425" indent="-342900" defTabSz="685800" eaLnBrk="1" fontAlgn="base" hangingPunct="1">
              <a:lnSpc>
                <a:spcPct val="115000"/>
              </a:lnSpc>
              <a:spcBef>
                <a:spcPct val="0"/>
              </a:spcBef>
              <a:spcAft>
                <a:spcPct val="0"/>
              </a:spcAft>
              <a:buClrTx/>
              <a:buFontTx/>
              <a:buChar char="●"/>
              <a:tabLst>
                <a:tab pos="352425" algn="l"/>
              </a:tabLst>
            </a:pPr>
            <a:r>
              <a:rPr lang="en-IN" altLang="en-US" sz="1350" kern="1200">
                <a:solidFill>
                  <a:srgbClr val="585858"/>
                </a:solidFill>
                <a:ea typeface="+mn-ea"/>
              </a:rPr>
              <a:t> </a:t>
            </a:r>
            <a:r>
              <a:rPr lang="en-US" altLang="en-US" sz="1350" kern="1200">
                <a:solidFill>
                  <a:srgbClr val="585858"/>
                </a:solidFill>
                <a:ea typeface="+mn-ea"/>
              </a:rPr>
              <a:t>Displays memory quality and performance</a:t>
            </a:r>
          </a:p>
          <a:p>
            <a:pPr marL="352425" indent="-342900" defTabSz="685800" eaLnBrk="1" fontAlgn="base" hangingPunct="1">
              <a:lnSpc>
                <a:spcPct val="115000"/>
              </a:lnSpc>
              <a:spcBef>
                <a:spcPct val="0"/>
              </a:spcBef>
              <a:spcAft>
                <a:spcPct val="0"/>
              </a:spcAft>
              <a:buClrTx/>
              <a:buFontTx/>
              <a:buChar char="●"/>
              <a:tabLst>
                <a:tab pos="352425" algn="l"/>
              </a:tabLst>
            </a:pPr>
            <a:endParaRPr lang="en-US"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endParaRPr lang="en-US"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endParaRPr lang="en-US" altLang="en-US" sz="1350" kern="1200">
              <a:solidFill>
                <a:srgbClr val="585858"/>
              </a:solidFill>
              <a:ea typeface="+mn-ea"/>
            </a:endParaRPr>
          </a:p>
          <a:p>
            <a:pPr marL="352425" indent="-342900" defTabSz="685800" eaLnBrk="1" fontAlgn="base" hangingPunct="1">
              <a:lnSpc>
                <a:spcPct val="115000"/>
              </a:lnSpc>
              <a:spcBef>
                <a:spcPct val="0"/>
              </a:spcBef>
              <a:spcAft>
                <a:spcPct val="0"/>
              </a:spcAft>
              <a:buClrTx/>
              <a:buFontTx/>
              <a:buChar char="●"/>
              <a:tabLst>
                <a:tab pos="352425" algn="l"/>
              </a:tabLst>
            </a:pPr>
            <a:endParaRPr lang="en-US" altLang="en-US" sz="1350" kern="1200">
              <a:solidFill>
                <a:prstClr val="black"/>
              </a:solidFill>
              <a:ea typeface="+mn-ea"/>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bject 2">
            <a:extLst>
              <a:ext uri="{FF2B5EF4-FFF2-40B4-BE49-F238E27FC236}">
                <a16:creationId xmlns:a16="http://schemas.microsoft.com/office/drawing/2014/main" id="{59EA4B24-4310-4CC9-A76C-76225C5AF102}"/>
              </a:ext>
            </a:extLst>
          </p:cNvPr>
          <p:cNvSpPr>
            <a:spLocks noGrp="1"/>
          </p:cNvSpPr>
          <p:nvPr>
            <p:ph type="title"/>
          </p:nvPr>
        </p:nvSpPr>
        <p:spPr>
          <a:xfrm>
            <a:off x="429817" y="645319"/>
            <a:ext cx="3687365" cy="735073"/>
          </a:xfrm>
        </p:spPr>
        <p:txBody>
          <a:bodyPr vert="horz" wrap="square" lIns="0" tIns="5715" rIns="0" bIns="0" numCol="1" anchor="t" anchorCtr="0" compatLnSpc="1">
            <a:prstTxWarp prst="textNoShape">
              <a:avLst/>
            </a:prstTxWarp>
            <a:spAutoFit/>
          </a:bodyPr>
          <a:lstStyle/>
          <a:p>
            <a:pPr marL="502444" indent="-492919" eaLnBrk="1" hangingPunct="1">
              <a:lnSpc>
                <a:spcPct val="102000"/>
              </a:lnSpc>
              <a:spcBef>
                <a:spcPts val="47"/>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3" name="object 3">
            <a:extLst>
              <a:ext uri="{FF2B5EF4-FFF2-40B4-BE49-F238E27FC236}">
                <a16:creationId xmlns:a16="http://schemas.microsoft.com/office/drawing/2014/main" id="{1FB1FEFD-1894-4162-94B4-725A09A627E9}"/>
              </a:ext>
            </a:extLst>
          </p:cNvPr>
          <p:cNvSpPr txBox="1"/>
          <p:nvPr/>
        </p:nvSpPr>
        <p:spPr>
          <a:xfrm>
            <a:off x="1902619" y="1770460"/>
            <a:ext cx="757238" cy="217367"/>
          </a:xfrm>
          <a:prstGeom prst="rect">
            <a:avLst/>
          </a:prstGeom>
        </p:spPr>
        <p:txBody>
          <a:bodyPr lIns="0" tIns="9525" rIns="0" bIns="0">
            <a:spAutoFit/>
          </a:bodyPr>
          <a:lstStyle/>
          <a:p>
            <a:pPr marL="9525" defTabSz="685800">
              <a:spcBef>
                <a:spcPts val="75"/>
              </a:spcBef>
              <a:buClrTx/>
              <a:defRPr/>
            </a:pPr>
            <a:r>
              <a:rPr sz="1350" b="1" kern="1200" spc="53" dirty="0">
                <a:solidFill>
                  <a:srgbClr val="585858"/>
                </a:solidFill>
                <a:ea typeface="+mn-ea"/>
              </a:rPr>
              <a:t>M</a:t>
            </a:r>
            <a:r>
              <a:rPr sz="1350" b="1" kern="1200" spc="15" dirty="0">
                <a:solidFill>
                  <a:srgbClr val="585858"/>
                </a:solidFill>
                <a:ea typeface="+mn-ea"/>
              </a:rPr>
              <a:t>oni</a:t>
            </a:r>
            <a:r>
              <a:rPr sz="1350" b="1" kern="1200" dirty="0">
                <a:solidFill>
                  <a:srgbClr val="585858"/>
                </a:solidFill>
                <a:ea typeface="+mn-ea"/>
              </a:rPr>
              <a:t>t</a:t>
            </a:r>
            <a:r>
              <a:rPr sz="1350" b="1" kern="1200" spc="15" dirty="0">
                <a:solidFill>
                  <a:srgbClr val="585858"/>
                </a:solidFill>
                <a:ea typeface="+mn-ea"/>
              </a:rPr>
              <a:t>o</a:t>
            </a:r>
            <a:r>
              <a:rPr sz="1350" b="1" kern="1200" spc="-23" dirty="0">
                <a:solidFill>
                  <a:srgbClr val="585858"/>
                </a:solidFill>
                <a:ea typeface="+mn-ea"/>
              </a:rPr>
              <a:t>r</a:t>
            </a:r>
            <a:r>
              <a:rPr sz="1350" b="1" kern="1200" dirty="0">
                <a:solidFill>
                  <a:srgbClr val="585858"/>
                </a:solidFill>
                <a:ea typeface="+mn-ea"/>
              </a:rPr>
              <a:t>s</a:t>
            </a:r>
            <a:endParaRPr sz="1350" kern="1200">
              <a:solidFill>
                <a:prstClr val="black"/>
              </a:solidFill>
              <a:ea typeface="+mn-ea"/>
            </a:endParaRPr>
          </a:p>
        </p:txBody>
      </p:sp>
      <p:sp>
        <p:nvSpPr>
          <p:cNvPr id="6148" name="object 4">
            <a:extLst>
              <a:ext uri="{FF2B5EF4-FFF2-40B4-BE49-F238E27FC236}">
                <a16:creationId xmlns:a16="http://schemas.microsoft.com/office/drawing/2014/main" id="{1A5D33E5-28AD-41D1-985E-C0FFBD781FD5}"/>
              </a:ext>
            </a:extLst>
          </p:cNvPr>
          <p:cNvSpPr txBox="1">
            <a:spLocks noChangeArrowheads="1"/>
          </p:cNvSpPr>
          <p:nvPr/>
        </p:nvSpPr>
        <p:spPr bwMode="auto">
          <a:xfrm>
            <a:off x="688181" y="2671763"/>
            <a:ext cx="3525441" cy="198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lnSpc>
                <a:spcPct val="118000"/>
              </a:lnSpc>
              <a:spcBef>
                <a:spcPts val="75"/>
              </a:spcBef>
              <a:spcAft>
                <a:spcPct val="0"/>
              </a:spcAft>
              <a:buClrTx/>
              <a:buSzPct val="76000"/>
              <a:buFontTx/>
              <a:buChar char="●"/>
              <a:tabLst>
                <a:tab pos="323850" algn="l"/>
              </a:tabLst>
            </a:pPr>
            <a:r>
              <a:rPr lang="en-US" altLang="en-US" sz="1350" kern="1200">
                <a:solidFill>
                  <a:prstClr val="black"/>
                </a:solidFill>
                <a:ea typeface="+mn-ea"/>
              </a:rPr>
              <a:t>Keep it clean-use periodic cleaning,  dusting.</a:t>
            </a:r>
          </a:p>
          <a:p>
            <a:pPr marL="323850" indent="-314325" defTabSz="685800" eaLnBrk="1" fontAlgn="base" hangingPunct="1">
              <a:spcBef>
                <a:spcPts val="300"/>
              </a:spcBef>
              <a:spcAft>
                <a:spcPct val="0"/>
              </a:spcAft>
              <a:buClrTx/>
              <a:buSzPct val="76000"/>
              <a:buFontTx/>
              <a:buChar char="●"/>
              <a:tabLst>
                <a:tab pos="323850" algn="l"/>
              </a:tabLst>
            </a:pPr>
            <a:r>
              <a:rPr lang="en-US" altLang="en-US" sz="1350" kern="1200">
                <a:solidFill>
                  <a:prstClr val="black"/>
                </a:solidFill>
                <a:ea typeface="+mn-ea"/>
              </a:rPr>
              <a:t>Use simple cleaning solutions, not</a:t>
            </a:r>
          </a:p>
          <a:p>
            <a:pPr marL="323850" indent="-314325" defTabSz="685800" eaLnBrk="1" fontAlgn="base" hangingPunct="1">
              <a:lnSpc>
                <a:spcPct val="118000"/>
              </a:lnSpc>
              <a:spcBef>
                <a:spcPct val="0"/>
              </a:spcBef>
              <a:spcAft>
                <a:spcPct val="0"/>
              </a:spcAft>
              <a:buClrTx/>
              <a:tabLst>
                <a:tab pos="323850" algn="l"/>
              </a:tabLst>
            </a:pPr>
            <a:r>
              <a:rPr lang="en-US" altLang="en-US" sz="1350" kern="1200">
                <a:solidFill>
                  <a:prstClr val="black"/>
                </a:solidFill>
                <a:ea typeface="+mn-ea"/>
              </a:rPr>
              <a:t>aerosol sprays, solvents, or commercial  cleansers. DON'T use windows sprays  on a monitor screen.</a:t>
            </a:r>
          </a:p>
          <a:p>
            <a:pPr marL="323850" indent="-314325" defTabSz="685800" eaLnBrk="1" fontAlgn="base" hangingPunct="1">
              <a:lnSpc>
                <a:spcPts val="1969"/>
              </a:lnSpc>
              <a:spcBef>
                <a:spcPts val="113"/>
              </a:spcBef>
              <a:spcAft>
                <a:spcPct val="0"/>
              </a:spcAft>
              <a:buClrTx/>
              <a:buSzPct val="76000"/>
              <a:buFontTx/>
              <a:buChar char="●"/>
              <a:tabLst>
                <a:tab pos="323850" algn="l"/>
              </a:tabLst>
            </a:pPr>
            <a:r>
              <a:rPr lang="en-US" altLang="en-US" sz="1350" kern="1200">
                <a:solidFill>
                  <a:prstClr val="black"/>
                </a:solidFill>
                <a:ea typeface="+mn-ea"/>
              </a:rPr>
              <a:t>Do not leave monitors on unattended  for extended periods of time.</a:t>
            </a:r>
          </a:p>
        </p:txBody>
      </p:sp>
      <p:pic>
        <p:nvPicPr>
          <p:cNvPr id="6149" name="Picture 2" descr="Amazon.com: Dell Computer Ultrasharp U2415 24.0-Inch Screen LED Monitor,  Black : Everything Else">
            <a:extLst>
              <a:ext uri="{FF2B5EF4-FFF2-40B4-BE49-F238E27FC236}">
                <a16:creationId xmlns:a16="http://schemas.microsoft.com/office/drawing/2014/main" id="{514B2E45-0040-4C62-BD2C-108A14808F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00550"/>
            <a:ext cx="5081588"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bject 3">
            <a:extLst>
              <a:ext uri="{FF2B5EF4-FFF2-40B4-BE49-F238E27FC236}">
                <a16:creationId xmlns:a16="http://schemas.microsoft.com/office/drawing/2014/main" id="{2A8B507B-9840-4422-BC13-6690A3BFA63B}"/>
              </a:ext>
            </a:extLst>
          </p:cNvPr>
          <p:cNvSpPr>
            <a:spLocks noGrp="1"/>
          </p:cNvSpPr>
          <p:nvPr>
            <p:ph type="title"/>
          </p:nvPr>
        </p:nvSpPr>
        <p:spPr>
          <a:xfrm>
            <a:off x="401242" y="710804"/>
            <a:ext cx="3687365" cy="751168"/>
          </a:xfrm>
        </p:spPr>
        <p:txBody>
          <a:bodyPr vert="horz" wrap="square" lIns="0" tIns="12383" rIns="0" bIns="0" numCol="1" anchor="t" anchorCtr="0" compatLnSpc="1">
            <a:prstTxWarp prst="textNoShape">
              <a:avLst/>
            </a:prstTxWarp>
            <a:spAutoFit/>
          </a:bodyPr>
          <a:lstStyle/>
          <a:p>
            <a:pPr marL="531019" indent="-521494" eaLnBrk="1" hangingPunct="1">
              <a:spcBef>
                <a:spcPts val="94"/>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4" name="object 4">
            <a:extLst>
              <a:ext uri="{FF2B5EF4-FFF2-40B4-BE49-F238E27FC236}">
                <a16:creationId xmlns:a16="http://schemas.microsoft.com/office/drawing/2014/main" id="{F46F3518-83E8-40C3-9BC0-19EC28DE973D}"/>
              </a:ext>
            </a:extLst>
          </p:cNvPr>
          <p:cNvSpPr txBox="1"/>
          <p:nvPr/>
        </p:nvSpPr>
        <p:spPr>
          <a:xfrm>
            <a:off x="1431132" y="1770460"/>
            <a:ext cx="1688306" cy="217367"/>
          </a:xfrm>
          <a:prstGeom prst="rect">
            <a:avLst/>
          </a:prstGeom>
        </p:spPr>
        <p:txBody>
          <a:bodyPr lIns="0" tIns="9525" rIns="0" bIns="0">
            <a:spAutoFit/>
          </a:bodyPr>
          <a:lstStyle/>
          <a:p>
            <a:pPr marL="9525" defTabSz="685800">
              <a:spcBef>
                <a:spcPts val="75"/>
              </a:spcBef>
              <a:buClrTx/>
              <a:defRPr/>
            </a:pPr>
            <a:r>
              <a:rPr sz="1350" b="1" kern="1200" spc="11" dirty="0">
                <a:solidFill>
                  <a:srgbClr val="585858"/>
                </a:solidFill>
                <a:ea typeface="+mn-ea"/>
              </a:rPr>
              <a:t>Monitors</a:t>
            </a:r>
            <a:r>
              <a:rPr sz="1350" b="1" kern="1200" spc="-158" dirty="0">
                <a:solidFill>
                  <a:srgbClr val="585858"/>
                </a:solidFill>
                <a:ea typeface="+mn-ea"/>
              </a:rPr>
              <a:t> </a:t>
            </a:r>
            <a:r>
              <a:rPr sz="1350" b="1" kern="1200" spc="8" dirty="0">
                <a:solidFill>
                  <a:srgbClr val="585858"/>
                </a:solidFill>
                <a:ea typeface="+mn-ea"/>
              </a:rPr>
              <a:t>Continue...</a:t>
            </a:r>
            <a:endParaRPr sz="1350" kern="1200">
              <a:solidFill>
                <a:prstClr val="black"/>
              </a:solidFill>
              <a:ea typeface="+mn-ea"/>
            </a:endParaRPr>
          </a:p>
        </p:txBody>
      </p:sp>
      <p:sp>
        <p:nvSpPr>
          <p:cNvPr id="7172" name="object 5">
            <a:extLst>
              <a:ext uri="{FF2B5EF4-FFF2-40B4-BE49-F238E27FC236}">
                <a16:creationId xmlns:a16="http://schemas.microsoft.com/office/drawing/2014/main" id="{FF58278F-AEE4-4849-BE68-EF32136B74EA}"/>
              </a:ext>
            </a:extLst>
          </p:cNvPr>
          <p:cNvSpPr txBox="1">
            <a:spLocks noChangeArrowheads="1"/>
          </p:cNvSpPr>
          <p:nvPr/>
        </p:nvSpPr>
        <p:spPr bwMode="auto">
          <a:xfrm>
            <a:off x="583406" y="2590800"/>
            <a:ext cx="3500438" cy="124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lnSpc>
                <a:spcPct val="118000"/>
              </a:lnSpc>
              <a:spcBef>
                <a:spcPts val="75"/>
              </a:spcBef>
              <a:spcAft>
                <a:spcPct val="0"/>
              </a:spcAft>
              <a:buClrTx/>
              <a:buSzPct val="76000"/>
              <a:buFontTx/>
              <a:buChar char="●"/>
              <a:tabLst>
                <a:tab pos="323850" algn="l"/>
              </a:tabLst>
            </a:pPr>
            <a:r>
              <a:rPr lang="en-US" altLang="en-US" sz="1350" kern="1200">
                <a:solidFill>
                  <a:prstClr val="black"/>
                </a:solidFill>
                <a:ea typeface="+mn-ea"/>
              </a:rPr>
              <a:t>Don't attempt to work inside the cabinet  unless you are properly trained to do  so.</a:t>
            </a:r>
          </a:p>
          <a:p>
            <a:pPr marL="323850" indent="-314325" defTabSz="685800" eaLnBrk="1" fontAlgn="base" hangingPunct="1">
              <a:spcBef>
                <a:spcPts val="310"/>
              </a:spcBef>
              <a:spcAft>
                <a:spcPct val="0"/>
              </a:spcAft>
              <a:buClrTx/>
              <a:buSzPct val="76000"/>
              <a:buFontTx/>
              <a:buChar char="●"/>
              <a:tabLst>
                <a:tab pos="323850" algn="l"/>
              </a:tabLst>
            </a:pPr>
            <a:r>
              <a:rPr lang="en-US" altLang="en-US" sz="1350" kern="1200">
                <a:solidFill>
                  <a:prstClr val="black"/>
                </a:solidFill>
                <a:ea typeface="+mn-ea"/>
              </a:rPr>
              <a:t>Don't tamper with the monitor.</a:t>
            </a:r>
          </a:p>
          <a:p>
            <a:pPr marL="323850" indent="-314325" defTabSz="685800" eaLnBrk="1" fontAlgn="base" hangingPunct="1">
              <a:lnSpc>
                <a:spcPts val="1969"/>
              </a:lnSpc>
              <a:spcBef>
                <a:spcPts val="113"/>
              </a:spcBef>
              <a:spcAft>
                <a:spcPct val="0"/>
              </a:spcAft>
              <a:buClrTx/>
              <a:buSzPct val="76000"/>
              <a:buFontTx/>
              <a:buChar char="●"/>
              <a:tabLst>
                <a:tab pos="323850" algn="l"/>
              </a:tabLst>
            </a:pPr>
            <a:r>
              <a:rPr lang="en-US" altLang="en-US" sz="1350" kern="1200">
                <a:solidFill>
                  <a:prstClr val="black"/>
                </a:solidFill>
                <a:ea typeface="+mn-ea"/>
              </a:rPr>
              <a:t>DON'T use windows sprays on a  monitor screen.</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object 3">
            <a:extLst>
              <a:ext uri="{FF2B5EF4-FFF2-40B4-BE49-F238E27FC236}">
                <a16:creationId xmlns:a16="http://schemas.microsoft.com/office/drawing/2014/main" id="{4D7CC8CF-1F13-45AD-9383-AFC5F1A7029B}"/>
              </a:ext>
            </a:extLst>
          </p:cNvPr>
          <p:cNvSpPr>
            <a:spLocks noGrp="1"/>
          </p:cNvSpPr>
          <p:nvPr>
            <p:ph type="title"/>
          </p:nvPr>
        </p:nvSpPr>
        <p:spPr>
          <a:xfrm>
            <a:off x="401242" y="451247"/>
            <a:ext cx="3687365" cy="735554"/>
          </a:xfrm>
        </p:spPr>
        <p:txBody>
          <a:bodyPr vert="horz" wrap="square" lIns="0" tIns="6191" rIns="0" bIns="0" numCol="1" anchor="t" anchorCtr="0" compatLnSpc="1">
            <a:prstTxWarp prst="textNoShape">
              <a:avLst/>
            </a:prstTxWarp>
            <a:spAutoFit/>
          </a:bodyPr>
          <a:lstStyle/>
          <a:p>
            <a:pPr marL="531019" indent="-521494" eaLnBrk="1" hangingPunct="1">
              <a:lnSpc>
                <a:spcPct val="102000"/>
              </a:lnSpc>
              <a:spcBef>
                <a:spcPts val="47"/>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4" name="object 4">
            <a:extLst>
              <a:ext uri="{FF2B5EF4-FFF2-40B4-BE49-F238E27FC236}">
                <a16:creationId xmlns:a16="http://schemas.microsoft.com/office/drawing/2014/main" id="{1E8587EB-3ECB-4623-9498-B257F9FC353F}"/>
              </a:ext>
            </a:extLst>
          </p:cNvPr>
          <p:cNvSpPr txBox="1"/>
          <p:nvPr/>
        </p:nvSpPr>
        <p:spPr>
          <a:xfrm>
            <a:off x="1588294" y="1770460"/>
            <a:ext cx="1384697"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Hard </a:t>
            </a:r>
            <a:r>
              <a:rPr sz="1350" b="1" kern="1200" spc="-8" dirty="0">
                <a:solidFill>
                  <a:srgbClr val="585858"/>
                </a:solidFill>
                <a:ea typeface="+mn-ea"/>
              </a:rPr>
              <a:t>Disk</a:t>
            </a:r>
            <a:r>
              <a:rPr sz="1350" b="1" kern="1200" spc="64" dirty="0">
                <a:solidFill>
                  <a:srgbClr val="585858"/>
                </a:solidFill>
                <a:ea typeface="+mn-ea"/>
              </a:rPr>
              <a:t> </a:t>
            </a:r>
            <a:r>
              <a:rPr sz="1350" b="1" kern="1200" spc="-15" dirty="0">
                <a:solidFill>
                  <a:srgbClr val="585858"/>
                </a:solidFill>
                <a:ea typeface="+mn-ea"/>
              </a:rPr>
              <a:t>Drives</a:t>
            </a:r>
            <a:endParaRPr sz="1350" kern="1200">
              <a:solidFill>
                <a:prstClr val="black"/>
              </a:solidFill>
              <a:ea typeface="+mn-ea"/>
            </a:endParaRPr>
          </a:p>
        </p:txBody>
      </p:sp>
      <p:sp>
        <p:nvSpPr>
          <p:cNvPr id="8196" name="object 5">
            <a:extLst>
              <a:ext uri="{FF2B5EF4-FFF2-40B4-BE49-F238E27FC236}">
                <a16:creationId xmlns:a16="http://schemas.microsoft.com/office/drawing/2014/main" id="{8C237C73-A482-4C47-BDDE-7CC8C7690CD3}"/>
              </a:ext>
            </a:extLst>
          </p:cNvPr>
          <p:cNvSpPr txBox="1">
            <a:spLocks noChangeArrowheads="1"/>
          </p:cNvSpPr>
          <p:nvPr/>
        </p:nvSpPr>
        <p:spPr bwMode="auto">
          <a:xfrm>
            <a:off x="583406" y="2825354"/>
            <a:ext cx="3286125" cy="166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383"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spcBef>
                <a:spcPts val="94"/>
              </a:spcBef>
              <a:spcAft>
                <a:spcPct val="0"/>
              </a:spcAft>
              <a:buClrTx/>
              <a:buSzPct val="76000"/>
              <a:buFontTx/>
              <a:buChar char="●"/>
              <a:tabLst>
                <a:tab pos="323850" algn="l"/>
              </a:tabLst>
            </a:pPr>
            <a:r>
              <a:rPr lang="en-US" altLang="en-US" sz="1350" kern="1200">
                <a:solidFill>
                  <a:prstClr val="black"/>
                </a:solidFill>
                <a:ea typeface="+mn-ea"/>
              </a:rPr>
              <a:t>Avoid rough handling.</a:t>
            </a:r>
          </a:p>
          <a:p>
            <a:pPr marL="323850" indent="-314325" defTabSz="685800" eaLnBrk="1" fontAlgn="base" hangingPunct="1">
              <a:spcBef>
                <a:spcPts val="19"/>
              </a:spcBef>
              <a:spcAft>
                <a:spcPct val="0"/>
              </a:spcAft>
              <a:buClrTx/>
              <a:buFont typeface="Arial" panose="020B0604020202020204" pitchFamily="34" charset="0"/>
              <a:buChar char="●"/>
              <a:tabLst>
                <a:tab pos="323850" algn="l"/>
              </a:tabLst>
            </a:pPr>
            <a:endParaRPr lang="en-US" altLang="en-US" sz="1350" kern="1200">
              <a:solidFill>
                <a:prstClr val="black"/>
              </a:solidFill>
              <a:ea typeface="+mn-ea"/>
            </a:endParaRPr>
          </a:p>
          <a:p>
            <a:pPr marL="323850" indent="-314325" defTabSz="685800" eaLnBrk="1" fontAlgn="base" hangingPunct="1">
              <a:lnSpc>
                <a:spcPct val="119000"/>
              </a:lnSpc>
              <a:spcBef>
                <a:spcPct val="0"/>
              </a:spcBef>
              <a:spcAft>
                <a:spcPct val="0"/>
              </a:spcAft>
              <a:buClrTx/>
              <a:buSzPct val="76000"/>
              <a:buFontTx/>
              <a:buChar char="●"/>
              <a:tabLst>
                <a:tab pos="323850" algn="l"/>
              </a:tabLst>
            </a:pPr>
            <a:r>
              <a:rPr lang="en-US" altLang="en-US" sz="1350" kern="1200">
                <a:solidFill>
                  <a:prstClr val="black"/>
                </a:solidFill>
                <a:ea typeface="+mn-ea"/>
              </a:rPr>
              <a:t>Never move a hard disk when it is  still spinning.</a:t>
            </a:r>
          </a:p>
          <a:p>
            <a:pPr marL="323850" indent="-314325" defTabSz="685800" eaLnBrk="1" fontAlgn="base" hangingPunct="1">
              <a:spcBef>
                <a:spcPts val="310"/>
              </a:spcBef>
              <a:spcAft>
                <a:spcPct val="0"/>
              </a:spcAft>
              <a:buClrTx/>
              <a:buSzPct val="76000"/>
              <a:buFontTx/>
              <a:buChar char="●"/>
              <a:tabLst>
                <a:tab pos="323850" algn="l"/>
              </a:tabLst>
            </a:pPr>
            <a:r>
              <a:rPr lang="en-US" altLang="en-US" sz="1350" kern="1200">
                <a:solidFill>
                  <a:prstClr val="black"/>
                </a:solidFill>
                <a:ea typeface="+mn-ea"/>
              </a:rPr>
              <a:t>Never expose the internal housing to</a:t>
            </a:r>
          </a:p>
          <a:p>
            <a:pPr marL="323850" indent="-314325" defTabSz="685800" eaLnBrk="1" fontAlgn="base" hangingPunct="1">
              <a:spcBef>
                <a:spcPts val="300"/>
              </a:spcBef>
              <a:spcAft>
                <a:spcPct val="0"/>
              </a:spcAft>
              <a:buClrTx/>
              <a:tabLst>
                <a:tab pos="323850" algn="l"/>
              </a:tabLst>
            </a:pPr>
            <a:r>
              <a:rPr lang="en-US" altLang="en-US" sz="1350" kern="1200">
                <a:solidFill>
                  <a:prstClr val="black"/>
                </a:solidFill>
                <a:ea typeface="+mn-ea"/>
              </a:rPr>
              <a:t>open air.</a:t>
            </a:r>
          </a:p>
          <a:p>
            <a:pPr marL="323850" indent="-314325" defTabSz="685800" eaLnBrk="1" fontAlgn="base" hangingPunct="1">
              <a:spcBef>
                <a:spcPts val="310"/>
              </a:spcBef>
              <a:spcAft>
                <a:spcPct val="0"/>
              </a:spcAft>
              <a:buClrTx/>
              <a:buSzPct val="76000"/>
              <a:buFontTx/>
              <a:buChar char="●"/>
              <a:tabLst>
                <a:tab pos="323850" algn="l"/>
              </a:tabLst>
            </a:pPr>
            <a:r>
              <a:rPr lang="en-US" altLang="en-US" sz="1350" kern="1200">
                <a:solidFill>
                  <a:prstClr val="black"/>
                </a:solidFill>
                <a:ea typeface="+mn-ea"/>
              </a:rPr>
              <a:t>Perform regular data backups.</a:t>
            </a:r>
          </a:p>
        </p:txBody>
      </p:sp>
      <p:sp>
        <p:nvSpPr>
          <p:cNvPr id="8197" name="object 6">
            <a:extLst>
              <a:ext uri="{FF2B5EF4-FFF2-40B4-BE49-F238E27FC236}">
                <a16:creationId xmlns:a16="http://schemas.microsoft.com/office/drawing/2014/main" id="{58E72243-25BC-446E-AD81-FA443BD51435}"/>
              </a:ext>
            </a:extLst>
          </p:cNvPr>
          <p:cNvSpPr>
            <a:spLocks noChangeArrowheads="1"/>
          </p:cNvSpPr>
          <p:nvPr/>
        </p:nvSpPr>
        <p:spPr bwMode="auto">
          <a:xfrm>
            <a:off x="4950619" y="942976"/>
            <a:ext cx="3907631" cy="3278981"/>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7" name="Rectangle 6">
            <a:extLst>
              <a:ext uri="{FF2B5EF4-FFF2-40B4-BE49-F238E27FC236}">
                <a16:creationId xmlns:a16="http://schemas.microsoft.com/office/drawing/2014/main" id="{E82391A7-0C40-4668-9832-8337E4C7A0D5}"/>
              </a:ext>
            </a:extLst>
          </p:cNvPr>
          <p:cNvSpPr/>
          <p:nvPr/>
        </p:nvSpPr>
        <p:spPr>
          <a:xfrm>
            <a:off x="4800600" y="4457700"/>
            <a:ext cx="4000500" cy="300082"/>
          </a:xfrm>
          <a:prstGeom prst="rect">
            <a:avLst/>
          </a:prstGeom>
        </p:spPr>
        <p:txBody>
          <a:bodyPr>
            <a:spAutoFit/>
          </a:bodyPr>
          <a:lstStyle/>
          <a:p>
            <a:pPr defTabSz="685800">
              <a:buClrTx/>
              <a:defRPr/>
            </a:pPr>
            <a:r>
              <a:rPr lang="en-US" sz="675" kern="1200" spc="11" dirty="0">
                <a:solidFill>
                  <a:srgbClr val="585858"/>
                </a:solidFill>
                <a:ea typeface="+mn-ea"/>
              </a:rPr>
              <a:t>Image Source: https://encrypted-tbn0.gstatic.com/images?q=tbn:ANd9GcQSR9tj7A-DQSYAk9jASl1zJ3NahmQItsoGyg&amp;usqp=CAU</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98E865D-5E12-4F2B-8660-C40A84A1CD2A}"/>
              </a:ext>
            </a:extLst>
          </p:cNvPr>
          <p:cNvSpPr txBox="1"/>
          <p:nvPr/>
        </p:nvSpPr>
        <p:spPr>
          <a:xfrm>
            <a:off x="3334941" y="4838700"/>
            <a:ext cx="3971925" cy="288220"/>
          </a:xfrm>
          <a:prstGeom prst="rect">
            <a:avLst/>
          </a:prstGeom>
        </p:spPr>
        <p:txBody>
          <a:bodyPr lIns="0" tIns="31433" rIns="0" bIns="0">
            <a:spAutoFit/>
          </a:bodyPr>
          <a:lstStyle/>
          <a:p>
            <a:pPr marL="1834991" defTabSz="685800">
              <a:spcBef>
                <a:spcPts val="248"/>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146" dirty="0">
                <a:solidFill>
                  <a:srgbClr val="585858"/>
                </a:solidFill>
                <a:ea typeface="+mn-ea"/>
              </a:rPr>
              <a:t> </a:t>
            </a:r>
            <a:r>
              <a:rPr sz="675" kern="1200" dirty="0">
                <a:solidFill>
                  <a:srgbClr val="585858"/>
                </a:solidFill>
                <a:ea typeface="+mn-ea"/>
              </a:rPr>
              <a:t>https://en.wikipedia.org/wiki/Floppy_disk</a:t>
            </a:r>
            <a:endParaRPr sz="675" kern="1200">
              <a:solidFill>
                <a:prstClr val="black"/>
              </a:solidFill>
              <a:ea typeface="+mn-ea"/>
            </a:endParaRPr>
          </a:p>
          <a:p>
            <a:pPr marL="9525" defTabSz="685800">
              <a:spcBef>
                <a:spcPts val="240"/>
              </a:spcBef>
              <a:buClrTx/>
              <a:defRPr/>
            </a:pPr>
            <a:r>
              <a:rPr sz="825" kern="1200">
                <a:solidFill>
                  <a:prstClr val="black"/>
                </a:solidFill>
                <a:ea typeface="+mn-ea"/>
              </a:rPr>
              <a:t>.</a:t>
            </a:r>
          </a:p>
        </p:txBody>
      </p:sp>
      <p:sp>
        <p:nvSpPr>
          <p:cNvPr id="9219" name="object 3">
            <a:extLst>
              <a:ext uri="{FF2B5EF4-FFF2-40B4-BE49-F238E27FC236}">
                <a16:creationId xmlns:a16="http://schemas.microsoft.com/office/drawing/2014/main" id="{59433642-21FE-4A4B-A0F5-64FEF03A205D}"/>
              </a:ext>
            </a:extLst>
          </p:cNvPr>
          <p:cNvSpPr>
            <a:spLocks noGrp="1"/>
          </p:cNvSpPr>
          <p:nvPr>
            <p:ph type="title"/>
          </p:nvPr>
        </p:nvSpPr>
        <p:spPr>
          <a:xfrm>
            <a:off x="401242" y="645319"/>
            <a:ext cx="3687365" cy="735073"/>
          </a:xfrm>
        </p:spPr>
        <p:txBody>
          <a:bodyPr vert="horz" wrap="square" lIns="0" tIns="5715" rIns="0" bIns="0" numCol="1" anchor="t" anchorCtr="0" compatLnSpc="1">
            <a:prstTxWarp prst="textNoShape">
              <a:avLst/>
            </a:prstTxWarp>
            <a:spAutoFit/>
          </a:bodyPr>
          <a:lstStyle/>
          <a:p>
            <a:pPr marL="531019" indent="-521494" eaLnBrk="1" hangingPunct="1">
              <a:lnSpc>
                <a:spcPct val="102000"/>
              </a:lnSpc>
              <a:spcBef>
                <a:spcPts val="47"/>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4" name="object 4">
            <a:extLst>
              <a:ext uri="{FF2B5EF4-FFF2-40B4-BE49-F238E27FC236}">
                <a16:creationId xmlns:a16="http://schemas.microsoft.com/office/drawing/2014/main" id="{20EC08DC-AED0-4B2F-BA76-91ABC6A3B95F}"/>
              </a:ext>
            </a:extLst>
          </p:cNvPr>
          <p:cNvSpPr txBox="1"/>
          <p:nvPr/>
        </p:nvSpPr>
        <p:spPr>
          <a:xfrm>
            <a:off x="1502569" y="1770460"/>
            <a:ext cx="1559719" cy="217367"/>
          </a:xfrm>
          <a:prstGeom prst="rect">
            <a:avLst/>
          </a:prstGeom>
        </p:spPr>
        <p:txBody>
          <a:bodyPr lIns="0" tIns="9525" rIns="0" bIns="0">
            <a:spAutoFit/>
          </a:bodyPr>
          <a:lstStyle/>
          <a:p>
            <a:pPr marL="9525" defTabSz="685800">
              <a:spcBef>
                <a:spcPts val="75"/>
              </a:spcBef>
              <a:buClrTx/>
              <a:defRPr/>
            </a:pPr>
            <a:r>
              <a:rPr sz="1350" b="1" kern="1200" spc="15" dirty="0">
                <a:solidFill>
                  <a:srgbClr val="585858"/>
                </a:solidFill>
                <a:ea typeface="+mn-ea"/>
              </a:rPr>
              <a:t>Floppy </a:t>
            </a:r>
            <a:r>
              <a:rPr sz="1350" b="1" kern="1200" spc="-8" dirty="0">
                <a:solidFill>
                  <a:srgbClr val="585858"/>
                </a:solidFill>
                <a:ea typeface="+mn-ea"/>
              </a:rPr>
              <a:t>Disk</a:t>
            </a:r>
            <a:r>
              <a:rPr sz="1350" b="1" kern="1200" spc="-116" dirty="0">
                <a:solidFill>
                  <a:srgbClr val="585858"/>
                </a:solidFill>
                <a:ea typeface="+mn-ea"/>
              </a:rPr>
              <a:t> </a:t>
            </a:r>
            <a:r>
              <a:rPr sz="1350" b="1" kern="1200" spc="-11" dirty="0">
                <a:solidFill>
                  <a:srgbClr val="585858"/>
                </a:solidFill>
                <a:ea typeface="+mn-ea"/>
              </a:rPr>
              <a:t>Drives</a:t>
            </a:r>
            <a:endParaRPr sz="1350" kern="1200">
              <a:solidFill>
                <a:prstClr val="black"/>
              </a:solidFill>
              <a:ea typeface="+mn-ea"/>
            </a:endParaRPr>
          </a:p>
        </p:txBody>
      </p:sp>
      <p:sp>
        <p:nvSpPr>
          <p:cNvPr id="9221" name="object 5">
            <a:extLst>
              <a:ext uri="{FF2B5EF4-FFF2-40B4-BE49-F238E27FC236}">
                <a16:creationId xmlns:a16="http://schemas.microsoft.com/office/drawing/2014/main" id="{BD8FF2CE-9612-42C8-AB35-49DDB8FD328D}"/>
              </a:ext>
            </a:extLst>
          </p:cNvPr>
          <p:cNvSpPr txBox="1">
            <a:spLocks noChangeArrowheads="1"/>
          </p:cNvSpPr>
          <p:nvPr/>
        </p:nvSpPr>
        <p:spPr bwMode="auto">
          <a:xfrm>
            <a:off x="583407" y="3069432"/>
            <a:ext cx="3479006" cy="101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7625"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spcBef>
                <a:spcPts val="375"/>
              </a:spcBef>
              <a:spcAft>
                <a:spcPct val="0"/>
              </a:spcAft>
              <a:buClrTx/>
              <a:buSzPct val="76000"/>
              <a:buFontTx/>
              <a:buChar char="●"/>
              <a:tabLst>
                <a:tab pos="323850" algn="l"/>
              </a:tabLst>
            </a:pPr>
            <a:r>
              <a:rPr lang="en-US" altLang="en-US" sz="1350" kern="1200">
                <a:solidFill>
                  <a:prstClr val="black"/>
                </a:solidFill>
                <a:ea typeface="+mn-ea"/>
              </a:rPr>
              <a:t>Do not expose the disks to magnets</a:t>
            </a:r>
          </a:p>
          <a:p>
            <a:pPr marL="323850" indent="-314325" defTabSz="685800" eaLnBrk="1" fontAlgn="base" hangingPunct="1">
              <a:lnSpc>
                <a:spcPts val="1969"/>
              </a:lnSpc>
              <a:spcBef>
                <a:spcPts val="113"/>
              </a:spcBef>
              <a:spcAft>
                <a:spcPct val="0"/>
              </a:spcAft>
              <a:buClrTx/>
              <a:buSzPct val="76000"/>
              <a:buFontTx/>
              <a:buChar char="●"/>
              <a:tabLst>
                <a:tab pos="323850" algn="l"/>
              </a:tabLst>
            </a:pPr>
            <a:r>
              <a:rPr lang="en-US" altLang="en-US" sz="1350" kern="1200">
                <a:solidFill>
                  <a:prstClr val="black"/>
                </a:solidFill>
                <a:ea typeface="+mn-ea"/>
              </a:rPr>
              <a:t>Never touch the exposed surface of a  floppy disk.</a:t>
            </a:r>
          </a:p>
          <a:p>
            <a:pPr marL="323850" indent="-314325" defTabSz="685800" eaLnBrk="1" fontAlgn="base" hangingPunct="1">
              <a:spcBef>
                <a:spcPts val="188"/>
              </a:spcBef>
              <a:spcAft>
                <a:spcPct val="0"/>
              </a:spcAft>
              <a:buClrTx/>
              <a:buSzPct val="76000"/>
              <a:buFontTx/>
              <a:buChar char="●"/>
              <a:tabLst>
                <a:tab pos="323850" algn="l"/>
              </a:tabLst>
            </a:pPr>
            <a:r>
              <a:rPr lang="en-US" altLang="en-US" sz="1350" kern="1200">
                <a:solidFill>
                  <a:prstClr val="black"/>
                </a:solidFill>
                <a:ea typeface="+mn-ea"/>
              </a:rPr>
              <a:t>Do not allow smoking near a computer.</a:t>
            </a:r>
          </a:p>
        </p:txBody>
      </p:sp>
      <p:sp>
        <p:nvSpPr>
          <p:cNvPr id="9222" name="object 6">
            <a:extLst>
              <a:ext uri="{FF2B5EF4-FFF2-40B4-BE49-F238E27FC236}">
                <a16:creationId xmlns:a16="http://schemas.microsoft.com/office/drawing/2014/main" id="{1378A1F4-0979-43DD-89EB-8BAF20E93127}"/>
              </a:ext>
            </a:extLst>
          </p:cNvPr>
          <p:cNvSpPr>
            <a:spLocks noChangeArrowheads="1"/>
          </p:cNvSpPr>
          <p:nvPr/>
        </p:nvSpPr>
        <p:spPr bwMode="auto">
          <a:xfrm>
            <a:off x="5079206" y="1485900"/>
            <a:ext cx="3600450" cy="21717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899A6FA-C4A2-4930-85E6-192FBDEBE06C}"/>
              </a:ext>
            </a:extLst>
          </p:cNvPr>
          <p:cNvSpPr txBox="1"/>
          <p:nvPr/>
        </p:nvSpPr>
        <p:spPr>
          <a:xfrm>
            <a:off x="3306366" y="4838700"/>
            <a:ext cx="5072063" cy="288220"/>
          </a:xfrm>
          <a:prstGeom prst="rect">
            <a:avLst/>
          </a:prstGeom>
        </p:spPr>
        <p:txBody>
          <a:bodyPr lIns="0" tIns="31433" rIns="0" bIns="0">
            <a:spAutoFit/>
          </a:bodyPr>
          <a:lstStyle/>
          <a:p>
            <a:pPr marL="1863566" defTabSz="685800">
              <a:spcBef>
                <a:spcPts val="248"/>
              </a:spcBef>
              <a:buClrTx/>
              <a:defRPr/>
            </a:pPr>
            <a:r>
              <a:rPr sz="675" kern="1200" spc="11" dirty="0">
                <a:solidFill>
                  <a:srgbClr val="585858"/>
                </a:solidFill>
                <a:ea typeface="+mn-ea"/>
              </a:rPr>
              <a:t>Image</a:t>
            </a:r>
            <a:r>
              <a:rPr sz="675" kern="1200" spc="-68" dirty="0">
                <a:solidFill>
                  <a:srgbClr val="585858"/>
                </a:solidFill>
                <a:ea typeface="+mn-ea"/>
              </a:rPr>
              <a:t> </a:t>
            </a:r>
            <a:r>
              <a:rPr sz="675" kern="1200" spc="4" dirty="0">
                <a:solidFill>
                  <a:srgbClr val="585858"/>
                </a:solidFill>
                <a:ea typeface="+mn-ea"/>
              </a:rPr>
              <a:t>Source:</a:t>
            </a:r>
            <a:r>
              <a:rPr sz="675" kern="1200" spc="-94" dirty="0">
                <a:solidFill>
                  <a:srgbClr val="585858"/>
                </a:solidFill>
                <a:ea typeface="+mn-ea"/>
              </a:rPr>
              <a:t> </a:t>
            </a:r>
            <a:r>
              <a:rPr sz="675" kern="1200" dirty="0">
                <a:solidFill>
                  <a:srgbClr val="585858"/>
                </a:solidFill>
                <a:ea typeface="+mn-ea"/>
              </a:rPr>
              <a:t>https://</a:t>
            </a:r>
            <a:r>
              <a:rPr sz="675" kern="1200" dirty="0">
                <a:solidFill>
                  <a:srgbClr val="585858"/>
                </a:solidFill>
                <a:ea typeface="+mn-ea"/>
                <a:hlinkClick r:id="rId2"/>
              </a:rPr>
              <a:t>www.medicalexpo.com/prod/pac-technology/product-106764-</a:t>
            </a:r>
            <a:endParaRPr sz="675" kern="1200">
              <a:solidFill>
                <a:prstClr val="black"/>
              </a:solidFill>
              <a:ea typeface="+mn-ea"/>
            </a:endParaRPr>
          </a:p>
          <a:p>
            <a:pPr marL="38100" defTabSz="685800">
              <a:spcBef>
                <a:spcPts val="240"/>
              </a:spcBef>
              <a:buClrTx/>
              <a:defRPr/>
            </a:pPr>
            <a:r>
              <a:rPr sz="825" kern="1200" spc="11" dirty="0">
                <a:solidFill>
                  <a:prstClr val="black"/>
                </a:solidFill>
                <a:ea typeface="+mn-ea"/>
              </a:rPr>
              <a:t>© </a:t>
            </a:r>
            <a:r>
              <a:rPr sz="825" kern="1200" spc="-4" dirty="0">
                <a:solidFill>
                  <a:prstClr val="black"/>
                </a:solidFill>
                <a:ea typeface="+mn-ea"/>
              </a:rPr>
              <a:t>Edunet </a:t>
            </a:r>
            <a:r>
              <a:rPr sz="825" kern="1200" spc="-8" dirty="0">
                <a:solidFill>
                  <a:prstClr val="black"/>
                </a:solidFill>
                <a:ea typeface="+mn-ea"/>
              </a:rPr>
              <a:t>Foundation. </a:t>
            </a:r>
            <a:r>
              <a:rPr sz="825" kern="1200" spc="-19" dirty="0">
                <a:solidFill>
                  <a:prstClr val="black"/>
                </a:solidFill>
                <a:ea typeface="+mn-ea"/>
              </a:rPr>
              <a:t>All </a:t>
            </a:r>
            <a:r>
              <a:rPr sz="825" kern="1200" spc="-4" dirty="0">
                <a:solidFill>
                  <a:prstClr val="black"/>
                </a:solidFill>
                <a:ea typeface="+mn-ea"/>
              </a:rPr>
              <a:t>rights</a:t>
            </a:r>
            <a:r>
              <a:rPr sz="825" kern="1200" spc="-79" dirty="0">
                <a:solidFill>
                  <a:prstClr val="black"/>
                </a:solidFill>
                <a:ea typeface="+mn-ea"/>
              </a:rPr>
              <a:t> </a:t>
            </a:r>
            <a:r>
              <a:rPr sz="825" kern="1200" spc="-34" dirty="0">
                <a:solidFill>
                  <a:prstClr val="black"/>
                </a:solidFill>
                <a:ea typeface="+mn-ea"/>
              </a:rPr>
              <a:t>reserve</a:t>
            </a:r>
            <a:r>
              <a:rPr sz="1013" kern="1200" spc="-50" baseline="18518" dirty="0">
                <a:solidFill>
                  <a:srgbClr val="585858"/>
                </a:solidFill>
                <a:ea typeface="+mn-ea"/>
              </a:rPr>
              <a:t>7</a:t>
            </a:r>
            <a:r>
              <a:rPr sz="825" kern="1200" spc="-34" dirty="0">
                <a:solidFill>
                  <a:prstClr val="black"/>
                </a:solidFill>
                <a:ea typeface="+mn-ea"/>
              </a:rPr>
              <a:t>d</a:t>
            </a:r>
            <a:r>
              <a:rPr sz="1013" kern="1200" spc="-50" baseline="18518" dirty="0">
                <a:solidFill>
                  <a:srgbClr val="585858"/>
                </a:solidFill>
                <a:ea typeface="+mn-ea"/>
              </a:rPr>
              <a:t>9</a:t>
            </a:r>
            <a:r>
              <a:rPr sz="825" kern="1200" spc="-34" dirty="0">
                <a:solidFill>
                  <a:prstClr val="black"/>
                </a:solidFill>
                <a:ea typeface="+mn-ea"/>
              </a:rPr>
              <a:t>.</a:t>
            </a:r>
            <a:r>
              <a:rPr sz="1013" kern="1200" spc="-50" baseline="18518" dirty="0">
                <a:solidFill>
                  <a:srgbClr val="585858"/>
                </a:solidFill>
                <a:ea typeface="+mn-ea"/>
              </a:rPr>
              <a:t>3349.html</a:t>
            </a:r>
            <a:endParaRPr sz="1013" kern="1200" baseline="18518">
              <a:solidFill>
                <a:prstClr val="black"/>
              </a:solidFill>
              <a:ea typeface="+mn-ea"/>
            </a:endParaRPr>
          </a:p>
        </p:txBody>
      </p:sp>
      <p:sp>
        <p:nvSpPr>
          <p:cNvPr id="10243" name="object 3">
            <a:extLst>
              <a:ext uri="{FF2B5EF4-FFF2-40B4-BE49-F238E27FC236}">
                <a16:creationId xmlns:a16="http://schemas.microsoft.com/office/drawing/2014/main" id="{5BE1A086-0A00-47FB-BFB6-DFB26FAB20DA}"/>
              </a:ext>
            </a:extLst>
          </p:cNvPr>
          <p:cNvSpPr>
            <a:spLocks noGrp="1"/>
          </p:cNvSpPr>
          <p:nvPr>
            <p:ph type="title"/>
          </p:nvPr>
        </p:nvSpPr>
        <p:spPr>
          <a:xfrm>
            <a:off x="401242" y="463154"/>
            <a:ext cx="3687365" cy="735073"/>
          </a:xfrm>
        </p:spPr>
        <p:txBody>
          <a:bodyPr vert="horz" wrap="square" lIns="0" tIns="5715" rIns="0" bIns="0" numCol="1" anchor="t" anchorCtr="0" compatLnSpc="1">
            <a:prstTxWarp prst="textNoShape">
              <a:avLst/>
            </a:prstTxWarp>
            <a:spAutoFit/>
          </a:bodyPr>
          <a:lstStyle/>
          <a:p>
            <a:pPr marL="531019" indent="-521494" eaLnBrk="1" hangingPunct="1">
              <a:lnSpc>
                <a:spcPct val="102000"/>
              </a:lnSpc>
              <a:spcBef>
                <a:spcPts val="47"/>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4" name="object 4">
            <a:extLst>
              <a:ext uri="{FF2B5EF4-FFF2-40B4-BE49-F238E27FC236}">
                <a16:creationId xmlns:a16="http://schemas.microsoft.com/office/drawing/2014/main" id="{5E1C8C29-0BCC-40DA-A88B-B5DEB4580DC2}"/>
              </a:ext>
            </a:extLst>
          </p:cNvPr>
          <p:cNvSpPr txBox="1"/>
          <p:nvPr/>
        </p:nvSpPr>
        <p:spPr>
          <a:xfrm>
            <a:off x="937023" y="1770460"/>
            <a:ext cx="2677715" cy="217367"/>
          </a:xfrm>
          <a:prstGeom prst="rect">
            <a:avLst/>
          </a:prstGeom>
        </p:spPr>
        <p:txBody>
          <a:bodyPr lIns="0" tIns="9525" rIns="0" bIns="0">
            <a:spAutoFit/>
          </a:bodyPr>
          <a:lstStyle/>
          <a:p>
            <a:pPr marL="9525" defTabSz="685800">
              <a:spcBef>
                <a:spcPts val="75"/>
              </a:spcBef>
              <a:buClrTx/>
              <a:defRPr/>
            </a:pPr>
            <a:r>
              <a:rPr sz="1350" b="1" kern="1200" spc="-8" dirty="0">
                <a:solidFill>
                  <a:srgbClr val="585858"/>
                </a:solidFill>
                <a:ea typeface="+mn-ea"/>
              </a:rPr>
              <a:t>Keyboards </a:t>
            </a:r>
            <a:r>
              <a:rPr sz="1350" b="1" kern="1200" spc="-4" dirty="0">
                <a:solidFill>
                  <a:srgbClr val="585858"/>
                </a:solidFill>
                <a:ea typeface="+mn-ea"/>
              </a:rPr>
              <a:t>and </a:t>
            </a:r>
            <a:r>
              <a:rPr sz="1350" b="1" kern="1200" spc="8" dirty="0">
                <a:solidFill>
                  <a:srgbClr val="585858"/>
                </a:solidFill>
                <a:ea typeface="+mn-ea"/>
              </a:rPr>
              <a:t>Pointing</a:t>
            </a:r>
            <a:r>
              <a:rPr sz="1350" b="1" kern="1200" spc="-60" dirty="0">
                <a:solidFill>
                  <a:srgbClr val="585858"/>
                </a:solidFill>
                <a:ea typeface="+mn-ea"/>
              </a:rPr>
              <a:t> </a:t>
            </a:r>
            <a:r>
              <a:rPr sz="1350" b="1" kern="1200" spc="-15" dirty="0">
                <a:solidFill>
                  <a:srgbClr val="585858"/>
                </a:solidFill>
                <a:ea typeface="+mn-ea"/>
              </a:rPr>
              <a:t>Devices</a:t>
            </a:r>
            <a:endParaRPr sz="1350" kern="1200">
              <a:solidFill>
                <a:prstClr val="black"/>
              </a:solidFill>
              <a:ea typeface="+mn-ea"/>
            </a:endParaRPr>
          </a:p>
        </p:txBody>
      </p:sp>
      <p:sp>
        <p:nvSpPr>
          <p:cNvPr id="10245" name="object 5">
            <a:extLst>
              <a:ext uri="{FF2B5EF4-FFF2-40B4-BE49-F238E27FC236}">
                <a16:creationId xmlns:a16="http://schemas.microsoft.com/office/drawing/2014/main" id="{3FE3FA01-2714-49AC-B7BE-AA9529E06514}"/>
              </a:ext>
            </a:extLst>
          </p:cNvPr>
          <p:cNvSpPr txBox="1">
            <a:spLocks noChangeArrowheads="1"/>
          </p:cNvSpPr>
          <p:nvPr/>
        </p:nvSpPr>
        <p:spPr bwMode="auto">
          <a:xfrm>
            <a:off x="688181" y="2753916"/>
            <a:ext cx="3420666" cy="1708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573"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lnSpc>
                <a:spcPct val="119000"/>
              </a:lnSpc>
              <a:spcBef>
                <a:spcPts val="66"/>
              </a:spcBef>
              <a:spcAft>
                <a:spcPct val="0"/>
              </a:spcAft>
              <a:buClrTx/>
              <a:buSzPct val="76000"/>
              <a:buFontTx/>
              <a:buChar char="●"/>
              <a:tabLst>
                <a:tab pos="323850" algn="l"/>
              </a:tabLst>
            </a:pPr>
            <a:r>
              <a:rPr lang="en-US" altLang="en-US" sz="1350" kern="1200">
                <a:solidFill>
                  <a:prstClr val="black"/>
                </a:solidFill>
                <a:ea typeface="+mn-ea"/>
              </a:rPr>
              <a:t>Use a hand-held vacuum cleaner to  remove dust from the small crevasses.</a:t>
            </a:r>
          </a:p>
          <a:p>
            <a:pPr marL="323850" indent="-314325" defTabSz="685800" eaLnBrk="1" fontAlgn="base" hangingPunct="1">
              <a:spcBef>
                <a:spcPts val="310"/>
              </a:spcBef>
              <a:spcAft>
                <a:spcPct val="0"/>
              </a:spcAft>
              <a:buClrTx/>
              <a:buSzPct val="76000"/>
              <a:buFontTx/>
              <a:buChar char="●"/>
              <a:tabLst>
                <a:tab pos="323850" algn="l"/>
              </a:tabLst>
            </a:pPr>
            <a:r>
              <a:rPr lang="en-US" altLang="en-US" sz="1350" kern="1200">
                <a:solidFill>
                  <a:prstClr val="black"/>
                </a:solidFill>
                <a:ea typeface="+mn-ea"/>
              </a:rPr>
              <a:t>Never use spray cleaners.</a:t>
            </a:r>
          </a:p>
          <a:p>
            <a:pPr marL="323850" indent="-314325" defTabSz="685800" eaLnBrk="1" fontAlgn="base" hangingPunct="1">
              <a:lnSpc>
                <a:spcPct val="118000"/>
              </a:lnSpc>
              <a:spcBef>
                <a:spcPct val="0"/>
              </a:spcBef>
              <a:spcAft>
                <a:spcPct val="0"/>
              </a:spcAft>
              <a:buClrTx/>
              <a:buSzPct val="76000"/>
              <a:buFontTx/>
              <a:buChar char="●"/>
              <a:tabLst>
                <a:tab pos="323850" algn="l"/>
              </a:tabLst>
            </a:pPr>
            <a:r>
              <a:rPr lang="en-US" altLang="en-US" sz="1350" kern="1200">
                <a:solidFill>
                  <a:prstClr val="black"/>
                </a:solidFill>
                <a:ea typeface="+mn-ea"/>
              </a:rPr>
              <a:t>Clean a mouse or trackball by  removing the ball and cleaning the </a:t>
            </a:r>
            <a:r>
              <a:rPr lang="en-US" altLang="en-US" sz="1350" i="1" kern="1200">
                <a:solidFill>
                  <a:prstClr val="black"/>
                </a:solidFill>
                <a:ea typeface="+mn-ea"/>
              </a:rPr>
              <a:t>x  </a:t>
            </a:r>
            <a:r>
              <a:rPr lang="en-US" altLang="en-US" sz="1350" kern="1200">
                <a:solidFill>
                  <a:prstClr val="black"/>
                </a:solidFill>
                <a:ea typeface="+mn-ea"/>
              </a:rPr>
              <a:t>and </a:t>
            </a:r>
            <a:r>
              <a:rPr lang="en-US" altLang="en-US" sz="1350" i="1" kern="1200">
                <a:solidFill>
                  <a:prstClr val="black"/>
                </a:solidFill>
                <a:ea typeface="+mn-ea"/>
              </a:rPr>
              <a:t>y </a:t>
            </a:r>
            <a:r>
              <a:rPr lang="en-US" altLang="en-US" sz="1350" kern="1200">
                <a:solidFill>
                  <a:prstClr val="black"/>
                </a:solidFill>
                <a:ea typeface="+mn-ea"/>
              </a:rPr>
              <a:t>rollers.</a:t>
            </a:r>
          </a:p>
          <a:p>
            <a:pPr marL="323850" indent="-314325" defTabSz="685800" eaLnBrk="1" fontAlgn="base" hangingPunct="1">
              <a:lnSpc>
                <a:spcPct val="118000"/>
              </a:lnSpc>
              <a:spcBef>
                <a:spcPct val="0"/>
              </a:spcBef>
              <a:spcAft>
                <a:spcPct val="0"/>
              </a:spcAft>
              <a:buClrTx/>
              <a:buSzPct val="76000"/>
              <a:buFontTx/>
              <a:buChar char="●"/>
              <a:tabLst>
                <a:tab pos="323850" algn="l"/>
              </a:tabLst>
            </a:pPr>
            <a:r>
              <a:rPr lang="en-US" altLang="en-US" sz="1350" kern="1200">
                <a:solidFill>
                  <a:prstClr val="black"/>
                </a:solidFill>
                <a:ea typeface="+mn-ea"/>
              </a:rPr>
              <a:t>When using a light pen, never touch  the ends with your finger.</a:t>
            </a:r>
          </a:p>
        </p:txBody>
      </p:sp>
      <p:sp>
        <p:nvSpPr>
          <p:cNvPr id="10246" name="object 6">
            <a:extLst>
              <a:ext uri="{FF2B5EF4-FFF2-40B4-BE49-F238E27FC236}">
                <a16:creationId xmlns:a16="http://schemas.microsoft.com/office/drawing/2014/main" id="{903610B0-C557-42C6-AD4F-5030F3A0FF83}"/>
              </a:ext>
            </a:extLst>
          </p:cNvPr>
          <p:cNvSpPr>
            <a:spLocks noChangeArrowheads="1"/>
          </p:cNvSpPr>
          <p:nvPr/>
        </p:nvSpPr>
        <p:spPr bwMode="auto">
          <a:xfrm>
            <a:off x="4936332" y="992981"/>
            <a:ext cx="3879056" cy="2743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617EECE-4087-4AE0-A9B5-EAB74AB51DA4}"/>
              </a:ext>
            </a:extLst>
          </p:cNvPr>
          <p:cNvSpPr txBox="1"/>
          <p:nvPr/>
        </p:nvSpPr>
        <p:spPr>
          <a:xfrm>
            <a:off x="3306367" y="4838700"/>
            <a:ext cx="5336381" cy="288220"/>
          </a:xfrm>
          <a:prstGeom prst="rect">
            <a:avLst/>
          </a:prstGeom>
        </p:spPr>
        <p:txBody>
          <a:bodyPr lIns="0" tIns="31433" rIns="0" bIns="0">
            <a:spAutoFit/>
          </a:bodyPr>
          <a:lstStyle/>
          <a:p>
            <a:pPr marL="1863566" defTabSz="685800">
              <a:spcBef>
                <a:spcPts val="248"/>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83" dirty="0">
                <a:solidFill>
                  <a:srgbClr val="585858"/>
                </a:solidFill>
                <a:ea typeface="+mn-ea"/>
              </a:rPr>
              <a:t> </a:t>
            </a:r>
            <a:r>
              <a:rPr sz="675" kern="1200" spc="-4" dirty="0">
                <a:solidFill>
                  <a:srgbClr val="585858"/>
                </a:solidFill>
                <a:ea typeface="+mn-ea"/>
              </a:rPr>
              <a:t>https://</a:t>
            </a:r>
            <a:r>
              <a:rPr sz="675" kern="1200" spc="-4" dirty="0">
                <a:solidFill>
                  <a:srgbClr val="585858"/>
                </a:solidFill>
                <a:ea typeface="+mn-ea"/>
                <a:hlinkClick r:id="rId2"/>
              </a:rPr>
              <a:t>www.forbes.com/sites/anthonykarcz/2019/08/01/the-best-printers-of-</a:t>
            </a:r>
            <a:endParaRPr sz="675" kern="1200">
              <a:solidFill>
                <a:prstClr val="black"/>
              </a:solidFill>
              <a:ea typeface="+mn-ea"/>
            </a:endParaRPr>
          </a:p>
          <a:p>
            <a:pPr marL="38100" defTabSz="685800">
              <a:spcBef>
                <a:spcPts val="240"/>
              </a:spcBef>
              <a:buClrTx/>
              <a:defRPr/>
            </a:pPr>
            <a:r>
              <a:rPr sz="825" kern="1200" spc="11" dirty="0">
                <a:solidFill>
                  <a:prstClr val="black"/>
                </a:solidFill>
                <a:ea typeface="+mn-ea"/>
              </a:rPr>
              <a:t>© </a:t>
            </a:r>
            <a:r>
              <a:rPr sz="825" kern="1200" spc="-4" dirty="0">
                <a:solidFill>
                  <a:prstClr val="black"/>
                </a:solidFill>
                <a:ea typeface="+mn-ea"/>
              </a:rPr>
              <a:t>Edunet </a:t>
            </a:r>
            <a:r>
              <a:rPr sz="825" kern="1200" spc="-8" dirty="0">
                <a:solidFill>
                  <a:prstClr val="black"/>
                </a:solidFill>
                <a:ea typeface="+mn-ea"/>
              </a:rPr>
              <a:t>Foundation. </a:t>
            </a:r>
            <a:r>
              <a:rPr sz="825" kern="1200" spc="-19" dirty="0">
                <a:solidFill>
                  <a:prstClr val="black"/>
                </a:solidFill>
                <a:ea typeface="+mn-ea"/>
              </a:rPr>
              <a:t>All </a:t>
            </a:r>
            <a:r>
              <a:rPr sz="825" kern="1200" spc="-4" dirty="0">
                <a:solidFill>
                  <a:prstClr val="black"/>
                </a:solidFill>
                <a:ea typeface="+mn-ea"/>
              </a:rPr>
              <a:t>rights</a:t>
            </a:r>
            <a:r>
              <a:rPr sz="825" kern="1200" spc="-79" dirty="0">
                <a:solidFill>
                  <a:prstClr val="black"/>
                </a:solidFill>
                <a:ea typeface="+mn-ea"/>
              </a:rPr>
              <a:t> </a:t>
            </a:r>
            <a:r>
              <a:rPr sz="825" kern="1200" spc="-26" dirty="0">
                <a:solidFill>
                  <a:prstClr val="black"/>
                </a:solidFill>
                <a:ea typeface="+mn-ea"/>
              </a:rPr>
              <a:t>reserve</a:t>
            </a:r>
            <a:r>
              <a:rPr sz="1013" kern="1200" spc="-39" baseline="18518" dirty="0">
                <a:solidFill>
                  <a:srgbClr val="585858"/>
                </a:solidFill>
                <a:ea typeface="+mn-ea"/>
              </a:rPr>
              <a:t>2</a:t>
            </a:r>
            <a:r>
              <a:rPr sz="825" kern="1200" spc="-26" dirty="0">
                <a:solidFill>
                  <a:prstClr val="black"/>
                </a:solidFill>
                <a:ea typeface="+mn-ea"/>
              </a:rPr>
              <a:t>d</a:t>
            </a:r>
            <a:r>
              <a:rPr sz="1013" kern="1200" spc="-39" baseline="18518" dirty="0">
                <a:solidFill>
                  <a:srgbClr val="585858"/>
                </a:solidFill>
                <a:ea typeface="+mn-ea"/>
              </a:rPr>
              <a:t>0</a:t>
            </a:r>
            <a:r>
              <a:rPr sz="825" kern="1200" spc="-26" dirty="0">
                <a:solidFill>
                  <a:prstClr val="black"/>
                </a:solidFill>
                <a:ea typeface="+mn-ea"/>
              </a:rPr>
              <a:t>.</a:t>
            </a:r>
            <a:r>
              <a:rPr sz="1013" kern="1200" spc="-39" baseline="18518" dirty="0">
                <a:solidFill>
                  <a:srgbClr val="585858"/>
                </a:solidFill>
                <a:ea typeface="+mn-ea"/>
              </a:rPr>
              <a:t>19/#48bac15514a4</a:t>
            </a:r>
            <a:endParaRPr sz="1013" kern="1200" baseline="18518">
              <a:solidFill>
                <a:prstClr val="black"/>
              </a:solidFill>
              <a:ea typeface="+mn-ea"/>
            </a:endParaRPr>
          </a:p>
        </p:txBody>
      </p:sp>
      <p:sp>
        <p:nvSpPr>
          <p:cNvPr id="11267" name="object 3">
            <a:extLst>
              <a:ext uri="{FF2B5EF4-FFF2-40B4-BE49-F238E27FC236}">
                <a16:creationId xmlns:a16="http://schemas.microsoft.com/office/drawing/2014/main" id="{71723BBD-44B4-4572-B0DC-CE4E8B71F6ED}"/>
              </a:ext>
            </a:extLst>
          </p:cNvPr>
          <p:cNvSpPr>
            <a:spLocks noGrp="1"/>
          </p:cNvSpPr>
          <p:nvPr>
            <p:ph type="title"/>
          </p:nvPr>
        </p:nvSpPr>
        <p:spPr>
          <a:xfrm>
            <a:off x="300037" y="559594"/>
            <a:ext cx="3692129" cy="735554"/>
          </a:xfrm>
        </p:spPr>
        <p:txBody>
          <a:bodyPr vert="horz" wrap="square" lIns="0" tIns="6191" rIns="0" bIns="0" numCol="1" anchor="t" anchorCtr="0" compatLnSpc="1">
            <a:prstTxWarp prst="textNoShape">
              <a:avLst/>
            </a:prstTxWarp>
            <a:spAutoFit/>
          </a:bodyPr>
          <a:lstStyle/>
          <a:p>
            <a:pPr marL="531019" indent="-521494" eaLnBrk="1" hangingPunct="1">
              <a:lnSpc>
                <a:spcPct val="102000"/>
              </a:lnSpc>
              <a:spcBef>
                <a:spcPts val="47"/>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4" name="object 4">
            <a:extLst>
              <a:ext uri="{FF2B5EF4-FFF2-40B4-BE49-F238E27FC236}">
                <a16:creationId xmlns:a16="http://schemas.microsoft.com/office/drawing/2014/main" id="{28456793-3CB8-4CD2-8EE3-8481B3904460}"/>
              </a:ext>
            </a:extLst>
          </p:cNvPr>
          <p:cNvSpPr txBox="1"/>
          <p:nvPr/>
        </p:nvSpPr>
        <p:spPr>
          <a:xfrm>
            <a:off x="1984773" y="1770460"/>
            <a:ext cx="611981" cy="217367"/>
          </a:xfrm>
          <a:prstGeom prst="rect">
            <a:avLst/>
          </a:prstGeom>
        </p:spPr>
        <p:txBody>
          <a:bodyPr lIns="0" tIns="9525" rIns="0" bIns="0">
            <a:spAutoFit/>
          </a:bodyPr>
          <a:lstStyle/>
          <a:p>
            <a:pPr marL="9525" defTabSz="685800">
              <a:spcBef>
                <a:spcPts val="75"/>
              </a:spcBef>
              <a:buClrTx/>
              <a:defRPr/>
            </a:pPr>
            <a:r>
              <a:rPr sz="1350" kern="1200" dirty="0">
                <a:solidFill>
                  <a:srgbClr val="585858"/>
                </a:solidFill>
                <a:ea typeface="+mn-ea"/>
              </a:rPr>
              <a:t>Pr</a:t>
            </a:r>
            <a:r>
              <a:rPr sz="1350" kern="1200" spc="-23" dirty="0">
                <a:solidFill>
                  <a:srgbClr val="585858"/>
                </a:solidFill>
                <a:ea typeface="+mn-ea"/>
              </a:rPr>
              <a:t>i</a:t>
            </a:r>
            <a:r>
              <a:rPr sz="1350" kern="1200" spc="34" dirty="0">
                <a:solidFill>
                  <a:srgbClr val="585858"/>
                </a:solidFill>
                <a:ea typeface="+mn-ea"/>
              </a:rPr>
              <a:t>n</a:t>
            </a:r>
            <a:r>
              <a:rPr sz="1350" kern="1200" spc="15" dirty="0">
                <a:solidFill>
                  <a:srgbClr val="585858"/>
                </a:solidFill>
                <a:ea typeface="+mn-ea"/>
              </a:rPr>
              <a:t>t</a:t>
            </a:r>
            <a:r>
              <a:rPr sz="1350" kern="1200" spc="-23" dirty="0">
                <a:solidFill>
                  <a:srgbClr val="585858"/>
                </a:solidFill>
                <a:ea typeface="+mn-ea"/>
              </a:rPr>
              <a:t>e</a:t>
            </a:r>
            <a:r>
              <a:rPr sz="1350" kern="1200" dirty="0">
                <a:solidFill>
                  <a:srgbClr val="585858"/>
                </a:solidFill>
                <a:ea typeface="+mn-ea"/>
              </a:rPr>
              <a:t>rs</a:t>
            </a:r>
            <a:endParaRPr sz="1350" kern="1200">
              <a:solidFill>
                <a:prstClr val="black"/>
              </a:solidFill>
              <a:ea typeface="+mn-ea"/>
            </a:endParaRPr>
          </a:p>
        </p:txBody>
      </p:sp>
      <p:sp>
        <p:nvSpPr>
          <p:cNvPr id="11269" name="object 5">
            <a:extLst>
              <a:ext uri="{FF2B5EF4-FFF2-40B4-BE49-F238E27FC236}">
                <a16:creationId xmlns:a16="http://schemas.microsoft.com/office/drawing/2014/main" id="{8BCAC3E3-D28E-4826-AF67-4CDF9B27FFE5}"/>
              </a:ext>
            </a:extLst>
          </p:cNvPr>
          <p:cNvSpPr txBox="1">
            <a:spLocks noChangeArrowheads="1"/>
          </p:cNvSpPr>
          <p:nvPr/>
        </p:nvSpPr>
        <p:spPr bwMode="auto">
          <a:xfrm>
            <a:off x="688182" y="2500312"/>
            <a:ext cx="3427810" cy="2004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lnSpc>
                <a:spcPct val="118000"/>
              </a:lnSpc>
              <a:spcBef>
                <a:spcPts val="75"/>
              </a:spcBef>
              <a:spcAft>
                <a:spcPct val="0"/>
              </a:spcAft>
              <a:buClrTx/>
              <a:buSzPct val="76000"/>
              <a:buFontTx/>
              <a:buChar char="●"/>
              <a:tabLst>
                <a:tab pos="323850" algn="l"/>
              </a:tabLst>
            </a:pPr>
            <a:r>
              <a:rPr lang="en-US" altLang="en-US" sz="1350" kern="1200">
                <a:solidFill>
                  <a:prstClr val="black"/>
                </a:solidFill>
                <a:ea typeface="+mn-ea"/>
              </a:rPr>
              <a:t>Printers are more mechanical than  other peripherals and therefore require  more attention.</a:t>
            </a:r>
          </a:p>
          <a:p>
            <a:pPr marL="323850" indent="-314325" defTabSz="685800" eaLnBrk="1" fontAlgn="base" hangingPunct="1">
              <a:lnSpc>
                <a:spcPts val="1969"/>
              </a:lnSpc>
              <a:spcBef>
                <a:spcPts val="113"/>
              </a:spcBef>
              <a:spcAft>
                <a:spcPct val="0"/>
              </a:spcAft>
              <a:buClrTx/>
              <a:buSzPct val="76000"/>
              <a:buFontTx/>
              <a:buChar char="●"/>
              <a:tabLst>
                <a:tab pos="323850" algn="l"/>
              </a:tabLst>
            </a:pPr>
            <a:r>
              <a:rPr lang="en-US" altLang="en-US" sz="1350" kern="1200">
                <a:solidFill>
                  <a:prstClr val="black"/>
                </a:solidFill>
                <a:ea typeface="+mn-ea"/>
              </a:rPr>
              <a:t>Because they use paper, ink, or  carbon, printers generate pollutants</a:t>
            </a:r>
          </a:p>
          <a:p>
            <a:pPr marL="323850" indent="-314325" defTabSz="685800" eaLnBrk="1" fontAlgn="base" hangingPunct="1">
              <a:spcBef>
                <a:spcPts val="188"/>
              </a:spcBef>
              <a:spcAft>
                <a:spcPct val="0"/>
              </a:spcAft>
              <a:buClrTx/>
              <a:tabLst>
                <a:tab pos="323850" algn="l"/>
              </a:tabLst>
            </a:pPr>
            <a:r>
              <a:rPr lang="en-US" altLang="en-US" sz="1350" kern="1200">
                <a:solidFill>
                  <a:prstClr val="black"/>
                </a:solidFill>
                <a:ea typeface="+mn-ea"/>
              </a:rPr>
              <a:t>that can build up and cause problems.</a:t>
            </a:r>
          </a:p>
          <a:p>
            <a:pPr marL="323850" indent="-314325" defTabSz="685800" eaLnBrk="1" fontAlgn="base" hangingPunct="1">
              <a:lnSpc>
                <a:spcPts val="1969"/>
              </a:lnSpc>
              <a:spcBef>
                <a:spcPts val="113"/>
              </a:spcBef>
              <a:spcAft>
                <a:spcPct val="0"/>
              </a:spcAft>
              <a:buClrTx/>
              <a:buSzPct val="76000"/>
              <a:buFontTx/>
              <a:buChar char="●"/>
              <a:tabLst>
                <a:tab pos="323850" algn="l"/>
              </a:tabLst>
            </a:pPr>
            <a:r>
              <a:rPr lang="en-US" altLang="en-US" sz="1350" kern="1200">
                <a:solidFill>
                  <a:prstClr val="black"/>
                </a:solidFill>
                <a:ea typeface="+mn-ea"/>
              </a:rPr>
              <a:t>Here are a few steps for cleaning the  most popular types of printers:</a:t>
            </a:r>
          </a:p>
        </p:txBody>
      </p:sp>
      <p:sp>
        <p:nvSpPr>
          <p:cNvPr id="11270" name="object 6">
            <a:extLst>
              <a:ext uri="{FF2B5EF4-FFF2-40B4-BE49-F238E27FC236}">
                <a16:creationId xmlns:a16="http://schemas.microsoft.com/office/drawing/2014/main" id="{A3336BC9-CE18-4BEF-8049-63D8482A8835}"/>
              </a:ext>
            </a:extLst>
          </p:cNvPr>
          <p:cNvSpPr>
            <a:spLocks noChangeArrowheads="1"/>
          </p:cNvSpPr>
          <p:nvPr/>
        </p:nvSpPr>
        <p:spPr bwMode="auto">
          <a:xfrm>
            <a:off x="4972050" y="1057275"/>
            <a:ext cx="3664744" cy="247173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F01DBE3-596D-4D73-B6E0-BD9BE517B8EC}"/>
              </a:ext>
            </a:extLst>
          </p:cNvPr>
          <p:cNvSpPr txBox="1"/>
          <p:nvPr/>
        </p:nvSpPr>
        <p:spPr>
          <a:xfrm>
            <a:off x="3334941" y="4838700"/>
            <a:ext cx="5368528" cy="288220"/>
          </a:xfrm>
          <a:prstGeom prst="rect">
            <a:avLst/>
          </a:prstGeom>
        </p:spPr>
        <p:txBody>
          <a:bodyPr lIns="0" tIns="31433" rIns="0" bIns="0">
            <a:spAutoFit/>
          </a:bodyPr>
          <a:lstStyle/>
          <a:p>
            <a:pPr marL="1834991" defTabSz="685800">
              <a:spcBef>
                <a:spcPts val="248"/>
              </a:spcBef>
              <a:buClrTx/>
              <a:defRPr/>
            </a:pPr>
            <a:r>
              <a:rPr sz="675" kern="1200" spc="11" dirty="0">
                <a:solidFill>
                  <a:srgbClr val="585858"/>
                </a:solidFill>
                <a:ea typeface="+mn-ea"/>
              </a:rPr>
              <a:t>Image</a:t>
            </a:r>
            <a:r>
              <a:rPr sz="675" kern="1200" spc="-56" dirty="0">
                <a:solidFill>
                  <a:srgbClr val="585858"/>
                </a:solidFill>
                <a:ea typeface="+mn-ea"/>
              </a:rPr>
              <a:t> </a:t>
            </a:r>
            <a:r>
              <a:rPr sz="675" kern="1200" dirty="0">
                <a:solidFill>
                  <a:srgbClr val="585858"/>
                </a:solidFill>
                <a:ea typeface="+mn-ea"/>
              </a:rPr>
              <a:t>Source:https</a:t>
            </a:r>
            <a:r>
              <a:rPr sz="675" kern="1200" spc="-127" dirty="0">
                <a:solidFill>
                  <a:srgbClr val="585858"/>
                </a:solidFill>
                <a:ea typeface="+mn-ea"/>
              </a:rPr>
              <a:t> </a:t>
            </a:r>
            <a:r>
              <a:rPr sz="675" kern="1200" spc="-4" dirty="0">
                <a:solidFill>
                  <a:srgbClr val="585858"/>
                </a:solidFill>
                <a:ea typeface="+mn-ea"/>
              </a:rPr>
              <a:t>://</a:t>
            </a:r>
            <a:r>
              <a:rPr sz="675" kern="1200" spc="-4" dirty="0">
                <a:solidFill>
                  <a:srgbClr val="585858"/>
                </a:solidFill>
                <a:ea typeface="+mn-ea"/>
                <a:hlinkClick r:id="rId2"/>
              </a:rPr>
              <a:t>www.amazon.in/Epson-FX-2175II-Dot-Matrix-Printer/dp/B005VQWSEE</a:t>
            </a:r>
            <a:endParaRPr sz="675" kern="1200">
              <a:solidFill>
                <a:prstClr val="black"/>
              </a:solidFill>
              <a:ea typeface="+mn-ea"/>
            </a:endParaRPr>
          </a:p>
          <a:p>
            <a:pPr marL="9525" defTabSz="685800">
              <a:spcBef>
                <a:spcPts val="240"/>
              </a:spcBef>
              <a:buClrTx/>
              <a:defRPr/>
            </a:pPr>
            <a:r>
              <a:rPr sz="825" kern="1200">
                <a:solidFill>
                  <a:prstClr val="black"/>
                </a:solidFill>
                <a:ea typeface="+mn-ea"/>
              </a:rPr>
              <a:t>.</a:t>
            </a:r>
          </a:p>
        </p:txBody>
      </p:sp>
      <p:sp>
        <p:nvSpPr>
          <p:cNvPr id="12291" name="object 3">
            <a:extLst>
              <a:ext uri="{FF2B5EF4-FFF2-40B4-BE49-F238E27FC236}">
                <a16:creationId xmlns:a16="http://schemas.microsoft.com/office/drawing/2014/main" id="{D394E02D-A7AD-4576-8B6D-7B5EDB30EEDD}"/>
              </a:ext>
            </a:extLst>
          </p:cNvPr>
          <p:cNvSpPr>
            <a:spLocks noGrp="1"/>
          </p:cNvSpPr>
          <p:nvPr>
            <p:ph type="title"/>
          </p:nvPr>
        </p:nvSpPr>
        <p:spPr>
          <a:xfrm>
            <a:off x="401242" y="553641"/>
            <a:ext cx="3687365" cy="735554"/>
          </a:xfrm>
        </p:spPr>
        <p:txBody>
          <a:bodyPr vert="horz" wrap="square" lIns="0" tIns="6191" rIns="0" bIns="0" numCol="1" anchor="t" anchorCtr="0" compatLnSpc="1">
            <a:prstTxWarp prst="textNoShape">
              <a:avLst/>
            </a:prstTxWarp>
            <a:spAutoFit/>
          </a:bodyPr>
          <a:lstStyle/>
          <a:p>
            <a:pPr marL="531019" indent="-521494" eaLnBrk="1" hangingPunct="1">
              <a:lnSpc>
                <a:spcPct val="102000"/>
              </a:lnSpc>
              <a:spcBef>
                <a:spcPts val="47"/>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4" name="object 4">
            <a:extLst>
              <a:ext uri="{FF2B5EF4-FFF2-40B4-BE49-F238E27FC236}">
                <a16:creationId xmlns:a16="http://schemas.microsoft.com/office/drawing/2014/main" id="{5242A0AF-A385-417D-9385-E6AB2A5E2BAF}"/>
              </a:ext>
            </a:extLst>
          </p:cNvPr>
          <p:cNvSpPr txBox="1"/>
          <p:nvPr/>
        </p:nvSpPr>
        <p:spPr>
          <a:xfrm>
            <a:off x="1552575" y="1668066"/>
            <a:ext cx="1447800" cy="425116"/>
          </a:xfrm>
          <a:prstGeom prst="rect">
            <a:avLst/>
          </a:prstGeom>
        </p:spPr>
        <p:txBody>
          <a:bodyPr lIns="0" tIns="9525" rIns="0" bIns="0">
            <a:spAutoFit/>
          </a:bodyPr>
          <a:lstStyle/>
          <a:p>
            <a:pPr marL="7620" algn="ctr" defTabSz="685800">
              <a:spcBef>
                <a:spcPts val="75"/>
              </a:spcBef>
              <a:buClrTx/>
              <a:defRPr/>
            </a:pPr>
            <a:r>
              <a:rPr sz="1350" kern="1200" dirty="0">
                <a:solidFill>
                  <a:srgbClr val="585858"/>
                </a:solidFill>
                <a:ea typeface="+mn-ea"/>
              </a:rPr>
              <a:t>Printers</a:t>
            </a:r>
            <a:endParaRPr sz="1350" kern="1200">
              <a:solidFill>
                <a:prstClr val="black"/>
              </a:solidFill>
              <a:ea typeface="+mn-ea"/>
            </a:endParaRPr>
          </a:p>
          <a:p>
            <a:pPr algn="ctr" defTabSz="685800">
              <a:spcBef>
                <a:spcPts val="15"/>
              </a:spcBef>
              <a:buClrTx/>
              <a:defRPr/>
            </a:pPr>
            <a:r>
              <a:rPr sz="1350" kern="1200" spc="-11" dirty="0">
                <a:solidFill>
                  <a:srgbClr val="585858"/>
                </a:solidFill>
                <a:ea typeface="+mn-ea"/>
              </a:rPr>
              <a:t>Dot-Matrix</a:t>
            </a:r>
            <a:r>
              <a:rPr sz="1350" kern="1200" spc="15" dirty="0">
                <a:solidFill>
                  <a:srgbClr val="585858"/>
                </a:solidFill>
                <a:ea typeface="+mn-ea"/>
              </a:rPr>
              <a:t> </a:t>
            </a:r>
            <a:r>
              <a:rPr sz="1350" kern="1200" dirty="0">
                <a:solidFill>
                  <a:srgbClr val="585858"/>
                </a:solidFill>
                <a:ea typeface="+mn-ea"/>
              </a:rPr>
              <a:t>Printers</a:t>
            </a:r>
            <a:endParaRPr sz="1350" kern="1200">
              <a:solidFill>
                <a:prstClr val="black"/>
              </a:solidFill>
              <a:ea typeface="+mn-ea"/>
            </a:endParaRPr>
          </a:p>
        </p:txBody>
      </p:sp>
      <p:sp>
        <p:nvSpPr>
          <p:cNvPr id="12293" name="object 5">
            <a:extLst>
              <a:ext uri="{FF2B5EF4-FFF2-40B4-BE49-F238E27FC236}">
                <a16:creationId xmlns:a16="http://schemas.microsoft.com/office/drawing/2014/main" id="{35CF89C8-8DAC-40C1-8705-19CEE54F4E4B}"/>
              </a:ext>
            </a:extLst>
          </p:cNvPr>
          <p:cNvSpPr txBox="1">
            <a:spLocks noChangeArrowheads="1"/>
          </p:cNvSpPr>
          <p:nvPr/>
        </p:nvSpPr>
        <p:spPr bwMode="auto">
          <a:xfrm>
            <a:off x="688181" y="2625328"/>
            <a:ext cx="3320654" cy="150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7625"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spcBef>
                <a:spcPts val="375"/>
              </a:spcBef>
              <a:spcAft>
                <a:spcPct val="0"/>
              </a:spcAft>
              <a:buClrTx/>
              <a:buSzPct val="76000"/>
              <a:buFontTx/>
              <a:buChar char="●"/>
              <a:tabLst>
                <a:tab pos="323850" algn="l"/>
              </a:tabLst>
            </a:pPr>
            <a:r>
              <a:rPr lang="en-US" altLang="en-US" sz="1350" kern="1200">
                <a:solidFill>
                  <a:prstClr val="black"/>
                </a:solidFill>
                <a:ea typeface="+mn-ea"/>
              </a:rPr>
              <a:t>Adjust the print-head spacing.</a:t>
            </a:r>
          </a:p>
          <a:p>
            <a:pPr marL="323850" indent="-314325" defTabSz="685800" eaLnBrk="1" fontAlgn="base" hangingPunct="1">
              <a:spcBef>
                <a:spcPts val="300"/>
              </a:spcBef>
              <a:spcAft>
                <a:spcPct val="0"/>
              </a:spcAft>
              <a:buClrTx/>
              <a:buSzPct val="76000"/>
              <a:buFontTx/>
              <a:buChar char="●"/>
              <a:tabLst>
                <a:tab pos="323850" algn="l"/>
              </a:tabLst>
            </a:pPr>
            <a:r>
              <a:rPr lang="en-US" altLang="en-US" sz="1350" kern="1200">
                <a:solidFill>
                  <a:prstClr val="black"/>
                </a:solidFill>
                <a:ea typeface="+mn-ea"/>
              </a:rPr>
              <a:t>Clean the printer's roller surfaces.</a:t>
            </a:r>
          </a:p>
          <a:p>
            <a:pPr marL="323850" indent="-314325" defTabSz="685800" eaLnBrk="1" fontAlgn="base" hangingPunct="1">
              <a:spcBef>
                <a:spcPts val="310"/>
              </a:spcBef>
              <a:spcAft>
                <a:spcPct val="0"/>
              </a:spcAft>
              <a:buClrTx/>
              <a:buSzPct val="76000"/>
              <a:buFontTx/>
              <a:buChar char="●"/>
              <a:tabLst>
                <a:tab pos="323850" algn="l"/>
              </a:tabLst>
            </a:pPr>
            <a:r>
              <a:rPr lang="en-US" altLang="en-US" sz="1350" kern="1200">
                <a:solidFill>
                  <a:prstClr val="black"/>
                </a:solidFill>
                <a:ea typeface="+mn-ea"/>
              </a:rPr>
              <a:t>Clean the surface of the platen.</a:t>
            </a:r>
          </a:p>
          <a:p>
            <a:pPr marL="323850" indent="-314325" defTabSz="685800" eaLnBrk="1" fontAlgn="base" hangingPunct="1">
              <a:lnSpc>
                <a:spcPts val="1969"/>
              </a:lnSpc>
              <a:spcBef>
                <a:spcPts val="113"/>
              </a:spcBef>
              <a:spcAft>
                <a:spcPct val="0"/>
              </a:spcAft>
              <a:buClrTx/>
              <a:buSzPct val="76000"/>
              <a:buFontTx/>
              <a:buChar char="●"/>
              <a:tabLst>
                <a:tab pos="323850" algn="l"/>
              </a:tabLst>
            </a:pPr>
            <a:r>
              <a:rPr lang="en-US" altLang="en-US" sz="1350" kern="1200">
                <a:solidFill>
                  <a:prstClr val="black"/>
                </a:solidFill>
                <a:ea typeface="+mn-ea"/>
              </a:rPr>
              <a:t>Clean the gear train of the paper-  handling motor.</a:t>
            </a:r>
          </a:p>
          <a:p>
            <a:pPr marL="323850" indent="-314325" defTabSz="685800" eaLnBrk="1" fontAlgn="base" hangingPunct="1">
              <a:spcBef>
                <a:spcPts val="188"/>
              </a:spcBef>
              <a:spcAft>
                <a:spcPct val="0"/>
              </a:spcAft>
              <a:buClrTx/>
              <a:buSzPct val="76000"/>
              <a:buFontTx/>
              <a:buChar char="●"/>
              <a:tabLst>
                <a:tab pos="323850" algn="l"/>
              </a:tabLst>
            </a:pPr>
            <a:r>
              <a:rPr lang="en-US" altLang="en-US" sz="1350" kern="1200">
                <a:solidFill>
                  <a:prstClr val="black"/>
                </a:solidFill>
                <a:ea typeface="+mn-ea"/>
              </a:rPr>
              <a:t>Apply a light coating of oil to the rails.</a:t>
            </a:r>
          </a:p>
        </p:txBody>
      </p:sp>
      <p:sp>
        <p:nvSpPr>
          <p:cNvPr id="12294" name="object 6">
            <a:extLst>
              <a:ext uri="{FF2B5EF4-FFF2-40B4-BE49-F238E27FC236}">
                <a16:creationId xmlns:a16="http://schemas.microsoft.com/office/drawing/2014/main" id="{B9886BD9-BA6D-45F1-A48F-E5344D113FC1}"/>
              </a:ext>
            </a:extLst>
          </p:cNvPr>
          <p:cNvSpPr>
            <a:spLocks noChangeArrowheads="1"/>
          </p:cNvSpPr>
          <p:nvPr/>
        </p:nvSpPr>
        <p:spPr bwMode="auto">
          <a:xfrm>
            <a:off x="4879181" y="1200150"/>
            <a:ext cx="4114800" cy="27432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1" y="4399280"/>
            <a:ext cx="3642330" cy="744220"/>
          </a:xfrm>
          <a:prstGeom prst="rect">
            <a:avLst/>
          </a:prstGeom>
        </p:spPr>
        <p:txBody>
          <a:bodyPr spcFirstLastPara="1" wrap="square" lIns="91425" tIns="91425" rIns="91425" bIns="91425" anchor="t" anchorCtr="0">
            <a:noAutofit/>
          </a:bodyPr>
          <a:lstStyle/>
          <a:p>
            <a:pPr marL="184150" indent="0" algn="ctr">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1800" spc="5" dirty="0">
                <a:solidFill>
                  <a:srgbClr val="211D1E"/>
                </a:solidFill>
                <a:latin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 </a:t>
            </a:r>
            <a:r>
              <a:rPr lang="en-IN" sz="800" u="sng" dirty="0">
                <a:solidFill>
                  <a:srgbClr val="0000FF"/>
                </a:solidFill>
                <a:effectLst/>
                <a:latin typeface="+mj-lt"/>
                <a:ea typeface="Times New Roman" panose="02020603050405020304" pitchFamily="18" charset="0"/>
                <a:hlinkClick r:id="rId3"/>
              </a:rPr>
              <a:t>https://ncert.nic.in/vocational/pdf/keit104.pdf</a:t>
            </a:r>
            <a:endParaRPr sz="800" dirty="0">
              <a:latin typeface="+mj-lt"/>
            </a:endParaRPr>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53770" y="1564576"/>
            <a:ext cx="2988310" cy="856645"/>
          </a:xfrm>
          <a:prstGeom prst="rect">
            <a:avLst/>
          </a:prstGeom>
        </p:spPr>
        <p:txBody>
          <a:bodyPr vert="horz" wrap="square" lIns="0" tIns="12700" rIns="0" bIns="0" rtlCol="0">
            <a:spAutoFit/>
          </a:bodyPr>
          <a:lstStyle/>
          <a:p>
            <a:pPr marL="12700" algn="ctr">
              <a:spcBef>
                <a:spcPts val="100"/>
              </a:spcBef>
            </a:pPr>
            <a:r>
              <a:rPr lang="en-IN" sz="1800" spc="-5" dirty="0">
                <a:solidFill>
                  <a:srgbClr val="585858"/>
                </a:solidFill>
              </a:rPr>
              <a:t>Step 7 : Install motherboard power connections</a:t>
            </a:r>
          </a:p>
          <a:p>
            <a:pPr marL="12700" algn="ctr">
              <a:lnSpc>
                <a:spcPct val="100000"/>
              </a:lnSpc>
              <a:spcBef>
                <a:spcPts val="100"/>
              </a:spcBef>
            </a:pP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481331" y="2213263"/>
            <a:ext cx="4090669" cy="2817437"/>
          </a:xfrm>
          <a:prstGeom prst="rect">
            <a:avLst/>
          </a:prstGeom>
        </p:spPr>
        <p:txBody>
          <a:bodyPr vert="horz" wrap="square" lIns="0" tIns="52069" rIns="0" bIns="0" rtlCol="0">
            <a:spAutoFit/>
          </a:bodyPr>
          <a:lstStyle/>
          <a:p>
            <a:pPr marL="342900" lvl="0" indent="-342900">
              <a:spcAft>
                <a:spcPts val="75"/>
              </a:spcAft>
              <a:buFont typeface="Symbol" panose="05050102010706020507" pitchFamily="18" charset="2"/>
              <a:buChar char=""/>
            </a:pPr>
            <a:r>
              <a:rPr lang="en-IN" dirty="0">
                <a:solidFill>
                  <a:srgbClr val="211D1E"/>
                </a:solidFill>
                <a:effectLst/>
                <a:latin typeface="+mj-lt"/>
                <a:ea typeface="Times New Roman" panose="02020603050405020304" pitchFamily="18" charset="0"/>
                <a:cs typeface="Bookman Old Style" panose="02050604050505020204" pitchFamily="18" charset="0"/>
              </a:rPr>
              <a:t>Align the 20</a:t>
            </a:r>
            <a:r>
              <a:rPr lang="en-IN" dirty="0">
                <a:solidFill>
                  <a:srgbClr val="000000"/>
                </a:solidFill>
                <a:effectLst/>
                <a:latin typeface="+mj-lt"/>
                <a:ea typeface="Times New Roman" panose="02020603050405020304" pitchFamily="18" charset="0"/>
                <a:cs typeface="Bookman Old Style" panose="02050604050505020204" pitchFamily="18" charset="0"/>
              </a:rPr>
              <a:t>-</a:t>
            </a:r>
            <a:r>
              <a:rPr lang="en-IN" dirty="0">
                <a:solidFill>
                  <a:srgbClr val="211D1E"/>
                </a:solidFill>
                <a:effectLst/>
                <a:latin typeface="+mj-lt"/>
                <a:ea typeface="Times New Roman" panose="02020603050405020304" pitchFamily="18" charset="0"/>
                <a:cs typeface="Bookman Old Style" panose="02050604050505020204" pitchFamily="18" charset="0"/>
              </a:rPr>
              <a:t>pin ATX power connector with the socket on the motherboard. </a:t>
            </a:r>
            <a:endParaRPr lang="en-IN"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pPr>
            <a:r>
              <a:rPr lang="en-IN" dirty="0">
                <a:solidFill>
                  <a:srgbClr val="211D1E"/>
                </a:solidFill>
                <a:effectLst/>
                <a:latin typeface="+mj-lt"/>
                <a:ea typeface="Times New Roman" panose="02020603050405020304" pitchFamily="18" charset="0"/>
                <a:cs typeface="Bookman Old Style" panose="02050604050505020204" pitchFamily="18" charset="0"/>
              </a:rPr>
              <a:t>Gently press down on the connector until the clip clicks into place.</a:t>
            </a:r>
            <a:endParaRPr lang="en-IN"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pPr>
            <a:r>
              <a:rPr lang="en-IN" dirty="0">
                <a:solidFill>
                  <a:srgbClr val="211D1E"/>
                </a:solidFill>
                <a:effectLst/>
                <a:latin typeface="+mj-lt"/>
                <a:ea typeface="Times New Roman" panose="02020603050405020304" pitchFamily="18" charset="0"/>
                <a:cs typeface="Bookman Old Style" panose="02050604050505020204" pitchFamily="18" charset="0"/>
              </a:rPr>
              <a:t>Align the 4</a:t>
            </a:r>
            <a:r>
              <a:rPr lang="en-IN" dirty="0">
                <a:solidFill>
                  <a:srgbClr val="000000"/>
                </a:solidFill>
                <a:effectLst/>
                <a:latin typeface="+mj-lt"/>
                <a:ea typeface="Times New Roman" panose="02020603050405020304" pitchFamily="18" charset="0"/>
                <a:cs typeface="Bookman Old Style" panose="02050604050505020204" pitchFamily="18" charset="0"/>
              </a:rPr>
              <a:t>-</a:t>
            </a:r>
            <a:r>
              <a:rPr lang="en-IN" dirty="0">
                <a:solidFill>
                  <a:srgbClr val="211D1E"/>
                </a:solidFill>
                <a:effectLst/>
                <a:latin typeface="+mj-lt"/>
                <a:ea typeface="Times New Roman" panose="02020603050405020304" pitchFamily="18" charset="0"/>
                <a:cs typeface="Bookman Old Style" panose="02050604050505020204" pitchFamily="18" charset="0"/>
              </a:rPr>
              <a:t>pin AUX power connector with the socket on the motherboard. </a:t>
            </a:r>
            <a:endParaRPr lang="en-IN"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pPr>
            <a:r>
              <a:rPr lang="en-IN" dirty="0">
                <a:solidFill>
                  <a:srgbClr val="211D1E"/>
                </a:solidFill>
                <a:effectLst/>
                <a:latin typeface="+mj-lt"/>
                <a:ea typeface="Times New Roman" panose="02020603050405020304" pitchFamily="18" charset="0"/>
                <a:cs typeface="Bookman Old Style" panose="02050604050505020204" pitchFamily="18" charset="0"/>
              </a:rPr>
              <a:t>Gently press down on the connector until the clip clicks into place. </a:t>
            </a:r>
            <a:endParaRPr lang="en-IN" dirty="0">
              <a:solidFill>
                <a:srgbClr val="000000"/>
              </a:solidFill>
              <a:effectLst/>
              <a:latin typeface="+mj-lt"/>
              <a:ea typeface="Times New Roman" panose="02020603050405020304" pitchFamily="18" charset="0"/>
              <a:cs typeface="Bookman Old Style" panose="02050604050505020204" pitchFamily="18" charset="0"/>
            </a:endParaRPr>
          </a:p>
          <a:p>
            <a:pPr marL="342900" indent="-342900">
              <a:spcAft>
                <a:spcPts val="80"/>
              </a:spcAft>
              <a:buFont typeface="Symbol" panose="05050102010706020507" pitchFamily="18" charset="2"/>
              <a:buChar char=""/>
              <a:tabLst>
                <a:tab pos="2743200" algn="l"/>
              </a:tabLst>
            </a:pPr>
            <a:endParaRPr lang="en-IN" dirty="0">
              <a:solidFill>
                <a:srgbClr val="211D1E"/>
              </a:solidFill>
              <a:latin typeface="+mj-lt"/>
            </a:endParaRPr>
          </a:p>
          <a:p>
            <a:pPr marL="342900" lvl="0" indent="-342900">
              <a:spcAft>
                <a:spcPts val="75"/>
              </a:spcAft>
              <a:buFont typeface="Symbol" panose="05050102010706020507" pitchFamily="18" charset="2"/>
              <a:buChar char=""/>
              <a:tabLst>
                <a:tab pos="2743200" algn="l"/>
              </a:tabLst>
            </a:pPr>
            <a:endParaRPr lang="en-IN" dirty="0">
              <a:solidFill>
                <a:srgbClr val="211D1E"/>
              </a:solidFill>
              <a:latin typeface="+mj-lt"/>
            </a:endParaRPr>
          </a:p>
          <a:p>
            <a:pPr marL="12700">
              <a:lnSpc>
                <a:spcPct val="100000"/>
              </a:lnSpc>
              <a:spcBef>
                <a:spcPts val="409"/>
              </a:spcBef>
            </a:pPr>
            <a:endParaRPr lang="en-IN" dirty="0">
              <a:solidFill>
                <a:srgbClr val="211D1E"/>
              </a:solidFill>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7" name="Picture 6">
            <a:extLst>
              <a:ext uri="{FF2B5EF4-FFF2-40B4-BE49-F238E27FC236}">
                <a16:creationId xmlns:a16="http://schemas.microsoft.com/office/drawing/2014/main" id="{372EF8E6-AF5C-443C-B994-986537588B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69501" y="1261700"/>
            <a:ext cx="4090669" cy="2620100"/>
          </a:xfrm>
          <a:prstGeom prst="rect">
            <a:avLst/>
          </a:prstGeom>
          <a:noFill/>
          <a:ln>
            <a:noFill/>
          </a:ln>
        </p:spPr>
      </p:pic>
    </p:spTree>
    <p:extLst>
      <p:ext uri="{BB962C8B-B14F-4D97-AF65-F5344CB8AC3E}">
        <p14:creationId xmlns:p14="http://schemas.microsoft.com/office/powerpoint/2010/main" val="213538665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object 3">
            <a:extLst>
              <a:ext uri="{FF2B5EF4-FFF2-40B4-BE49-F238E27FC236}">
                <a16:creationId xmlns:a16="http://schemas.microsoft.com/office/drawing/2014/main" id="{970E1E79-BF46-4905-BED2-0788CB72482A}"/>
              </a:ext>
            </a:extLst>
          </p:cNvPr>
          <p:cNvSpPr>
            <a:spLocks noGrp="1"/>
          </p:cNvSpPr>
          <p:nvPr>
            <p:ph type="title"/>
          </p:nvPr>
        </p:nvSpPr>
        <p:spPr>
          <a:xfrm>
            <a:off x="401242" y="463154"/>
            <a:ext cx="3687365" cy="735073"/>
          </a:xfrm>
        </p:spPr>
        <p:txBody>
          <a:bodyPr vert="horz" wrap="square" lIns="0" tIns="5715" rIns="0" bIns="0" numCol="1" anchor="t" anchorCtr="0" compatLnSpc="1">
            <a:prstTxWarp prst="textNoShape">
              <a:avLst/>
            </a:prstTxWarp>
            <a:spAutoFit/>
          </a:bodyPr>
          <a:lstStyle/>
          <a:p>
            <a:pPr marL="531019" indent="-521494" eaLnBrk="1" hangingPunct="1">
              <a:lnSpc>
                <a:spcPct val="102000"/>
              </a:lnSpc>
              <a:spcBef>
                <a:spcPts val="47"/>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13315" name="object 4">
            <a:extLst>
              <a:ext uri="{FF2B5EF4-FFF2-40B4-BE49-F238E27FC236}">
                <a16:creationId xmlns:a16="http://schemas.microsoft.com/office/drawing/2014/main" id="{45446592-0C83-4BBC-B6E2-AA15C27C1ED9}"/>
              </a:ext>
            </a:extLst>
          </p:cNvPr>
          <p:cNvSpPr txBox="1">
            <a:spLocks noChangeArrowheads="1"/>
          </p:cNvSpPr>
          <p:nvPr/>
        </p:nvSpPr>
        <p:spPr bwMode="auto">
          <a:xfrm>
            <a:off x="688181" y="1668067"/>
            <a:ext cx="3300413" cy="292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800" eaLnBrk="1" fontAlgn="base" hangingPunct="1">
              <a:spcBef>
                <a:spcPts val="75"/>
              </a:spcBef>
              <a:spcAft>
                <a:spcPct val="0"/>
              </a:spcAft>
              <a:buClrTx/>
            </a:pPr>
            <a:r>
              <a:rPr lang="en-US" altLang="en-US" sz="1350" kern="1200">
                <a:solidFill>
                  <a:srgbClr val="585858"/>
                </a:solidFill>
                <a:ea typeface="+mn-ea"/>
              </a:rPr>
              <a:t>Printers</a:t>
            </a:r>
            <a:endParaRPr lang="en-US" altLang="en-US" sz="1350" kern="1200">
              <a:solidFill>
                <a:prstClr val="black"/>
              </a:solidFill>
              <a:ea typeface="+mn-ea"/>
            </a:endParaRPr>
          </a:p>
          <a:p>
            <a:pPr algn="ctr" defTabSz="685800" eaLnBrk="1" fontAlgn="base" hangingPunct="1">
              <a:spcBef>
                <a:spcPts val="19"/>
              </a:spcBef>
              <a:spcAft>
                <a:spcPct val="0"/>
              </a:spcAft>
              <a:buClrTx/>
            </a:pPr>
            <a:r>
              <a:rPr lang="en-US" altLang="en-US" sz="1350" kern="1200">
                <a:solidFill>
                  <a:srgbClr val="585858"/>
                </a:solidFill>
                <a:ea typeface="+mn-ea"/>
              </a:rPr>
              <a:t>Ink-Jet Printers</a:t>
            </a:r>
            <a:endParaRPr lang="en-US" altLang="en-US" sz="1350" kern="1200">
              <a:solidFill>
                <a:prstClr val="black"/>
              </a:solidFill>
              <a:ea typeface="+mn-ea"/>
            </a:endParaRPr>
          </a:p>
          <a:p>
            <a:pPr defTabSz="685800" eaLnBrk="1" fontAlgn="base" hangingPunct="1">
              <a:spcBef>
                <a:spcPct val="0"/>
              </a:spcBef>
              <a:spcAft>
                <a:spcPct val="0"/>
              </a:spcAft>
              <a:buClrTx/>
            </a:pPr>
            <a:endParaRPr lang="en-US" altLang="en-US" sz="1500" kern="1200">
              <a:solidFill>
                <a:prstClr val="black"/>
              </a:solidFill>
              <a:ea typeface="+mn-ea"/>
            </a:endParaRPr>
          </a:p>
          <a:p>
            <a:pPr defTabSz="685800" eaLnBrk="1" fontAlgn="base" hangingPunct="1">
              <a:spcBef>
                <a:spcPts val="929"/>
              </a:spcBef>
              <a:spcAft>
                <a:spcPct val="0"/>
              </a:spcAft>
              <a:buClrTx/>
              <a:buSzPct val="76000"/>
              <a:buFontTx/>
              <a:buChar char="●"/>
            </a:pPr>
            <a:r>
              <a:rPr lang="en-US" altLang="en-US" sz="1350" kern="1200">
                <a:solidFill>
                  <a:prstClr val="black"/>
                </a:solidFill>
                <a:ea typeface="+mn-ea"/>
              </a:rPr>
              <a:t>Adjust the print-head spacing.</a:t>
            </a:r>
          </a:p>
          <a:p>
            <a:pPr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Check the tension on the print-head-  positioning belt.</a:t>
            </a:r>
          </a:p>
          <a:p>
            <a:pPr defTabSz="685800" eaLnBrk="1" fontAlgn="base" hangingPunct="1">
              <a:spcBef>
                <a:spcPts val="310"/>
              </a:spcBef>
              <a:spcAft>
                <a:spcPct val="0"/>
              </a:spcAft>
              <a:buClrTx/>
              <a:buSzPct val="76000"/>
              <a:buFontTx/>
              <a:buChar char="●"/>
            </a:pPr>
            <a:r>
              <a:rPr lang="en-US" altLang="en-US" sz="1350" kern="1200">
                <a:solidFill>
                  <a:prstClr val="black"/>
                </a:solidFill>
                <a:ea typeface="+mn-ea"/>
              </a:rPr>
              <a:t>Clean the printer and its mechanism.</a:t>
            </a:r>
          </a:p>
          <a:p>
            <a:pPr defTabSz="685800" eaLnBrk="1" fontAlgn="base" hangingPunct="1">
              <a:spcBef>
                <a:spcPts val="300"/>
              </a:spcBef>
              <a:spcAft>
                <a:spcPct val="0"/>
              </a:spcAft>
              <a:buClrTx/>
              <a:buSzPct val="76000"/>
              <a:buFontTx/>
              <a:buChar char="●"/>
            </a:pPr>
            <a:r>
              <a:rPr lang="en-US" altLang="en-US" sz="1350" kern="1200">
                <a:solidFill>
                  <a:prstClr val="black"/>
                </a:solidFill>
                <a:ea typeface="+mn-ea"/>
              </a:rPr>
              <a:t>Clean the printer's roller surfaces.</a:t>
            </a:r>
          </a:p>
          <a:p>
            <a:pPr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Clean the gear train of the paper-  handling motor.</a:t>
            </a:r>
          </a:p>
          <a:p>
            <a:pPr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Move the carriage assembly to  distribute the oil.</a:t>
            </a:r>
          </a:p>
        </p:txBody>
      </p:sp>
      <p:sp>
        <p:nvSpPr>
          <p:cNvPr id="13316" name="object 5">
            <a:extLst>
              <a:ext uri="{FF2B5EF4-FFF2-40B4-BE49-F238E27FC236}">
                <a16:creationId xmlns:a16="http://schemas.microsoft.com/office/drawing/2014/main" id="{4BBAAF23-B159-4FDC-B2C1-B055A62FE8F7}"/>
              </a:ext>
            </a:extLst>
          </p:cNvPr>
          <p:cNvSpPr>
            <a:spLocks noChangeArrowheads="1"/>
          </p:cNvSpPr>
          <p:nvPr/>
        </p:nvSpPr>
        <p:spPr bwMode="auto">
          <a:xfrm>
            <a:off x="4979194" y="1400176"/>
            <a:ext cx="3764756" cy="2421731"/>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7" name="object 2">
            <a:extLst>
              <a:ext uri="{FF2B5EF4-FFF2-40B4-BE49-F238E27FC236}">
                <a16:creationId xmlns:a16="http://schemas.microsoft.com/office/drawing/2014/main" id="{97F721B3-DABC-4F9C-AC68-1C9AFA9D7EDE}"/>
              </a:ext>
            </a:extLst>
          </p:cNvPr>
          <p:cNvSpPr txBox="1"/>
          <p:nvPr/>
        </p:nvSpPr>
        <p:spPr>
          <a:xfrm>
            <a:off x="3334941" y="4838700"/>
            <a:ext cx="5368528" cy="417743"/>
          </a:xfrm>
          <a:prstGeom prst="rect">
            <a:avLst/>
          </a:prstGeom>
        </p:spPr>
        <p:txBody>
          <a:bodyPr lIns="0" tIns="31433" rIns="0" bIns="0">
            <a:spAutoFit/>
          </a:bodyPr>
          <a:lstStyle/>
          <a:p>
            <a:pPr marL="1834991" defTabSz="685800">
              <a:spcBef>
                <a:spcPts val="248"/>
              </a:spcBef>
              <a:buClrTx/>
              <a:defRPr/>
            </a:pPr>
            <a:r>
              <a:rPr sz="675" kern="1200" spc="11" dirty="0">
                <a:solidFill>
                  <a:srgbClr val="585858"/>
                </a:solidFill>
                <a:ea typeface="+mn-ea"/>
              </a:rPr>
              <a:t>Image</a:t>
            </a:r>
            <a:r>
              <a:rPr sz="675" kern="1200" spc="-56" dirty="0">
                <a:solidFill>
                  <a:srgbClr val="585858"/>
                </a:solidFill>
                <a:ea typeface="+mn-ea"/>
              </a:rPr>
              <a:t> </a:t>
            </a:r>
            <a:r>
              <a:rPr sz="675" kern="1200">
                <a:solidFill>
                  <a:srgbClr val="585858"/>
                </a:solidFill>
                <a:ea typeface="+mn-ea"/>
              </a:rPr>
              <a:t>Source:</a:t>
            </a:r>
            <a:r>
              <a:rPr lang="en-IN" sz="675" kern="1200" dirty="0">
                <a:solidFill>
                  <a:srgbClr val="585858"/>
                </a:solidFill>
                <a:ea typeface="+mn-ea"/>
              </a:rPr>
              <a:t> </a:t>
            </a:r>
            <a:r>
              <a:rPr lang="en-US" sz="675" kern="1200" dirty="0">
                <a:solidFill>
                  <a:srgbClr val="585858"/>
                </a:solidFill>
                <a:ea typeface="+mn-ea"/>
                <a:hlinkClick r:id="rId3"/>
              </a:rPr>
              <a:t>https://m.media-amazon.com/images/I/61-0Tco3ZgL._SL1432_.jpg</a:t>
            </a:r>
            <a:endParaRPr lang="en-US" sz="675" kern="1200" dirty="0">
              <a:solidFill>
                <a:srgbClr val="585858"/>
              </a:solidFill>
              <a:ea typeface="+mn-ea"/>
            </a:endParaRPr>
          </a:p>
          <a:p>
            <a:pPr marL="1834991" defTabSz="685800">
              <a:spcBef>
                <a:spcPts val="248"/>
              </a:spcBef>
              <a:buClrTx/>
              <a:defRPr/>
            </a:pPr>
            <a:endParaRPr sz="675" kern="1200">
              <a:solidFill>
                <a:prstClr val="black"/>
              </a:solidFill>
              <a:ea typeface="+mn-ea"/>
            </a:endParaRPr>
          </a:p>
          <a:p>
            <a:pPr marL="9525" defTabSz="685800">
              <a:spcBef>
                <a:spcPts val="240"/>
              </a:spcBef>
              <a:buClrTx/>
              <a:defRPr/>
            </a:pPr>
            <a:r>
              <a:rPr sz="825" kern="1200">
                <a:solidFill>
                  <a:prstClr val="black"/>
                </a:solidFill>
                <a:ea typeface="+mn-ea"/>
              </a:rPr>
              <a:t>.</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bject 3">
            <a:extLst>
              <a:ext uri="{FF2B5EF4-FFF2-40B4-BE49-F238E27FC236}">
                <a16:creationId xmlns:a16="http://schemas.microsoft.com/office/drawing/2014/main" id="{DCC94798-B16B-45B6-BC52-33B20E764228}"/>
              </a:ext>
            </a:extLst>
          </p:cNvPr>
          <p:cNvSpPr>
            <a:spLocks noGrp="1"/>
          </p:cNvSpPr>
          <p:nvPr>
            <p:ph type="title"/>
          </p:nvPr>
        </p:nvSpPr>
        <p:spPr>
          <a:xfrm>
            <a:off x="401242" y="463154"/>
            <a:ext cx="3687365" cy="735073"/>
          </a:xfrm>
        </p:spPr>
        <p:txBody>
          <a:bodyPr vert="horz" wrap="square" lIns="0" tIns="5715" rIns="0" bIns="0" numCol="1" anchor="t" anchorCtr="0" compatLnSpc="1">
            <a:prstTxWarp prst="textNoShape">
              <a:avLst/>
            </a:prstTxWarp>
            <a:spAutoFit/>
          </a:bodyPr>
          <a:lstStyle/>
          <a:p>
            <a:pPr marL="531019" indent="-521494" eaLnBrk="1" hangingPunct="1">
              <a:lnSpc>
                <a:spcPct val="102000"/>
              </a:lnSpc>
              <a:spcBef>
                <a:spcPts val="47"/>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14339" name="object 4">
            <a:extLst>
              <a:ext uri="{FF2B5EF4-FFF2-40B4-BE49-F238E27FC236}">
                <a16:creationId xmlns:a16="http://schemas.microsoft.com/office/drawing/2014/main" id="{9D27A313-E15F-4CB9-B0F1-73886378B37C}"/>
              </a:ext>
            </a:extLst>
          </p:cNvPr>
          <p:cNvSpPr txBox="1">
            <a:spLocks noChangeArrowheads="1"/>
          </p:cNvSpPr>
          <p:nvPr/>
        </p:nvSpPr>
        <p:spPr bwMode="auto">
          <a:xfrm>
            <a:off x="688181" y="1668066"/>
            <a:ext cx="3490913" cy="344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096" rIns="0" bIns="0">
            <a:spAutoFit/>
          </a:bodyPr>
          <a:lstStyle>
            <a:lvl1pPr marL="1403350" indent="32385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052513" indent="242888" defTabSz="685800" eaLnBrk="1" fontAlgn="base" hangingPunct="1">
              <a:lnSpc>
                <a:spcPct val="101000"/>
              </a:lnSpc>
              <a:spcBef>
                <a:spcPts val="66"/>
              </a:spcBef>
              <a:spcAft>
                <a:spcPct val="0"/>
              </a:spcAft>
              <a:buClrTx/>
            </a:pPr>
            <a:r>
              <a:rPr lang="en-US" altLang="en-US" sz="1350" kern="1200">
                <a:solidFill>
                  <a:srgbClr val="585858"/>
                </a:solidFill>
                <a:ea typeface="+mn-ea"/>
              </a:rPr>
              <a:t>Printers  Laser Printers</a:t>
            </a:r>
            <a:endParaRPr lang="en-US" altLang="en-US" sz="1350" kern="1200">
              <a:solidFill>
                <a:prstClr val="black"/>
              </a:solidFill>
              <a:ea typeface="+mn-ea"/>
            </a:endParaRPr>
          </a:p>
          <a:p>
            <a:pPr marL="1052513" indent="242888" defTabSz="685800" eaLnBrk="1" fontAlgn="base" hangingPunct="1">
              <a:spcBef>
                <a:spcPts val="19"/>
              </a:spcBef>
              <a:spcAft>
                <a:spcPct val="0"/>
              </a:spcAft>
              <a:buClrTx/>
            </a:pPr>
            <a:endParaRPr lang="en-US" altLang="en-US" sz="2025" kern="1200">
              <a:solidFill>
                <a:prstClr val="black"/>
              </a:solidFill>
              <a:ea typeface="+mn-ea"/>
            </a:endParaRPr>
          </a:p>
          <a:p>
            <a:pPr marL="1052513" indent="242888"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Vacuum to remove dust buildup and  excess toner from the interior. Remove  the toner cartridge before vacuuming.</a:t>
            </a:r>
          </a:p>
          <a:p>
            <a:pPr marL="1052513" indent="242888"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Clean the laser printer's rollers using a  damp cloth or denatured alcohol.</a:t>
            </a:r>
          </a:p>
          <a:p>
            <a:pPr marL="1052513" indent="242888"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Clean the gear train of the paper-  handling motor using a foam swab.</a:t>
            </a:r>
          </a:p>
          <a:p>
            <a:pPr marL="1052513" indent="242888"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Apply light oil to the gears using a foam  swab.</a:t>
            </a:r>
          </a:p>
        </p:txBody>
      </p:sp>
      <p:sp>
        <p:nvSpPr>
          <p:cNvPr id="14340" name="object 5">
            <a:extLst>
              <a:ext uri="{FF2B5EF4-FFF2-40B4-BE49-F238E27FC236}">
                <a16:creationId xmlns:a16="http://schemas.microsoft.com/office/drawing/2014/main" id="{8A0AB0A3-321C-42F5-A270-2F9A0B575329}"/>
              </a:ext>
            </a:extLst>
          </p:cNvPr>
          <p:cNvSpPr>
            <a:spLocks noChangeArrowheads="1"/>
          </p:cNvSpPr>
          <p:nvPr/>
        </p:nvSpPr>
        <p:spPr bwMode="auto">
          <a:xfrm>
            <a:off x="4850607" y="878682"/>
            <a:ext cx="4050506" cy="297894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2">
            <a:extLst>
              <a:ext uri="{FF2B5EF4-FFF2-40B4-BE49-F238E27FC236}">
                <a16:creationId xmlns:a16="http://schemas.microsoft.com/office/drawing/2014/main" id="{697C41A4-4791-4580-9292-3534F69A62E9}"/>
              </a:ext>
            </a:extLst>
          </p:cNvPr>
          <p:cNvSpPr txBox="1"/>
          <p:nvPr/>
        </p:nvSpPr>
        <p:spPr>
          <a:xfrm>
            <a:off x="3334941" y="4838700"/>
            <a:ext cx="5368528" cy="417743"/>
          </a:xfrm>
          <a:prstGeom prst="rect">
            <a:avLst/>
          </a:prstGeom>
        </p:spPr>
        <p:txBody>
          <a:bodyPr lIns="0" tIns="31433" rIns="0" bIns="0">
            <a:spAutoFit/>
          </a:bodyPr>
          <a:lstStyle/>
          <a:p>
            <a:pPr marL="1834991" defTabSz="685800">
              <a:spcBef>
                <a:spcPts val="248"/>
              </a:spcBef>
              <a:buClrTx/>
              <a:defRPr/>
            </a:pPr>
            <a:r>
              <a:rPr sz="675" kern="1200" spc="11" dirty="0">
                <a:solidFill>
                  <a:srgbClr val="585858"/>
                </a:solidFill>
                <a:ea typeface="+mn-ea"/>
              </a:rPr>
              <a:t>Image</a:t>
            </a:r>
            <a:r>
              <a:rPr sz="675" kern="1200" spc="-56" dirty="0">
                <a:solidFill>
                  <a:srgbClr val="585858"/>
                </a:solidFill>
                <a:ea typeface="+mn-ea"/>
              </a:rPr>
              <a:t> </a:t>
            </a:r>
            <a:r>
              <a:rPr sz="675" kern="1200">
                <a:solidFill>
                  <a:srgbClr val="585858"/>
                </a:solidFill>
                <a:ea typeface="+mn-ea"/>
              </a:rPr>
              <a:t>Source:</a:t>
            </a:r>
            <a:r>
              <a:rPr lang="en-IN" sz="675" kern="1200" dirty="0">
                <a:solidFill>
                  <a:srgbClr val="585858"/>
                </a:solidFill>
                <a:ea typeface="+mn-ea"/>
              </a:rPr>
              <a:t> https://m.media-amazon.com/images/I/71oZh2MUEBL._AC_SL1500_.jpg</a:t>
            </a:r>
            <a:endParaRPr lang="en-US" sz="675" kern="1200" dirty="0">
              <a:solidFill>
                <a:srgbClr val="585858"/>
              </a:solidFill>
              <a:ea typeface="+mn-ea"/>
            </a:endParaRPr>
          </a:p>
          <a:p>
            <a:pPr marL="1834991" defTabSz="685800">
              <a:spcBef>
                <a:spcPts val="248"/>
              </a:spcBef>
              <a:buClrTx/>
              <a:defRPr/>
            </a:pPr>
            <a:endParaRPr sz="675" kern="1200">
              <a:solidFill>
                <a:prstClr val="black"/>
              </a:solidFill>
              <a:ea typeface="+mn-ea"/>
            </a:endParaRPr>
          </a:p>
          <a:p>
            <a:pPr marL="9525" defTabSz="685800">
              <a:spcBef>
                <a:spcPts val="240"/>
              </a:spcBef>
              <a:buClrTx/>
              <a:defRPr/>
            </a:pPr>
            <a:r>
              <a:rPr sz="825" kern="1200">
                <a:solidFill>
                  <a:prstClr val="black"/>
                </a:solidFill>
                <a:ea typeface="+mn-ea"/>
              </a:rPr>
              <a:t>.</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object 2">
            <a:extLst>
              <a:ext uri="{FF2B5EF4-FFF2-40B4-BE49-F238E27FC236}">
                <a16:creationId xmlns:a16="http://schemas.microsoft.com/office/drawing/2014/main" id="{ABA7EE99-FBDA-4560-A8BB-78296586ADDC}"/>
              </a:ext>
            </a:extLst>
          </p:cNvPr>
          <p:cNvSpPr>
            <a:spLocks noGrp="1"/>
          </p:cNvSpPr>
          <p:nvPr>
            <p:ph type="title"/>
          </p:nvPr>
        </p:nvSpPr>
        <p:spPr>
          <a:xfrm>
            <a:off x="401242" y="463154"/>
            <a:ext cx="3687365" cy="735073"/>
          </a:xfrm>
        </p:spPr>
        <p:txBody>
          <a:bodyPr vert="horz" wrap="square" lIns="0" tIns="5715" rIns="0" bIns="0" numCol="1" anchor="t" anchorCtr="0" compatLnSpc="1">
            <a:prstTxWarp prst="textNoShape">
              <a:avLst/>
            </a:prstTxWarp>
            <a:spAutoFit/>
          </a:bodyPr>
          <a:lstStyle/>
          <a:p>
            <a:pPr marL="531019" indent="-521494" eaLnBrk="1" hangingPunct="1">
              <a:lnSpc>
                <a:spcPct val="102000"/>
              </a:lnSpc>
              <a:spcBef>
                <a:spcPts val="47"/>
              </a:spcBef>
            </a:pPr>
            <a:r>
              <a:rPr lang="en-US" altLang="en-US" sz="2400">
                <a:latin typeface="Arial" panose="020B0604020202020204" pitchFamily="34" charset="0"/>
                <a:cs typeface="Arial" panose="020B0604020202020204" pitchFamily="34" charset="0"/>
              </a:rPr>
              <a:t>Explain and apply common  prevention methods</a:t>
            </a:r>
          </a:p>
        </p:txBody>
      </p:sp>
      <p:sp>
        <p:nvSpPr>
          <p:cNvPr id="15363" name="object 3">
            <a:extLst>
              <a:ext uri="{FF2B5EF4-FFF2-40B4-BE49-F238E27FC236}">
                <a16:creationId xmlns:a16="http://schemas.microsoft.com/office/drawing/2014/main" id="{6EEC5340-F355-452D-BAD3-30B0A30E370D}"/>
              </a:ext>
            </a:extLst>
          </p:cNvPr>
          <p:cNvSpPr txBox="1">
            <a:spLocks noChangeArrowheads="1"/>
          </p:cNvSpPr>
          <p:nvPr/>
        </p:nvSpPr>
        <p:spPr bwMode="auto">
          <a:xfrm>
            <a:off x="688181" y="1770460"/>
            <a:ext cx="3486150" cy="284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800" eaLnBrk="1" fontAlgn="base" hangingPunct="1">
              <a:spcBef>
                <a:spcPts val="75"/>
              </a:spcBef>
              <a:spcAft>
                <a:spcPct val="0"/>
              </a:spcAft>
              <a:buClrTx/>
            </a:pPr>
            <a:r>
              <a:rPr lang="en-US" altLang="en-US" sz="1350" kern="1200">
                <a:solidFill>
                  <a:srgbClr val="585858"/>
                </a:solidFill>
                <a:ea typeface="+mn-ea"/>
              </a:rPr>
              <a:t>Summary</a:t>
            </a:r>
            <a:endParaRPr lang="en-US" altLang="en-US" sz="1350" kern="1200">
              <a:solidFill>
                <a:prstClr val="black"/>
              </a:solidFill>
              <a:ea typeface="+mn-ea"/>
            </a:endParaRPr>
          </a:p>
          <a:p>
            <a:pPr defTabSz="685800" eaLnBrk="1" fontAlgn="base" hangingPunct="1">
              <a:spcBef>
                <a:spcPct val="0"/>
              </a:spcBef>
              <a:spcAft>
                <a:spcPct val="0"/>
              </a:spcAft>
              <a:buClrTx/>
            </a:pPr>
            <a:endParaRPr lang="en-US" altLang="en-US" sz="1500" kern="1200">
              <a:solidFill>
                <a:prstClr val="black"/>
              </a:solidFill>
              <a:ea typeface="+mn-ea"/>
            </a:endParaRPr>
          </a:p>
          <a:p>
            <a:pPr defTabSz="685800" eaLnBrk="1" fontAlgn="base" hangingPunct="1">
              <a:spcBef>
                <a:spcPts val="19"/>
              </a:spcBef>
              <a:spcAft>
                <a:spcPct val="0"/>
              </a:spcAft>
              <a:buClrTx/>
            </a:pPr>
            <a:endParaRPr lang="en-US" altLang="en-US" sz="1200" kern="1200">
              <a:solidFill>
                <a:prstClr val="black"/>
              </a:solidFill>
              <a:ea typeface="+mn-ea"/>
            </a:endParaRPr>
          </a:p>
          <a:p>
            <a:pPr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The best preventive maintenance is to  keep a computer clean.</a:t>
            </a:r>
          </a:p>
          <a:p>
            <a:pPr defTabSz="685800" eaLnBrk="1" fontAlgn="base" hangingPunct="1">
              <a:lnSpc>
                <a:spcPts val="1969"/>
              </a:lnSpc>
              <a:spcBef>
                <a:spcPts val="113"/>
              </a:spcBef>
              <a:spcAft>
                <a:spcPct val="0"/>
              </a:spcAft>
              <a:buClrTx/>
              <a:buSzPct val="76000"/>
              <a:buFontTx/>
              <a:buChar char="●"/>
            </a:pPr>
            <a:r>
              <a:rPr lang="en-US" altLang="en-US" sz="1350" kern="1200">
                <a:solidFill>
                  <a:prstClr val="black"/>
                </a:solidFill>
                <a:ea typeface="+mn-ea"/>
              </a:rPr>
              <a:t>Never use solvent-based cleaners on a  computer</a:t>
            </a:r>
          </a:p>
          <a:p>
            <a:pPr defTabSz="685800" eaLnBrk="1" fontAlgn="base" hangingPunct="1">
              <a:spcBef>
                <a:spcPts val="188"/>
              </a:spcBef>
              <a:spcAft>
                <a:spcPct val="0"/>
              </a:spcAft>
              <a:buClrTx/>
              <a:buSzPct val="76000"/>
              <a:buFontTx/>
              <a:buChar char="●"/>
            </a:pPr>
            <a:r>
              <a:rPr lang="en-US" altLang="en-US" sz="1350" kern="1200">
                <a:solidFill>
                  <a:prstClr val="black"/>
                </a:solidFill>
                <a:ea typeface="+mn-ea"/>
              </a:rPr>
              <a:t>Never use liquids on the electrical</a:t>
            </a:r>
          </a:p>
          <a:p>
            <a:pPr defTabSz="685800" eaLnBrk="1" fontAlgn="base" hangingPunct="1">
              <a:spcBef>
                <a:spcPts val="310"/>
              </a:spcBef>
              <a:spcAft>
                <a:spcPct val="0"/>
              </a:spcAft>
              <a:buClrTx/>
            </a:pPr>
            <a:r>
              <a:rPr lang="en-US" altLang="en-US" sz="1350" kern="1200">
                <a:solidFill>
                  <a:prstClr val="black"/>
                </a:solidFill>
                <a:ea typeface="+mn-ea"/>
              </a:rPr>
              <a:t>components inside a computer.</a:t>
            </a:r>
          </a:p>
          <a:p>
            <a:pPr defTabSz="685800" eaLnBrk="1" fontAlgn="base" hangingPunct="1">
              <a:spcBef>
                <a:spcPts val="310"/>
              </a:spcBef>
              <a:spcAft>
                <a:spcPct val="0"/>
              </a:spcAft>
              <a:buClrTx/>
              <a:buSzPct val="76000"/>
              <a:buFontTx/>
              <a:buChar char="●"/>
            </a:pPr>
            <a:r>
              <a:rPr lang="en-US" altLang="en-US" sz="1350" kern="1200">
                <a:solidFill>
                  <a:prstClr val="black"/>
                </a:solidFill>
                <a:ea typeface="+mn-ea"/>
              </a:rPr>
              <a:t>Create and implement a regular</a:t>
            </a:r>
          </a:p>
          <a:p>
            <a:pPr defTabSz="685800" eaLnBrk="1" fontAlgn="base" hangingPunct="1">
              <a:lnSpc>
                <a:spcPct val="118000"/>
              </a:lnSpc>
              <a:spcBef>
                <a:spcPct val="0"/>
              </a:spcBef>
              <a:spcAft>
                <a:spcPct val="0"/>
              </a:spcAft>
              <a:buClrTx/>
            </a:pPr>
            <a:r>
              <a:rPr lang="en-US" altLang="en-US" sz="1350" kern="1200">
                <a:solidFill>
                  <a:prstClr val="black"/>
                </a:solidFill>
                <a:ea typeface="+mn-ea"/>
              </a:rPr>
              <a:t>maintenance program for each  computer under your care.</a:t>
            </a:r>
          </a:p>
        </p:txBody>
      </p:sp>
      <p:sp>
        <p:nvSpPr>
          <p:cNvPr id="15364" name="object 4">
            <a:extLst>
              <a:ext uri="{FF2B5EF4-FFF2-40B4-BE49-F238E27FC236}">
                <a16:creationId xmlns:a16="http://schemas.microsoft.com/office/drawing/2014/main" id="{18DCED64-C7C6-4995-8AC3-FADD31F3F550}"/>
              </a:ext>
            </a:extLst>
          </p:cNvPr>
          <p:cNvSpPr>
            <a:spLocks noChangeArrowheads="1"/>
          </p:cNvSpPr>
          <p:nvPr/>
        </p:nvSpPr>
        <p:spPr bwMode="auto">
          <a:xfrm>
            <a:off x="5014912" y="992982"/>
            <a:ext cx="3843338" cy="297894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5" name="object 5">
            <a:extLst>
              <a:ext uri="{FF2B5EF4-FFF2-40B4-BE49-F238E27FC236}">
                <a16:creationId xmlns:a16="http://schemas.microsoft.com/office/drawing/2014/main" id="{5F127CF3-0127-4CED-9026-6F471540B762}"/>
              </a:ext>
            </a:extLst>
          </p:cNvPr>
          <p:cNvSpPr txBox="1"/>
          <p:nvPr/>
        </p:nvSpPr>
        <p:spPr>
          <a:xfrm>
            <a:off x="3334941" y="4869656"/>
            <a:ext cx="5033963"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4" dirty="0">
                <a:solidFill>
                  <a:srgbClr val="585858"/>
                </a:solidFill>
                <a:ea typeface="+mn-ea"/>
              </a:rPr>
              <a:t> </a:t>
            </a:r>
            <a:r>
              <a:rPr sz="675" kern="1200" dirty="0">
                <a:solidFill>
                  <a:srgbClr val="585858"/>
                </a:solidFill>
                <a:ea typeface="+mn-ea"/>
              </a:rPr>
              <a:t>https</a:t>
            </a:r>
            <a:r>
              <a:rPr sz="675" kern="1200">
                <a:solidFill>
                  <a:srgbClr val="585858"/>
                </a:solidFill>
                <a:ea typeface="+mn-ea"/>
              </a:rPr>
              <a:t>://</a:t>
            </a:r>
            <a:r>
              <a:rPr sz="675" kern="1200">
                <a:solidFill>
                  <a:srgbClr val="585858"/>
                </a:solidFill>
                <a:ea typeface="+mn-ea"/>
                <a:hlinkClick r:id="rId3"/>
              </a:rPr>
              <a:t>www.medicalexpo.com/prod/pac-technology/product-106764-</a:t>
            </a:r>
            <a:endParaRPr sz="675" kern="1200">
              <a:solidFill>
                <a:prstClr val="black"/>
              </a:solidFill>
              <a:ea typeface="+mn-ea"/>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object 2">
            <a:extLst>
              <a:ext uri="{FF2B5EF4-FFF2-40B4-BE49-F238E27FC236}">
                <a16:creationId xmlns:a16="http://schemas.microsoft.com/office/drawing/2014/main" id="{E1AF82BA-DEE7-4E99-87EB-D238DC34E102}"/>
              </a:ext>
            </a:extLst>
          </p:cNvPr>
          <p:cNvSpPr>
            <a:spLocks noGrp="1"/>
          </p:cNvSpPr>
          <p:nvPr>
            <p:ph type="title"/>
          </p:nvPr>
        </p:nvSpPr>
        <p:spPr>
          <a:xfrm>
            <a:off x="98823" y="484585"/>
            <a:ext cx="4321969" cy="1117742"/>
          </a:xfrm>
        </p:spPr>
        <p:txBody>
          <a:bodyPr vert="horz" wrap="square" lIns="0" tIns="24765" rIns="0" bIns="0" numCol="1" anchor="t" anchorCtr="0" compatLnSpc="1">
            <a:prstTxWarp prst="textNoShape">
              <a:avLst/>
            </a:prstTxWarp>
            <a:spAutoFit/>
          </a:bodyPr>
          <a:lstStyle/>
          <a:p>
            <a:pPr marL="8335" eaLnBrk="1" hangingPunct="1">
              <a:lnSpc>
                <a:spcPts val="2869"/>
              </a:lnSpc>
              <a:spcBef>
                <a:spcPts val="197"/>
              </a:spcBef>
            </a:pPr>
            <a:r>
              <a:rPr lang="en-US" altLang="en-US" sz="2400">
                <a:latin typeface="Arial" panose="020B0604020202020204" pitchFamily="34" charset="0"/>
                <a:cs typeface="Arial" panose="020B0604020202020204" pitchFamily="34" charset="0"/>
              </a:rPr>
              <a:t>Explain Service Flow Sequence  (SFS) and Trouble Shooting  Chart (TSC) of PC</a:t>
            </a:r>
          </a:p>
        </p:txBody>
      </p:sp>
      <p:sp>
        <p:nvSpPr>
          <p:cNvPr id="3" name="object 3">
            <a:extLst>
              <a:ext uri="{FF2B5EF4-FFF2-40B4-BE49-F238E27FC236}">
                <a16:creationId xmlns:a16="http://schemas.microsoft.com/office/drawing/2014/main" id="{B3AE003A-2251-40CA-9EF0-34B9F63704A2}"/>
              </a:ext>
            </a:extLst>
          </p:cNvPr>
          <p:cNvSpPr txBox="1"/>
          <p:nvPr/>
        </p:nvSpPr>
        <p:spPr>
          <a:xfrm>
            <a:off x="2102644" y="1949054"/>
            <a:ext cx="355997" cy="217367"/>
          </a:xfrm>
          <a:prstGeom prst="rect">
            <a:avLst/>
          </a:prstGeom>
        </p:spPr>
        <p:txBody>
          <a:bodyPr lIns="0" tIns="9525" rIns="0" bIns="0">
            <a:spAutoFit/>
          </a:bodyPr>
          <a:lstStyle/>
          <a:p>
            <a:pPr marL="9525" defTabSz="685800">
              <a:spcBef>
                <a:spcPts val="75"/>
              </a:spcBef>
              <a:buClrTx/>
              <a:defRPr/>
            </a:pPr>
            <a:r>
              <a:rPr sz="1350" kern="1200" dirty="0">
                <a:solidFill>
                  <a:srgbClr val="585858"/>
                </a:solidFill>
                <a:ea typeface="+mn-ea"/>
              </a:rPr>
              <a:t>S</a:t>
            </a:r>
            <a:r>
              <a:rPr sz="1350" kern="1200" spc="19" dirty="0">
                <a:solidFill>
                  <a:srgbClr val="585858"/>
                </a:solidFill>
                <a:ea typeface="+mn-ea"/>
              </a:rPr>
              <a:t>F</a:t>
            </a:r>
            <a:r>
              <a:rPr sz="1350" kern="1200" dirty="0">
                <a:solidFill>
                  <a:srgbClr val="585858"/>
                </a:solidFill>
                <a:ea typeface="+mn-ea"/>
              </a:rPr>
              <a:t>S</a:t>
            </a:r>
            <a:endParaRPr sz="1350" kern="1200">
              <a:solidFill>
                <a:prstClr val="black"/>
              </a:solidFill>
              <a:ea typeface="+mn-ea"/>
            </a:endParaRPr>
          </a:p>
        </p:txBody>
      </p:sp>
      <p:sp>
        <p:nvSpPr>
          <p:cNvPr id="16388" name="object 4">
            <a:extLst>
              <a:ext uri="{FF2B5EF4-FFF2-40B4-BE49-F238E27FC236}">
                <a16:creationId xmlns:a16="http://schemas.microsoft.com/office/drawing/2014/main" id="{AE982159-8C2E-4EE7-B386-CEB3DD67119F}"/>
              </a:ext>
            </a:extLst>
          </p:cNvPr>
          <p:cNvSpPr txBox="1">
            <a:spLocks noChangeArrowheads="1"/>
          </p:cNvSpPr>
          <p:nvPr/>
        </p:nvSpPr>
        <p:spPr bwMode="auto">
          <a:xfrm>
            <a:off x="567928" y="3161110"/>
            <a:ext cx="3586163" cy="74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393700" indent="-381000" eaLnBrk="0" hangingPunct="0">
              <a:tabLst>
                <a:tab pos="3937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3937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3937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3937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3937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9pPr>
          </a:lstStyle>
          <a:p>
            <a:pPr marL="295275" indent="-285750" defTabSz="685800" eaLnBrk="1" fontAlgn="base" hangingPunct="1">
              <a:lnSpc>
                <a:spcPct val="118000"/>
              </a:lnSpc>
              <a:spcBef>
                <a:spcPts val="75"/>
              </a:spcBef>
              <a:spcAft>
                <a:spcPct val="0"/>
              </a:spcAft>
              <a:buClrTx/>
              <a:buSzPct val="76000"/>
              <a:buFontTx/>
              <a:buChar char="●"/>
              <a:tabLst>
                <a:tab pos="295275" algn="l"/>
              </a:tabLst>
            </a:pPr>
            <a:r>
              <a:rPr lang="en-US" altLang="en-US" sz="1350" kern="1200">
                <a:solidFill>
                  <a:prstClr val="black"/>
                </a:solidFill>
                <a:ea typeface="+mn-ea"/>
              </a:rPr>
              <a:t>Any problem that has anything to do with  your HD can be diagnosed using</a:t>
            </a:r>
          </a:p>
          <a:p>
            <a:pPr marL="295275" indent="-285750" defTabSz="685800" eaLnBrk="1" fontAlgn="base" hangingPunct="1">
              <a:spcBef>
                <a:spcPts val="310"/>
              </a:spcBef>
              <a:spcAft>
                <a:spcPct val="0"/>
              </a:spcAft>
              <a:buClrTx/>
              <a:tabLst>
                <a:tab pos="295275" algn="l"/>
              </a:tabLst>
            </a:pPr>
            <a:r>
              <a:rPr lang="en-US" altLang="en-US" sz="1350" kern="1200">
                <a:solidFill>
                  <a:prstClr val="black"/>
                </a:solidFill>
                <a:ea typeface="+mn-ea"/>
              </a:rPr>
              <a:t>this Flowchart</a:t>
            </a:r>
          </a:p>
        </p:txBody>
      </p:sp>
      <p:sp>
        <p:nvSpPr>
          <p:cNvPr id="16389" name="object 5">
            <a:extLst>
              <a:ext uri="{FF2B5EF4-FFF2-40B4-BE49-F238E27FC236}">
                <a16:creationId xmlns:a16="http://schemas.microsoft.com/office/drawing/2014/main" id="{DB69FE11-0690-4ECF-91E3-8DBE582A8F39}"/>
              </a:ext>
            </a:extLst>
          </p:cNvPr>
          <p:cNvSpPr>
            <a:spLocks noChangeArrowheads="1"/>
          </p:cNvSpPr>
          <p:nvPr/>
        </p:nvSpPr>
        <p:spPr bwMode="auto">
          <a:xfrm>
            <a:off x="4900612" y="1107281"/>
            <a:ext cx="3814763" cy="310038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1C8BAC36-1A21-4B0A-89CF-57643B47C74E}"/>
              </a:ext>
            </a:extLst>
          </p:cNvPr>
          <p:cNvSpPr txBox="1"/>
          <p:nvPr/>
        </p:nvSpPr>
        <p:spPr>
          <a:xfrm>
            <a:off x="3334941" y="4869656"/>
            <a:ext cx="5033963"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4" dirty="0">
                <a:solidFill>
                  <a:srgbClr val="585858"/>
                </a:solidFill>
                <a:ea typeface="+mn-ea"/>
              </a:rPr>
              <a:t> </a:t>
            </a:r>
            <a:r>
              <a:rPr sz="675" kern="1200" dirty="0">
                <a:solidFill>
                  <a:srgbClr val="585858"/>
                </a:solidFill>
                <a:ea typeface="+mn-ea"/>
              </a:rPr>
              <a:t>https</a:t>
            </a:r>
            <a:r>
              <a:rPr sz="675" kern="1200">
                <a:solidFill>
                  <a:srgbClr val="585858"/>
                </a:solidFill>
                <a:ea typeface="+mn-ea"/>
              </a:rPr>
              <a:t>://</a:t>
            </a:r>
            <a:r>
              <a:rPr sz="675" kern="1200">
                <a:solidFill>
                  <a:srgbClr val="585858"/>
                </a:solidFill>
                <a:ea typeface="+mn-ea"/>
                <a:hlinkClick r:id="rId3"/>
              </a:rPr>
              <a:t>www.medicalexpo.com/prod/pac-technology/product-106764-</a:t>
            </a:r>
            <a:endParaRPr sz="675" kern="1200">
              <a:solidFill>
                <a:prstClr val="black"/>
              </a:solidFill>
              <a:ea typeface="+mn-ea"/>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object 2">
            <a:extLst>
              <a:ext uri="{FF2B5EF4-FFF2-40B4-BE49-F238E27FC236}">
                <a16:creationId xmlns:a16="http://schemas.microsoft.com/office/drawing/2014/main" id="{1A1B67B0-4EA5-4CAE-B609-53DDCA173222}"/>
              </a:ext>
            </a:extLst>
          </p:cNvPr>
          <p:cNvSpPr>
            <a:spLocks noGrp="1"/>
          </p:cNvSpPr>
          <p:nvPr>
            <p:ph type="title"/>
          </p:nvPr>
        </p:nvSpPr>
        <p:spPr>
          <a:xfrm>
            <a:off x="241698" y="667942"/>
            <a:ext cx="4035028" cy="751168"/>
          </a:xfrm>
        </p:spPr>
        <p:txBody>
          <a:bodyPr vert="horz" wrap="square" lIns="0" tIns="12383" rIns="0" bIns="0" numCol="1" anchor="t" anchorCtr="0" compatLnSpc="1">
            <a:prstTxWarp prst="textNoShape">
              <a:avLst/>
            </a:prstTxWarp>
            <a:spAutoFit/>
          </a:bodyPr>
          <a:lstStyle/>
          <a:p>
            <a:pPr marL="1803797" indent="-1794272" eaLnBrk="1" hangingPunct="1">
              <a:spcBef>
                <a:spcPts val="94"/>
              </a:spcBef>
            </a:pPr>
            <a:r>
              <a:rPr lang="en-US" altLang="en-US" sz="2400">
                <a:latin typeface="Arial" panose="020B0604020202020204" pitchFamily="34" charset="0"/>
                <a:cs typeface="Arial" panose="020B0604020202020204" pitchFamily="34" charset="0"/>
              </a:rPr>
              <a:t>Safetyprecautions in handling  PC</a:t>
            </a:r>
          </a:p>
        </p:txBody>
      </p:sp>
      <p:sp>
        <p:nvSpPr>
          <p:cNvPr id="3" name="object 3">
            <a:extLst>
              <a:ext uri="{FF2B5EF4-FFF2-40B4-BE49-F238E27FC236}">
                <a16:creationId xmlns:a16="http://schemas.microsoft.com/office/drawing/2014/main" id="{EE8CD857-7AC1-44D4-986A-B81900F80749}"/>
              </a:ext>
            </a:extLst>
          </p:cNvPr>
          <p:cNvSpPr txBox="1"/>
          <p:nvPr/>
        </p:nvSpPr>
        <p:spPr>
          <a:xfrm>
            <a:off x="1359694" y="1949054"/>
            <a:ext cx="1838325" cy="217367"/>
          </a:xfrm>
          <a:prstGeom prst="rect">
            <a:avLst/>
          </a:prstGeom>
        </p:spPr>
        <p:txBody>
          <a:bodyPr lIns="0" tIns="9525" rIns="0" bIns="0">
            <a:spAutoFit/>
          </a:bodyPr>
          <a:lstStyle/>
          <a:p>
            <a:pPr marL="9525" defTabSz="685800">
              <a:spcBef>
                <a:spcPts val="75"/>
              </a:spcBef>
              <a:buClrTx/>
              <a:defRPr/>
            </a:pPr>
            <a:r>
              <a:rPr sz="1350" kern="1200" spc="8" dirty="0">
                <a:solidFill>
                  <a:srgbClr val="585858"/>
                </a:solidFill>
                <a:ea typeface="+mn-ea"/>
              </a:rPr>
              <a:t>Finding </a:t>
            </a:r>
            <a:r>
              <a:rPr sz="1350" kern="1200" dirty="0">
                <a:solidFill>
                  <a:srgbClr val="585858"/>
                </a:solidFill>
                <a:ea typeface="+mn-ea"/>
              </a:rPr>
              <a:t>a Place </a:t>
            </a:r>
            <a:r>
              <a:rPr sz="1350" kern="1200" spc="8" dirty="0">
                <a:solidFill>
                  <a:srgbClr val="585858"/>
                </a:solidFill>
                <a:ea typeface="+mn-ea"/>
              </a:rPr>
              <a:t>to</a:t>
            </a:r>
            <a:r>
              <a:rPr sz="1350" kern="1200" spc="-161" dirty="0">
                <a:solidFill>
                  <a:srgbClr val="585858"/>
                </a:solidFill>
                <a:ea typeface="+mn-ea"/>
              </a:rPr>
              <a:t> </a:t>
            </a:r>
            <a:r>
              <a:rPr sz="1350" kern="1200" spc="-4" dirty="0">
                <a:solidFill>
                  <a:srgbClr val="585858"/>
                </a:solidFill>
                <a:ea typeface="+mn-ea"/>
              </a:rPr>
              <a:t>Work</a:t>
            </a:r>
            <a:endParaRPr sz="1350" kern="1200">
              <a:solidFill>
                <a:prstClr val="black"/>
              </a:solidFill>
              <a:ea typeface="+mn-ea"/>
            </a:endParaRPr>
          </a:p>
        </p:txBody>
      </p:sp>
      <p:sp>
        <p:nvSpPr>
          <p:cNvPr id="17412" name="object 4">
            <a:extLst>
              <a:ext uri="{FF2B5EF4-FFF2-40B4-BE49-F238E27FC236}">
                <a16:creationId xmlns:a16="http://schemas.microsoft.com/office/drawing/2014/main" id="{9B6C8C56-58D2-409F-B7A1-526EC8FBCA6E}"/>
              </a:ext>
            </a:extLst>
          </p:cNvPr>
          <p:cNvSpPr txBox="1">
            <a:spLocks noChangeArrowheads="1"/>
          </p:cNvSpPr>
          <p:nvPr/>
        </p:nvSpPr>
        <p:spPr bwMode="auto">
          <a:xfrm>
            <a:off x="567929" y="2911079"/>
            <a:ext cx="3374231" cy="123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573" rIns="0" bIns="0">
            <a:spAutoFit/>
          </a:bodyPr>
          <a:lstStyle>
            <a:lvl1pPr marL="393700" indent="-381000" eaLnBrk="0" hangingPunct="0">
              <a:tabLst>
                <a:tab pos="3937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3937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3937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3937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3937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9pPr>
          </a:lstStyle>
          <a:p>
            <a:pPr marL="295275" indent="-285750" defTabSz="685800" eaLnBrk="1" fontAlgn="base" hangingPunct="1">
              <a:lnSpc>
                <a:spcPct val="118000"/>
              </a:lnSpc>
              <a:spcBef>
                <a:spcPts val="66"/>
              </a:spcBef>
              <a:spcAft>
                <a:spcPct val="0"/>
              </a:spcAft>
              <a:buClrTx/>
              <a:buSzPct val="76000"/>
              <a:buFontTx/>
              <a:buChar char="●"/>
              <a:tabLst>
                <a:tab pos="295275" algn="l"/>
              </a:tabLst>
            </a:pPr>
            <a:r>
              <a:rPr lang="en-US" altLang="en-US" sz="1350" kern="1200">
                <a:solidFill>
                  <a:prstClr val="black"/>
                </a:solidFill>
                <a:ea typeface="+mn-ea"/>
              </a:rPr>
              <a:t>The first thing you need to think about  when planning your new homebuilt  computer has nothing to do with parts,  performance, or configuration.</a:t>
            </a:r>
          </a:p>
          <a:p>
            <a:pPr marL="295275" indent="-285750" defTabSz="685800" eaLnBrk="1" fontAlgn="base" hangingPunct="1">
              <a:spcBef>
                <a:spcPts val="310"/>
              </a:spcBef>
              <a:spcAft>
                <a:spcPct val="0"/>
              </a:spcAft>
              <a:buClrTx/>
              <a:buSzPct val="76000"/>
              <a:buFontTx/>
              <a:buChar char="●"/>
              <a:tabLst>
                <a:tab pos="295275" algn="l"/>
              </a:tabLst>
            </a:pPr>
            <a:r>
              <a:rPr lang="en-US" altLang="en-US" sz="1350" kern="1200">
                <a:solidFill>
                  <a:prstClr val="black"/>
                </a:solidFill>
                <a:ea typeface="+mn-ea"/>
              </a:rPr>
              <a:t>You need to find a place to work.</a:t>
            </a:r>
          </a:p>
        </p:txBody>
      </p:sp>
      <p:sp>
        <p:nvSpPr>
          <p:cNvPr id="17413" name="object 5">
            <a:extLst>
              <a:ext uri="{FF2B5EF4-FFF2-40B4-BE49-F238E27FC236}">
                <a16:creationId xmlns:a16="http://schemas.microsoft.com/office/drawing/2014/main" id="{EB558765-E2A2-4213-A521-C767EC8C4DF8}"/>
              </a:ext>
            </a:extLst>
          </p:cNvPr>
          <p:cNvSpPr>
            <a:spLocks noChangeArrowheads="1"/>
          </p:cNvSpPr>
          <p:nvPr/>
        </p:nvSpPr>
        <p:spPr bwMode="auto">
          <a:xfrm>
            <a:off x="4836319" y="1057275"/>
            <a:ext cx="3907631" cy="26646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53380520-FD03-421B-BC5B-70C0C2707571}"/>
              </a:ext>
            </a:extLst>
          </p:cNvPr>
          <p:cNvSpPr txBox="1"/>
          <p:nvPr/>
        </p:nvSpPr>
        <p:spPr>
          <a:xfrm>
            <a:off x="3334941" y="4869656"/>
            <a:ext cx="3881438"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143" dirty="0">
                <a:solidFill>
                  <a:srgbClr val="585858"/>
                </a:solidFill>
                <a:ea typeface="+mn-ea"/>
              </a:rPr>
              <a:t> </a:t>
            </a:r>
            <a:r>
              <a:rPr sz="675" kern="1200" dirty="0">
                <a:solidFill>
                  <a:srgbClr val="585858"/>
                </a:solidFill>
                <a:ea typeface="+mn-ea"/>
              </a:rPr>
              <a:t>https://</a:t>
            </a:r>
            <a:r>
              <a:rPr sz="675" kern="1200">
                <a:solidFill>
                  <a:srgbClr val="585858"/>
                </a:solidFill>
                <a:ea typeface="+mn-ea"/>
              </a:rPr>
              <a:t>slideplayer.com/slide/3539407/</a:t>
            </a:r>
            <a:endParaRPr sz="675" kern="1200">
              <a:solidFill>
                <a:prstClr val="black"/>
              </a:solidFill>
              <a:ea typeface="+mn-ea"/>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object 2">
            <a:extLst>
              <a:ext uri="{FF2B5EF4-FFF2-40B4-BE49-F238E27FC236}">
                <a16:creationId xmlns:a16="http://schemas.microsoft.com/office/drawing/2014/main" id="{43B5E2B7-FF4C-4C19-8C8A-23CBDACE998A}"/>
              </a:ext>
            </a:extLst>
          </p:cNvPr>
          <p:cNvSpPr>
            <a:spLocks noGrp="1"/>
          </p:cNvSpPr>
          <p:nvPr>
            <p:ph type="title"/>
          </p:nvPr>
        </p:nvSpPr>
        <p:spPr>
          <a:xfrm>
            <a:off x="241698" y="608410"/>
            <a:ext cx="4035028" cy="745845"/>
          </a:xfrm>
        </p:spPr>
        <p:txBody>
          <a:bodyPr vert="horz" wrap="square" lIns="0" tIns="24765" rIns="0" bIns="0" numCol="1" anchor="t" anchorCtr="0" compatLnSpc="1">
            <a:prstTxWarp prst="textNoShape">
              <a:avLst/>
            </a:prstTxWarp>
            <a:spAutoFit/>
          </a:bodyPr>
          <a:lstStyle/>
          <a:p>
            <a:pPr marL="1803797" indent="-1794272" eaLnBrk="1" hangingPunct="1">
              <a:lnSpc>
                <a:spcPts val="2869"/>
              </a:lnSpc>
              <a:spcBef>
                <a:spcPts val="197"/>
              </a:spcBef>
            </a:pPr>
            <a:r>
              <a:rPr lang="en-US" altLang="en-US" sz="2400">
                <a:latin typeface="Arial" panose="020B0604020202020204" pitchFamily="34" charset="0"/>
                <a:cs typeface="Arial" panose="020B0604020202020204" pitchFamily="34" charset="0"/>
              </a:rPr>
              <a:t>Safetyprecautions in handling  PC</a:t>
            </a:r>
          </a:p>
        </p:txBody>
      </p:sp>
      <p:sp>
        <p:nvSpPr>
          <p:cNvPr id="18435" name="object 3">
            <a:extLst>
              <a:ext uri="{FF2B5EF4-FFF2-40B4-BE49-F238E27FC236}">
                <a16:creationId xmlns:a16="http://schemas.microsoft.com/office/drawing/2014/main" id="{C95F2E84-6627-4E7D-9876-D5DAC907588F}"/>
              </a:ext>
            </a:extLst>
          </p:cNvPr>
          <p:cNvSpPr txBox="1">
            <a:spLocks noChangeArrowheads="1"/>
          </p:cNvSpPr>
          <p:nvPr/>
        </p:nvSpPr>
        <p:spPr bwMode="auto">
          <a:xfrm>
            <a:off x="567929" y="1803797"/>
            <a:ext cx="3634978" cy="2374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800" eaLnBrk="1" fontAlgn="base" hangingPunct="1">
              <a:spcBef>
                <a:spcPts val="75"/>
              </a:spcBef>
              <a:spcAft>
                <a:spcPct val="0"/>
              </a:spcAft>
              <a:buClrTx/>
            </a:pPr>
            <a:r>
              <a:rPr lang="en-US" altLang="en-US" sz="1350" kern="1200">
                <a:solidFill>
                  <a:srgbClr val="585858"/>
                </a:solidFill>
                <a:ea typeface="+mn-ea"/>
              </a:rPr>
              <a:t>Staking Out your Work Area</a:t>
            </a:r>
            <a:endParaRPr lang="en-US" altLang="en-US" sz="1350" kern="1200">
              <a:solidFill>
                <a:prstClr val="black"/>
              </a:solidFill>
              <a:ea typeface="+mn-ea"/>
            </a:endParaRPr>
          </a:p>
          <a:p>
            <a:pPr defTabSz="685800" eaLnBrk="1" fontAlgn="base" hangingPunct="1">
              <a:spcBef>
                <a:spcPct val="0"/>
              </a:spcBef>
              <a:spcAft>
                <a:spcPct val="0"/>
              </a:spcAft>
              <a:buClrTx/>
            </a:pPr>
            <a:endParaRPr lang="en-US" altLang="en-US" sz="1500" kern="1200">
              <a:solidFill>
                <a:prstClr val="black"/>
              </a:solidFill>
              <a:ea typeface="+mn-ea"/>
            </a:endParaRPr>
          </a:p>
          <a:p>
            <a:pPr defTabSz="685800" eaLnBrk="1" fontAlgn="base" hangingPunct="1">
              <a:spcBef>
                <a:spcPts val="19"/>
              </a:spcBef>
              <a:spcAft>
                <a:spcPct val="0"/>
              </a:spcAft>
              <a:buClrTx/>
            </a:pPr>
            <a:endParaRPr lang="en-US" altLang="en-US" sz="1275" kern="1200">
              <a:solidFill>
                <a:prstClr val="black"/>
              </a:solidFill>
              <a:ea typeface="+mn-ea"/>
            </a:endParaRPr>
          </a:p>
          <a:p>
            <a:pPr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Professionals and die-hard home  computer builders usually have work  benches that are dedicated to nothing but  computer work.</a:t>
            </a:r>
          </a:p>
          <a:p>
            <a:pPr defTabSz="685800" eaLnBrk="1" fontAlgn="base" hangingPunct="1">
              <a:spcBef>
                <a:spcPts val="310"/>
              </a:spcBef>
              <a:spcAft>
                <a:spcPct val="0"/>
              </a:spcAft>
              <a:buClrTx/>
              <a:buSzPct val="76000"/>
              <a:buFontTx/>
              <a:buChar char="●"/>
            </a:pPr>
            <a:r>
              <a:rPr lang="en-US" altLang="en-US" sz="1350" kern="1200">
                <a:solidFill>
                  <a:prstClr val="black"/>
                </a:solidFill>
                <a:ea typeface="+mn-ea"/>
              </a:rPr>
              <a:t>You need a sturdy table or workbench</a:t>
            </a:r>
          </a:p>
          <a:p>
            <a:pPr defTabSz="685800" eaLnBrk="1" fontAlgn="base" hangingPunct="1">
              <a:lnSpc>
                <a:spcPts val="1969"/>
              </a:lnSpc>
              <a:spcBef>
                <a:spcPts val="113"/>
              </a:spcBef>
              <a:spcAft>
                <a:spcPct val="0"/>
              </a:spcAft>
              <a:buClrTx/>
              <a:buSzPct val="76000"/>
              <a:buFontTx/>
              <a:buChar char="●"/>
            </a:pPr>
            <a:r>
              <a:rPr lang="en-US" altLang="en-US" sz="1350" kern="1200">
                <a:solidFill>
                  <a:prstClr val="black"/>
                </a:solidFill>
                <a:ea typeface="+mn-ea"/>
              </a:rPr>
              <a:t>The table should be clean and non-  metallic.</a:t>
            </a:r>
          </a:p>
          <a:p>
            <a:pPr defTabSz="685800" eaLnBrk="1" fontAlgn="base" hangingPunct="1">
              <a:spcBef>
                <a:spcPts val="188"/>
              </a:spcBef>
              <a:spcAft>
                <a:spcPct val="0"/>
              </a:spcAft>
              <a:buClrTx/>
              <a:buSzPct val="76000"/>
              <a:buFontTx/>
              <a:buChar char="●"/>
            </a:pPr>
            <a:r>
              <a:rPr lang="en-US" altLang="en-US" sz="1350" kern="1200">
                <a:solidFill>
                  <a:prstClr val="black"/>
                </a:solidFill>
                <a:ea typeface="+mn-ea"/>
              </a:rPr>
              <a:t>Avoid places that are damp, subject to</a:t>
            </a:r>
          </a:p>
          <a:p>
            <a:pPr defTabSz="685800" eaLnBrk="1" fontAlgn="base" hangingPunct="1">
              <a:spcBef>
                <a:spcPts val="310"/>
              </a:spcBef>
              <a:spcAft>
                <a:spcPct val="0"/>
              </a:spcAft>
              <a:buClrTx/>
            </a:pPr>
            <a:r>
              <a:rPr lang="en-US" altLang="en-US" sz="1350" kern="1200">
                <a:solidFill>
                  <a:prstClr val="black"/>
                </a:solidFill>
                <a:ea typeface="+mn-ea"/>
              </a:rPr>
              <a:t>temperature extremes, dirty, or dusty.</a:t>
            </a:r>
          </a:p>
        </p:txBody>
      </p:sp>
      <p:sp>
        <p:nvSpPr>
          <p:cNvPr id="18436" name="object 4">
            <a:extLst>
              <a:ext uri="{FF2B5EF4-FFF2-40B4-BE49-F238E27FC236}">
                <a16:creationId xmlns:a16="http://schemas.microsoft.com/office/drawing/2014/main" id="{3800EC89-A65B-48F7-A70B-9ADC459B879B}"/>
              </a:ext>
            </a:extLst>
          </p:cNvPr>
          <p:cNvSpPr>
            <a:spLocks noChangeArrowheads="1"/>
          </p:cNvSpPr>
          <p:nvPr/>
        </p:nvSpPr>
        <p:spPr bwMode="auto">
          <a:xfrm>
            <a:off x="4836319" y="1057275"/>
            <a:ext cx="3907631" cy="26646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5" name="object 5">
            <a:extLst>
              <a:ext uri="{FF2B5EF4-FFF2-40B4-BE49-F238E27FC236}">
                <a16:creationId xmlns:a16="http://schemas.microsoft.com/office/drawing/2014/main" id="{A5A7ED4B-8EC9-44AB-9497-3952B559C4B2}"/>
              </a:ext>
            </a:extLst>
          </p:cNvPr>
          <p:cNvSpPr txBox="1"/>
          <p:nvPr/>
        </p:nvSpPr>
        <p:spPr>
          <a:xfrm>
            <a:off x="3334941" y="4869656"/>
            <a:ext cx="3881438"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143" dirty="0">
                <a:solidFill>
                  <a:srgbClr val="585858"/>
                </a:solidFill>
                <a:ea typeface="+mn-ea"/>
              </a:rPr>
              <a:t> </a:t>
            </a:r>
            <a:r>
              <a:rPr sz="675" kern="1200" dirty="0">
                <a:solidFill>
                  <a:srgbClr val="585858"/>
                </a:solidFill>
                <a:ea typeface="+mn-ea"/>
              </a:rPr>
              <a:t>https://</a:t>
            </a:r>
            <a:r>
              <a:rPr sz="675" kern="1200">
                <a:solidFill>
                  <a:srgbClr val="585858"/>
                </a:solidFill>
                <a:ea typeface="+mn-ea"/>
              </a:rPr>
              <a:t>slideplayer.com/slide/3539407/</a:t>
            </a:r>
            <a:endParaRPr sz="675" kern="1200">
              <a:solidFill>
                <a:prstClr val="black"/>
              </a:solidFill>
              <a:ea typeface="+mn-ea"/>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object 2">
            <a:extLst>
              <a:ext uri="{FF2B5EF4-FFF2-40B4-BE49-F238E27FC236}">
                <a16:creationId xmlns:a16="http://schemas.microsoft.com/office/drawing/2014/main" id="{53AECEA7-5855-456D-87E1-EBCC7BE3DB56}"/>
              </a:ext>
            </a:extLst>
          </p:cNvPr>
          <p:cNvSpPr>
            <a:spLocks noGrp="1"/>
          </p:cNvSpPr>
          <p:nvPr>
            <p:ph type="title"/>
          </p:nvPr>
        </p:nvSpPr>
        <p:spPr>
          <a:xfrm>
            <a:off x="241698" y="581026"/>
            <a:ext cx="4035028" cy="751168"/>
          </a:xfrm>
        </p:spPr>
        <p:txBody>
          <a:bodyPr vert="horz" wrap="square" lIns="0" tIns="12383" rIns="0" bIns="0" numCol="1" anchor="t" anchorCtr="0" compatLnSpc="1">
            <a:prstTxWarp prst="textNoShape">
              <a:avLst/>
            </a:prstTxWarp>
            <a:spAutoFit/>
          </a:bodyPr>
          <a:lstStyle/>
          <a:p>
            <a:pPr marL="1803797" indent="-1794272" eaLnBrk="1" hangingPunct="1">
              <a:spcBef>
                <a:spcPts val="94"/>
              </a:spcBef>
            </a:pPr>
            <a:r>
              <a:rPr lang="en-US" altLang="en-US" sz="2400">
                <a:latin typeface="Arial" panose="020B0604020202020204" pitchFamily="34" charset="0"/>
                <a:cs typeface="Arial" panose="020B0604020202020204" pitchFamily="34" charset="0"/>
              </a:rPr>
              <a:t>Safetyprecautions in handling  PC</a:t>
            </a:r>
          </a:p>
        </p:txBody>
      </p:sp>
      <p:sp>
        <p:nvSpPr>
          <p:cNvPr id="3" name="object 3">
            <a:extLst>
              <a:ext uri="{FF2B5EF4-FFF2-40B4-BE49-F238E27FC236}">
                <a16:creationId xmlns:a16="http://schemas.microsoft.com/office/drawing/2014/main" id="{2FA4FD83-B44A-4101-BCC7-121323527412}"/>
              </a:ext>
            </a:extLst>
          </p:cNvPr>
          <p:cNvSpPr txBox="1"/>
          <p:nvPr/>
        </p:nvSpPr>
        <p:spPr>
          <a:xfrm>
            <a:off x="1208485" y="1700212"/>
            <a:ext cx="2138363" cy="425116"/>
          </a:xfrm>
          <a:prstGeom prst="rect">
            <a:avLst/>
          </a:prstGeom>
        </p:spPr>
        <p:txBody>
          <a:bodyPr lIns="0" tIns="9525" rIns="0" bIns="0">
            <a:spAutoFit/>
          </a:bodyPr>
          <a:lstStyle/>
          <a:p>
            <a:pPr algn="ctr" defTabSz="685800">
              <a:spcBef>
                <a:spcPts val="75"/>
              </a:spcBef>
              <a:buClrTx/>
              <a:defRPr/>
            </a:pPr>
            <a:r>
              <a:rPr sz="1350" kern="1200" spc="-15" dirty="0">
                <a:solidFill>
                  <a:srgbClr val="585858"/>
                </a:solidFill>
                <a:ea typeface="+mn-ea"/>
              </a:rPr>
              <a:t>COMPUTER </a:t>
            </a:r>
            <a:r>
              <a:rPr sz="1350" kern="1200" spc="-11" dirty="0">
                <a:solidFill>
                  <a:srgbClr val="585858"/>
                </a:solidFill>
                <a:ea typeface="+mn-ea"/>
              </a:rPr>
              <a:t>SAFETY</a:t>
            </a:r>
            <a:r>
              <a:rPr sz="1350" kern="1200" spc="150" dirty="0">
                <a:solidFill>
                  <a:srgbClr val="585858"/>
                </a:solidFill>
                <a:ea typeface="+mn-ea"/>
              </a:rPr>
              <a:t> </a:t>
            </a:r>
            <a:r>
              <a:rPr sz="1350" kern="1200" spc="-19" dirty="0">
                <a:solidFill>
                  <a:srgbClr val="585858"/>
                </a:solidFill>
                <a:ea typeface="+mn-ea"/>
              </a:rPr>
              <a:t>TIPS</a:t>
            </a:r>
            <a:endParaRPr sz="1350" kern="1200">
              <a:solidFill>
                <a:prstClr val="black"/>
              </a:solidFill>
              <a:ea typeface="+mn-ea"/>
            </a:endParaRPr>
          </a:p>
          <a:p>
            <a:pPr marL="3810" algn="ctr" defTabSz="685800">
              <a:spcBef>
                <a:spcPts val="15"/>
              </a:spcBef>
              <a:buClrTx/>
              <a:defRPr/>
            </a:pPr>
            <a:r>
              <a:rPr sz="1350" kern="1200" spc="4" dirty="0">
                <a:solidFill>
                  <a:srgbClr val="585858"/>
                </a:solidFill>
                <a:ea typeface="+mn-ea"/>
              </a:rPr>
              <a:t>Backups</a:t>
            </a:r>
            <a:endParaRPr sz="1350" kern="1200">
              <a:solidFill>
                <a:prstClr val="black"/>
              </a:solidFill>
              <a:ea typeface="+mn-ea"/>
            </a:endParaRPr>
          </a:p>
        </p:txBody>
      </p:sp>
      <p:sp>
        <p:nvSpPr>
          <p:cNvPr id="19460" name="object 4">
            <a:extLst>
              <a:ext uri="{FF2B5EF4-FFF2-40B4-BE49-F238E27FC236}">
                <a16:creationId xmlns:a16="http://schemas.microsoft.com/office/drawing/2014/main" id="{637E9A07-A00C-4E4F-B51D-2A21526CC1B2}"/>
              </a:ext>
            </a:extLst>
          </p:cNvPr>
          <p:cNvSpPr txBox="1">
            <a:spLocks noChangeArrowheads="1"/>
          </p:cNvSpPr>
          <p:nvPr/>
        </p:nvSpPr>
        <p:spPr bwMode="auto">
          <a:xfrm>
            <a:off x="428625" y="2792016"/>
            <a:ext cx="3790950" cy="175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573" rIns="0" bIns="0">
            <a:spAutoFit/>
          </a:bodyPr>
          <a:lstStyle>
            <a:lvl1pPr marL="393700" indent="-381000" eaLnBrk="0" hangingPunct="0">
              <a:tabLst>
                <a:tab pos="3937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3937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3937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3937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3937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9pPr>
          </a:lstStyle>
          <a:p>
            <a:pPr marL="295275" indent="-285750" defTabSz="685800" eaLnBrk="1" fontAlgn="base" hangingPunct="1">
              <a:lnSpc>
                <a:spcPct val="119000"/>
              </a:lnSpc>
              <a:spcBef>
                <a:spcPts val="66"/>
              </a:spcBef>
              <a:spcAft>
                <a:spcPct val="0"/>
              </a:spcAft>
              <a:buClrTx/>
              <a:buSzPct val="76000"/>
              <a:buFontTx/>
              <a:buChar char="●"/>
              <a:tabLst>
                <a:tab pos="295275" algn="l"/>
              </a:tabLst>
            </a:pPr>
            <a:r>
              <a:rPr lang="en-US" altLang="en-US" sz="1350" kern="1200">
                <a:solidFill>
                  <a:prstClr val="black"/>
                </a:solidFill>
                <a:ea typeface="+mn-ea"/>
              </a:rPr>
              <a:t>The most important precaution against any  risk of data loss is a full, up-to-date backup.</a:t>
            </a:r>
          </a:p>
          <a:p>
            <a:pPr marL="295275" indent="-285750" defTabSz="685800" eaLnBrk="1" fontAlgn="base" hangingPunct="1">
              <a:lnSpc>
                <a:spcPts val="1969"/>
              </a:lnSpc>
              <a:spcBef>
                <a:spcPts val="113"/>
              </a:spcBef>
              <a:spcAft>
                <a:spcPct val="0"/>
              </a:spcAft>
              <a:buClrTx/>
              <a:buSzPct val="76000"/>
              <a:buFontTx/>
              <a:buChar char="●"/>
              <a:tabLst>
                <a:tab pos="295275" algn="l"/>
              </a:tabLst>
            </a:pPr>
            <a:r>
              <a:rPr lang="en-US" altLang="en-US" sz="1350" kern="1200">
                <a:solidFill>
                  <a:prstClr val="black"/>
                </a:solidFill>
                <a:ea typeface="+mn-ea"/>
              </a:rPr>
              <a:t>Tape backup drives are the wisest form of  insurance for your computer</a:t>
            </a:r>
          </a:p>
          <a:p>
            <a:pPr marL="295275" indent="-285750" defTabSz="685800" eaLnBrk="1" fontAlgn="base" hangingPunct="1">
              <a:spcBef>
                <a:spcPts val="188"/>
              </a:spcBef>
              <a:spcAft>
                <a:spcPct val="0"/>
              </a:spcAft>
              <a:buClrTx/>
              <a:buSzPct val="76000"/>
              <a:buFontTx/>
              <a:buChar char="●"/>
              <a:tabLst>
                <a:tab pos="295275" algn="l"/>
              </a:tabLst>
            </a:pPr>
            <a:r>
              <a:rPr lang="en-US" altLang="en-US" sz="1350" kern="1200">
                <a:solidFill>
                  <a:prstClr val="black"/>
                </a:solidFill>
                <a:ea typeface="+mn-ea"/>
              </a:rPr>
              <a:t>Good tape drives are very inexpensive</a:t>
            </a:r>
          </a:p>
          <a:p>
            <a:pPr marL="295275" indent="-285750" defTabSz="685800" eaLnBrk="1" fontAlgn="base" hangingPunct="1">
              <a:spcBef>
                <a:spcPts val="310"/>
              </a:spcBef>
              <a:spcAft>
                <a:spcPct val="0"/>
              </a:spcAft>
              <a:buClrTx/>
              <a:buSzPct val="76000"/>
              <a:buFontTx/>
              <a:buChar char="●"/>
              <a:tabLst>
                <a:tab pos="295275" algn="l"/>
              </a:tabLst>
            </a:pPr>
            <a:r>
              <a:rPr lang="en-US" altLang="en-US" sz="1350" kern="1200">
                <a:solidFill>
                  <a:prstClr val="black"/>
                </a:solidFill>
                <a:ea typeface="+mn-ea"/>
              </a:rPr>
              <a:t>full backups weekly and partial backups</a:t>
            </a:r>
          </a:p>
          <a:p>
            <a:pPr marL="295275" indent="-285750" defTabSz="685800" eaLnBrk="1" fontAlgn="base" hangingPunct="1">
              <a:spcBef>
                <a:spcPts val="310"/>
              </a:spcBef>
              <a:spcAft>
                <a:spcPct val="0"/>
              </a:spcAft>
              <a:buClrTx/>
              <a:tabLst>
                <a:tab pos="295275" algn="l"/>
              </a:tabLst>
            </a:pPr>
            <a:r>
              <a:rPr lang="en-US" altLang="en-US" sz="1350" kern="1200">
                <a:solidFill>
                  <a:prstClr val="black"/>
                </a:solidFill>
                <a:ea typeface="+mn-ea"/>
              </a:rPr>
              <a:t>daily is best</a:t>
            </a:r>
          </a:p>
        </p:txBody>
      </p:sp>
      <p:sp>
        <p:nvSpPr>
          <p:cNvPr id="19461" name="object 5">
            <a:extLst>
              <a:ext uri="{FF2B5EF4-FFF2-40B4-BE49-F238E27FC236}">
                <a16:creationId xmlns:a16="http://schemas.microsoft.com/office/drawing/2014/main" id="{CD8CF63F-2831-441A-A332-E5497D7EB3C1}"/>
              </a:ext>
            </a:extLst>
          </p:cNvPr>
          <p:cNvSpPr>
            <a:spLocks noChangeArrowheads="1"/>
          </p:cNvSpPr>
          <p:nvPr/>
        </p:nvSpPr>
        <p:spPr bwMode="auto">
          <a:xfrm>
            <a:off x="4836319" y="1057275"/>
            <a:ext cx="3907631" cy="26646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04C99ED9-88EA-4C44-AC62-97DD9EF56FDF}"/>
              </a:ext>
            </a:extLst>
          </p:cNvPr>
          <p:cNvSpPr txBox="1"/>
          <p:nvPr/>
        </p:nvSpPr>
        <p:spPr>
          <a:xfrm>
            <a:off x="3334941" y="4869656"/>
            <a:ext cx="3881438"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143" dirty="0">
                <a:solidFill>
                  <a:srgbClr val="585858"/>
                </a:solidFill>
                <a:ea typeface="+mn-ea"/>
              </a:rPr>
              <a:t> </a:t>
            </a:r>
            <a:r>
              <a:rPr sz="675" kern="1200" dirty="0">
                <a:solidFill>
                  <a:srgbClr val="585858"/>
                </a:solidFill>
                <a:ea typeface="+mn-ea"/>
              </a:rPr>
              <a:t>https://</a:t>
            </a:r>
            <a:r>
              <a:rPr sz="675" kern="1200">
                <a:solidFill>
                  <a:srgbClr val="585858"/>
                </a:solidFill>
                <a:ea typeface="+mn-ea"/>
              </a:rPr>
              <a:t>slideplayer.com/slide/3539407/</a:t>
            </a:r>
            <a:endParaRPr sz="675" kern="1200">
              <a:solidFill>
                <a:prstClr val="black"/>
              </a:solidFill>
              <a:ea typeface="+mn-ea"/>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object 2">
            <a:extLst>
              <a:ext uri="{FF2B5EF4-FFF2-40B4-BE49-F238E27FC236}">
                <a16:creationId xmlns:a16="http://schemas.microsoft.com/office/drawing/2014/main" id="{7894A95B-B0CF-4666-BC0F-4AB1C35A722B}"/>
              </a:ext>
            </a:extLst>
          </p:cNvPr>
          <p:cNvSpPr>
            <a:spLocks noGrp="1"/>
          </p:cNvSpPr>
          <p:nvPr>
            <p:ph type="title"/>
          </p:nvPr>
        </p:nvSpPr>
        <p:spPr>
          <a:xfrm>
            <a:off x="241698" y="581026"/>
            <a:ext cx="4035028" cy="751168"/>
          </a:xfrm>
        </p:spPr>
        <p:txBody>
          <a:bodyPr vert="horz" wrap="square" lIns="0" tIns="12383" rIns="0" bIns="0" numCol="1" anchor="t" anchorCtr="0" compatLnSpc="1">
            <a:prstTxWarp prst="textNoShape">
              <a:avLst/>
            </a:prstTxWarp>
            <a:spAutoFit/>
          </a:bodyPr>
          <a:lstStyle/>
          <a:p>
            <a:pPr marL="1803797" indent="-1794272" eaLnBrk="1" hangingPunct="1">
              <a:spcBef>
                <a:spcPts val="94"/>
              </a:spcBef>
            </a:pPr>
            <a:r>
              <a:rPr lang="en-US" altLang="en-US" sz="2400">
                <a:latin typeface="Arial" panose="020B0604020202020204" pitchFamily="34" charset="0"/>
                <a:cs typeface="Arial" panose="020B0604020202020204" pitchFamily="34" charset="0"/>
              </a:rPr>
              <a:t>Safetyprecautions in handling  PC</a:t>
            </a:r>
          </a:p>
        </p:txBody>
      </p:sp>
      <p:sp>
        <p:nvSpPr>
          <p:cNvPr id="3" name="object 3">
            <a:extLst>
              <a:ext uri="{FF2B5EF4-FFF2-40B4-BE49-F238E27FC236}">
                <a16:creationId xmlns:a16="http://schemas.microsoft.com/office/drawing/2014/main" id="{BA259CE3-EDFB-417F-9B16-070E3D13B4E7}"/>
              </a:ext>
            </a:extLst>
          </p:cNvPr>
          <p:cNvSpPr txBox="1"/>
          <p:nvPr/>
        </p:nvSpPr>
        <p:spPr>
          <a:xfrm>
            <a:off x="1208485" y="1700212"/>
            <a:ext cx="2138363" cy="425116"/>
          </a:xfrm>
          <a:prstGeom prst="rect">
            <a:avLst/>
          </a:prstGeom>
        </p:spPr>
        <p:txBody>
          <a:bodyPr lIns="0" tIns="9525" rIns="0" bIns="0">
            <a:spAutoFit/>
          </a:bodyPr>
          <a:lstStyle/>
          <a:p>
            <a:pPr algn="ctr" defTabSz="685800">
              <a:spcBef>
                <a:spcPts val="75"/>
              </a:spcBef>
              <a:buClrTx/>
              <a:defRPr/>
            </a:pPr>
            <a:r>
              <a:rPr sz="1350" kern="1200" spc="-15" dirty="0">
                <a:solidFill>
                  <a:srgbClr val="585858"/>
                </a:solidFill>
                <a:ea typeface="+mn-ea"/>
              </a:rPr>
              <a:t>COMPUTER </a:t>
            </a:r>
            <a:r>
              <a:rPr sz="1350" kern="1200" spc="-11" dirty="0">
                <a:solidFill>
                  <a:srgbClr val="585858"/>
                </a:solidFill>
                <a:ea typeface="+mn-ea"/>
              </a:rPr>
              <a:t>SAFETY</a:t>
            </a:r>
            <a:r>
              <a:rPr sz="1350" kern="1200" spc="150" dirty="0">
                <a:solidFill>
                  <a:srgbClr val="585858"/>
                </a:solidFill>
                <a:ea typeface="+mn-ea"/>
              </a:rPr>
              <a:t> </a:t>
            </a:r>
            <a:r>
              <a:rPr sz="1350" kern="1200" spc="-19" dirty="0">
                <a:solidFill>
                  <a:srgbClr val="585858"/>
                </a:solidFill>
                <a:ea typeface="+mn-ea"/>
              </a:rPr>
              <a:t>TIPS</a:t>
            </a:r>
            <a:endParaRPr sz="1350" kern="1200">
              <a:solidFill>
                <a:prstClr val="black"/>
              </a:solidFill>
              <a:ea typeface="+mn-ea"/>
            </a:endParaRPr>
          </a:p>
          <a:p>
            <a:pPr algn="ctr" defTabSz="685800">
              <a:spcBef>
                <a:spcPts val="15"/>
              </a:spcBef>
              <a:buClrTx/>
              <a:defRPr/>
            </a:pPr>
            <a:r>
              <a:rPr sz="1350" kern="1200" spc="4" dirty="0">
                <a:solidFill>
                  <a:srgbClr val="585858"/>
                </a:solidFill>
                <a:ea typeface="+mn-ea"/>
              </a:rPr>
              <a:t>Telephone </a:t>
            </a:r>
            <a:r>
              <a:rPr sz="1350" kern="1200" spc="11" dirty="0">
                <a:solidFill>
                  <a:srgbClr val="585858"/>
                </a:solidFill>
                <a:ea typeface="+mn-ea"/>
              </a:rPr>
              <a:t>line</a:t>
            </a:r>
            <a:r>
              <a:rPr sz="1350" kern="1200" spc="-143" dirty="0">
                <a:solidFill>
                  <a:srgbClr val="585858"/>
                </a:solidFill>
                <a:ea typeface="+mn-ea"/>
              </a:rPr>
              <a:t> </a:t>
            </a:r>
            <a:r>
              <a:rPr sz="1350" kern="1200" spc="8" dirty="0">
                <a:solidFill>
                  <a:srgbClr val="585858"/>
                </a:solidFill>
                <a:ea typeface="+mn-ea"/>
              </a:rPr>
              <a:t>danger</a:t>
            </a:r>
            <a:endParaRPr sz="1350" kern="1200">
              <a:solidFill>
                <a:prstClr val="black"/>
              </a:solidFill>
              <a:ea typeface="+mn-ea"/>
            </a:endParaRPr>
          </a:p>
        </p:txBody>
      </p:sp>
      <p:sp>
        <p:nvSpPr>
          <p:cNvPr id="20484" name="object 4">
            <a:extLst>
              <a:ext uri="{FF2B5EF4-FFF2-40B4-BE49-F238E27FC236}">
                <a16:creationId xmlns:a16="http://schemas.microsoft.com/office/drawing/2014/main" id="{7DB2845D-C371-4E3F-9C68-696673B0F33F}"/>
              </a:ext>
            </a:extLst>
          </p:cNvPr>
          <p:cNvSpPr txBox="1">
            <a:spLocks noChangeArrowheads="1"/>
          </p:cNvSpPr>
          <p:nvPr/>
        </p:nvSpPr>
        <p:spPr bwMode="auto">
          <a:xfrm>
            <a:off x="428625" y="2667001"/>
            <a:ext cx="3827860" cy="19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393700" indent="-381000" eaLnBrk="0" hangingPunct="0">
              <a:tabLst>
                <a:tab pos="3937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3937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3937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3937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3937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9pPr>
          </a:lstStyle>
          <a:p>
            <a:pPr marL="295275" indent="-285750" defTabSz="685800" eaLnBrk="1" fontAlgn="base" hangingPunct="1">
              <a:lnSpc>
                <a:spcPct val="118000"/>
              </a:lnSpc>
              <a:spcBef>
                <a:spcPts val="75"/>
              </a:spcBef>
              <a:spcAft>
                <a:spcPct val="0"/>
              </a:spcAft>
              <a:buClrTx/>
              <a:buSzPct val="76000"/>
              <a:buFontTx/>
              <a:buChar char="●"/>
              <a:tabLst>
                <a:tab pos="295275" algn="l"/>
              </a:tabLst>
            </a:pPr>
            <a:r>
              <a:rPr lang="en-US" altLang="en-US" sz="1350" kern="1200">
                <a:solidFill>
                  <a:prstClr val="black"/>
                </a:solidFill>
                <a:ea typeface="+mn-ea"/>
              </a:rPr>
              <a:t>One potential threat to your computer which  most often goes unnoticed is your modem  connection.</a:t>
            </a:r>
          </a:p>
          <a:p>
            <a:pPr marL="295275" indent="-285750" defTabSz="685800" eaLnBrk="1" fontAlgn="base" hangingPunct="1">
              <a:spcBef>
                <a:spcPts val="300"/>
              </a:spcBef>
              <a:spcAft>
                <a:spcPct val="0"/>
              </a:spcAft>
              <a:buClrTx/>
              <a:buSzPct val="76000"/>
              <a:buFontTx/>
              <a:buChar char="●"/>
              <a:tabLst>
                <a:tab pos="295275" algn="l"/>
              </a:tabLst>
            </a:pPr>
            <a:r>
              <a:rPr lang="en-US" altLang="en-US" sz="1350" kern="1200">
                <a:solidFill>
                  <a:prstClr val="black"/>
                </a:solidFill>
                <a:ea typeface="+mn-ea"/>
              </a:rPr>
              <a:t>Surges and power fluctuations can hit your</a:t>
            </a:r>
          </a:p>
          <a:p>
            <a:pPr marL="295275" indent="-285750" defTabSz="685800" eaLnBrk="1" fontAlgn="base" hangingPunct="1">
              <a:lnSpc>
                <a:spcPct val="118000"/>
              </a:lnSpc>
              <a:spcBef>
                <a:spcPct val="0"/>
              </a:spcBef>
              <a:spcAft>
                <a:spcPct val="0"/>
              </a:spcAft>
              <a:buClrTx/>
              <a:tabLst>
                <a:tab pos="295275" algn="l"/>
              </a:tabLst>
            </a:pPr>
            <a:r>
              <a:rPr lang="en-US" altLang="en-US" sz="1350" kern="1200">
                <a:solidFill>
                  <a:prstClr val="black"/>
                </a:solidFill>
                <a:ea typeface="+mn-ea"/>
              </a:rPr>
              <a:t>system through your phone line and cause  serious damage.</a:t>
            </a:r>
          </a:p>
          <a:p>
            <a:pPr marL="295275" indent="-285750" defTabSz="685800" eaLnBrk="1" fontAlgn="base" hangingPunct="1">
              <a:lnSpc>
                <a:spcPct val="118000"/>
              </a:lnSpc>
              <a:spcBef>
                <a:spcPct val="0"/>
              </a:spcBef>
              <a:spcAft>
                <a:spcPct val="0"/>
              </a:spcAft>
              <a:buClrTx/>
              <a:buSzPct val="76000"/>
              <a:buFontTx/>
              <a:buChar char="●"/>
              <a:tabLst>
                <a:tab pos="295275" algn="l"/>
              </a:tabLst>
            </a:pPr>
            <a:r>
              <a:rPr lang="en-US" altLang="en-US" sz="1350" kern="1200">
                <a:solidFill>
                  <a:prstClr val="black"/>
                </a:solidFill>
                <a:ea typeface="+mn-ea"/>
              </a:rPr>
              <a:t>Make sure your power strip or battery  backup has telephone line protection.</a:t>
            </a:r>
          </a:p>
        </p:txBody>
      </p:sp>
      <p:sp>
        <p:nvSpPr>
          <p:cNvPr id="20485" name="object 5">
            <a:extLst>
              <a:ext uri="{FF2B5EF4-FFF2-40B4-BE49-F238E27FC236}">
                <a16:creationId xmlns:a16="http://schemas.microsoft.com/office/drawing/2014/main" id="{6DD3A431-0A46-4451-A9F3-D2689125C4C4}"/>
              </a:ext>
            </a:extLst>
          </p:cNvPr>
          <p:cNvSpPr>
            <a:spLocks noChangeArrowheads="1"/>
          </p:cNvSpPr>
          <p:nvPr/>
        </p:nvSpPr>
        <p:spPr bwMode="auto">
          <a:xfrm>
            <a:off x="4836319" y="1057275"/>
            <a:ext cx="3907631" cy="26646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31EE9812-8A5C-49C8-99C8-CE4021C55AC5}"/>
              </a:ext>
            </a:extLst>
          </p:cNvPr>
          <p:cNvSpPr txBox="1"/>
          <p:nvPr/>
        </p:nvSpPr>
        <p:spPr>
          <a:xfrm>
            <a:off x="3334941" y="4869656"/>
            <a:ext cx="3881438"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143" dirty="0">
                <a:solidFill>
                  <a:srgbClr val="585858"/>
                </a:solidFill>
                <a:ea typeface="+mn-ea"/>
              </a:rPr>
              <a:t> </a:t>
            </a:r>
            <a:r>
              <a:rPr sz="675" kern="1200" dirty="0">
                <a:solidFill>
                  <a:srgbClr val="585858"/>
                </a:solidFill>
                <a:ea typeface="+mn-ea"/>
              </a:rPr>
              <a:t>https://</a:t>
            </a:r>
            <a:r>
              <a:rPr sz="675" kern="1200">
                <a:solidFill>
                  <a:srgbClr val="585858"/>
                </a:solidFill>
                <a:ea typeface="+mn-ea"/>
              </a:rPr>
              <a:t>slideplayer.com/slide/3539407/</a:t>
            </a:r>
            <a:endParaRPr sz="675" kern="1200">
              <a:solidFill>
                <a:prstClr val="black"/>
              </a:solidFill>
              <a:ea typeface="+mn-ea"/>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object 2">
            <a:extLst>
              <a:ext uri="{FF2B5EF4-FFF2-40B4-BE49-F238E27FC236}">
                <a16:creationId xmlns:a16="http://schemas.microsoft.com/office/drawing/2014/main" id="{B8FC6C44-6EC1-49EE-BE4B-67FF6CC37492}"/>
              </a:ext>
            </a:extLst>
          </p:cNvPr>
          <p:cNvSpPr>
            <a:spLocks noGrp="1"/>
          </p:cNvSpPr>
          <p:nvPr>
            <p:ph type="title"/>
          </p:nvPr>
        </p:nvSpPr>
        <p:spPr>
          <a:xfrm>
            <a:off x="241698" y="596504"/>
            <a:ext cx="4036219" cy="746326"/>
          </a:xfrm>
        </p:spPr>
        <p:txBody>
          <a:bodyPr vert="horz" wrap="square" lIns="0" tIns="25241" rIns="0" bIns="0" numCol="1" anchor="t" anchorCtr="0" compatLnSpc="1">
            <a:prstTxWarp prst="textNoShape">
              <a:avLst/>
            </a:prstTxWarp>
            <a:spAutoFit/>
          </a:bodyPr>
          <a:lstStyle/>
          <a:p>
            <a:pPr marL="1803797" indent="-1794272" eaLnBrk="1" hangingPunct="1">
              <a:lnSpc>
                <a:spcPts val="2869"/>
              </a:lnSpc>
              <a:spcBef>
                <a:spcPts val="197"/>
              </a:spcBef>
            </a:pPr>
            <a:r>
              <a:rPr lang="en-US" altLang="en-US" sz="2400">
                <a:latin typeface="Arial" panose="020B0604020202020204" pitchFamily="34" charset="0"/>
                <a:cs typeface="Arial" panose="020B0604020202020204" pitchFamily="34" charset="0"/>
              </a:rPr>
              <a:t>Safetyprecautions in handling  PC</a:t>
            </a:r>
          </a:p>
        </p:txBody>
      </p:sp>
      <p:sp>
        <p:nvSpPr>
          <p:cNvPr id="21507" name="object 3">
            <a:extLst>
              <a:ext uri="{FF2B5EF4-FFF2-40B4-BE49-F238E27FC236}">
                <a16:creationId xmlns:a16="http://schemas.microsoft.com/office/drawing/2014/main" id="{9D97825A-0F6B-467A-A169-A32EAC890DE1}"/>
              </a:ext>
            </a:extLst>
          </p:cNvPr>
          <p:cNvSpPr txBox="1">
            <a:spLocks noChangeArrowheads="1"/>
          </p:cNvSpPr>
          <p:nvPr/>
        </p:nvSpPr>
        <p:spPr bwMode="auto">
          <a:xfrm>
            <a:off x="428626" y="1710928"/>
            <a:ext cx="3869531" cy="283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800" eaLnBrk="1" fontAlgn="base" hangingPunct="1">
              <a:spcBef>
                <a:spcPts val="75"/>
              </a:spcBef>
              <a:spcAft>
                <a:spcPct val="0"/>
              </a:spcAft>
              <a:buClrTx/>
            </a:pPr>
            <a:r>
              <a:rPr lang="en-US" altLang="en-US" sz="1350" kern="1200">
                <a:solidFill>
                  <a:srgbClr val="585858"/>
                </a:solidFill>
                <a:ea typeface="+mn-ea"/>
              </a:rPr>
              <a:t>COMPUTER SAFETY TIPS</a:t>
            </a:r>
            <a:endParaRPr lang="en-US" altLang="en-US" sz="1350" kern="1200">
              <a:solidFill>
                <a:prstClr val="black"/>
              </a:solidFill>
              <a:ea typeface="+mn-ea"/>
            </a:endParaRPr>
          </a:p>
          <a:p>
            <a:pPr algn="ctr" defTabSz="685800" eaLnBrk="1" fontAlgn="base" hangingPunct="1">
              <a:spcBef>
                <a:spcPts val="19"/>
              </a:spcBef>
              <a:spcAft>
                <a:spcPct val="0"/>
              </a:spcAft>
              <a:buClrTx/>
            </a:pPr>
            <a:r>
              <a:rPr lang="en-US" altLang="en-US" sz="1350" kern="1200">
                <a:solidFill>
                  <a:srgbClr val="585858"/>
                </a:solidFill>
                <a:ea typeface="+mn-ea"/>
              </a:rPr>
              <a:t>Battery backups</a:t>
            </a:r>
            <a:endParaRPr lang="en-US" altLang="en-US" sz="1350" kern="1200">
              <a:solidFill>
                <a:prstClr val="black"/>
              </a:solidFill>
              <a:ea typeface="+mn-ea"/>
            </a:endParaRPr>
          </a:p>
          <a:p>
            <a:pPr defTabSz="685800" eaLnBrk="1" fontAlgn="base" hangingPunct="1">
              <a:spcBef>
                <a:spcPct val="0"/>
              </a:spcBef>
              <a:spcAft>
                <a:spcPct val="0"/>
              </a:spcAft>
              <a:buClrTx/>
            </a:pPr>
            <a:endParaRPr lang="en-US" altLang="en-US" sz="1500" kern="1200">
              <a:solidFill>
                <a:prstClr val="black"/>
              </a:solidFill>
              <a:ea typeface="+mn-ea"/>
            </a:endParaRPr>
          </a:p>
          <a:p>
            <a:pPr defTabSz="685800" eaLnBrk="1" fontAlgn="base" hangingPunct="1">
              <a:spcBef>
                <a:spcPts val="38"/>
              </a:spcBef>
              <a:spcAft>
                <a:spcPct val="0"/>
              </a:spcAft>
              <a:buClrTx/>
            </a:pPr>
            <a:endParaRPr lang="en-US" altLang="en-US" sz="1575" kern="1200">
              <a:solidFill>
                <a:prstClr val="black"/>
              </a:solidFill>
              <a:ea typeface="+mn-ea"/>
            </a:endParaRPr>
          </a:p>
          <a:p>
            <a:pPr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A single power outage is not as damaging to  your computer as the extreme surges and  drops in power that occur during a blackout,  brownout, or just your ordinary lightning  storm.</a:t>
            </a:r>
          </a:p>
          <a:p>
            <a:pPr defTabSz="685800" eaLnBrk="1" fontAlgn="base" hangingPunct="1">
              <a:spcBef>
                <a:spcPts val="310"/>
              </a:spcBef>
              <a:spcAft>
                <a:spcPct val="0"/>
              </a:spcAft>
              <a:buClrTx/>
              <a:buSzPct val="76000"/>
              <a:buFontTx/>
              <a:buChar char="●"/>
            </a:pPr>
            <a:r>
              <a:rPr lang="en-US" altLang="en-US" sz="1350" kern="1200">
                <a:solidFill>
                  <a:prstClr val="black"/>
                </a:solidFill>
                <a:ea typeface="+mn-ea"/>
              </a:rPr>
              <a:t>Your computer is very sensitive to power</a:t>
            </a:r>
          </a:p>
          <a:p>
            <a:pPr defTabSz="685800" eaLnBrk="1" fontAlgn="base" hangingPunct="1">
              <a:spcBef>
                <a:spcPts val="300"/>
              </a:spcBef>
              <a:spcAft>
                <a:spcPct val="0"/>
              </a:spcAft>
              <a:buClrTx/>
            </a:pPr>
            <a:r>
              <a:rPr lang="en-US" altLang="en-US" sz="1350" kern="1200">
                <a:solidFill>
                  <a:prstClr val="black"/>
                </a:solidFill>
                <a:ea typeface="+mn-ea"/>
              </a:rPr>
              <a:t>fluctuations - protect yourself against this.</a:t>
            </a:r>
          </a:p>
          <a:p>
            <a:pPr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Uninterrupted Power Supplies (UPS) are  available at most any computer store or</a:t>
            </a:r>
          </a:p>
        </p:txBody>
      </p:sp>
      <p:sp>
        <p:nvSpPr>
          <p:cNvPr id="21508" name="object 4">
            <a:extLst>
              <a:ext uri="{FF2B5EF4-FFF2-40B4-BE49-F238E27FC236}">
                <a16:creationId xmlns:a16="http://schemas.microsoft.com/office/drawing/2014/main" id="{175EC7CF-BDF0-4AFC-A447-17475D1BA156}"/>
              </a:ext>
            </a:extLst>
          </p:cNvPr>
          <p:cNvSpPr>
            <a:spLocks noChangeArrowheads="1"/>
          </p:cNvSpPr>
          <p:nvPr/>
        </p:nvSpPr>
        <p:spPr bwMode="auto">
          <a:xfrm>
            <a:off x="4836319" y="1057275"/>
            <a:ext cx="3907631" cy="26646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5" name="object 5">
            <a:extLst>
              <a:ext uri="{FF2B5EF4-FFF2-40B4-BE49-F238E27FC236}">
                <a16:creationId xmlns:a16="http://schemas.microsoft.com/office/drawing/2014/main" id="{4D41231D-D380-42C8-A35B-0471187DA4EB}"/>
              </a:ext>
            </a:extLst>
          </p:cNvPr>
          <p:cNvSpPr txBox="1"/>
          <p:nvPr/>
        </p:nvSpPr>
        <p:spPr>
          <a:xfrm>
            <a:off x="3334941" y="4869656"/>
            <a:ext cx="3881438"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143" dirty="0">
                <a:solidFill>
                  <a:srgbClr val="585858"/>
                </a:solidFill>
                <a:ea typeface="+mn-ea"/>
              </a:rPr>
              <a:t> </a:t>
            </a:r>
            <a:r>
              <a:rPr sz="675" kern="1200" dirty="0">
                <a:solidFill>
                  <a:srgbClr val="585858"/>
                </a:solidFill>
                <a:ea typeface="+mn-ea"/>
              </a:rPr>
              <a:t>https://slideplayer.com/slide/3539407/</a:t>
            </a:r>
            <a:endParaRPr sz="675" kern="1200">
              <a:solidFill>
                <a:prstClr val="black"/>
              </a:solidFill>
              <a:ea typeface="+mn-ea"/>
            </a:endParaRPr>
          </a:p>
          <a:p>
            <a:pPr marL="9525" defTabSz="685800">
              <a:spcBef>
                <a:spcPts val="236"/>
              </a:spcBef>
              <a:buClrTx/>
              <a:defRPr/>
            </a:pPr>
            <a:r>
              <a:rPr sz="825" kern="1200">
                <a:solidFill>
                  <a:prstClr val="black"/>
                </a:solidFill>
                <a:ea typeface="+mn-ea"/>
              </a:rPr>
              <a:t>.</a:t>
            </a:r>
          </a:p>
        </p:txBody>
      </p:sp>
      <p:sp>
        <p:nvSpPr>
          <p:cNvPr id="6" name="object 6">
            <a:extLst>
              <a:ext uri="{FF2B5EF4-FFF2-40B4-BE49-F238E27FC236}">
                <a16:creationId xmlns:a16="http://schemas.microsoft.com/office/drawing/2014/main" id="{7707CE6C-2082-4D51-A98B-2E3AFFD5290D}"/>
              </a:ext>
            </a:extLst>
          </p:cNvPr>
          <p:cNvSpPr txBox="1"/>
          <p:nvPr/>
        </p:nvSpPr>
        <p:spPr>
          <a:xfrm>
            <a:off x="714375" y="4885135"/>
            <a:ext cx="1566863" cy="205184"/>
          </a:xfrm>
          <a:prstGeom prst="rect">
            <a:avLst/>
          </a:prstGeom>
        </p:spPr>
        <p:txBody>
          <a:bodyPr lIns="0" tIns="0" rIns="0" bIns="0">
            <a:spAutoFit/>
          </a:bodyPr>
          <a:lstStyle/>
          <a:p>
            <a:pPr marL="9525" defTabSz="685800">
              <a:lnSpc>
                <a:spcPts val="1627"/>
              </a:lnSpc>
              <a:buClrTx/>
              <a:defRPr/>
            </a:pPr>
            <a:r>
              <a:rPr sz="1388" kern="1200" spc="11" dirty="0">
                <a:solidFill>
                  <a:prstClr val="black"/>
                </a:solidFill>
                <a:ea typeface="+mn-ea"/>
              </a:rPr>
              <a:t>Office </a:t>
            </a:r>
            <a:r>
              <a:rPr sz="1388" kern="1200" spc="15" dirty="0">
                <a:solidFill>
                  <a:prstClr val="black"/>
                </a:solidFill>
                <a:ea typeface="+mn-ea"/>
              </a:rPr>
              <a:t>supply</a:t>
            </a:r>
            <a:r>
              <a:rPr sz="1388" kern="1200" spc="-8" dirty="0">
                <a:solidFill>
                  <a:prstClr val="black"/>
                </a:solidFill>
                <a:ea typeface="+mn-ea"/>
              </a:rPr>
              <a:t> </a:t>
            </a:r>
            <a:r>
              <a:rPr sz="1388" kern="1200" spc="8" dirty="0">
                <a:solidFill>
                  <a:prstClr val="black"/>
                </a:solidFill>
                <a:ea typeface="+mn-ea"/>
              </a:rPr>
              <a:t>store.</a:t>
            </a:r>
            <a:endParaRPr sz="1388" kern="1200">
              <a:solidFill>
                <a:prstClr val="black"/>
              </a:solidFill>
              <a:ea typeface="+mn-ea"/>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object 2">
            <a:extLst>
              <a:ext uri="{FF2B5EF4-FFF2-40B4-BE49-F238E27FC236}">
                <a16:creationId xmlns:a16="http://schemas.microsoft.com/office/drawing/2014/main" id="{725A980D-8E26-4DE3-90F4-810310754D9F}"/>
              </a:ext>
            </a:extLst>
          </p:cNvPr>
          <p:cNvSpPr>
            <a:spLocks noGrp="1"/>
          </p:cNvSpPr>
          <p:nvPr>
            <p:ph type="title"/>
          </p:nvPr>
        </p:nvSpPr>
        <p:spPr>
          <a:xfrm>
            <a:off x="241698" y="532210"/>
            <a:ext cx="4035028" cy="746326"/>
          </a:xfrm>
        </p:spPr>
        <p:txBody>
          <a:bodyPr vert="horz" wrap="square" lIns="0" tIns="25241" rIns="0" bIns="0" numCol="1" anchor="t" anchorCtr="0" compatLnSpc="1">
            <a:prstTxWarp prst="textNoShape">
              <a:avLst/>
            </a:prstTxWarp>
            <a:spAutoFit/>
          </a:bodyPr>
          <a:lstStyle/>
          <a:p>
            <a:pPr marL="1803797" indent="-1794272" eaLnBrk="1" hangingPunct="1">
              <a:lnSpc>
                <a:spcPts val="2869"/>
              </a:lnSpc>
              <a:spcBef>
                <a:spcPts val="197"/>
              </a:spcBef>
            </a:pPr>
            <a:r>
              <a:rPr lang="en-US" altLang="en-US" sz="2400">
                <a:latin typeface="Arial" panose="020B0604020202020204" pitchFamily="34" charset="0"/>
                <a:cs typeface="Arial" panose="020B0604020202020204" pitchFamily="34" charset="0"/>
              </a:rPr>
              <a:t>Safetyprecautions in handling  PC</a:t>
            </a:r>
          </a:p>
        </p:txBody>
      </p:sp>
      <p:sp>
        <p:nvSpPr>
          <p:cNvPr id="3" name="object 3">
            <a:extLst>
              <a:ext uri="{FF2B5EF4-FFF2-40B4-BE49-F238E27FC236}">
                <a16:creationId xmlns:a16="http://schemas.microsoft.com/office/drawing/2014/main" id="{7748877F-4442-458E-A716-F223B129FA8F}"/>
              </a:ext>
            </a:extLst>
          </p:cNvPr>
          <p:cNvSpPr txBox="1"/>
          <p:nvPr/>
        </p:nvSpPr>
        <p:spPr>
          <a:xfrm>
            <a:off x="1208485" y="1710928"/>
            <a:ext cx="2138363" cy="425116"/>
          </a:xfrm>
          <a:prstGeom prst="rect">
            <a:avLst/>
          </a:prstGeom>
        </p:spPr>
        <p:txBody>
          <a:bodyPr lIns="0" tIns="9525" rIns="0" bIns="0">
            <a:spAutoFit/>
          </a:bodyPr>
          <a:lstStyle/>
          <a:p>
            <a:pPr algn="ctr" defTabSz="685800">
              <a:spcBef>
                <a:spcPts val="75"/>
              </a:spcBef>
              <a:buClrTx/>
              <a:defRPr/>
            </a:pPr>
            <a:r>
              <a:rPr sz="1350" kern="1200" spc="-15" dirty="0">
                <a:solidFill>
                  <a:srgbClr val="585858"/>
                </a:solidFill>
                <a:ea typeface="+mn-ea"/>
              </a:rPr>
              <a:t>COMPUTER </a:t>
            </a:r>
            <a:r>
              <a:rPr sz="1350" kern="1200" spc="-11" dirty="0">
                <a:solidFill>
                  <a:srgbClr val="585858"/>
                </a:solidFill>
                <a:ea typeface="+mn-ea"/>
              </a:rPr>
              <a:t>SAFETY</a:t>
            </a:r>
            <a:r>
              <a:rPr sz="1350" kern="1200" spc="150" dirty="0">
                <a:solidFill>
                  <a:srgbClr val="585858"/>
                </a:solidFill>
                <a:ea typeface="+mn-ea"/>
              </a:rPr>
              <a:t> </a:t>
            </a:r>
            <a:r>
              <a:rPr sz="1350" kern="1200" spc="-19" dirty="0">
                <a:solidFill>
                  <a:srgbClr val="585858"/>
                </a:solidFill>
                <a:ea typeface="+mn-ea"/>
              </a:rPr>
              <a:t>TIPS</a:t>
            </a:r>
            <a:endParaRPr sz="1350" kern="1200">
              <a:solidFill>
                <a:prstClr val="black"/>
              </a:solidFill>
              <a:ea typeface="+mn-ea"/>
            </a:endParaRPr>
          </a:p>
          <a:p>
            <a:pPr algn="ctr" defTabSz="685800">
              <a:spcBef>
                <a:spcPts val="15"/>
              </a:spcBef>
              <a:buClrTx/>
              <a:defRPr/>
            </a:pPr>
            <a:r>
              <a:rPr sz="1350" kern="1200" spc="-4" dirty="0">
                <a:solidFill>
                  <a:srgbClr val="585858"/>
                </a:solidFill>
                <a:ea typeface="+mn-ea"/>
              </a:rPr>
              <a:t>Turn off </a:t>
            </a:r>
            <a:r>
              <a:rPr sz="1350" kern="1200" dirty="0">
                <a:solidFill>
                  <a:srgbClr val="585858"/>
                </a:solidFill>
                <a:ea typeface="+mn-ea"/>
              </a:rPr>
              <a:t>your</a:t>
            </a:r>
            <a:r>
              <a:rPr sz="1350" kern="1200" spc="-19" dirty="0">
                <a:solidFill>
                  <a:srgbClr val="585858"/>
                </a:solidFill>
                <a:ea typeface="+mn-ea"/>
              </a:rPr>
              <a:t> </a:t>
            </a:r>
            <a:r>
              <a:rPr sz="1350" kern="1200" spc="4" dirty="0">
                <a:solidFill>
                  <a:srgbClr val="585858"/>
                </a:solidFill>
                <a:ea typeface="+mn-ea"/>
              </a:rPr>
              <a:t>computer</a:t>
            </a:r>
            <a:endParaRPr sz="1350" kern="1200">
              <a:solidFill>
                <a:prstClr val="black"/>
              </a:solidFill>
              <a:ea typeface="+mn-ea"/>
            </a:endParaRPr>
          </a:p>
        </p:txBody>
      </p:sp>
      <p:sp>
        <p:nvSpPr>
          <p:cNvPr id="22532" name="object 4">
            <a:extLst>
              <a:ext uri="{FF2B5EF4-FFF2-40B4-BE49-F238E27FC236}">
                <a16:creationId xmlns:a16="http://schemas.microsoft.com/office/drawing/2014/main" id="{22DCF23F-6248-4378-BF5E-D73472E8FF81}"/>
              </a:ext>
            </a:extLst>
          </p:cNvPr>
          <p:cNvSpPr txBox="1">
            <a:spLocks noChangeArrowheads="1"/>
          </p:cNvSpPr>
          <p:nvPr/>
        </p:nvSpPr>
        <p:spPr bwMode="auto">
          <a:xfrm>
            <a:off x="428626" y="2877741"/>
            <a:ext cx="3898106" cy="1459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7625" rIns="0" bIns="0">
            <a:spAutoFit/>
          </a:bodyPr>
          <a:lstStyle>
            <a:lvl1pPr marL="393700" indent="-381000" eaLnBrk="0" hangingPunct="0">
              <a:tabLst>
                <a:tab pos="3937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3937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3937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3937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3937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9pPr>
          </a:lstStyle>
          <a:p>
            <a:pPr marL="295275" indent="-285750" defTabSz="685800" eaLnBrk="1" fontAlgn="base" hangingPunct="1">
              <a:spcBef>
                <a:spcPts val="375"/>
              </a:spcBef>
              <a:spcAft>
                <a:spcPct val="0"/>
              </a:spcAft>
              <a:buClrTx/>
              <a:buSzPct val="76000"/>
              <a:buFontTx/>
              <a:buChar char="●"/>
              <a:tabLst>
                <a:tab pos="295275" algn="l"/>
              </a:tabLst>
            </a:pPr>
            <a:r>
              <a:rPr lang="en-US" altLang="en-US" sz="1350" kern="1200">
                <a:solidFill>
                  <a:prstClr val="black"/>
                </a:solidFill>
                <a:ea typeface="+mn-ea"/>
              </a:rPr>
              <a:t>Monsoon season is the exception to the rule.</a:t>
            </a:r>
          </a:p>
          <a:p>
            <a:pPr marL="295275" indent="-285750" defTabSz="685800" eaLnBrk="1" fontAlgn="base" hangingPunct="1">
              <a:lnSpc>
                <a:spcPct val="118000"/>
              </a:lnSpc>
              <a:spcBef>
                <a:spcPct val="0"/>
              </a:spcBef>
              <a:spcAft>
                <a:spcPct val="0"/>
              </a:spcAft>
              <a:buClrTx/>
              <a:buSzPct val="76000"/>
              <a:buFontTx/>
              <a:buChar char="●"/>
              <a:tabLst>
                <a:tab pos="295275" algn="l"/>
              </a:tabLst>
            </a:pPr>
            <a:r>
              <a:rPr lang="en-US" altLang="en-US" sz="1350" kern="1200">
                <a:solidFill>
                  <a:prstClr val="black"/>
                </a:solidFill>
                <a:ea typeface="+mn-ea"/>
              </a:rPr>
              <a:t>Whenever a storm or brownout is expected,  your safest strategy is to turn off all  computers and monitors.</a:t>
            </a:r>
          </a:p>
          <a:p>
            <a:pPr marL="295275" indent="-285750" defTabSz="685800" eaLnBrk="1" fontAlgn="base" hangingPunct="1">
              <a:lnSpc>
                <a:spcPct val="118000"/>
              </a:lnSpc>
              <a:spcBef>
                <a:spcPct val="0"/>
              </a:spcBef>
              <a:spcAft>
                <a:spcPct val="0"/>
              </a:spcAft>
              <a:buClrTx/>
              <a:buSzPct val="76000"/>
              <a:buFontTx/>
              <a:buChar char="●"/>
              <a:tabLst>
                <a:tab pos="295275" algn="l"/>
              </a:tabLst>
            </a:pPr>
            <a:r>
              <a:rPr lang="en-US" altLang="en-US" sz="1350" kern="1200">
                <a:solidFill>
                  <a:prstClr val="black"/>
                </a:solidFill>
                <a:ea typeface="+mn-ea"/>
              </a:rPr>
              <a:t>These precautions can save you a great  deal of frustration and loss.</a:t>
            </a:r>
          </a:p>
        </p:txBody>
      </p:sp>
      <p:sp>
        <p:nvSpPr>
          <p:cNvPr id="5" name="object 5">
            <a:extLst>
              <a:ext uri="{FF2B5EF4-FFF2-40B4-BE49-F238E27FC236}">
                <a16:creationId xmlns:a16="http://schemas.microsoft.com/office/drawing/2014/main" id="{A4EC9E87-9E50-4896-8270-F390565A8366}"/>
              </a:ext>
            </a:extLst>
          </p:cNvPr>
          <p:cNvSpPr txBox="1"/>
          <p:nvPr/>
        </p:nvSpPr>
        <p:spPr>
          <a:xfrm>
            <a:off x="5161360" y="4861323"/>
            <a:ext cx="2076450"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45" dirty="0">
                <a:solidFill>
                  <a:srgbClr val="585858"/>
                </a:solidFill>
                <a:ea typeface="+mn-ea"/>
              </a:rPr>
              <a:t> </a:t>
            </a:r>
            <a:r>
              <a:rPr sz="675" kern="1200" dirty="0">
                <a:solidFill>
                  <a:srgbClr val="585858"/>
                </a:solidFill>
                <a:ea typeface="+mn-ea"/>
              </a:rPr>
              <a:t>https://slideplayer.com/slide/3539407/</a:t>
            </a:r>
            <a:endParaRPr sz="675" kern="1200">
              <a:solidFill>
                <a:prstClr val="black"/>
              </a:solidFill>
              <a:ea typeface="+mn-ea"/>
            </a:endParaRPr>
          </a:p>
        </p:txBody>
      </p:sp>
      <p:sp>
        <p:nvSpPr>
          <p:cNvPr id="22534" name="object 6">
            <a:extLst>
              <a:ext uri="{FF2B5EF4-FFF2-40B4-BE49-F238E27FC236}">
                <a16:creationId xmlns:a16="http://schemas.microsoft.com/office/drawing/2014/main" id="{E6381B70-46EE-4526-ADC2-8380D8A883F4}"/>
              </a:ext>
            </a:extLst>
          </p:cNvPr>
          <p:cNvSpPr>
            <a:spLocks noChangeArrowheads="1"/>
          </p:cNvSpPr>
          <p:nvPr/>
        </p:nvSpPr>
        <p:spPr bwMode="auto">
          <a:xfrm>
            <a:off x="4836319" y="1057275"/>
            <a:ext cx="3907631" cy="26646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1" y="4399280"/>
            <a:ext cx="3642330" cy="744220"/>
          </a:xfrm>
          <a:prstGeom prst="rect">
            <a:avLst/>
          </a:prstGeom>
        </p:spPr>
        <p:txBody>
          <a:bodyPr spcFirstLastPara="1" wrap="square" lIns="91425" tIns="91425" rIns="91425" bIns="91425" anchor="t" anchorCtr="0">
            <a:noAutofit/>
          </a:bodyPr>
          <a:lstStyle/>
          <a:p>
            <a:pPr marL="184150" indent="0" algn="ctr">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1800" spc="5" dirty="0">
                <a:solidFill>
                  <a:srgbClr val="211D1E"/>
                </a:solidFill>
                <a:latin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 </a:t>
            </a:r>
            <a:r>
              <a:rPr lang="en-IN" sz="800" u="sng" dirty="0">
                <a:solidFill>
                  <a:srgbClr val="0000FF"/>
                </a:solidFill>
                <a:effectLst/>
                <a:latin typeface="+mj-lt"/>
                <a:ea typeface="Times New Roman" panose="02020603050405020304" pitchFamily="18" charset="0"/>
                <a:hlinkClick r:id="rId3"/>
              </a:rPr>
              <a:t>https://ncert.nic.in/vocational/pdf/keit104.pdf</a:t>
            </a:r>
            <a:endParaRPr sz="800" dirty="0">
              <a:latin typeface="+mj-lt"/>
            </a:endParaRPr>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53770" y="1564576"/>
            <a:ext cx="2988310" cy="856645"/>
          </a:xfrm>
          <a:prstGeom prst="rect">
            <a:avLst/>
          </a:prstGeom>
        </p:spPr>
        <p:txBody>
          <a:bodyPr vert="horz" wrap="square" lIns="0" tIns="12700" rIns="0" bIns="0" rtlCol="0">
            <a:spAutoFit/>
          </a:bodyPr>
          <a:lstStyle/>
          <a:p>
            <a:pPr marL="12700" algn="ctr">
              <a:spcBef>
                <a:spcPts val="100"/>
              </a:spcBef>
            </a:pPr>
            <a:r>
              <a:rPr lang="en-IN" sz="1800" spc="-5" dirty="0">
                <a:solidFill>
                  <a:srgbClr val="585858"/>
                </a:solidFill>
              </a:rPr>
              <a:t>Step 8 : Connect External cables to computers</a:t>
            </a:r>
          </a:p>
          <a:p>
            <a:pPr marL="12700" algn="ctr">
              <a:lnSpc>
                <a:spcPct val="100000"/>
              </a:lnSpc>
              <a:spcBef>
                <a:spcPts val="100"/>
              </a:spcBef>
            </a:pP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428626" y="2571750"/>
            <a:ext cx="3714749" cy="1286057"/>
          </a:xfrm>
          <a:prstGeom prst="rect">
            <a:avLst/>
          </a:prstGeom>
        </p:spPr>
        <p:txBody>
          <a:bodyPr vert="horz" wrap="square" lIns="0" tIns="52069" rIns="0" bIns="0" rtlCol="0">
            <a:spAutoFit/>
          </a:bodyPr>
          <a:lstStyle/>
          <a:p>
            <a:pPr marL="285750" indent="-285750" algn="just">
              <a:lnSpc>
                <a:spcPts val="1205"/>
              </a:lnSpc>
              <a:buFont typeface="Arial" panose="020B0604020202020204" pitchFamily="34" charset="0"/>
              <a:buChar char="•"/>
            </a:pPr>
            <a:r>
              <a:rPr lang="en-IN" dirty="0">
                <a:solidFill>
                  <a:srgbClr val="211D1E"/>
                </a:solidFill>
                <a:effectLst/>
                <a:latin typeface="+mj-lt"/>
                <a:ea typeface="Times New Roman" panose="02020603050405020304" pitchFamily="18" charset="0"/>
                <a:cs typeface="Mangal" panose="02040503050203030202" pitchFamily="18" charset="0"/>
              </a:rPr>
              <a:t>Connect Monitor</a:t>
            </a:r>
          </a:p>
          <a:p>
            <a:pPr algn="just">
              <a:lnSpc>
                <a:spcPts val="1205"/>
              </a:lnSpc>
            </a:pPr>
            <a:endParaRPr lang="en-IN" dirty="0">
              <a:solidFill>
                <a:srgbClr val="211D1E"/>
              </a:solidFill>
              <a:effectLst/>
              <a:latin typeface="+mj-lt"/>
              <a:ea typeface="Times New Roman" panose="02020603050405020304" pitchFamily="18" charset="0"/>
              <a:cs typeface="Mangal" panose="02040503050203030202" pitchFamily="18" charset="0"/>
            </a:endParaRPr>
          </a:p>
          <a:p>
            <a:pPr marL="285750" indent="-285750" algn="just">
              <a:lnSpc>
                <a:spcPts val="1205"/>
              </a:lnSpc>
              <a:buFont typeface="Arial" panose="020B0604020202020204" pitchFamily="34" charset="0"/>
              <a:buChar char="•"/>
            </a:pPr>
            <a:r>
              <a:rPr lang="en-IN" dirty="0">
                <a:solidFill>
                  <a:srgbClr val="211D1E"/>
                </a:solidFill>
                <a:effectLst/>
                <a:latin typeface="+mj-lt"/>
                <a:ea typeface="Times New Roman" panose="02020603050405020304" pitchFamily="18" charset="0"/>
                <a:cs typeface="Mangal" panose="02040503050203030202" pitchFamily="18" charset="0"/>
              </a:rPr>
              <a:t>Connect one end of the cable to the monitor port on the back of the computer case and the other end to the monitor. In case of VGA cable as shown in Figure 12.22 tighten the screws on the monitor cable to secure it. </a:t>
            </a:r>
            <a:endParaRPr lang="en-IN" dirty="0">
              <a:effectLst/>
              <a:latin typeface="+mj-lt"/>
              <a:ea typeface="Times New Roman" panose="02020603050405020304" pitchFamily="18" charset="0"/>
              <a:cs typeface="Mangal" panose="02040503050203030202" pitchFamily="18" charset="0"/>
            </a:endParaRPr>
          </a:p>
        </p:txBody>
      </p:sp>
      <p:pic>
        <p:nvPicPr>
          <p:cNvPr id="9" name="Picture 8">
            <a:extLst>
              <a:ext uri="{FF2B5EF4-FFF2-40B4-BE49-F238E27FC236}">
                <a16:creationId xmlns:a16="http://schemas.microsoft.com/office/drawing/2014/main" id="{FBB141FC-20A7-47F4-A3F0-FB49DC97E01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41661" y="284446"/>
            <a:ext cx="2546350" cy="4273550"/>
          </a:xfrm>
          <a:prstGeom prst="rect">
            <a:avLst/>
          </a:prstGeom>
          <a:noFill/>
          <a:ln>
            <a:noFill/>
          </a:ln>
        </p:spPr>
      </p:pic>
    </p:spTree>
    <p:extLst>
      <p:ext uri="{BB962C8B-B14F-4D97-AF65-F5344CB8AC3E}">
        <p14:creationId xmlns:p14="http://schemas.microsoft.com/office/powerpoint/2010/main" val="2132036141"/>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object 2">
            <a:extLst>
              <a:ext uri="{FF2B5EF4-FFF2-40B4-BE49-F238E27FC236}">
                <a16:creationId xmlns:a16="http://schemas.microsoft.com/office/drawing/2014/main" id="{92895467-1EB9-47F2-9B27-516AA8A92801}"/>
              </a:ext>
            </a:extLst>
          </p:cNvPr>
          <p:cNvSpPr>
            <a:spLocks noGrp="1"/>
          </p:cNvSpPr>
          <p:nvPr>
            <p:ph type="title"/>
          </p:nvPr>
        </p:nvSpPr>
        <p:spPr>
          <a:xfrm>
            <a:off x="907257" y="532210"/>
            <a:ext cx="2713435" cy="746326"/>
          </a:xfrm>
        </p:spPr>
        <p:txBody>
          <a:bodyPr vert="horz" wrap="square" lIns="0" tIns="25241" rIns="0" bIns="0" numCol="1" anchor="t" anchorCtr="0" compatLnSpc="1">
            <a:prstTxWarp prst="textNoShape">
              <a:avLst/>
            </a:prstTxWarp>
            <a:spAutoFit/>
          </a:bodyPr>
          <a:lstStyle/>
          <a:p>
            <a:pPr marL="516731" indent="-507206" eaLnBrk="1" hangingPunct="1">
              <a:lnSpc>
                <a:spcPts val="2869"/>
              </a:lnSpc>
              <a:spcBef>
                <a:spcPts val="197"/>
              </a:spcBef>
            </a:pPr>
            <a:r>
              <a:rPr lang="en-US" altLang="en-US" sz="2400">
                <a:latin typeface="Arial" panose="020B0604020202020204" pitchFamily="34" charset="0"/>
                <a:cs typeface="Arial" panose="020B0604020202020204" pitchFamily="34" charset="0"/>
              </a:rPr>
              <a:t>sub assemblies and  components</a:t>
            </a:r>
          </a:p>
        </p:txBody>
      </p:sp>
      <p:sp>
        <p:nvSpPr>
          <p:cNvPr id="23555" name="object 3">
            <a:extLst>
              <a:ext uri="{FF2B5EF4-FFF2-40B4-BE49-F238E27FC236}">
                <a16:creationId xmlns:a16="http://schemas.microsoft.com/office/drawing/2014/main" id="{5D54A5E2-7034-4AAB-9DD7-9EF3603578BF}"/>
              </a:ext>
            </a:extLst>
          </p:cNvPr>
          <p:cNvSpPr txBox="1">
            <a:spLocks noChangeArrowheads="1"/>
          </p:cNvSpPr>
          <p:nvPr/>
        </p:nvSpPr>
        <p:spPr bwMode="auto">
          <a:xfrm>
            <a:off x="428626" y="1727598"/>
            <a:ext cx="3831431" cy="2584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defTabSz="685800" eaLnBrk="1" fontAlgn="base" hangingPunct="1">
              <a:spcBef>
                <a:spcPts val="75"/>
              </a:spcBef>
              <a:spcAft>
                <a:spcPct val="0"/>
              </a:spcAft>
              <a:buClrTx/>
            </a:pPr>
            <a:r>
              <a:rPr lang="en-US" altLang="en-US" sz="1350" kern="1200">
                <a:solidFill>
                  <a:srgbClr val="585858"/>
                </a:solidFill>
                <a:ea typeface="+mn-ea"/>
              </a:rPr>
              <a:t>sub-assemblies and components</a:t>
            </a:r>
            <a:endParaRPr lang="en-US" altLang="en-US" sz="1350" kern="1200">
              <a:solidFill>
                <a:prstClr val="black"/>
              </a:solidFill>
              <a:ea typeface="+mn-ea"/>
            </a:endParaRPr>
          </a:p>
          <a:p>
            <a:pPr defTabSz="685800" eaLnBrk="1" fontAlgn="base" hangingPunct="1">
              <a:spcBef>
                <a:spcPct val="0"/>
              </a:spcBef>
              <a:spcAft>
                <a:spcPct val="0"/>
              </a:spcAft>
              <a:buClrTx/>
            </a:pPr>
            <a:endParaRPr lang="en-US" altLang="en-US" sz="1500" kern="1200">
              <a:solidFill>
                <a:prstClr val="black"/>
              </a:solidFill>
              <a:ea typeface="+mn-ea"/>
            </a:endParaRPr>
          </a:p>
          <a:p>
            <a:pPr defTabSz="685800" eaLnBrk="1" fontAlgn="base" hangingPunct="1">
              <a:spcBef>
                <a:spcPts val="19"/>
              </a:spcBef>
              <a:spcAft>
                <a:spcPct val="0"/>
              </a:spcAft>
              <a:buClrTx/>
            </a:pPr>
            <a:endParaRPr lang="en-US" altLang="en-US" sz="1125" kern="1200">
              <a:solidFill>
                <a:prstClr val="black"/>
              </a:solidFill>
              <a:ea typeface="+mn-ea"/>
            </a:endParaRPr>
          </a:p>
          <a:p>
            <a:pPr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Subassemblies are electronic parts of the  computer</a:t>
            </a:r>
          </a:p>
          <a:p>
            <a:pPr defTabSz="685800" eaLnBrk="1" fontAlgn="base" hangingPunct="1">
              <a:lnSpc>
                <a:spcPct val="118000"/>
              </a:lnSpc>
              <a:spcBef>
                <a:spcPct val="0"/>
              </a:spcBef>
              <a:spcAft>
                <a:spcPct val="0"/>
              </a:spcAft>
              <a:buClrTx/>
            </a:pPr>
            <a:r>
              <a:rPr lang="en-US" altLang="en-US" sz="1350" kern="1200">
                <a:solidFill>
                  <a:prstClr val="black"/>
                </a:solidFill>
                <a:ea typeface="+mn-ea"/>
              </a:rPr>
              <a:t>that	are	a	portion	or	part	of	a	functional  area.</a:t>
            </a:r>
          </a:p>
          <a:p>
            <a:pPr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A subassembly can contain pcbs or just  electronic parts.</a:t>
            </a:r>
          </a:p>
          <a:p>
            <a:pPr defTabSz="685800" eaLnBrk="1" fontAlgn="base" hangingPunct="1">
              <a:spcBef>
                <a:spcPts val="300"/>
              </a:spcBef>
              <a:spcAft>
                <a:spcPct val="0"/>
              </a:spcAft>
              <a:buClrTx/>
              <a:buSzPct val="76000"/>
              <a:buFontTx/>
              <a:buChar char="●"/>
            </a:pPr>
            <a:r>
              <a:rPr lang="en-US" altLang="en-US" sz="1350" kern="1200">
                <a:solidFill>
                  <a:prstClr val="black"/>
                </a:solidFill>
                <a:ea typeface="+mn-ea"/>
              </a:rPr>
              <a:t>Two or more components combined into a</a:t>
            </a:r>
          </a:p>
          <a:p>
            <a:pPr defTabSz="685800" eaLnBrk="1" fontAlgn="base" hangingPunct="1">
              <a:spcBef>
                <a:spcPts val="310"/>
              </a:spcBef>
              <a:spcAft>
                <a:spcPct val="0"/>
              </a:spcAft>
              <a:buClrTx/>
            </a:pPr>
            <a:r>
              <a:rPr lang="en-US" altLang="en-US" sz="1350" kern="1200">
                <a:solidFill>
                  <a:prstClr val="black"/>
                </a:solidFill>
                <a:ea typeface="+mn-ea"/>
              </a:rPr>
              <a:t>unit will form a subassembly.</a:t>
            </a:r>
          </a:p>
        </p:txBody>
      </p:sp>
      <p:sp>
        <p:nvSpPr>
          <p:cNvPr id="23556" name="object 4">
            <a:extLst>
              <a:ext uri="{FF2B5EF4-FFF2-40B4-BE49-F238E27FC236}">
                <a16:creationId xmlns:a16="http://schemas.microsoft.com/office/drawing/2014/main" id="{FFEAE712-ACE7-4B9A-9C24-5BCE1D675711}"/>
              </a:ext>
            </a:extLst>
          </p:cNvPr>
          <p:cNvSpPr>
            <a:spLocks noChangeArrowheads="1"/>
          </p:cNvSpPr>
          <p:nvPr/>
        </p:nvSpPr>
        <p:spPr bwMode="auto">
          <a:xfrm>
            <a:off x="5166123" y="5078016"/>
            <a:ext cx="721519" cy="7144"/>
          </a:xfrm>
          <a:custGeom>
            <a:avLst/>
            <a:gdLst>
              <a:gd name="T0" fmla="*/ 0 w 962025"/>
              <a:gd name="T1" fmla="*/ 0 h 9525"/>
              <a:gd name="T2" fmla="*/ 962025 w 962025"/>
              <a:gd name="T3" fmla="*/ 9525 h 9525"/>
            </a:gdLst>
            <a:ahLst/>
            <a:cxnLst/>
            <a:rect l="T0" t="T1" r="T2" b="T3"/>
            <a:pathLst>
              <a:path w="962025" h="9525">
                <a:moveTo>
                  <a:pt x="962025" y="0"/>
                </a:moveTo>
                <a:lnTo>
                  <a:pt x="0" y="0"/>
                </a:lnTo>
                <a:lnTo>
                  <a:pt x="0" y="9525"/>
                </a:lnTo>
                <a:lnTo>
                  <a:pt x="962025" y="9525"/>
                </a:lnTo>
                <a:lnTo>
                  <a:pt x="962025" y="0"/>
                </a:lnTo>
                <a:close/>
              </a:path>
            </a:pathLst>
          </a:custGeom>
          <a:solidFill>
            <a:srgbClr val="0096A7"/>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23557" name="object 5">
            <a:extLst>
              <a:ext uri="{FF2B5EF4-FFF2-40B4-BE49-F238E27FC236}">
                <a16:creationId xmlns:a16="http://schemas.microsoft.com/office/drawing/2014/main" id="{717207CC-2C0E-4BF0-9562-DF416E7C9846}"/>
              </a:ext>
            </a:extLst>
          </p:cNvPr>
          <p:cNvSpPr>
            <a:spLocks noChangeArrowheads="1"/>
          </p:cNvSpPr>
          <p:nvPr/>
        </p:nvSpPr>
        <p:spPr bwMode="auto">
          <a:xfrm>
            <a:off x="5000625" y="1335882"/>
            <a:ext cx="3843338" cy="223599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9357D492-58E5-4FEB-8571-90BE9A29D0BA}"/>
              </a:ext>
            </a:extLst>
          </p:cNvPr>
          <p:cNvSpPr txBox="1"/>
          <p:nvPr/>
        </p:nvSpPr>
        <p:spPr>
          <a:xfrm>
            <a:off x="3334941" y="4869657"/>
            <a:ext cx="5362575" cy="232340"/>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hlinkClick r:id="rId3"/>
              </a:rPr>
              <a:t>Image</a:t>
            </a:r>
            <a:r>
              <a:rPr sz="675" kern="1200" spc="-75" dirty="0">
                <a:solidFill>
                  <a:srgbClr val="585858"/>
                </a:solidFill>
                <a:ea typeface="+mn-ea"/>
                <a:hlinkClick r:id="rId3"/>
              </a:rPr>
              <a:t> </a:t>
            </a:r>
            <a:r>
              <a:rPr sz="675" kern="1200" spc="4" dirty="0">
                <a:solidFill>
                  <a:srgbClr val="585858"/>
                </a:solidFill>
                <a:ea typeface="+mn-ea"/>
                <a:hlinkClick r:id="rId3"/>
              </a:rPr>
              <a:t>Source:</a:t>
            </a:r>
            <a:r>
              <a:rPr sz="675" kern="1200" spc="-98" dirty="0">
                <a:solidFill>
                  <a:srgbClr val="585858"/>
                </a:solidFill>
                <a:ea typeface="+mn-ea"/>
                <a:hlinkClick r:id="rId3"/>
              </a:rPr>
              <a:t> </a:t>
            </a:r>
            <a:r>
              <a:rPr sz="675" u="sng" kern="1200" dirty="0">
                <a:solidFill>
                  <a:srgbClr val="0096A7"/>
                </a:solidFill>
                <a:uFill>
                  <a:solidFill>
                    <a:srgbClr val="0096A7"/>
                  </a:solidFill>
                </a:uFill>
                <a:ea typeface="+mn-ea"/>
                <a:hlinkClick r:id="rId3"/>
              </a:rPr>
              <a:t>https</a:t>
            </a:r>
            <a:r>
              <a:rPr sz="675" u="sng" kern="1200">
                <a:solidFill>
                  <a:srgbClr val="0096A7"/>
                </a:solidFill>
                <a:uFill>
                  <a:solidFill>
                    <a:srgbClr val="0096A7"/>
                  </a:solidFill>
                </a:uFill>
                <a:ea typeface="+mn-ea"/>
                <a:hlinkClick r:id="rId3"/>
              </a:rPr>
              <a:t>://www.industrybuying.com/articles/5-essential-components-to-consider-</a:t>
            </a:r>
            <a:r>
              <a:rPr sz="825" kern="1200" spc="-79">
                <a:solidFill>
                  <a:prstClr val="black"/>
                </a:solidFill>
                <a:ea typeface="+mn-ea"/>
              </a:rPr>
              <a:t>.</a:t>
            </a:r>
            <a:r>
              <a:rPr sz="825" kern="1200" spc="-165">
                <a:solidFill>
                  <a:prstClr val="black"/>
                </a:solidFill>
                <a:ea typeface="+mn-ea"/>
              </a:rPr>
              <a:t> </a:t>
            </a:r>
            <a:r>
              <a:rPr sz="1013" kern="1200" spc="5" baseline="18518" dirty="0">
                <a:solidFill>
                  <a:srgbClr val="0096A7"/>
                </a:solidFill>
                <a:ea typeface="+mn-ea"/>
                <a:hlinkClick r:id="rId3"/>
              </a:rPr>
              <a:t>en-buying-a-pc/</a:t>
            </a:r>
            <a:endParaRPr sz="1013" kern="1200" baseline="18518">
              <a:solidFill>
                <a:prstClr val="black"/>
              </a:solidFill>
              <a:ea typeface="+mn-ea"/>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object 2">
            <a:extLst>
              <a:ext uri="{FF2B5EF4-FFF2-40B4-BE49-F238E27FC236}">
                <a16:creationId xmlns:a16="http://schemas.microsoft.com/office/drawing/2014/main" id="{C29AD18E-AA2C-413A-9367-83EF9FFB0E40}"/>
              </a:ext>
            </a:extLst>
          </p:cNvPr>
          <p:cNvSpPr>
            <a:spLocks noGrp="1"/>
          </p:cNvSpPr>
          <p:nvPr>
            <p:ph type="title"/>
          </p:nvPr>
        </p:nvSpPr>
        <p:spPr>
          <a:xfrm>
            <a:off x="907257" y="532210"/>
            <a:ext cx="2713435" cy="746326"/>
          </a:xfrm>
        </p:spPr>
        <p:txBody>
          <a:bodyPr vert="horz" wrap="square" lIns="0" tIns="25241" rIns="0" bIns="0" numCol="1" anchor="t" anchorCtr="0" compatLnSpc="1">
            <a:prstTxWarp prst="textNoShape">
              <a:avLst/>
            </a:prstTxWarp>
            <a:spAutoFit/>
          </a:bodyPr>
          <a:lstStyle/>
          <a:p>
            <a:pPr marL="516731" indent="-507206" eaLnBrk="1" hangingPunct="1">
              <a:lnSpc>
                <a:spcPts val="2869"/>
              </a:lnSpc>
              <a:spcBef>
                <a:spcPts val="197"/>
              </a:spcBef>
            </a:pPr>
            <a:r>
              <a:rPr lang="en-US" altLang="en-US" sz="2400">
                <a:latin typeface="Arial" panose="020B0604020202020204" pitchFamily="34" charset="0"/>
                <a:cs typeface="Arial" panose="020B0604020202020204" pitchFamily="34" charset="0"/>
              </a:rPr>
              <a:t>sub assemblies and  components</a:t>
            </a:r>
          </a:p>
        </p:txBody>
      </p:sp>
      <p:sp>
        <p:nvSpPr>
          <p:cNvPr id="3" name="object 3">
            <a:extLst>
              <a:ext uri="{FF2B5EF4-FFF2-40B4-BE49-F238E27FC236}">
                <a16:creationId xmlns:a16="http://schemas.microsoft.com/office/drawing/2014/main" id="{FDE43547-4765-4161-9C78-E3A4D503BC35}"/>
              </a:ext>
            </a:extLst>
          </p:cNvPr>
          <p:cNvSpPr txBox="1"/>
          <p:nvPr/>
        </p:nvSpPr>
        <p:spPr>
          <a:xfrm>
            <a:off x="1008460" y="1727598"/>
            <a:ext cx="2533650" cy="217367"/>
          </a:xfrm>
          <a:prstGeom prst="rect">
            <a:avLst/>
          </a:prstGeom>
        </p:spPr>
        <p:txBody>
          <a:bodyPr lIns="0" tIns="9525" rIns="0" bIns="0">
            <a:spAutoFit/>
          </a:bodyPr>
          <a:lstStyle/>
          <a:p>
            <a:pPr marL="9525" defTabSz="685800">
              <a:spcBef>
                <a:spcPts val="75"/>
              </a:spcBef>
              <a:buClrTx/>
              <a:defRPr/>
            </a:pPr>
            <a:r>
              <a:rPr sz="1350" kern="1200" spc="4" dirty="0">
                <a:solidFill>
                  <a:srgbClr val="585858"/>
                </a:solidFill>
                <a:ea typeface="+mn-ea"/>
              </a:rPr>
              <a:t>sub-assemblies and</a:t>
            </a:r>
            <a:r>
              <a:rPr sz="1350" kern="1200" spc="-146" dirty="0">
                <a:solidFill>
                  <a:srgbClr val="585858"/>
                </a:solidFill>
                <a:ea typeface="+mn-ea"/>
              </a:rPr>
              <a:t> </a:t>
            </a:r>
            <a:r>
              <a:rPr sz="1350" kern="1200" spc="4" dirty="0">
                <a:solidFill>
                  <a:srgbClr val="585858"/>
                </a:solidFill>
                <a:ea typeface="+mn-ea"/>
              </a:rPr>
              <a:t>components</a:t>
            </a:r>
            <a:endParaRPr sz="1350" kern="1200">
              <a:solidFill>
                <a:prstClr val="black"/>
              </a:solidFill>
              <a:ea typeface="+mn-ea"/>
            </a:endParaRPr>
          </a:p>
        </p:txBody>
      </p:sp>
      <p:sp>
        <p:nvSpPr>
          <p:cNvPr id="24580" name="object 4">
            <a:extLst>
              <a:ext uri="{FF2B5EF4-FFF2-40B4-BE49-F238E27FC236}">
                <a16:creationId xmlns:a16="http://schemas.microsoft.com/office/drawing/2014/main" id="{6B843C99-C32A-489D-BB67-A22133509C18}"/>
              </a:ext>
            </a:extLst>
          </p:cNvPr>
          <p:cNvSpPr txBox="1">
            <a:spLocks noChangeArrowheads="1"/>
          </p:cNvSpPr>
          <p:nvPr/>
        </p:nvSpPr>
        <p:spPr bwMode="auto">
          <a:xfrm>
            <a:off x="341710" y="3156347"/>
            <a:ext cx="3733800" cy="124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573" rIns="0" bIns="0">
            <a:spAutoFit/>
          </a:bodyPr>
          <a:lstStyle>
            <a:lvl1pPr marL="1270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0" defTabSz="685800" eaLnBrk="1" fontAlgn="base" hangingPunct="1">
              <a:lnSpc>
                <a:spcPct val="119000"/>
              </a:lnSpc>
              <a:spcBef>
                <a:spcPts val="66"/>
              </a:spcBef>
              <a:spcAft>
                <a:spcPct val="0"/>
              </a:spcAft>
              <a:buClrTx/>
            </a:pPr>
            <a:r>
              <a:rPr lang="en-US" altLang="en-US" sz="1350" kern="1200">
                <a:solidFill>
                  <a:prstClr val="black"/>
                </a:solidFill>
                <a:ea typeface="+mn-ea"/>
              </a:rPr>
              <a:t>Some of the items you will find in  subassemblies of computers are as follows</a:t>
            </a:r>
          </a:p>
          <a:p>
            <a:pPr marL="95250" defTabSz="685800" eaLnBrk="1" fontAlgn="base" hangingPunct="1">
              <a:spcBef>
                <a:spcPts val="310"/>
              </a:spcBef>
              <a:spcAft>
                <a:spcPct val="0"/>
              </a:spcAft>
              <a:buClrTx/>
              <a:buSzPct val="76000"/>
              <a:buFontTx/>
              <a:buChar char="●"/>
            </a:pPr>
            <a:r>
              <a:rPr lang="en-US" altLang="en-US" sz="1350" kern="1200">
                <a:solidFill>
                  <a:prstClr val="black"/>
                </a:solidFill>
                <a:ea typeface="+mn-ea"/>
              </a:rPr>
              <a:t>Memory stacks of a memory unit.</a:t>
            </a:r>
          </a:p>
          <a:p>
            <a:pPr marL="95250" defTabSz="685800" eaLnBrk="1" fontAlgn="base" hangingPunct="1">
              <a:spcBef>
                <a:spcPts val="310"/>
              </a:spcBef>
              <a:spcAft>
                <a:spcPct val="0"/>
              </a:spcAft>
              <a:buClrTx/>
              <a:buSzPct val="76000"/>
              <a:buFontTx/>
              <a:buChar char="●"/>
            </a:pPr>
            <a:r>
              <a:rPr lang="en-US" altLang="en-US" sz="1350" kern="1200">
                <a:solidFill>
                  <a:prstClr val="black"/>
                </a:solidFill>
                <a:ea typeface="+mn-ea"/>
              </a:rPr>
              <a:t>Dc-to-dc converters in modules.</a:t>
            </a:r>
          </a:p>
          <a:p>
            <a:pPr marL="95250" defTabSz="685800" eaLnBrk="1" fontAlgn="base" hangingPunct="1">
              <a:spcBef>
                <a:spcPts val="300"/>
              </a:spcBef>
              <a:spcAft>
                <a:spcPct val="0"/>
              </a:spcAft>
              <a:buClrTx/>
              <a:buSzPct val="76000"/>
              <a:buFontTx/>
              <a:buChar char="●"/>
            </a:pPr>
            <a:r>
              <a:rPr lang="en-US" altLang="en-US" sz="1350" kern="1200">
                <a:solidFill>
                  <a:prstClr val="black"/>
                </a:solidFill>
                <a:ea typeface="+mn-ea"/>
              </a:rPr>
              <a:t>Dc switching regulators of a power supply.</a:t>
            </a:r>
          </a:p>
        </p:txBody>
      </p:sp>
      <p:sp>
        <p:nvSpPr>
          <p:cNvPr id="24581" name="object 5">
            <a:extLst>
              <a:ext uri="{FF2B5EF4-FFF2-40B4-BE49-F238E27FC236}">
                <a16:creationId xmlns:a16="http://schemas.microsoft.com/office/drawing/2014/main" id="{3F698D49-D8EC-481D-924D-60866C1745E5}"/>
              </a:ext>
            </a:extLst>
          </p:cNvPr>
          <p:cNvSpPr>
            <a:spLocks noChangeArrowheads="1"/>
          </p:cNvSpPr>
          <p:nvPr/>
        </p:nvSpPr>
        <p:spPr bwMode="auto">
          <a:xfrm>
            <a:off x="5000625" y="1335882"/>
            <a:ext cx="3843338" cy="223599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7" name="object 6">
            <a:extLst>
              <a:ext uri="{FF2B5EF4-FFF2-40B4-BE49-F238E27FC236}">
                <a16:creationId xmlns:a16="http://schemas.microsoft.com/office/drawing/2014/main" id="{FF0D334A-42DF-478D-BC05-C27F1B0F8FE6}"/>
              </a:ext>
            </a:extLst>
          </p:cNvPr>
          <p:cNvSpPr txBox="1"/>
          <p:nvPr/>
        </p:nvSpPr>
        <p:spPr>
          <a:xfrm>
            <a:off x="3334941" y="4869657"/>
            <a:ext cx="5362575" cy="232340"/>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hlinkClick r:id="rId3"/>
              </a:rPr>
              <a:t>Image</a:t>
            </a:r>
            <a:r>
              <a:rPr sz="675" kern="1200" spc="-75" dirty="0">
                <a:solidFill>
                  <a:srgbClr val="585858"/>
                </a:solidFill>
                <a:ea typeface="+mn-ea"/>
                <a:hlinkClick r:id="rId3"/>
              </a:rPr>
              <a:t> </a:t>
            </a:r>
            <a:r>
              <a:rPr sz="675" kern="1200" spc="4" dirty="0">
                <a:solidFill>
                  <a:srgbClr val="585858"/>
                </a:solidFill>
                <a:ea typeface="+mn-ea"/>
                <a:hlinkClick r:id="rId3"/>
              </a:rPr>
              <a:t>Source:</a:t>
            </a:r>
            <a:r>
              <a:rPr sz="675" kern="1200" spc="-98" dirty="0">
                <a:solidFill>
                  <a:srgbClr val="585858"/>
                </a:solidFill>
                <a:ea typeface="+mn-ea"/>
                <a:hlinkClick r:id="rId3"/>
              </a:rPr>
              <a:t> </a:t>
            </a:r>
            <a:r>
              <a:rPr sz="675" u="sng" kern="1200" dirty="0">
                <a:solidFill>
                  <a:srgbClr val="0096A7"/>
                </a:solidFill>
                <a:uFill>
                  <a:solidFill>
                    <a:srgbClr val="0096A7"/>
                  </a:solidFill>
                </a:uFill>
                <a:ea typeface="+mn-ea"/>
                <a:hlinkClick r:id="rId3"/>
              </a:rPr>
              <a:t>https</a:t>
            </a:r>
            <a:r>
              <a:rPr sz="675" u="sng" kern="1200">
                <a:solidFill>
                  <a:srgbClr val="0096A7"/>
                </a:solidFill>
                <a:uFill>
                  <a:solidFill>
                    <a:srgbClr val="0096A7"/>
                  </a:solidFill>
                </a:uFill>
                <a:ea typeface="+mn-ea"/>
                <a:hlinkClick r:id="rId3"/>
              </a:rPr>
              <a:t>://www.industrybuying.com/articles/5-essential-components-to-consider-</a:t>
            </a:r>
            <a:r>
              <a:rPr sz="825" kern="1200" spc="-79">
                <a:solidFill>
                  <a:prstClr val="black"/>
                </a:solidFill>
                <a:ea typeface="+mn-ea"/>
              </a:rPr>
              <a:t>.</a:t>
            </a:r>
            <a:r>
              <a:rPr sz="825" kern="1200" spc="-165">
                <a:solidFill>
                  <a:prstClr val="black"/>
                </a:solidFill>
                <a:ea typeface="+mn-ea"/>
              </a:rPr>
              <a:t> </a:t>
            </a:r>
            <a:r>
              <a:rPr sz="1013" kern="1200" spc="5" baseline="18518" dirty="0">
                <a:solidFill>
                  <a:srgbClr val="0096A7"/>
                </a:solidFill>
                <a:ea typeface="+mn-ea"/>
                <a:hlinkClick r:id="rId3"/>
              </a:rPr>
              <a:t>en-buying-a-pc/</a:t>
            </a:r>
            <a:endParaRPr sz="1013" kern="1200" baseline="18518">
              <a:solidFill>
                <a:prstClr val="black"/>
              </a:solidFill>
              <a:ea typeface="+mn-ea"/>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object 2">
            <a:extLst>
              <a:ext uri="{FF2B5EF4-FFF2-40B4-BE49-F238E27FC236}">
                <a16:creationId xmlns:a16="http://schemas.microsoft.com/office/drawing/2014/main" id="{4268A815-22F8-47DE-9AFB-F0196142E2A2}"/>
              </a:ext>
            </a:extLst>
          </p:cNvPr>
          <p:cNvSpPr>
            <a:spLocks noGrp="1"/>
          </p:cNvSpPr>
          <p:nvPr>
            <p:ph type="title"/>
          </p:nvPr>
        </p:nvSpPr>
        <p:spPr>
          <a:xfrm>
            <a:off x="907257" y="532210"/>
            <a:ext cx="2713435" cy="746326"/>
          </a:xfrm>
        </p:spPr>
        <p:txBody>
          <a:bodyPr vert="horz" wrap="square" lIns="0" tIns="25241" rIns="0" bIns="0" numCol="1" anchor="t" anchorCtr="0" compatLnSpc="1">
            <a:prstTxWarp prst="textNoShape">
              <a:avLst/>
            </a:prstTxWarp>
            <a:spAutoFit/>
          </a:bodyPr>
          <a:lstStyle/>
          <a:p>
            <a:pPr marL="516731" indent="-507206" eaLnBrk="1" hangingPunct="1">
              <a:lnSpc>
                <a:spcPts val="2869"/>
              </a:lnSpc>
              <a:spcBef>
                <a:spcPts val="197"/>
              </a:spcBef>
            </a:pPr>
            <a:r>
              <a:rPr lang="en-US" altLang="en-US" sz="2400">
                <a:latin typeface="Arial" panose="020B0604020202020204" pitchFamily="34" charset="0"/>
                <a:cs typeface="Arial" panose="020B0604020202020204" pitchFamily="34" charset="0"/>
              </a:rPr>
              <a:t>sub assemblies and  components</a:t>
            </a:r>
          </a:p>
        </p:txBody>
      </p:sp>
      <p:sp>
        <p:nvSpPr>
          <p:cNvPr id="3" name="object 3">
            <a:extLst>
              <a:ext uri="{FF2B5EF4-FFF2-40B4-BE49-F238E27FC236}">
                <a16:creationId xmlns:a16="http://schemas.microsoft.com/office/drawing/2014/main" id="{FD6B3DEF-2F3E-42A0-AC9F-267E90881D7D}"/>
              </a:ext>
            </a:extLst>
          </p:cNvPr>
          <p:cNvSpPr txBox="1"/>
          <p:nvPr/>
        </p:nvSpPr>
        <p:spPr>
          <a:xfrm>
            <a:off x="1008460" y="1727598"/>
            <a:ext cx="2533650" cy="217367"/>
          </a:xfrm>
          <a:prstGeom prst="rect">
            <a:avLst/>
          </a:prstGeom>
        </p:spPr>
        <p:txBody>
          <a:bodyPr lIns="0" tIns="9525" rIns="0" bIns="0">
            <a:spAutoFit/>
          </a:bodyPr>
          <a:lstStyle/>
          <a:p>
            <a:pPr marL="9525" defTabSz="685800">
              <a:spcBef>
                <a:spcPts val="75"/>
              </a:spcBef>
              <a:buClrTx/>
              <a:defRPr/>
            </a:pPr>
            <a:r>
              <a:rPr sz="1350" kern="1200" spc="4" dirty="0">
                <a:solidFill>
                  <a:srgbClr val="585858"/>
                </a:solidFill>
                <a:ea typeface="+mn-ea"/>
              </a:rPr>
              <a:t>sub-assemblies and</a:t>
            </a:r>
            <a:r>
              <a:rPr sz="1350" kern="1200" spc="-146" dirty="0">
                <a:solidFill>
                  <a:srgbClr val="585858"/>
                </a:solidFill>
                <a:ea typeface="+mn-ea"/>
              </a:rPr>
              <a:t> </a:t>
            </a:r>
            <a:r>
              <a:rPr sz="1350" kern="1200" spc="4" dirty="0">
                <a:solidFill>
                  <a:srgbClr val="585858"/>
                </a:solidFill>
                <a:ea typeface="+mn-ea"/>
              </a:rPr>
              <a:t>components</a:t>
            </a:r>
            <a:endParaRPr sz="1350" kern="1200">
              <a:solidFill>
                <a:prstClr val="black"/>
              </a:solidFill>
              <a:ea typeface="+mn-ea"/>
            </a:endParaRPr>
          </a:p>
        </p:txBody>
      </p:sp>
      <p:sp>
        <p:nvSpPr>
          <p:cNvPr id="4" name="object 4">
            <a:extLst>
              <a:ext uri="{FF2B5EF4-FFF2-40B4-BE49-F238E27FC236}">
                <a16:creationId xmlns:a16="http://schemas.microsoft.com/office/drawing/2014/main" id="{F6D79FB9-E476-4B50-8BB0-BA921917FC7D}"/>
              </a:ext>
            </a:extLst>
          </p:cNvPr>
          <p:cNvSpPr txBox="1"/>
          <p:nvPr/>
        </p:nvSpPr>
        <p:spPr>
          <a:xfrm>
            <a:off x="428625" y="2825353"/>
            <a:ext cx="1991916" cy="1774012"/>
          </a:xfrm>
          <a:prstGeom prst="rect">
            <a:avLst/>
          </a:prstGeom>
        </p:spPr>
        <p:txBody>
          <a:bodyPr lIns="0" tIns="47625" rIns="0" bIns="0">
            <a:spAutoFit/>
          </a:bodyPr>
          <a:lstStyle/>
          <a:p>
            <a:pPr marL="9525" defTabSz="685800">
              <a:spcBef>
                <a:spcPts val="375"/>
              </a:spcBef>
              <a:buClrTx/>
              <a:defRPr/>
            </a:pPr>
            <a:r>
              <a:rPr sz="1388" b="1" kern="1200" spc="11" dirty="0">
                <a:solidFill>
                  <a:prstClr val="black"/>
                </a:solidFill>
                <a:ea typeface="+mn-ea"/>
              </a:rPr>
              <a:t>Basic </a:t>
            </a:r>
            <a:r>
              <a:rPr sz="1388" b="1" kern="1200" spc="19" dirty="0">
                <a:solidFill>
                  <a:prstClr val="black"/>
                </a:solidFill>
                <a:ea typeface="+mn-ea"/>
              </a:rPr>
              <a:t>PC</a:t>
            </a:r>
            <a:r>
              <a:rPr sz="1388" b="1" kern="1200" spc="34" dirty="0">
                <a:solidFill>
                  <a:prstClr val="black"/>
                </a:solidFill>
                <a:ea typeface="+mn-ea"/>
              </a:rPr>
              <a:t> </a:t>
            </a:r>
            <a:r>
              <a:rPr sz="1388" b="1" kern="1200" spc="-4" dirty="0">
                <a:solidFill>
                  <a:prstClr val="black"/>
                </a:solidFill>
                <a:ea typeface="+mn-ea"/>
              </a:rPr>
              <a:t>Components:</a:t>
            </a:r>
            <a:endParaRPr sz="1388" kern="1200">
              <a:solidFill>
                <a:prstClr val="black"/>
              </a:solidFill>
              <a:ea typeface="+mn-ea"/>
            </a:endParaRPr>
          </a:p>
          <a:p>
            <a:pPr marL="238125" indent="-228600" defTabSz="685800">
              <a:spcBef>
                <a:spcPts val="304"/>
              </a:spcBef>
              <a:buClrTx/>
              <a:buSzPct val="75675"/>
              <a:buFontTx/>
              <a:buChar char="●"/>
              <a:tabLst>
                <a:tab pos="237649" algn="l"/>
                <a:tab pos="238125" algn="l"/>
              </a:tabLst>
              <a:defRPr/>
            </a:pPr>
            <a:r>
              <a:rPr sz="1388" kern="1200" spc="8" dirty="0">
                <a:solidFill>
                  <a:prstClr val="black"/>
                </a:solidFill>
                <a:ea typeface="+mn-ea"/>
              </a:rPr>
              <a:t>Motherboard</a:t>
            </a:r>
            <a:endParaRPr sz="1388" kern="1200">
              <a:solidFill>
                <a:prstClr val="black"/>
              </a:solidFill>
              <a:ea typeface="+mn-ea"/>
            </a:endParaRPr>
          </a:p>
          <a:p>
            <a:pPr marL="238125" indent="-228600" defTabSz="685800">
              <a:spcBef>
                <a:spcPts val="307"/>
              </a:spcBef>
              <a:buClrTx/>
              <a:buSzPct val="75675"/>
              <a:buFontTx/>
              <a:buChar char="●"/>
              <a:tabLst>
                <a:tab pos="237649" algn="l"/>
                <a:tab pos="238125" algn="l"/>
              </a:tabLst>
              <a:defRPr/>
            </a:pPr>
            <a:r>
              <a:rPr sz="1388" kern="1200" spc="19" dirty="0">
                <a:solidFill>
                  <a:prstClr val="black"/>
                </a:solidFill>
                <a:ea typeface="+mn-ea"/>
              </a:rPr>
              <a:t>Processor</a:t>
            </a:r>
            <a:endParaRPr sz="1388" kern="1200">
              <a:solidFill>
                <a:prstClr val="black"/>
              </a:solidFill>
              <a:ea typeface="+mn-ea"/>
            </a:endParaRPr>
          </a:p>
          <a:p>
            <a:pPr marL="238125" indent="-228600" defTabSz="685800">
              <a:spcBef>
                <a:spcPts val="307"/>
              </a:spcBef>
              <a:buClrTx/>
              <a:buSzPct val="75675"/>
              <a:buFontTx/>
              <a:buChar char="●"/>
              <a:tabLst>
                <a:tab pos="237649" algn="l"/>
                <a:tab pos="238125" algn="l"/>
              </a:tabLst>
              <a:defRPr/>
            </a:pPr>
            <a:r>
              <a:rPr sz="1388" kern="1200" spc="19" dirty="0">
                <a:solidFill>
                  <a:prstClr val="black"/>
                </a:solidFill>
                <a:ea typeface="+mn-ea"/>
              </a:rPr>
              <a:t>Memory</a:t>
            </a:r>
            <a:r>
              <a:rPr sz="1388" kern="1200" spc="30" dirty="0">
                <a:solidFill>
                  <a:prstClr val="black"/>
                </a:solidFill>
                <a:ea typeface="+mn-ea"/>
              </a:rPr>
              <a:t> </a:t>
            </a:r>
            <a:r>
              <a:rPr sz="1388" kern="1200" spc="11" dirty="0">
                <a:solidFill>
                  <a:prstClr val="black"/>
                </a:solidFill>
                <a:ea typeface="+mn-ea"/>
              </a:rPr>
              <a:t>(RAM)</a:t>
            </a:r>
            <a:endParaRPr sz="1388" kern="1200">
              <a:solidFill>
                <a:prstClr val="black"/>
              </a:solidFill>
              <a:ea typeface="+mn-ea"/>
            </a:endParaRPr>
          </a:p>
          <a:p>
            <a:pPr marL="238125" indent="-228600" defTabSz="685800">
              <a:spcBef>
                <a:spcPts val="307"/>
              </a:spcBef>
              <a:buClrTx/>
              <a:buSzPct val="75675"/>
              <a:buFontTx/>
              <a:buChar char="●"/>
              <a:tabLst>
                <a:tab pos="237649" algn="l"/>
                <a:tab pos="238125" algn="l"/>
              </a:tabLst>
              <a:defRPr/>
            </a:pPr>
            <a:r>
              <a:rPr sz="1388" kern="1200" spc="19" dirty="0">
                <a:solidFill>
                  <a:prstClr val="black"/>
                </a:solidFill>
                <a:ea typeface="+mn-ea"/>
              </a:rPr>
              <a:t>Case/chassis</a:t>
            </a:r>
            <a:endParaRPr sz="1388" kern="1200">
              <a:solidFill>
                <a:prstClr val="black"/>
              </a:solidFill>
              <a:ea typeface="+mn-ea"/>
            </a:endParaRPr>
          </a:p>
          <a:p>
            <a:pPr marL="295275" indent="-286226" defTabSz="685800">
              <a:spcBef>
                <a:spcPts val="307"/>
              </a:spcBef>
              <a:buClrTx/>
              <a:buSzPct val="75675"/>
              <a:buFontTx/>
              <a:buChar char="●"/>
              <a:tabLst>
                <a:tab pos="295275" algn="l"/>
                <a:tab pos="295751" algn="l"/>
              </a:tabLst>
              <a:defRPr/>
            </a:pPr>
            <a:r>
              <a:rPr sz="1388" kern="1200" spc="23" dirty="0">
                <a:solidFill>
                  <a:prstClr val="black"/>
                </a:solidFill>
                <a:ea typeface="+mn-ea"/>
              </a:rPr>
              <a:t>Power</a:t>
            </a:r>
            <a:r>
              <a:rPr sz="1388" kern="1200" spc="-19" dirty="0">
                <a:solidFill>
                  <a:prstClr val="black"/>
                </a:solidFill>
                <a:ea typeface="+mn-ea"/>
              </a:rPr>
              <a:t> </a:t>
            </a:r>
            <a:r>
              <a:rPr sz="1388" kern="1200" spc="15" dirty="0">
                <a:solidFill>
                  <a:prstClr val="black"/>
                </a:solidFill>
                <a:ea typeface="+mn-ea"/>
              </a:rPr>
              <a:t>supply</a:t>
            </a:r>
            <a:endParaRPr sz="1388" kern="1200">
              <a:solidFill>
                <a:prstClr val="black"/>
              </a:solidFill>
              <a:ea typeface="+mn-ea"/>
            </a:endParaRPr>
          </a:p>
          <a:p>
            <a:pPr marL="295275" indent="-286226" defTabSz="685800">
              <a:spcBef>
                <a:spcPts val="307"/>
              </a:spcBef>
              <a:buClrTx/>
              <a:buSzPct val="75675"/>
              <a:buFontTx/>
              <a:buChar char="●"/>
              <a:tabLst>
                <a:tab pos="295275" algn="l"/>
                <a:tab pos="295751" algn="l"/>
              </a:tabLst>
              <a:defRPr/>
            </a:pPr>
            <a:r>
              <a:rPr sz="1388" kern="1200" spc="4" dirty="0">
                <a:solidFill>
                  <a:prstClr val="black"/>
                </a:solidFill>
                <a:ea typeface="+mn-ea"/>
              </a:rPr>
              <a:t>Hard</a:t>
            </a:r>
            <a:r>
              <a:rPr sz="1388" kern="1200" spc="60" dirty="0">
                <a:solidFill>
                  <a:prstClr val="black"/>
                </a:solidFill>
                <a:ea typeface="+mn-ea"/>
              </a:rPr>
              <a:t> </a:t>
            </a:r>
            <a:r>
              <a:rPr sz="1388" kern="1200" spc="-11" dirty="0">
                <a:solidFill>
                  <a:prstClr val="black"/>
                </a:solidFill>
                <a:ea typeface="+mn-ea"/>
              </a:rPr>
              <a:t>drive</a:t>
            </a:r>
            <a:endParaRPr sz="1388" kern="1200">
              <a:solidFill>
                <a:prstClr val="black"/>
              </a:solidFill>
              <a:ea typeface="+mn-ea"/>
            </a:endParaRPr>
          </a:p>
        </p:txBody>
      </p:sp>
      <p:sp>
        <p:nvSpPr>
          <p:cNvPr id="5" name="object 5">
            <a:extLst>
              <a:ext uri="{FF2B5EF4-FFF2-40B4-BE49-F238E27FC236}">
                <a16:creationId xmlns:a16="http://schemas.microsoft.com/office/drawing/2014/main" id="{21A3C141-FB08-47F1-8AD8-7C26BD6CDB41}"/>
              </a:ext>
            </a:extLst>
          </p:cNvPr>
          <p:cNvSpPr txBox="1"/>
          <p:nvPr/>
        </p:nvSpPr>
        <p:spPr>
          <a:xfrm>
            <a:off x="5161360" y="4861323"/>
            <a:ext cx="2709863"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 </a:t>
            </a:r>
            <a:r>
              <a:rPr sz="675" kern="1200" dirty="0">
                <a:solidFill>
                  <a:srgbClr val="585858"/>
                </a:solidFill>
                <a:ea typeface="+mn-ea"/>
              </a:rPr>
              <a:t>Source:https</a:t>
            </a:r>
            <a:r>
              <a:rPr sz="675" kern="1200" spc="-150" dirty="0">
                <a:solidFill>
                  <a:srgbClr val="585858"/>
                </a:solidFill>
                <a:ea typeface="+mn-ea"/>
              </a:rPr>
              <a:t> </a:t>
            </a:r>
            <a:r>
              <a:rPr sz="675" kern="1200" spc="-4" dirty="0">
                <a:solidFill>
                  <a:srgbClr val="585858"/>
                </a:solidFill>
                <a:ea typeface="+mn-ea"/>
              </a:rPr>
              <a:t>://</a:t>
            </a:r>
            <a:r>
              <a:rPr sz="675" kern="1200" spc="-4" dirty="0">
                <a:solidFill>
                  <a:srgbClr val="585858"/>
                </a:solidFill>
                <a:ea typeface="+mn-ea"/>
                <a:hlinkClick r:id="rId2"/>
              </a:rPr>
              <a:t>www.computerhope.com/jargon/m/mothboar.htm</a:t>
            </a:r>
            <a:endParaRPr sz="675" kern="1200">
              <a:solidFill>
                <a:prstClr val="black"/>
              </a:solidFill>
              <a:ea typeface="+mn-ea"/>
            </a:endParaRPr>
          </a:p>
        </p:txBody>
      </p:sp>
      <p:sp>
        <p:nvSpPr>
          <p:cNvPr id="25606" name="object 6">
            <a:extLst>
              <a:ext uri="{FF2B5EF4-FFF2-40B4-BE49-F238E27FC236}">
                <a16:creationId xmlns:a16="http://schemas.microsoft.com/office/drawing/2014/main" id="{FBBF9FCE-7227-4B16-A4B5-CE5345E568A9}"/>
              </a:ext>
            </a:extLst>
          </p:cNvPr>
          <p:cNvSpPr>
            <a:spLocks noChangeArrowheads="1"/>
          </p:cNvSpPr>
          <p:nvPr/>
        </p:nvSpPr>
        <p:spPr bwMode="auto">
          <a:xfrm>
            <a:off x="4993481" y="1078707"/>
            <a:ext cx="3700463" cy="3050381"/>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object 2">
            <a:extLst>
              <a:ext uri="{FF2B5EF4-FFF2-40B4-BE49-F238E27FC236}">
                <a16:creationId xmlns:a16="http://schemas.microsoft.com/office/drawing/2014/main" id="{38AE09AC-861A-4979-98A0-4CA9C0AE0DA7}"/>
              </a:ext>
            </a:extLst>
          </p:cNvPr>
          <p:cNvSpPr>
            <a:spLocks noGrp="1"/>
          </p:cNvSpPr>
          <p:nvPr>
            <p:ph type="title"/>
          </p:nvPr>
        </p:nvSpPr>
        <p:spPr>
          <a:xfrm>
            <a:off x="907257" y="532210"/>
            <a:ext cx="2713435" cy="746326"/>
          </a:xfrm>
        </p:spPr>
        <p:txBody>
          <a:bodyPr vert="horz" wrap="square" lIns="0" tIns="25241" rIns="0" bIns="0" numCol="1" anchor="t" anchorCtr="0" compatLnSpc="1">
            <a:prstTxWarp prst="textNoShape">
              <a:avLst/>
            </a:prstTxWarp>
            <a:spAutoFit/>
          </a:bodyPr>
          <a:lstStyle/>
          <a:p>
            <a:pPr marL="516731" indent="-507206" eaLnBrk="1" hangingPunct="1">
              <a:lnSpc>
                <a:spcPts val="2869"/>
              </a:lnSpc>
              <a:spcBef>
                <a:spcPts val="197"/>
              </a:spcBef>
            </a:pPr>
            <a:r>
              <a:rPr lang="en-US" altLang="en-US" sz="2400">
                <a:latin typeface="Arial" panose="020B0604020202020204" pitchFamily="34" charset="0"/>
                <a:cs typeface="Arial" panose="020B0604020202020204" pitchFamily="34" charset="0"/>
              </a:rPr>
              <a:t>sub assemblies and  components</a:t>
            </a:r>
          </a:p>
        </p:txBody>
      </p:sp>
      <p:sp>
        <p:nvSpPr>
          <p:cNvPr id="3" name="object 3">
            <a:extLst>
              <a:ext uri="{FF2B5EF4-FFF2-40B4-BE49-F238E27FC236}">
                <a16:creationId xmlns:a16="http://schemas.microsoft.com/office/drawing/2014/main" id="{9C7D4B73-02BF-4F38-9080-1C452C61DAE0}"/>
              </a:ext>
            </a:extLst>
          </p:cNvPr>
          <p:cNvSpPr txBox="1"/>
          <p:nvPr/>
        </p:nvSpPr>
        <p:spPr>
          <a:xfrm>
            <a:off x="1008460" y="1727598"/>
            <a:ext cx="2533650" cy="217367"/>
          </a:xfrm>
          <a:prstGeom prst="rect">
            <a:avLst/>
          </a:prstGeom>
        </p:spPr>
        <p:txBody>
          <a:bodyPr lIns="0" tIns="9525" rIns="0" bIns="0">
            <a:spAutoFit/>
          </a:bodyPr>
          <a:lstStyle/>
          <a:p>
            <a:pPr marL="9525" defTabSz="685800">
              <a:spcBef>
                <a:spcPts val="75"/>
              </a:spcBef>
              <a:buClrTx/>
              <a:defRPr/>
            </a:pPr>
            <a:r>
              <a:rPr sz="1350" kern="1200" spc="4" dirty="0">
                <a:solidFill>
                  <a:srgbClr val="585858"/>
                </a:solidFill>
                <a:ea typeface="+mn-ea"/>
              </a:rPr>
              <a:t>sub-assemblies and</a:t>
            </a:r>
            <a:r>
              <a:rPr sz="1350" kern="1200" spc="-146" dirty="0">
                <a:solidFill>
                  <a:srgbClr val="585858"/>
                </a:solidFill>
                <a:ea typeface="+mn-ea"/>
              </a:rPr>
              <a:t> </a:t>
            </a:r>
            <a:r>
              <a:rPr sz="1350" kern="1200" spc="4" dirty="0">
                <a:solidFill>
                  <a:srgbClr val="585858"/>
                </a:solidFill>
                <a:ea typeface="+mn-ea"/>
              </a:rPr>
              <a:t>components</a:t>
            </a:r>
            <a:endParaRPr sz="1350" kern="1200">
              <a:solidFill>
                <a:prstClr val="black"/>
              </a:solidFill>
              <a:ea typeface="+mn-ea"/>
            </a:endParaRPr>
          </a:p>
        </p:txBody>
      </p:sp>
      <p:sp>
        <p:nvSpPr>
          <p:cNvPr id="4" name="object 4">
            <a:extLst>
              <a:ext uri="{FF2B5EF4-FFF2-40B4-BE49-F238E27FC236}">
                <a16:creationId xmlns:a16="http://schemas.microsoft.com/office/drawing/2014/main" id="{A1B0DDFA-F102-4DB3-AACB-F742F80AC16A}"/>
              </a:ext>
            </a:extLst>
          </p:cNvPr>
          <p:cNvSpPr txBox="1"/>
          <p:nvPr/>
        </p:nvSpPr>
        <p:spPr>
          <a:xfrm>
            <a:off x="428625" y="2825353"/>
            <a:ext cx="1991916" cy="1774012"/>
          </a:xfrm>
          <a:prstGeom prst="rect">
            <a:avLst/>
          </a:prstGeom>
        </p:spPr>
        <p:txBody>
          <a:bodyPr lIns="0" tIns="47625" rIns="0" bIns="0">
            <a:spAutoFit/>
          </a:bodyPr>
          <a:lstStyle/>
          <a:p>
            <a:pPr marL="9525" defTabSz="685800">
              <a:spcBef>
                <a:spcPts val="375"/>
              </a:spcBef>
              <a:buClrTx/>
              <a:defRPr/>
            </a:pPr>
            <a:r>
              <a:rPr sz="1388" b="1" kern="1200" spc="11" dirty="0">
                <a:solidFill>
                  <a:prstClr val="black"/>
                </a:solidFill>
                <a:ea typeface="+mn-ea"/>
              </a:rPr>
              <a:t>Basic </a:t>
            </a:r>
            <a:r>
              <a:rPr sz="1388" b="1" kern="1200" spc="19" dirty="0">
                <a:solidFill>
                  <a:prstClr val="black"/>
                </a:solidFill>
                <a:ea typeface="+mn-ea"/>
              </a:rPr>
              <a:t>PC</a:t>
            </a:r>
            <a:r>
              <a:rPr sz="1388" b="1" kern="1200" spc="34" dirty="0">
                <a:solidFill>
                  <a:prstClr val="black"/>
                </a:solidFill>
                <a:ea typeface="+mn-ea"/>
              </a:rPr>
              <a:t> </a:t>
            </a:r>
            <a:r>
              <a:rPr sz="1388" b="1" kern="1200" spc="-4" dirty="0">
                <a:solidFill>
                  <a:prstClr val="black"/>
                </a:solidFill>
                <a:ea typeface="+mn-ea"/>
              </a:rPr>
              <a:t>Components:</a:t>
            </a:r>
            <a:endParaRPr sz="1388" kern="1200">
              <a:solidFill>
                <a:prstClr val="black"/>
              </a:solidFill>
              <a:ea typeface="+mn-ea"/>
            </a:endParaRPr>
          </a:p>
          <a:p>
            <a:pPr marL="238125" indent="-228600" defTabSz="685800">
              <a:spcBef>
                <a:spcPts val="304"/>
              </a:spcBef>
              <a:buClrTx/>
              <a:buSzPct val="75675"/>
              <a:buFontTx/>
              <a:buChar char="●"/>
              <a:tabLst>
                <a:tab pos="237649" algn="l"/>
                <a:tab pos="238125" algn="l"/>
              </a:tabLst>
              <a:defRPr/>
            </a:pPr>
            <a:r>
              <a:rPr sz="1388" kern="1200" spc="4" dirty="0">
                <a:solidFill>
                  <a:prstClr val="black"/>
                </a:solidFill>
                <a:ea typeface="+mn-ea"/>
              </a:rPr>
              <a:t>ROM</a:t>
            </a:r>
            <a:endParaRPr sz="1388" kern="1200">
              <a:solidFill>
                <a:prstClr val="black"/>
              </a:solidFill>
              <a:ea typeface="+mn-ea"/>
            </a:endParaRPr>
          </a:p>
          <a:p>
            <a:pPr marL="238125" indent="-228600" defTabSz="685800">
              <a:spcBef>
                <a:spcPts val="307"/>
              </a:spcBef>
              <a:buClrTx/>
              <a:buSzPct val="75675"/>
              <a:buFontTx/>
              <a:buChar char="●"/>
              <a:tabLst>
                <a:tab pos="237649" algn="l"/>
                <a:tab pos="238125" algn="l"/>
              </a:tabLst>
              <a:defRPr/>
            </a:pPr>
            <a:r>
              <a:rPr sz="1388" kern="1200" spc="8" dirty="0">
                <a:solidFill>
                  <a:prstClr val="black"/>
                </a:solidFill>
                <a:ea typeface="+mn-ea"/>
              </a:rPr>
              <a:t>Keyboard</a:t>
            </a:r>
            <a:endParaRPr sz="1388" kern="1200">
              <a:solidFill>
                <a:prstClr val="black"/>
              </a:solidFill>
              <a:ea typeface="+mn-ea"/>
            </a:endParaRPr>
          </a:p>
          <a:p>
            <a:pPr marL="238125" indent="-228600" defTabSz="685800">
              <a:spcBef>
                <a:spcPts val="307"/>
              </a:spcBef>
              <a:buClrTx/>
              <a:buSzPct val="75675"/>
              <a:buFontTx/>
              <a:buChar char="●"/>
              <a:tabLst>
                <a:tab pos="237649" algn="l"/>
                <a:tab pos="238125" algn="l"/>
              </a:tabLst>
              <a:defRPr/>
            </a:pPr>
            <a:r>
              <a:rPr sz="1388" kern="1200" spc="19" dirty="0">
                <a:solidFill>
                  <a:prstClr val="black"/>
                </a:solidFill>
                <a:ea typeface="+mn-ea"/>
              </a:rPr>
              <a:t>Mouse</a:t>
            </a:r>
            <a:endParaRPr sz="1388" kern="1200">
              <a:solidFill>
                <a:prstClr val="black"/>
              </a:solidFill>
              <a:ea typeface="+mn-ea"/>
            </a:endParaRPr>
          </a:p>
          <a:p>
            <a:pPr marL="238125" indent="-228600" defTabSz="685800">
              <a:spcBef>
                <a:spcPts val="307"/>
              </a:spcBef>
              <a:buClrTx/>
              <a:buSzPct val="75675"/>
              <a:buFontTx/>
              <a:buChar char="●"/>
              <a:tabLst>
                <a:tab pos="237649" algn="l"/>
                <a:tab pos="238125" algn="l"/>
              </a:tabLst>
              <a:defRPr/>
            </a:pPr>
            <a:r>
              <a:rPr sz="1388" kern="1200" spc="19" dirty="0">
                <a:solidFill>
                  <a:prstClr val="black"/>
                </a:solidFill>
                <a:ea typeface="+mn-ea"/>
              </a:rPr>
              <a:t>Video</a:t>
            </a:r>
            <a:r>
              <a:rPr sz="1388" kern="1200" spc="8" dirty="0">
                <a:solidFill>
                  <a:prstClr val="black"/>
                </a:solidFill>
                <a:ea typeface="+mn-ea"/>
              </a:rPr>
              <a:t> </a:t>
            </a:r>
            <a:r>
              <a:rPr sz="1388" kern="1200" spc="11" dirty="0">
                <a:solidFill>
                  <a:prstClr val="black"/>
                </a:solidFill>
                <a:ea typeface="+mn-ea"/>
              </a:rPr>
              <a:t>card</a:t>
            </a:r>
            <a:endParaRPr sz="1388" kern="1200">
              <a:solidFill>
                <a:prstClr val="black"/>
              </a:solidFill>
              <a:ea typeface="+mn-ea"/>
            </a:endParaRPr>
          </a:p>
          <a:p>
            <a:pPr marL="238125" indent="-228600" defTabSz="685800">
              <a:spcBef>
                <a:spcPts val="307"/>
              </a:spcBef>
              <a:buClrTx/>
              <a:buSzPct val="75675"/>
              <a:buFontTx/>
              <a:buChar char="●"/>
              <a:tabLst>
                <a:tab pos="237649" algn="l"/>
                <a:tab pos="238125" algn="l"/>
              </a:tabLst>
              <a:defRPr/>
            </a:pPr>
            <a:r>
              <a:rPr sz="1388" kern="1200" spc="15" dirty="0">
                <a:solidFill>
                  <a:prstClr val="black"/>
                </a:solidFill>
                <a:ea typeface="+mn-ea"/>
              </a:rPr>
              <a:t>Monitor</a:t>
            </a:r>
            <a:endParaRPr sz="1388" kern="1200">
              <a:solidFill>
                <a:prstClr val="black"/>
              </a:solidFill>
              <a:ea typeface="+mn-ea"/>
            </a:endParaRPr>
          </a:p>
          <a:p>
            <a:pPr marL="238125" indent="-228600" defTabSz="685800">
              <a:spcBef>
                <a:spcPts val="307"/>
              </a:spcBef>
              <a:buClrTx/>
              <a:buSzPct val="75675"/>
              <a:buFontTx/>
              <a:buChar char="●"/>
              <a:tabLst>
                <a:tab pos="237649" algn="l"/>
                <a:tab pos="238125" algn="l"/>
              </a:tabLst>
              <a:defRPr/>
            </a:pPr>
            <a:r>
              <a:rPr sz="1388" kern="1200" spc="15" dirty="0">
                <a:solidFill>
                  <a:prstClr val="black"/>
                </a:solidFill>
                <a:ea typeface="+mn-ea"/>
              </a:rPr>
              <a:t>Sound</a:t>
            </a:r>
            <a:r>
              <a:rPr sz="1388" kern="1200" spc="8" dirty="0">
                <a:solidFill>
                  <a:prstClr val="black"/>
                </a:solidFill>
                <a:ea typeface="+mn-ea"/>
              </a:rPr>
              <a:t> </a:t>
            </a:r>
            <a:r>
              <a:rPr sz="1388" kern="1200" spc="11" dirty="0">
                <a:solidFill>
                  <a:prstClr val="black"/>
                </a:solidFill>
                <a:ea typeface="+mn-ea"/>
              </a:rPr>
              <a:t>card</a:t>
            </a:r>
            <a:endParaRPr sz="1388" kern="1200">
              <a:solidFill>
                <a:prstClr val="black"/>
              </a:solidFill>
              <a:ea typeface="+mn-ea"/>
            </a:endParaRPr>
          </a:p>
        </p:txBody>
      </p:sp>
      <p:sp>
        <p:nvSpPr>
          <p:cNvPr id="5" name="object 5">
            <a:extLst>
              <a:ext uri="{FF2B5EF4-FFF2-40B4-BE49-F238E27FC236}">
                <a16:creationId xmlns:a16="http://schemas.microsoft.com/office/drawing/2014/main" id="{54BFE2E4-5732-4487-BF08-BC71711F6A3F}"/>
              </a:ext>
            </a:extLst>
          </p:cNvPr>
          <p:cNvSpPr txBox="1"/>
          <p:nvPr/>
        </p:nvSpPr>
        <p:spPr>
          <a:xfrm>
            <a:off x="5161360" y="4861323"/>
            <a:ext cx="3557588"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75" dirty="0">
                <a:solidFill>
                  <a:srgbClr val="585858"/>
                </a:solidFill>
                <a:ea typeface="+mn-ea"/>
              </a:rPr>
              <a:t> </a:t>
            </a:r>
            <a:r>
              <a:rPr sz="675" kern="1200" spc="-4" dirty="0">
                <a:solidFill>
                  <a:srgbClr val="585858"/>
                </a:solidFill>
                <a:ea typeface="+mn-ea"/>
              </a:rPr>
              <a:t>https://</a:t>
            </a:r>
            <a:r>
              <a:rPr sz="675" kern="1200" spc="-4" dirty="0">
                <a:solidFill>
                  <a:srgbClr val="585858"/>
                </a:solidFill>
                <a:ea typeface="+mn-ea"/>
                <a:hlinkClick r:id="rId2"/>
              </a:rPr>
              <a:t>www.amazon.in/ZAZZ-Basic-Wired-USB-Keyboard/dp/B07CNDCMPW</a:t>
            </a:r>
            <a:endParaRPr sz="675" kern="1200">
              <a:solidFill>
                <a:prstClr val="black"/>
              </a:solidFill>
              <a:ea typeface="+mn-ea"/>
            </a:endParaRPr>
          </a:p>
        </p:txBody>
      </p:sp>
      <p:sp>
        <p:nvSpPr>
          <p:cNvPr id="26630" name="object 6">
            <a:extLst>
              <a:ext uri="{FF2B5EF4-FFF2-40B4-BE49-F238E27FC236}">
                <a16:creationId xmlns:a16="http://schemas.microsoft.com/office/drawing/2014/main" id="{D557CF80-F413-4145-A88A-1C5560CB0144}"/>
              </a:ext>
            </a:extLst>
          </p:cNvPr>
          <p:cNvSpPr>
            <a:spLocks noChangeArrowheads="1"/>
          </p:cNvSpPr>
          <p:nvPr/>
        </p:nvSpPr>
        <p:spPr bwMode="auto">
          <a:xfrm>
            <a:off x="5079206" y="1650206"/>
            <a:ext cx="3686175" cy="19145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object 2">
            <a:extLst>
              <a:ext uri="{FF2B5EF4-FFF2-40B4-BE49-F238E27FC236}">
                <a16:creationId xmlns:a16="http://schemas.microsoft.com/office/drawing/2014/main" id="{D26DD412-8877-4008-87F7-1D301193BD99}"/>
              </a:ext>
            </a:extLst>
          </p:cNvPr>
          <p:cNvSpPr>
            <a:spLocks noGrp="1"/>
          </p:cNvSpPr>
          <p:nvPr>
            <p:ph type="title"/>
          </p:nvPr>
        </p:nvSpPr>
        <p:spPr>
          <a:xfrm>
            <a:off x="77392" y="348854"/>
            <a:ext cx="4373165" cy="1121461"/>
          </a:xfrm>
        </p:spPr>
        <p:txBody>
          <a:bodyPr vert="horz" wrap="square" lIns="0" tIns="13335" rIns="0" bIns="0" numCol="1" anchor="t" anchorCtr="0" compatLnSpc="1">
            <a:prstTxWarp prst="textNoShape">
              <a:avLst/>
            </a:prstTxWarp>
            <a:spAutoFit/>
          </a:bodyPr>
          <a:lstStyle/>
          <a:p>
            <a:pPr marL="8335" indent="-9525" eaLnBrk="1" hangingPunct="1">
              <a:spcBef>
                <a:spcPts val="103"/>
              </a:spcBef>
            </a:pPr>
            <a:r>
              <a:rPr lang="en-US" altLang="en-US" sz="2400">
                <a:latin typeface="Arial" panose="020B0604020202020204" pitchFamily="34" charset="0"/>
                <a:cs typeface="Arial" panose="020B0604020202020204" pitchFamily="34" charset="0"/>
              </a:rPr>
              <a:t>Important points to be  considered while purchasingand  replacing components.</a:t>
            </a:r>
          </a:p>
        </p:txBody>
      </p:sp>
      <p:sp>
        <p:nvSpPr>
          <p:cNvPr id="3" name="object 3">
            <a:extLst>
              <a:ext uri="{FF2B5EF4-FFF2-40B4-BE49-F238E27FC236}">
                <a16:creationId xmlns:a16="http://schemas.microsoft.com/office/drawing/2014/main" id="{8474DE10-916E-495A-81AC-EB5BAE08DCE3}"/>
              </a:ext>
            </a:extLst>
          </p:cNvPr>
          <p:cNvSpPr txBox="1"/>
          <p:nvPr/>
        </p:nvSpPr>
        <p:spPr>
          <a:xfrm>
            <a:off x="1172766" y="1706166"/>
            <a:ext cx="2216944" cy="217367"/>
          </a:xfrm>
          <a:prstGeom prst="rect">
            <a:avLst/>
          </a:prstGeom>
        </p:spPr>
        <p:txBody>
          <a:bodyPr lIns="0" tIns="9525" rIns="0" bIns="0">
            <a:spAutoFit/>
          </a:bodyPr>
          <a:lstStyle/>
          <a:p>
            <a:pPr marL="9525" defTabSz="685800">
              <a:spcBef>
                <a:spcPts val="75"/>
              </a:spcBef>
              <a:buClrTx/>
              <a:defRPr/>
            </a:pPr>
            <a:r>
              <a:rPr sz="1350" kern="1200" spc="-4" dirty="0">
                <a:solidFill>
                  <a:srgbClr val="585858"/>
                </a:solidFill>
                <a:ea typeface="+mn-ea"/>
              </a:rPr>
              <a:t>Three most </a:t>
            </a:r>
            <a:r>
              <a:rPr sz="1350" kern="1200" dirty="0">
                <a:solidFill>
                  <a:srgbClr val="585858"/>
                </a:solidFill>
                <a:ea typeface="+mn-ea"/>
              </a:rPr>
              <a:t>important</a:t>
            </a:r>
            <a:r>
              <a:rPr sz="1350" kern="1200" spc="4" dirty="0">
                <a:solidFill>
                  <a:srgbClr val="585858"/>
                </a:solidFill>
                <a:ea typeface="+mn-ea"/>
              </a:rPr>
              <a:t> </a:t>
            </a:r>
            <a:r>
              <a:rPr sz="1350" kern="1200" spc="-4" dirty="0">
                <a:solidFill>
                  <a:srgbClr val="585858"/>
                </a:solidFill>
                <a:ea typeface="+mn-ea"/>
              </a:rPr>
              <a:t>factors</a:t>
            </a:r>
            <a:endParaRPr sz="1350" kern="1200">
              <a:solidFill>
                <a:prstClr val="black"/>
              </a:solidFill>
              <a:ea typeface="+mn-ea"/>
            </a:endParaRPr>
          </a:p>
        </p:txBody>
      </p:sp>
      <p:sp>
        <p:nvSpPr>
          <p:cNvPr id="27652" name="object 4">
            <a:extLst>
              <a:ext uri="{FF2B5EF4-FFF2-40B4-BE49-F238E27FC236}">
                <a16:creationId xmlns:a16="http://schemas.microsoft.com/office/drawing/2014/main" id="{A33717EB-E6F2-4A43-BB08-E1EF4657CBE2}"/>
              </a:ext>
            </a:extLst>
          </p:cNvPr>
          <p:cNvSpPr txBox="1">
            <a:spLocks noChangeArrowheads="1"/>
          </p:cNvSpPr>
          <p:nvPr/>
        </p:nvSpPr>
        <p:spPr bwMode="auto">
          <a:xfrm>
            <a:off x="198835" y="2950369"/>
            <a:ext cx="3802856" cy="1482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573" rIns="0" bIns="0">
            <a:spAutoFit/>
          </a:bodyPr>
          <a:lstStyle>
            <a:lvl1pPr marL="3175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238125" defTabSz="685800" eaLnBrk="1" fontAlgn="base" hangingPunct="1">
              <a:lnSpc>
                <a:spcPct val="118000"/>
              </a:lnSpc>
              <a:spcBef>
                <a:spcPts val="66"/>
              </a:spcBef>
              <a:spcAft>
                <a:spcPct val="0"/>
              </a:spcAft>
              <a:buClrTx/>
            </a:pPr>
            <a:r>
              <a:rPr lang="en-US" altLang="en-US" sz="1350" kern="1200">
                <a:solidFill>
                  <a:prstClr val="black"/>
                </a:solidFill>
                <a:ea typeface="+mn-ea"/>
              </a:rPr>
              <a:t>The three most important factors to consider  when purchasing computer hardware and  software are:</a:t>
            </a:r>
          </a:p>
          <a:p>
            <a:pPr marL="238125" defTabSz="685800" eaLnBrk="1" fontAlgn="base" hangingPunct="1">
              <a:spcBef>
                <a:spcPts val="310"/>
              </a:spcBef>
              <a:spcAft>
                <a:spcPct val="0"/>
              </a:spcAft>
              <a:buClrTx/>
              <a:buSzPct val="76000"/>
              <a:buFontTx/>
              <a:buChar char="●"/>
            </a:pPr>
            <a:r>
              <a:rPr lang="en-US" altLang="en-US" sz="1350" kern="1200">
                <a:solidFill>
                  <a:prstClr val="black"/>
                </a:solidFill>
                <a:ea typeface="+mn-ea"/>
              </a:rPr>
              <a:t>Quality</a:t>
            </a:r>
          </a:p>
          <a:p>
            <a:pPr marL="238125" defTabSz="685800" eaLnBrk="1" fontAlgn="base" hangingPunct="1">
              <a:spcBef>
                <a:spcPts val="310"/>
              </a:spcBef>
              <a:spcAft>
                <a:spcPct val="0"/>
              </a:spcAft>
              <a:buClrTx/>
              <a:buSzPct val="76000"/>
              <a:buFontTx/>
              <a:buChar char="●"/>
            </a:pPr>
            <a:r>
              <a:rPr lang="en-US" altLang="en-US" sz="1350" kern="1200">
                <a:solidFill>
                  <a:prstClr val="black"/>
                </a:solidFill>
                <a:ea typeface="+mn-ea"/>
              </a:rPr>
              <a:t>Price</a:t>
            </a:r>
          </a:p>
          <a:p>
            <a:pPr marL="238125" defTabSz="685800" eaLnBrk="1" fontAlgn="base" hangingPunct="1">
              <a:spcBef>
                <a:spcPts val="300"/>
              </a:spcBef>
              <a:spcAft>
                <a:spcPct val="0"/>
              </a:spcAft>
              <a:buClrTx/>
              <a:buSzPct val="76000"/>
              <a:buFontTx/>
              <a:buChar char="●"/>
            </a:pPr>
            <a:r>
              <a:rPr lang="en-US" altLang="en-US" sz="1350" kern="1200">
                <a:solidFill>
                  <a:prstClr val="black"/>
                </a:solidFill>
                <a:ea typeface="+mn-ea"/>
              </a:rPr>
              <a:t>Service after the sale</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object 2">
            <a:extLst>
              <a:ext uri="{FF2B5EF4-FFF2-40B4-BE49-F238E27FC236}">
                <a16:creationId xmlns:a16="http://schemas.microsoft.com/office/drawing/2014/main" id="{060AC005-B44A-493F-AF98-FE3B6BEE16B3}"/>
              </a:ext>
            </a:extLst>
          </p:cNvPr>
          <p:cNvSpPr>
            <a:spLocks noGrp="1"/>
          </p:cNvSpPr>
          <p:nvPr>
            <p:ph type="title"/>
          </p:nvPr>
        </p:nvSpPr>
        <p:spPr>
          <a:xfrm>
            <a:off x="77392" y="348854"/>
            <a:ext cx="4373165" cy="1121461"/>
          </a:xfrm>
        </p:spPr>
        <p:txBody>
          <a:bodyPr vert="horz" wrap="square" lIns="0" tIns="13335" rIns="0" bIns="0" numCol="1" anchor="t" anchorCtr="0" compatLnSpc="1">
            <a:prstTxWarp prst="textNoShape">
              <a:avLst/>
            </a:prstTxWarp>
            <a:spAutoFit/>
          </a:bodyPr>
          <a:lstStyle/>
          <a:p>
            <a:pPr marL="8335" indent="-9525" eaLnBrk="1" hangingPunct="1">
              <a:spcBef>
                <a:spcPts val="103"/>
              </a:spcBef>
            </a:pPr>
            <a:r>
              <a:rPr lang="en-US" altLang="en-US" sz="2400">
                <a:latin typeface="Arial" panose="020B0604020202020204" pitchFamily="34" charset="0"/>
                <a:cs typeface="Arial" panose="020B0604020202020204" pitchFamily="34" charset="0"/>
              </a:rPr>
              <a:t>Important points to be  considered while purchasingand  replacing components.</a:t>
            </a:r>
          </a:p>
        </p:txBody>
      </p:sp>
      <p:sp>
        <p:nvSpPr>
          <p:cNvPr id="3" name="object 3">
            <a:extLst>
              <a:ext uri="{FF2B5EF4-FFF2-40B4-BE49-F238E27FC236}">
                <a16:creationId xmlns:a16="http://schemas.microsoft.com/office/drawing/2014/main" id="{F233B6F7-A0E5-431F-B241-C0141F91119A}"/>
              </a:ext>
            </a:extLst>
          </p:cNvPr>
          <p:cNvSpPr txBox="1"/>
          <p:nvPr/>
        </p:nvSpPr>
        <p:spPr>
          <a:xfrm>
            <a:off x="1981200" y="1706166"/>
            <a:ext cx="600075" cy="217367"/>
          </a:xfrm>
          <a:prstGeom prst="rect">
            <a:avLst/>
          </a:prstGeom>
        </p:spPr>
        <p:txBody>
          <a:bodyPr lIns="0" tIns="9525" rIns="0" bIns="0">
            <a:spAutoFit/>
          </a:bodyPr>
          <a:lstStyle/>
          <a:p>
            <a:pPr marL="9525" defTabSz="685800">
              <a:spcBef>
                <a:spcPts val="75"/>
              </a:spcBef>
              <a:buClrTx/>
              <a:defRPr/>
            </a:pPr>
            <a:r>
              <a:rPr sz="1350" b="1" kern="1200" spc="-41" dirty="0">
                <a:solidFill>
                  <a:srgbClr val="585858"/>
                </a:solidFill>
                <a:ea typeface="+mn-ea"/>
              </a:rPr>
              <a:t>Q</a:t>
            </a:r>
            <a:r>
              <a:rPr sz="1350" b="1" kern="1200" spc="15" dirty="0">
                <a:solidFill>
                  <a:srgbClr val="585858"/>
                </a:solidFill>
                <a:ea typeface="+mn-ea"/>
              </a:rPr>
              <a:t>u</a:t>
            </a:r>
            <a:r>
              <a:rPr sz="1350" b="1" kern="1200" spc="-23" dirty="0">
                <a:solidFill>
                  <a:srgbClr val="585858"/>
                </a:solidFill>
                <a:ea typeface="+mn-ea"/>
              </a:rPr>
              <a:t>a</a:t>
            </a:r>
            <a:r>
              <a:rPr sz="1350" b="1" kern="1200" spc="15" dirty="0">
                <a:solidFill>
                  <a:srgbClr val="585858"/>
                </a:solidFill>
                <a:ea typeface="+mn-ea"/>
              </a:rPr>
              <a:t>li</a:t>
            </a:r>
            <a:r>
              <a:rPr sz="1350" b="1" kern="1200" dirty="0">
                <a:solidFill>
                  <a:srgbClr val="585858"/>
                </a:solidFill>
                <a:ea typeface="+mn-ea"/>
              </a:rPr>
              <a:t>ty</a:t>
            </a:r>
            <a:endParaRPr sz="1350" kern="1200">
              <a:solidFill>
                <a:prstClr val="black"/>
              </a:solidFill>
              <a:ea typeface="+mn-ea"/>
            </a:endParaRPr>
          </a:p>
        </p:txBody>
      </p:sp>
      <p:sp>
        <p:nvSpPr>
          <p:cNvPr id="28676" name="object 4">
            <a:extLst>
              <a:ext uri="{FF2B5EF4-FFF2-40B4-BE49-F238E27FC236}">
                <a16:creationId xmlns:a16="http://schemas.microsoft.com/office/drawing/2014/main" id="{245DFA6C-44F0-4EFB-8F6B-0EE8A5F1B6FD}"/>
              </a:ext>
            </a:extLst>
          </p:cNvPr>
          <p:cNvSpPr txBox="1">
            <a:spLocks noChangeArrowheads="1"/>
          </p:cNvSpPr>
          <p:nvPr/>
        </p:nvSpPr>
        <p:spPr bwMode="auto">
          <a:xfrm>
            <a:off x="198835" y="2450306"/>
            <a:ext cx="4068365" cy="1997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20161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51210" defTabSz="685800" eaLnBrk="1" fontAlgn="base" hangingPunct="1">
              <a:lnSpc>
                <a:spcPct val="118000"/>
              </a:lnSpc>
              <a:spcBef>
                <a:spcPts val="75"/>
              </a:spcBef>
              <a:spcAft>
                <a:spcPct val="0"/>
              </a:spcAft>
              <a:buClrTx/>
            </a:pPr>
            <a:r>
              <a:rPr lang="en-US" altLang="en-US" sz="1350" kern="1200">
                <a:solidFill>
                  <a:prstClr val="black"/>
                </a:solidFill>
                <a:ea typeface="+mn-ea"/>
              </a:rPr>
              <a:t>You can determine quality by asking yourself the  following questions:</a:t>
            </a:r>
          </a:p>
          <a:p>
            <a:pPr marL="151210" defTabSz="685800" eaLnBrk="1" fontAlgn="base" hangingPunct="1">
              <a:lnSpc>
                <a:spcPts val="1969"/>
              </a:lnSpc>
              <a:spcBef>
                <a:spcPts val="113"/>
              </a:spcBef>
              <a:spcAft>
                <a:spcPct val="0"/>
              </a:spcAft>
              <a:buClrTx/>
              <a:buSzPct val="76000"/>
              <a:buFontTx/>
              <a:buChar char="●"/>
            </a:pPr>
            <a:r>
              <a:rPr lang="en-US" altLang="en-US" sz="1350" kern="1200">
                <a:solidFill>
                  <a:prstClr val="black"/>
                </a:solidFill>
                <a:ea typeface="+mn-ea"/>
              </a:rPr>
              <a:t>How well does this product meet my specific  needs?</a:t>
            </a:r>
          </a:p>
          <a:p>
            <a:pPr marL="151210" defTabSz="685800" eaLnBrk="1" fontAlgn="base" hangingPunct="1">
              <a:spcBef>
                <a:spcPts val="188"/>
              </a:spcBef>
              <a:spcAft>
                <a:spcPct val="0"/>
              </a:spcAft>
              <a:buClrTx/>
              <a:buSzPct val="76000"/>
              <a:buFontTx/>
              <a:buChar char="●"/>
            </a:pPr>
            <a:r>
              <a:rPr lang="en-US" altLang="en-US" sz="1350" kern="1200">
                <a:solidFill>
                  <a:prstClr val="black"/>
                </a:solidFill>
                <a:ea typeface="+mn-ea"/>
              </a:rPr>
              <a:t>Does it have the features and functions I</a:t>
            </a:r>
          </a:p>
          <a:p>
            <a:pPr marL="151210" defTabSz="685800" eaLnBrk="1" fontAlgn="base" hangingPunct="1">
              <a:spcBef>
                <a:spcPts val="310"/>
              </a:spcBef>
              <a:spcAft>
                <a:spcPct val="0"/>
              </a:spcAft>
              <a:buClrTx/>
            </a:pPr>
            <a:r>
              <a:rPr lang="en-US" altLang="en-US" sz="1350" kern="1200">
                <a:solidFill>
                  <a:prstClr val="black"/>
                </a:solidFill>
                <a:ea typeface="+mn-ea"/>
              </a:rPr>
              <a:t>require?</a:t>
            </a:r>
          </a:p>
          <a:p>
            <a:pPr marL="151210" defTabSz="685800" eaLnBrk="1" fontAlgn="base" hangingPunct="1">
              <a:spcBef>
                <a:spcPts val="300"/>
              </a:spcBef>
              <a:spcAft>
                <a:spcPct val="0"/>
              </a:spcAft>
              <a:buClrTx/>
              <a:buSzPct val="76000"/>
              <a:buFontTx/>
              <a:buChar char="●"/>
            </a:pPr>
            <a:r>
              <a:rPr lang="en-US" altLang="en-US" sz="1350" kern="1200">
                <a:solidFill>
                  <a:prstClr val="black"/>
                </a:solidFill>
                <a:ea typeface="+mn-ea"/>
              </a:rPr>
              <a:t>How well is it made?</a:t>
            </a:r>
          </a:p>
          <a:p>
            <a:pPr marL="151210" defTabSz="685800" eaLnBrk="1" fontAlgn="base" hangingPunct="1">
              <a:spcBef>
                <a:spcPts val="310"/>
              </a:spcBef>
              <a:spcAft>
                <a:spcPct val="0"/>
              </a:spcAft>
              <a:buClrTx/>
              <a:buSzPct val="76000"/>
              <a:buFontTx/>
              <a:buChar char="●"/>
            </a:pPr>
            <a:r>
              <a:rPr lang="en-US" altLang="en-US" sz="1350" kern="1200">
                <a:solidFill>
                  <a:prstClr val="black"/>
                </a:solidFill>
                <a:ea typeface="+mn-ea"/>
              </a:rPr>
              <a:t>How long will it last?</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object 2">
            <a:extLst>
              <a:ext uri="{FF2B5EF4-FFF2-40B4-BE49-F238E27FC236}">
                <a16:creationId xmlns:a16="http://schemas.microsoft.com/office/drawing/2014/main" id="{F2E21BBD-C31C-481C-9E0E-707B0AA84E52}"/>
              </a:ext>
            </a:extLst>
          </p:cNvPr>
          <p:cNvSpPr>
            <a:spLocks noGrp="1"/>
          </p:cNvSpPr>
          <p:nvPr>
            <p:ph type="title"/>
          </p:nvPr>
        </p:nvSpPr>
        <p:spPr>
          <a:xfrm>
            <a:off x="320278" y="348854"/>
            <a:ext cx="3880247" cy="1121461"/>
          </a:xfrm>
        </p:spPr>
        <p:txBody>
          <a:bodyPr vert="horz" wrap="square" lIns="0" tIns="13335" rIns="0" bIns="0" numCol="1" anchor="t" anchorCtr="0" compatLnSpc="1">
            <a:prstTxWarp prst="textNoShape">
              <a:avLst/>
            </a:prstTxWarp>
            <a:spAutoFit/>
          </a:bodyPr>
          <a:lstStyle/>
          <a:p>
            <a:pPr marL="9525" indent="-2381" eaLnBrk="1" hangingPunct="1">
              <a:spcBef>
                <a:spcPts val="103"/>
              </a:spcBef>
            </a:pPr>
            <a:r>
              <a:rPr lang="en-US" altLang="en-US" sz="2400">
                <a:latin typeface="Arial" panose="020B0604020202020204" pitchFamily="34" charset="0"/>
                <a:cs typeface="Arial" panose="020B0604020202020204" pitchFamily="34" charset="0"/>
              </a:rPr>
              <a:t>Important points to be  considered while purchasing  and replacing components.</a:t>
            </a:r>
          </a:p>
        </p:txBody>
      </p:sp>
      <p:sp>
        <p:nvSpPr>
          <p:cNvPr id="3" name="object 3">
            <a:extLst>
              <a:ext uri="{FF2B5EF4-FFF2-40B4-BE49-F238E27FC236}">
                <a16:creationId xmlns:a16="http://schemas.microsoft.com/office/drawing/2014/main" id="{8E04E7F5-B199-4A80-9F94-D704E651A757}"/>
              </a:ext>
            </a:extLst>
          </p:cNvPr>
          <p:cNvSpPr txBox="1"/>
          <p:nvPr/>
        </p:nvSpPr>
        <p:spPr>
          <a:xfrm>
            <a:off x="2059782" y="1706166"/>
            <a:ext cx="436960" cy="217367"/>
          </a:xfrm>
          <a:prstGeom prst="rect">
            <a:avLst/>
          </a:prstGeom>
        </p:spPr>
        <p:txBody>
          <a:bodyPr lIns="0" tIns="9525" rIns="0" bIns="0">
            <a:spAutoFit/>
          </a:bodyPr>
          <a:lstStyle/>
          <a:p>
            <a:pPr marL="9525" defTabSz="685800">
              <a:spcBef>
                <a:spcPts val="75"/>
              </a:spcBef>
              <a:buClrTx/>
              <a:defRPr/>
            </a:pPr>
            <a:r>
              <a:rPr sz="1350" b="1" kern="1200" dirty="0">
                <a:solidFill>
                  <a:srgbClr val="585858"/>
                </a:solidFill>
                <a:ea typeface="+mn-ea"/>
              </a:rPr>
              <a:t>P</a:t>
            </a:r>
            <a:r>
              <a:rPr sz="1350" b="1" kern="1200" spc="-23" dirty="0">
                <a:solidFill>
                  <a:srgbClr val="585858"/>
                </a:solidFill>
                <a:ea typeface="+mn-ea"/>
              </a:rPr>
              <a:t>r</a:t>
            </a:r>
            <a:r>
              <a:rPr sz="1350" b="1" kern="1200" spc="15" dirty="0">
                <a:solidFill>
                  <a:srgbClr val="585858"/>
                </a:solidFill>
                <a:ea typeface="+mn-ea"/>
              </a:rPr>
              <a:t>i</a:t>
            </a:r>
            <a:r>
              <a:rPr sz="1350" b="1" kern="1200" spc="-23" dirty="0">
                <a:solidFill>
                  <a:srgbClr val="585858"/>
                </a:solidFill>
                <a:ea typeface="+mn-ea"/>
              </a:rPr>
              <a:t>c</a:t>
            </a:r>
            <a:r>
              <a:rPr sz="1350" b="1" kern="1200" dirty="0">
                <a:solidFill>
                  <a:srgbClr val="585858"/>
                </a:solidFill>
                <a:ea typeface="+mn-ea"/>
              </a:rPr>
              <a:t>e</a:t>
            </a:r>
            <a:endParaRPr sz="1350" kern="1200">
              <a:solidFill>
                <a:prstClr val="black"/>
              </a:solidFill>
              <a:ea typeface="+mn-ea"/>
            </a:endParaRPr>
          </a:p>
        </p:txBody>
      </p:sp>
      <p:sp>
        <p:nvSpPr>
          <p:cNvPr id="29700" name="object 4">
            <a:extLst>
              <a:ext uri="{FF2B5EF4-FFF2-40B4-BE49-F238E27FC236}">
                <a16:creationId xmlns:a16="http://schemas.microsoft.com/office/drawing/2014/main" id="{D1C64D3A-1244-442D-857C-F0A28EF037BC}"/>
              </a:ext>
            </a:extLst>
          </p:cNvPr>
          <p:cNvSpPr txBox="1">
            <a:spLocks noChangeArrowheads="1"/>
          </p:cNvSpPr>
          <p:nvPr/>
        </p:nvSpPr>
        <p:spPr bwMode="auto">
          <a:xfrm>
            <a:off x="341710" y="2574131"/>
            <a:ext cx="3907631" cy="145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393700" indent="-381000" eaLnBrk="0" hangingPunct="0">
              <a:tabLst>
                <a:tab pos="3937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3937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3937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3937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3937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93700" algn="l"/>
              </a:tabLst>
              <a:defRPr>
                <a:solidFill>
                  <a:schemeClr val="tx1"/>
                </a:solidFill>
                <a:latin typeface="Arial" panose="020B0604020202020204" pitchFamily="34" charset="0"/>
                <a:cs typeface="Arial" panose="020B0604020202020204" pitchFamily="34" charset="0"/>
              </a:defRPr>
            </a:lvl9pPr>
          </a:lstStyle>
          <a:p>
            <a:pPr marL="295275" indent="-285750" defTabSz="685800" eaLnBrk="1" fontAlgn="base" hangingPunct="1">
              <a:lnSpc>
                <a:spcPct val="118000"/>
              </a:lnSpc>
              <a:spcBef>
                <a:spcPts val="75"/>
              </a:spcBef>
              <a:spcAft>
                <a:spcPct val="0"/>
              </a:spcAft>
              <a:buClrTx/>
              <a:buSzPct val="76000"/>
              <a:buFontTx/>
              <a:buChar char="●"/>
              <a:tabLst>
                <a:tab pos="295275" algn="l"/>
              </a:tabLst>
            </a:pPr>
            <a:r>
              <a:rPr lang="en-US" altLang="en-US" sz="1350" kern="1200">
                <a:solidFill>
                  <a:prstClr val="black"/>
                </a:solidFill>
                <a:ea typeface="+mn-ea"/>
              </a:rPr>
              <a:t>Everyone has a budget, but that doesn’t  mean buying cheap is necessarily the way to  go.</a:t>
            </a:r>
          </a:p>
          <a:p>
            <a:pPr marL="295275" indent="-285750" defTabSz="685800" eaLnBrk="1" fontAlgn="base" hangingPunct="1">
              <a:lnSpc>
                <a:spcPct val="118000"/>
              </a:lnSpc>
              <a:spcBef>
                <a:spcPct val="0"/>
              </a:spcBef>
              <a:spcAft>
                <a:spcPct val="0"/>
              </a:spcAft>
              <a:buClrTx/>
              <a:buSzPct val="76000"/>
              <a:buFontTx/>
              <a:buChar char="●"/>
              <a:tabLst>
                <a:tab pos="295275" algn="l"/>
              </a:tabLst>
            </a:pPr>
            <a:r>
              <a:rPr lang="en-US" altLang="en-US" sz="1350" kern="1200">
                <a:solidFill>
                  <a:prstClr val="black"/>
                </a:solidFill>
                <a:ea typeface="+mn-ea"/>
              </a:rPr>
              <a:t>if you purchase a product that breaks easily  or doesn’t fully meet your needs</a:t>
            </a:r>
          </a:p>
          <a:p>
            <a:pPr marL="295275" indent="-285750" defTabSz="685800" eaLnBrk="1" fontAlgn="base" hangingPunct="1">
              <a:lnSpc>
                <a:spcPct val="118000"/>
              </a:lnSpc>
              <a:spcBef>
                <a:spcPct val="0"/>
              </a:spcBef>
              <a:spcAft>
                <a:spcPct val="0"/>
              </a:spcAft>
              <a:buClrTx/>
              <a:buSzPct val="76000"/>
              <a:buFontTx/>
              <a:buChar char="●"/>
              <a:tabLst>
                <a:tab pos="295275" algn="l"/>
              </a:tabLst>
            </a:pPr>
            <a:r>
              <a:rPr lang="en-US" altLang="en-US" sz="1350" kern="1200">
                <a:solidFill>
                  <a:prstClr val="black"/>
                </a:solidFill>
                <a:ea typeface="+mn-ea"/>
              </a:rPr>
              <a:t>you’ll end up needing to replace it, thereby  busting your budget.</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object 2">
            <a:extLst>
              <a:ext uri="{FF2B5EF4-FFF2-40B4-BE49-F238E27FC236}">
                <a16:creationId xmlns:a16="http://schemas.microsoft.com/office/drawing/2014/main" id="{DF8AD9F4-756E-4CE5-919C-1337BD096196}"/>
              </a:ext>
            </a:extLst>
          </p:cNvPr>
          <p:cNvSpPr>
            <a:spLocks noGrp="1"/>
          </p:cNvSpPr>
          <p:nvPr>
            <p:ph type="title"/>
          </p:nvPr>
        </p:nvSpPr>
        <p:spPr>
          <a:xfrm>
            <a:off x="77392" y="348854"/>
            <a:ext cx="4373165" cy="1121461"/>
          </a:xfrm>
        </p:spPr>
        <p:txBody>
          <a:bodyPr vert="horz" wrap="square" lIns="0" tIns="13335" rIns="0" bIns="0" numCol="1" anchor="t" anchorCtr="0" compatLnSpc="1">
            <a:prstTxWarp prst="textNoShape">
              <a:avLst/>
            </a:prstTxWarp>
            <a:spAutoFit/>
          </a:bodyPr>
          <a:lstStyle/>
          <a:p>
            <a:pPr marL="8335" indent="-9525" eaLnBrk="1" hangingPunct="1">
              <a:spcBef>
                <a:spcPts val="103"/>
              </a:spcBef>
            </a:pPr>
            <a:r>
              <a:rPr lang="en-US" altLang="en-US" sz="2400">
                <a:latin typeface="Arial" panose="020B0604020202020204" pitchFamily="34" charset="0"/>
                <a:cs typeface="Arial" panose="020B0604020202020204" pitchFamily="34" charset="0"/>
              </a:rPr>
              <a:t>Important points to be  considered while purchasingand  replacing components.</a:t>
            </a:r>
          </a:p>
        </p:txBody>
      </p:sp>
      <p:sp>
        <p:nvSpPr>
          <p:cNvPr id="3" name="object 3">
            <a:extLst>
              <a:ext uri="{FF2B5EF4-FFF2-40B4-BE49-F238E27FC236}">
                <a16:creationId xmlns:a16="http://schemas.microsoft.com/office/drawing/2014/main" id="{E9047BB4-F5BD-4C45-9538-1ACDAD7462A1}"/>
              </a:ext>
            </a:extLst>
          </p:cNvPr>
          <p:cNvSpPr txBox="1"/>
          <p:nvPr/>
        </p:nvSpPr>
        <p:spPr>
          <a:xfrm>
            <a:off x="1416844" y="1706166"/>
            <a:ext cx="1727597" cy="217367"/>
          </a:xfrm>
          <a:prstGeom prst="rect">
            <a:avLst/>
          </a:prstGeom>
        </p:spPr>
        <p:txBody>
          <a:bodyPr lIns="0" tIns="9525" rIns="0" bIns="0">
            <a:spAutoFit/>
          </a:bodyPr>
          <a:lstStyle/>
          <a:p>
            <a:pPr marL="9525" defTabSz="685800">
              <a:spcBef>
                <a:spcPts val="75"/>
              </a:spcBef>
              <a:buClrTx/>
              <a:defRPr/>
            </a:pPr>
            <a:r>
              <a:rPr sz="1350" b="1" kern="1200" spc="-11" dirty="0">
                <a:solidFill>
                  <a:srgbClr val="585858"/>
                </a:solidFill>
                <a:ea typeface="+mn-ea"/>
              </a:rPr>
              <a:t>Service after </a:t>
            </a:r>
            <a:r>
              <a:rPr sz="1350" b="1" kern="1200" spc="4" dirty="0">
                <a:solidFill>
                  <a:srgbClr val="585858"/>
                </a:solidFill>
                <a:ea typeface="+mn-ea"/>
              </a:rPr>
              <a:t>the</a:t>
            </a:r>
            <a:r>
              <a:rPr sz="1350" b="1" kern="1200" spc="26" dirty="0">
                <a:solidFill>
                  <a:srgbClr val="585858"/>
                </a:solidFill>
                <a:ea typeface="+mn-ea"/>
              </a:rPr>
              <a:t> </a:t>
            </a:r>
            <a:r>
              <a:rPr sz="1350" b="1" kern="1200" spc="-8" dirty="0">
                <a:solidFill>
                  <a:srgbClr val="585858"/>
                </a:solidFill>
                <a:ea typeface="+mn-ea"/>
              </a:rPr>
              <a:t>sale</a:t>
            </a:r>
            <a:endParaRPr sz="1350" kern="1200">
              <a:solidFill>
                <a:prstClr val="black"/>
              </a:solidFill>
              <a:ea typeface="+mn-ea"/>
            </a:endParaRPr>
          </a:p>
        </p:txBody>
      </p:sp>
      <p:sp>
        <p:nvSpPr>
          <p:cNvPr id="30724" name="object 4">
            <a:extLst>
              <a:ext uri="{FF2B5EF4-FFF2-40B4-BE49-F238E27FC236}">
                <a16:creationId xmlns:a16="http://schemas.microsoft.com/office/drawing/2014/main" id="{5EC57B93-63E0-4FA3-A4F6-FE582D28013D}"/>
              </a:ext>
            </a:extLst>
          </p:cNvPr>
          <p:cNvSpPr txBox="1">
            <a:spLocks noChangeArrowheads="1"/>
          </p:cNvSpPr>
          <p:nvPr/>
        </p:nvSpPr>
        <p:spPr bwMode="auto">
          <a:xfrm>
            <a:off x="341710" y="2457450"/>
            <a:ext cx="3968353" cy="123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lnSpc>
                <a:spcPct val="118000"/>
              </a:lnSpc>
              <a:spcBef>
                <a:spcPts val="75"/>
              </a:spcBef>
              <a:spcAft>
                <a:spcPct val="0"/>
              </a:spcAft>
              <a:buClrTx/>
            </a:pPr>
            <a:r>
              <a:rPr lang="en-US" altLang="en-US" sz="1350" kern="1200">
                <a:solidFill>
                  <a:prstClr val="black"/>
                </a:solidFill>
                <a:ea typeface="+mn-ea"/>
              </a:rPr>
              <a:t>Here are a few aspects you’d be wise to look into  before purchasing:</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Return policy</a:t>
            </a:r>
          </a:p>
          <a:p>
            <a:pPr marL="9525" defTabSz="685800" eaLnBrk="1" fontAlgn="base" hangingPunct="1">
              <a:spcBef>
                <a:spcPts val="300"/>
              </a:spcBef>
              <a:spcAft>
                <a:spcPct val="0"/>
              </a:spcAft>
              <a:buClrTx/>
              <a:buSzPct val="76000"/>
              <a:buFontTx/>
              <a:buChar char="●"/>
            </a:pPr>
            <a:r>
              <a:rPr lang="en-US" altLang="en-US" sz="1350" kern="1200">
                <a:solidFill>
                  <a:prstClr val="black"/>
                </a:solidFill>
                <a:ea typeface="+mn-ea"/>
              </a:rPr>
              <a:t>Warranty</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Service agreement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object 2">
            <a:extLst>
              <a:ext uri="{FF2B5EF4-FFF2-40B4-BE49-F238E27FC236}">
                <a16:creationId xmlns:a16="http://schemas.microsoft.com/office/drawing/2014/main" id="{8BB3C723-4704-4001-A8A9-69A78B04DF27}"/>
              </a:ext>
            </a:extLst>
          </p:cNvPr>
          <p:cNvSpPr>
            <a:spLocks noGrp="1"/>
          </p:cNvSpPr>
          <p:nvPr>
            <p:ph type="title"/>
          </p:nvPr>
        </p:nvSpPr>
        <p:spPr>
          <a:xfrm>
            <a:off x="334566" y="532210"/>
            <a:ext cx="3857625" cy="746326"/>
          </a:xfrm>
        </p:spPr>
        <p:txBody>
          <a:bodyPr vert="horz" wrap="square" lIns="0" tIns="25241" rIns="0" bIns="0" numCol="1" anchor="t" anchorCtr="0" compatLnSpc="1">
            <a:prstTxWarp prst="textNoShape">
              <a:avLst/>
            </a:prstTxWarp>
            <a:spAutoFit/>
          </a:bodyPr>
          <a:lstStyle/>
          <a:p>
            <a:pPr marL="180975" indent="-171450" eaLnBrk="1" hangingPunct="1">
              <a:lnSpc>
                <a:spcPts val="2869"/>
              </a:lnSpc>
              <a:spcBef>
                <a:spcPts val="197"/>
              </a:spcBef>
            </a:pPr>
            <a:r>
              <a:rPr lang="en-US" altLang="en-US" sz="2400" b="1">
                <a:latin typeface="Arial" panose="020B0604020202020204" pitchFamily="34" charset="0"/>
                <a:cs typeface="Arial" panose="020B0604020202020204" pitchFamily="34" charset="0"/>
              </a:rPr>
              <a:t>Concept of Preventive and  corrective maintenance.</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C438393F-48A4-4AAC-A11B-DB9CF0439F77}"/>
              </a:ext>
            </a:extLst>
          </p:cNvPr>
          <p:cNvSpPr txBox="1"/>
          <p:nvPr/>
        </p:nvSpPr>
        <p:spPr>
          <a:xfrm>
            <a:off x="1187054" y="1603772"/>
            <a:ext cx="2181225" cy="425116"/>
          </a:xfrm>
          <a:prstGeom prst="rect">
            <a:avLst/>
          </a:prstGeom>
        </p:spPr>
        <p:txBody>
          <a:bodyPr lIns="0" tIns="9525" rIns="0" bIns="0">
            <a:spAutoFit/>
          </a:bodyPr>
          <a:lstStyle/>
          <a:p>
            <a:pPr algn="ctr" defTabSz="685800">
              <a:spcBef>
                <a:spcPts val="75"/>
              </a:spcBef>
              <a:buClrTx/>
              <a:defRPr/>
            </a:pPr>
            <a:r>
              <a:rPr sz="1350" b="1" kern="1200" spc="-8" dirty="0">
                <a:solidFill>
                  <a:srgbClr val="585858"/>
                </a:solidFill>
                <a:ea typeface="+mn-ea"/>
              </a:rPr>
              <a:t>TYPES </a:t>
            </a:r>
            <a:r>
              <a:rPr sz="1350" b="1" kern="1200" spc="-23" dirty="0">
                <a:solidFill>
                  <a:srgbClr val="585858"/>
                </a:solidFill>
                <a:ea typeface="+mn-ea"/>
              </a:rPr>
              <a:t>OF</a:t>
            </a:r>
            <a:r>
              <a:rPr sz="1350" b="1" kern="1200" spc="34" dirty="0">
                <a:solidFill>
                  <a:srgbClr val="585858"/>
                </a:solidFill>
                <a:ea typeface="+mn-ea"/>
              </a:rPr>
              <a:t> </a:t>
            </a:r>
            <a:r>
              <a:rPr sz="1350" b="1" kern="1200" spc="-4" dirty="0">
                <a:solidFill>
                  <a:srgbClr val="585858"/>
                </a:solidFill>
                <a:ea typeface="+mn-ea"/>
              </a:rPr>
              <a:t>MAINTENANCE</a:t>
            </a:r>
            <a:endParaRPr sz="1350" kern="1200">
              <a:solidFill>
                <a:prstClr val="black"/>
              </a:solidFill>
              <a:ea typeface="+mn-ea"/>
            </a:endParaRPr>
          </a:p>
          <a:p>
            <a:pPr marL="5239" algn="ctr" defTabSz="685800">
              <a:spcBef>
                <a:spcPts val="15"/>
              </a:spcBef>
              <a:buClrTx/>
              <a:defRPr/>
            </a:pPr>
            <a:r>
              <a:rPr sz="1350" kern="1200" spc="-15" dirty="0">
                <a:solidFill>
                  <a:srgbClr val="585858"/>
                </a:solidFill>
                <a:ea typeface="+mn-ea"/>
              </a:rPr>
              <a:t>Preventive</a:t>
            </a:r>
            <a:r>
              <a:rPr sz="1350" kern="1200" spc="98" dirty="0">
                <a:solidFill>
                  <a:srgbClr val="585858"/>
                </a:solidFill>
                <a:ea typeface="+mn-ea"/>
              </a:rPr>
              <a:t> </a:t>
            </a:r>
            <a:r>
              <a:rPr sz="1350" kern="1200" spc="-4" dirty="0">
                <a:solidFill>
                  <a:srgbClr val="585858"/>
                </a:solidFill>
                <a:ea typeface="+mn-ea"/>
              </a:rPr>
              <a:t>Maintenance</a:t>
            </a:r>
            <a:endParaRPr sz="1350" kern="1200">
              <a:solidFill>
                <a:prstClr val="black"/>
              </a:solidFill>
              <a:ea typeface="+mn-ea"/>
            </a:endParaRPr>
          </a:p>
        </p:txBody>
      </p:sp>
      <p:sp>
        <p:nvSpPr>
          <p:cNvPr id="31748" name="object 4">
            <a:extLst>
              <a:ext uri="{FF2B5EF4-FFF2-40B4-BE49-F238E27FC236}">
                <a16:creationId xmlns:a16="http://schemas.microsoft.com/office/drawing/2014/main" id="{D3D3D1D1-C499-476B-9A4C-2C31CBFF0933}"/>
              </a:ext>
            </a:extLst>
          </p:cNvPr>
          <p:cNvSpPr txBox="1">
            <a:spLocks noChangeArrowheads="1"/>
          </p:cNvSpPr>
          <p:nvPr/>
        </p:nvSpPr>
        <p:spPr bwMode="auto">
          <a:xfrm>
            <a:off x="198835" y="2574131"/>
            <a:ext cx="4042172" cy="1950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101" rIns="0" bIns="0">
            <a:spAutoFit/>
          </a:bodyPr>
          <a:lstStyle>
            <a:lvl1pPr marL="20161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51210" defTabSz="685800" eaLnBrk="1" fontAlgn="base" hangingPunct="1">
              <a:spcBef>
                <a:spcPts val="375"/>
              </a:spcBef>
              <a:spcAft>
                <a:spcPct val="0"/>
              </a:spcAft>
              <a:buClrTx/>
            </a:pPr>
            <a:r>
              <a:rPr lang="en-US" altLang="en-US" sz="1350" kern="1200">
                <a:solidFill>
                  <a:prstClr val="black"/>
                </a:solidFill>
                <a:ea typeface="+mn-ea"/>
              </a:rPr>
              <a:t>Preventive Maintenance (PM)</a:t>
            </a:r>
          </a:p>
          <a:p>
            <a:pPr marL="151210"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Preventive maintenance can be defined as an  equipment maintenance strategy based on  replacing, or restoring, an asset at a fixed  interval regardless of its condition.</a:t>
            </a:r>
          </a:p>
          <a:p>
            <a:pPr marL="151210"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Scheduled restoration tasks and replacement  tasks are examples of preventive maintenance  tasks.</a:t>
            </a:r>
          </a:p>
        </p:txBody>
      </p:sp>
      <p:sp>
        <p:nvSpPr>
          <p:cNvPr id="5" name="object 5">
            <a:extLst>
              <a:ext uri="{FF2B5EF4-FFF2-40B4-BE49-F238E27FC236}">
                <a16:creationId xmlns:a16="http://schemas.microsoft.com/office/drawing/2014/main" id="{E6A74883-2869-4676-BB03-DE1BFF4248AC}"/>
              </a:ext>
            </a:extLst>
          </p:cNvPr>
          <p:cNvSpPr txBox="1"/>
          <p:nvPr/>
        </p:nvSpPr>
        <p:spPr>
          <a:xfrm>
            <a:off x="5161360" y="4861323"/>
            <a:ext cx="2655094"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8" dirty="0">
                <a:solidFill>
                  <a:srgbClr val="585858"/>
                </a:solidFill>
                <a:ea typeface="+mn-ea"/>
              </a:rPr>
              <a:t> </a:t>
            </a:r>
            <a:r>
              <a:rPr sz="675" kern="1200" dirty="0">
                <a:solidFill>
                  <a:srgbClr val="585858"/>
                </a:solidFill>
                <a:ea typeface="+mn-ea"/>
              </a:rPr>
              <a:t>https://adibahnd2csa.wordpress.com/2013/05/30/154/</a:t>
            </a:r>
            <a:endParaRPr sz="675" kern="1200">
              <a:solidFill>
                <a:prstClr val="black"/>
              </a:solidFill>
              <a:ea typeface="+mn-ea"/>
            </a:endParaRPr>
          </a:p>
        </p:txBody>
      </p:sp>
      <p:sp>
        <p:nvSpPr>
          <p:cNvPr id="31750" name="object 6">
            <a:extLst>
              <a:ext uri="{FF2B5EF4-FFF2-40B4-BE49-F238E27FC236}">
                <a16:creationId xmlns:a16="http://schemas.microsoft.com/office/drawing/2014/main" id="{14084D47-3AB2-4539-95EA-2BF4059AE82C}"/>
              </a:ext>
            </a:extLst>
          </p:cNvPr>
          <p:cNvSpPr>
            <a:spLocks noChangeArrowheads="1"/>
          </p:cNvSpPr>
          <p:nvPr/>
        </p:nvSpPr>
        <p:spPr bwMode="auto">
          <a:xfrm>
            <a:off x="4936332" y="1407319"/>
            <a:ext cx="3764756" cy="21145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object 2">
            <a:extLst>
              <a:ext uri="{FF2B5EF4-FFF2-40B4-BE49-F238E27FC236}">
                <a16:creationId xmlns:a16="http://schemas.microsoft.com/office/drawing/2014/main" id="{41324E15-6E3C-43A1-984A-42C7BA8F80C0}"/>
              </a:ext>
            </a:extLst>
          </p:cNvPr>
          <p:cNvSpPr>
            <a:spLocks noGrp="1"/>
          </p:cNvSpPr>
          <p:nvPr>
            <p:ph type="title"/>
          </p:nvPr>
        </p:nvSpPr>
        <p:spPr>
          <a:xfrm>
            <a:off x="334566" y="532210"/>
            <a:ext cx="3857625" cy="746326"/>
          </a:xfrm>
        </p:spPr>
        <p:txBody>
          <a:bodyPr vert="horz" wrap="square" lIns="0" tIns="25241" rIns="0" bIns="0" numCol="1" anchor="t" anchorCtr="0" compatLnSpc="1">
            <a:prstTxWarp prst="textNoShape">
              <a:avLst/>
            </a:prstTxWarp>
            <a:spAutoFit/>
          </a:bodyPr>
          <a:lstStyle/>
          <a:p>
            <a:pPr marL="180975" indent="-171450" eaLnBrk="1" hangingPunct="1">
              <a:lnSpc>
                <a:spcPts val="2869"/>
              </a:lnSpc>
              <a:spcBef>
                <a:spcPts val="197"/>
              </a:spcBef>
            </a:pPr>
            <a:r>
              <a:rPr lang="en-US" altLang="en-US" sz="2400" b="1">
                <a:latin typeface="Arial" panose="020B0604020202020204" pitchFamily="34" charset="0"/>
                <a:cs typeface="Arial" panose="020B0604020202020204" pitchFamily="34" charset="0"/>
              </a:rPr>
              <a:t>Concept of Preventive and  corrective maintenance.</a:t>
            </a:r>
            <a:endParaRPr lang="en-US" altLang="en-US" sz="2400">
              <a:latin typeface="Arial" panose="020B0604020202020204" pitchFamily="34" charset="0"/>
              <a:cs typeface="Arial" panose="020B0604020202020204" pitchFamily="34" charset="0"/>
            </a:endParaRPr>
          </a:p>
        </p:txBody>
      </p:sp>
      <p:sp>
        <p:nvSpPr>
          <p:cNvPr id="32771" name="object 3">
            <a:extLst>
              <a:ext uri="{FF2B5EF4-FFF2-40B4-BE49-F238E27FC236}">
                <a16:creationId xmlns:a16="http://schemas.microsoft.com/office/drawing/2014/main" id="{B194CCF7-776C-496B-AEAC-5980D5C47422}"/>
              </a:ext>
            </a:extLst>
          </p:cNvPr>
          <p:cNvSpPr txBox="1">
            <a:spLocks noChangeArrowheads="1"/>
          </p:cNvSpPr>
          <p:nvPr/>
        </p:nvSpPr>
        <p:spPr bwMode="auto">
          <a:xfrm>
            <a:off x="198835" y="1603773"/>
            <a:ext cx="4120753" cy="268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4762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5719" algn="ctr" defTabSz="685800" eaLnBrk="1" fontAlgn="base" hangingPunct="1">
              <a:spcBef>
                <a:spcPts val="75"/>
              </a:spcBef>
              <a:spcAft>
                <a:spcPct val="0"/>
              </a:spcAft>
              <a:buClrTx/>
            </a:pPr>
            <a:r>
              <a:rPr lang="en-US" altLang="en-US" sz="1350" b="1" kern="1200">
                <a:solidFill>
                  <a:srgbClr val="585858"/>
                </a:solidFill>
                <a:ea typeface="+mn-ea"/>
              </a:rPr>
              <a:t>TYPES OF MAINTENANCE</a:t>
            </a:r>
            <a:endParaRPr lang="en-US" altLang="en-US" sz="1350" kern="1200">
              <a:solidFill>
                <a:prstClr val="black"/>
              </a:solidFill>
              <a:ea typeface="+mn-ea"/>
            </a:endParaRPr>
          </a:p>
          <a:p>
            <a:pPr marL="35719" algn="ctr" defTabSz="685800" eaLnBrk="1" fontAlgn="base" hangingPunct="1">
              <a:spcBef>
                <a:spcPts val="19"/>
              </a:spcBef>
              <a:spcAft>
                <a:spcPct val="0"/>
              </a:spcAft>
              <a:buClrTx/>
            </a:pPr>
            <a:r>
              <a:rPr lang="en-US" altLang="en-US" sz="1350" kern="1200">
                <a:solidFill>
                  <a:srgbClr val="585858"/>
                </a:solidFill>
                <a:ea typeface="+mn-ea"/>
              </a:rPr>
              <a:t>Preventive Maintenance</a:t>
            </a:r>
            <a:endParaRPr lang="en-US" altLang="en-US" sz="1350" kern="1200">
              <a:solidFill>
                <a:prstClr val="black"/>
              </a:solidFill>
              <a:ea typeface="+mn-ea"/>
            </a:endParaRPr>
          </a:p>
          <a:p>
            <a:pPr marL="35719" defTabSz="685800" eaLnBrk="1" fontAlgn="base" hangingPunct="1">
              <a:spcBef>
                <a:spcPct val="0"/>
              </a:spcBef>
              <a:spcAft>
                <a:spcPct val="0"/>
              </a:spcAft>
              <a:buClrTx/>
            </a:pPr>
            <a:endParaRPr lang="en-US" altLang="en-US" sz="1500" kern="1200">
              <a:solidFill>
                <a:prstClr val="black"/>
              </a:solidFill>
              <a:ea typeface="+mn-ea"/>
            </a:endParaRPr>
          </a:p>
          <a:p>
            <a:pPr marL="35719" defTabSz="685800" eaLnBrk="1" fontAlgn="base" hangingPunct="1">
              <a:spcBef>
                <a:spcPts val="1004"/>
              </a:spcBef>
              <a:spcAft>
                <a:spcPct val="0"/>
              </a:spcAft>
              <a:buClrTx/>
            </a:pPr>
            <a:r>
              <a:rPr lang="en-US" altLang="en-US" sz="1350" kern="1200">
                <a:solidFill>
                  <a:prstClr val="black"/>
                </a:solidFill>
                <a:ea typeface="+mn-ea"/>
              </a:rPr>
              <a:t>Time Based Maintenance(TBM)</a:t>
            </a:r>
          </a:p>
          <a:p>
            <a:pPr marL="35719"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Time-Based Maintenance refers to replacing or  renewing an item to restore its reliability at a  fixed time, interval or usage regardless of its  condition.</a:t>
            </a:r>
          </a:p>
          <a:p>
            <a:pPr marL="35719" defTabSz="685800" eaLnBrk="1" fontAlgn="base" hangingPunct="1">
              <a:spcBef>
                <a:spcPts val="300"/>
              </a:spcBef>
              <a:spcAft>
                <a:spcPct val="0"/>
              </a:spcAft>
              <a:buClrTx/>
            </a:pPr>
            <a:r>
              <a:rPr lang="en-US" altLang="en-US" sz="1350" kern="1200">
                <a:solidFill>
                  <a:prstClr val="black"/>
                </a:solidFill>
                <a:ea typeface="+mn-ea"/>
              </a:rPr>
              <a:t>Failure Finding Maintenance(FFM)</a:t>
            </a:r>
          </a:p>
          <a:p>
            <a:pPr marL="35719"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Failure Finding Maintenance tasks are aimed at  detecting hidden failures typically associated  with protective functions.</a:t>
            </a:r>
          </a:p>
        </p:txBody>
      </p:sp>
      <p:sp>
        <p:nvSpPr>
          <p:cNvPr id="4" name="object 4">
            <a:extLst>
              <a:ext uri="{FF2B5EF4-FFF2-40B4-BE49-F238E27FC236}">
                <a16:creationId xmlns:a16="http://schemas.microsoft.com/office/drawing/2014/main" id="{B3EA8ACC-A24F-43F4-8F73-9F215555FAD7}"/>
              </a:ext>
            </a:extLst>
          </p:cNvPr>
          <p:cNvSpPr txBox="1"/>
          <p:nvPr/>
        </p:nvSpPr>
        <p:spPr>
          <a:xfrm>
            <a:off x="5161360" y="4861323"/>
            <a:ext cx="3239690"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a:t>
            </a:r>
            <a:r>
              <a:rPr sz="675" kern="1200" spc="-56" dirty="0">
                <a:solidFill>
                  <a:srgbClr val="585858"/>
                </a:solidFill>
                <a:ea typeface="+mn-ea"/>
              </a:rPr>
              <a:t> </a:t>
            </a:r>
            <a:r>
              <a:rPr sz="675" kern="1200" spc="4" dirty="0">
                <a:solidFill>
                  <a:srgbClr val="585858"/>
                </a:solidFill>
                <a:ea typeface="+mn-ea"/>
              </a:rPr>
              <a:t>Source:</a:t>
            </a:r>
            <a:r>
              <a:rPr sz="675" kern="1200" spc="-90" dirty="0">
                <a:solidFill>
                  <a:srgbClr val="585858"/>
                </a:solidFill>
                <a:ea typeface="+mn-ea"/>
              </a:rPr>
              <a:t> </a:t>
            </a:r>
            <a:r>
              <a:rPr sz="675" kern="1200" dirty="0">
                <a:solidFill>
                  <a:srgbClr val="585858"/>
                </a:solidFill>
                <a:ea typeface="+mn-ea"/>
              </a:rPr>
              <a:t>https://</a:t>
            </a:r>
            <a:r>
              <a:rPr sz="675" kern="1200" dirty="0">
                <a:solidFill>
                  <a:srgbClr val="585858"/>
                </a:solidFill>
                <a:ea typeface="+mn-ea"/>
                <a:hlinkClick r:id="rId2"/>
              </a:rPr>
              <a:t>www.slideshare.net/RheighHenleyCalderon/5</a:t>
            </a:r>
            <a:r>
              <a:rPr sz="675" kern="1200" spc="-127" dirty="0">
                <a:solidFill>
                  <a:srgbClr val="585858"/>
                </a:solidFill>
                <a:ea typeface="+mn-ea"/>
                <a:hlinkClick r:id="rId2"/>
              </a:rPr>
              <a:t> </a:t>
            </a:r>
            <a:r>
              <a:rPr sz="675" kern="1200" spc="-8" dirty="0">
                <a:solidFill>
                  <a:srgbClr val="585858"/>
                </a:solidFill>
                <a:ea typeface="+mn-ea"/>
                <a:hlinkClick r:id="rId2"/>
              </a:rPr>
              <a:t>-pc-maintenance</a:t>
            </a:r>
            <a:endParaRPr sz="675" kern="1200">
              <a:solidFill>
                <a:prstClr val="black"/>
              </a:solidFill>
              <a:ea typeface="+mn-ea"/>
            </a:endParaRPr>
          </a:p>
        </p:txBody>
      </p:sp>
      <p:sp>
        <p:nvSpPr>
          <p:cNvPr id="32773" name="object 5">
            <a:extLst>
              <a:ext uri="{FF2B5EF4-FFF2-40B4-BE49-F238E27FC236}">
                <a16:creationId xmlns:a16="http://schemas.microsoft.com/office/drawing/2014/main" id="{286B465D-DF6C-4F99-A125-92D8F8FC8818}"/>
              </a:ext>
            </a:extLst>
          </p:cNvPr>
          <p:cNvSpPr>
            <a:spLocks noChangeArrowheads="1"/>
          </p:cNvSpPr>
          <p:nvPr/>
        </p:nvSpPr>
        <p:spPr bwMode="auto">
          <a:xfrm>
            <a:off x="5079207" y="1092994"/>
            <a:ext cx="3579019" cy="260746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1" y="4399280"/>
            <a:ext cx="3642330" cy="744220"/>
          </a:xfrm>
          <a:prstGeom prst="rect">
            <a:avLst/>
          </a:prstGeom>
        </p:spPr>
        <p:txBody>
          <a:bodyPr spcFirstLastPara="1" wrap="square" lIns="91425" tIns="91425" rIns="91425" bIns="91425" anchor="t" anchorCtr="0">
            <a:noAutofit/>
          </a:bodyPr>
          <a:lstStyle/>
          <a:p>
            <a:pPr marL="184150" indent="0" algn="ctr">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1800" spc="5" dirty="0">
                <a:solidFill>
                  <a:srgbClr val="211D1E"/>
                </a:solidFill>
                <a:latin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 </a:t>
            </a:r>
            <a:r>
              <a:rPr lang="en-IN" sz="800" u="sng" dirty="0">
                <a:solidFill>
                  <a:srgbClr val="0000FF"/>
                </a:solidFill>
                <a:effectLst/>
                <a:latin typeface="+mj-lt"/>
                <a:ea typeface="Times New Roman" panose="02020603050405020304" pitchFamily="18" charset="0"/>
                <a:hlinkClick r:id="rId3"/>
              </a:rPr>
              <a:t>https://ncert.nic.in/vocational/pdf/keit104.pdf</a:t>
            </a:r>
            <a:endParaRPr sz="800" dirty="0">
              <a:latin typeface="+mj-lt"/>
            </a:endParaRPr>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53770" y="1564576"/>
            <a:ext cx="2988310" cy="856645"/>
          </a:xfrm>
          <a:prstGeom prst="rect">
            <a:avLst/>
          </a:prstGeom>
        </p:spPr>
        <p:txBody>
          <a:bodyPr vert="horz" wrap="square" lIns="0" tIns="12700" rIns="0" bIns="0" rtlCol="0">
            <a:spAutoFit/>
          </a:bodyPr>
          <a:lstStyle/>
          <a:p>
            <a:pPr marL="12700" algn="ctr">
              <a:spcBef>
                <a:spcPts val="100"/>
              </a:spcBef>
            </a:pPr>
            <a:r>
              <a:rPr lang="en-IN" sz="1800" spc="-5" dirty="0">
                <a:solidFill>
                  <a:srgbClr val="585858"/>
                </a:solidFill>
              </a:rPr>
              <a:t>Step 8 : Connect External cables to computers</a:t>
            </a:r>
          </a:p>
          <a:p>
            <a:pPr marL="12700" algn="ctr">
              <a:lnSpc>
                <a:spcPct val="100000"/>
              </a:lnSpc>
              <a:spcBef>
                <a:spcPts val="100"/>
              </a:spcBef>
            </a:pP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428626" y="2571750"/>
            <a:ext cx="3714749" cy="824392"/>
          </a:xfrm>
          <a:prstGeom prst="rect">
            <a:avLst/>
          </a:prstGeom>
        </p:spPr>
        <p:txBody>
          <a:bodyPr vert="horz" wrap="square" lIns="0" tIns="52069" rIns="0" bIns="0" rtlCol="0">
            <a:spAutoFit/>
          </a:bodyPr>
          <a:lstStyle/>
          <a:p>
            <a:pPr marL="285750" indent="-285750" algn="just">
              <a:lnSpc>
                <a:spcPts val="1205"/>
              </a:lnSpc>
              <a:buFont typeface="Arial" panose="020B0604020202020204" pitchFamily="34" charset="0"/>
              <a:buChar char="•"/>
            </a:pPr>
            <a:r>
              <a:rPr lang="en-IN" dirty="0">
                <a:solidFill>
                  <a:srgbClr val="211D1E"/>
                </a:solidFill>
                <a:effectLst/>
                <a:latin typeface="+mj-lt"/>
                <a:ea typeface="Times New Roman" panose="02020603050405020304" pitchFamily="18" charset="0"/>
                <a:cs typeface="Mangal" panose="02040503050203030202" pitchFamily="18" charset="0"/>
              </a:rPr>
              <a:t>Connect </a:t>
            </a:r>
            <a:r>
              <a:rPr lang="en-IN" dirty="0">
                <a:solidFill>
                  <a:srgbClr val="211D1E"/>
                </a:solidFill>
                <a:latin typeface="+mj-lt"/>
                <a:ea typeface="Times New Roman" panose="02020603050405020304" pitchFamily="18" charset="0"/>
                <a:cs typeface="Mangal" panose="02040503050203030202" pitchFamily="18" charset="0"/>
              </a:rPr>
              <a:t>Keyboard and mouse</a:t>
            </a:r>
            <a:endParaRPr lang="en-IN" dirty="0">
              <a:solidFill>
                <a:srgbClr val="211D1E"/>
              </a:solidFill>
              <a:effectLst/>
              <a:latin typeface="+mj-lt"/>
              <a:ea typeface="Times New Roman" panose="02020603050405020304" pitchFamily="18" charset="0"/>
              <a:cs typeface="Mangal" panose="02040503050203030202" pitchFamily="18" charset="0"/>
            </a:endParaRPr>
          </a:p>
          <a:p>
            <a:pPr algn="just">
              <a:lnSpc>
                <a:spcPts val="1205"/>
              </a:lnSpc>
            </a:pPr>
            <a:endParaRPr lang="en-IN" dirty="0">
              <a:solidFill>
                <a:srgbClr val="211D1E"/>
              </a:solidFill>
              <a:latin typeface="+mj-lt"/>
              <a:ea typeface="Times New Roman" panose="02020603050405020304" pitchFamily="18" charset="0"/>
              <a:cs typeface="Mangal" panose="02040503050203030202" pitchFamily="18" charset="0"/>
            </a:endParaRPr>
          </a:p>
          <a:p>
            <a:pPr algn="just">
              <a:lnSpc>
                <a:spcPts val="1205"/>
              </a:lnSpc>
            </a:pPr>
            <a:r>
              <a:rPr lang="en-IN" dirty="0">
                <a:solidFill>
                  <a:srgbClr val="211D1E"/>
                </a:solidFill>
                <a:effectLst/>
                <a:latin typeface="+mj-lt"/>
                <a:ea typeface="Times New Roman" panose="02020603050405020304" pitchFamily="18" charset="0"/>
                <a:cs typeface="Mangal" panose="02040503050203030202" pitchFamily="18" charset="0"/>
              </a:rPr>
              <a:t>As shown in image mak</a:t>
            </a:r>
            <a:r>
              <a:rPr lang="en-IN" dirty="0">
                <a:solidFill>
                  <a:srgbClr val="211D1E"/>
                </a:solidFill>
                <a:latin typeface="+mj-lt"/>
                <a:ea typeface="Times New Roman" panose="02020603050405020304" pitchFamily="18" charset="0"/>
                <a:cs typeface="Mangal" panose="02040503050203030202" pitchFamily="18" charset="0"/>
              </a:rPr>
              <a:t>e proper connection with keyboard and mouse</a:t>
            </a:r>
            <a:endParaRPr lang="en-IN" dirty="0">
              <a:solidFill>
                <a:srgbClr val="211D1E"/>
              </a:solidFill>
              <a:effectLst/>
              <a:latin typeface="+mj-lt"/>
              <a:ea typeface="Times New Roman" panose="02020603050405020304" pitchFamily="18" charset="0"/>
              <a:cs typeface="Mangal" panose="02040503050203030202" pitchFamily="18" charset="0"/>
            </a:endParaRPr>
          </a:p>
          <a:p>
            <a:pPr marL="285750" indent="-285750" algn="just">
              <a:lnSpc>
                <a:spcPts val="1205"/>
              </a:lnSpc>
              <a:buFont typeface="Arial" panose="020B0604020202020204" pitchFamily="34" charset="0"/>
              <a:buChar char="•"/>
            </a:pPr>
            <a:endParaRPr lang="en-IN" dirty="0">
              <a:effectLst/>
              <a:latin typeface="+mj-lt"/>
              <a:ea typeface="Times New Roman" panose="02020603050405020304" pitchFamily="18" charset="0"/>
              <a:cs typeface="Mangal" panose="02040503050203030202" pitchFamily="18" charset="0"/>
            </a:endParaRPr>
          </a:p>
        </p:txBody>
      </p:sp>
      <p:pic>
        <p:nvPicPr>
          <p:cNvPr id="7" name="Picture 6">
            <a:extLst>
              <a:ext uri="{FF2B5EF4-FFF2-40B4-BE49-F238E27FC236}">
                <a16:creationId xmlns:a16="http://schemas.microsoft.com/office/drawing/2014/main" id="{E5F1097B-25E7-4CB0-ABD9-AA061105A26E}"/>
              </a:ext>
            </a:extLst>
          </p:cNvPr>
          <p:cNvPicPr>
            <a:picLocks noChangeAspect="1"/>
          </p:cNvPicPr>
          <p:nvPr/>
        </p:nvPicPr>
        <p:blipFill rotWithShape="1">
          <a:blip r:embed="rId4">
            <a:extLst>
              <a:ext uri="{28A0092B-C50C-407E-A947-70E740481C1C}">
                <a14:useLocalDpi xmlns:a14="http://schemas.microsoft.com/office/drawing/2010/main" val="0"/>
              </a:ext>
            </a:extLst>
          </a:blip>
          <a:srcRect l="52065"/>
          <a:stretch/>
        </p:blipFill>
        <p:spPr bwMode="auto">
          <a:xfrm>
            <a:off x="4410710" y="1397000"/>
            <a:ext cx="2830830" cy="2349500"/>
          </a:xfrm>
          <a:prstGeom prst="rect">
            <a:avLst/>
          </a:prstGeom>
          <a:noFill/>
          <a:ln>
            <a:noFill/>
          </a:ln>
        </p:spPr>
      </p:pic>
      <p:pic>
        <p:nvPicPr>
          <p:cNvPr id="8" name="Picture 7">
            <a:extLst>
              <a:ext uri="{FF2B5EF4-FFF2-40B4-BE49-F238E27FC236}">
                <a16:creationId xmlns:a16="http://schemas.microsoft.com/office/drawing/2014/main" id="{53424C19-59FC-40B0-98AF-D2DD8414C542}"/>
              </a:ext>
            </a:extLst>
          </p:cNvPr>
          <p:cNvPicPr>
            <a:picLocks noChangeAspect="1"/>
          </p:cNvPicPr>
          <p:nvPr/>
        </p:nvPicPr>
        <p:blipFill rotWithShape="1">
          <a:blip r:embed="rId5">
            <a:extLst>
              <a:ext uri="{28A0092B-C50C-407E-A947-70E740481C1C}">
                <a14:useLocalDpi xmlns:a14="http://schemas.microsoft.com/office/drawing/2010/main" val="0"/>
              </a:ext>
            </a:extLst>
          </a:blip>
          <a:srcRect l="65966"/>
          <a:stretch/>
        </p:blipFill>
        <p:spPr bwMode="auto">
          <a:xfrm>
            <a:off x="7241540" y="1397000"/>
            <a:ext cx="1902460" cy="2501027"/>
          </a:xfrm>
          <a:prstGeom prst="rect">
            <a:avLst/>
          </a:prstGeom>
          <a:noFill/>
          <a:ln>
            <a:noFill/>
          </a:ln>
        </p:spPr>
      </p:pic>
    </p:spTree>
    <p:extLst>
      <p:ext uri="{BB962C8B-B14F-4D97-AF65-F5344CB8AC3E}">
        <p14:creationId xmlns:p14="http://schemas.microsoft.com/office/powerpoint/2010/main" val="18237567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object 3">
            <a:extLst>
              <a:ext uri="{FF2B5EF4-FFF2-40B4-BE49-F238E27FC236}">
                <a16:creationId xmlns:a16="http://schemas.microsoft.com/office/drawing/2014/main" id="{06225B60-809D-4D42-8AE6-B05437639BF0}"/>
              </a:ext>
            </a:extLst>
          </p:cNvPr>
          <p:cNvSpPr>
            <a:spLocks noGrp="1"/>
          </p:cNvSpPr>
          <p:nvPr>
            <p:ph type="title"/>
          </p:nvPr>
        </p:nvSpPr>
        <p:spPr>
          <a:xfrm>
            <a:off x="334566" y="532210"/>
            <a:ext cx="3857625" cy="746326"/>
          </a:xfrm>
        </p:spPr>
        <p:txBody>
          <a:bodyPr vert="horz" wrap="square" lIns="0" tIns="25241" rIns="0" bIns="0" numCol="1" anchor="t" anchorCtr="0" compatLnSpc="1">
            <a:prstTxWarp prst="textNoShape">
              <a:avLst/>
            </a:prstTxWarp>
            <a:spAutoFit/>
          </a:bodyPr>
          <a:lstStyle/>
          <a:p>
            <a:pPr marL="180975" indent="-171450" eaLnBrk="1" hangingPunct="1">
              <a:lnSpc>
                <a:spcPts val="2869"/>
              </a:lnSpc>
              <a:spcBef>
                <a:spcPts val="197"/>
              </a:spcBef>
            </a:pPr>
            <a:r>
              <a:rPr lang="en-US" altLang="en-US" sz="2400" b="1">
                <a:latin typeface="Arial" panose="020B0604020202020204" pitchFamily="34" charset="0"/>
                <a:cs typeface="Arial" panose="020B0604020202020204" pitchFamily="34" charset="0"/>
              </a:rPr>
              <a:t>Concept of Preventive and  corrective maintenance.</a:t>
            </a:r>
            <a:endParaRPr lang="en-US" altLang="en-US" sz="2400">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268F6298-F540-45CB-A361-3F7A132E0355}"/>
              </a:ext>
            </a:extLst>
          </p:cNvPr>
          <p:cNvSpPr txBox="1"/>
          <p:nvPr/>
        </p:nvSpPr>
        <p:spPr>
          <a:xfrm>
            <a:off x="1187054" y="1603772"/>
            <a:ext cx="2181225" cy="425116"/>
          </a:xfrm>
          <a:prstGeom prst="rect">
            <a:avLst/>
          </a:prstGeom>
        </p:spPr>
        <p:txBody>
          <a:bodyPr lIns="0" tIns="9525" rIns="0" bIns="0">
            <a:spAutoFit/>
          </a:bodyPr>
          <a:lstStyle/>
          <a:p>
            <a:pPr algn="ctr" defTabSz="685800">
              <a:spcBef>
                <a:spcPts val="75"/>
              </a:spcBef>
              <a:buClrTx/>
              <a:defRPr/>
            </a:pPr>
            <a:r>
              <a:rPr sz="1350" b="1" kern="1200" spc="-8" dirty="0">
                <a:solidFill>
                  <a:srgbClr val="585858"/>
                </a:solidFill>
                <a:ea typeface="+mn-ea"/>
              </a:rPr>
              <a:t>TYPES </a:t>
            </a:r>
            <a:r>
              <a:rPr sz="1350" b="1" kern="1200" spc="-23" dirty="0">
                <a:solidFill>
                  <a:srgbClr val="585858"/>
                </a:solidFill>
                <a:ea typeface="+mn-ea"/>
              </a:rPr>
              <a:t>OF</a:t>
            </a:r>
            <a:r>
              <a:rPr sz="1350" b="1" kern="1200" spc="34" dirty="0">
                <a:solidFill>
                  <a:srgbClr val="585858"/>
                </a:solidFill>
                <a:ea typeface="+mn-ea"/>
              </a:rPr>
              <a:t> </a:t>
            </a:r>
            <a:r>
              <a:rPr sz="1350" b="1" kern="1200" spc="-4" dirty="0">
                <a:solidFill>
                  <a:srgbClr val="585858"/>
                </a:solidFill>
                <a:ea typeface="+mn-ea"/>
              </a:rPr>
              <a:t>MAINTENANCE</a:t>
            </a:r>
            <a:endParaRPr sz="1350" kern="1200">
              <a:solidFill>
                <a:prstClr val="black"/>
              </a:solidFill>
              <a:ea typeface="+mn-ea"/>
            </a:endParaRPr>
          </a:p>
          <a:p>
            <a:pPr marL="5239" algn="ctr" defTabSz="685800">
              <a:spcBef>
                <a:spcPts val="15"/>
              </a:spcBef>
              <a:buClrTx/>
              <a:defRPr/>
            </a:pPr>
            <a:r>
              <a:rPr sz="1350" kern="1200" spc="-15" dirty="0">
                <a:solidFill>
                  <a:srgbClr val="585858"/>
                </a:solidFill>
                <a:ea typeface="+mn-ea"/>
              </a:rPr>
              <a:t>Preventive</a:t>
            </a:r>
            <a:r>
              <a:rPr sz="1350" kern="1200" spc="98" dirty="0">
                <a:solidFill>
                  <a:srgbClr val="585858"/>
                </a:solidFill>
                <a:ea typeface="+mn-ea"/>
              </a:rPr>
              <a:t> </a:t>
            </a:r>
            <a:r>
              <a:rPr sz="1350" kern="1200" spc="-4" dirty="0">
                <a:solidFill>
                  <a:srgbClr val="585858"/>
                </a:solidFill>
                <a:ea typeface="+mn-ea"/>
              </a:rPr>
              <a:t>Maintenance</a:t>
            </a:r>
            <a:endParaRPr sz="1350" kern="1200">
              <a:solidFill>
                <a:prstClr val="black"/>
              </a:solidFill>
              <a:ea typeface="+mn-ea"/>
            </a:endParaRPr>
          </a:p>
        </p:txBody>
      </p:sp>
      <p:sp>
        <p:nvSpPr>
          <p:cNvPr id="33796" name="object 5">
            <a:extLst>
              <a:ext uri="{FF2B5EF4-FFF2-40B4-BE49-F238E27FC236}">
                <a16:creationId xmlns:a16="http://schemas.microsoft.com/office/drawing/2014/main" id="{E71ED404-2000-4C4F-9548-9E5EB6133772}"/>
              </a:ext>
            </a:extLst>
          </p:cNvPr>
          <p:cNvSpPr txBox="1">
            <a:spLocks noChangeArrowheads="1"/>
          </p:cNvSpPr>
          <p:nvPr/>
        </p:nvSpPr>
        <p:spPr bwMode="auto">
          <a:xfrm>
            <a:off x="198835" y="2574132"/>
            <a:ext cx="3963590" cy="170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101"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375"/>
              </a:spcBef>
              <a:spcAft>
                <a:spcPct val="0"/>
              </a:spcAft>
              <a:buClrTx/>
            </a:pPr>
            <a:r>
              <a:rPr lang="en-US" altLang="en-US" sz="1350" kern="1200">
                <a:solidFill>
                  <a:prstClr val="black"/>
                </a:solidFill>
                <a:ea typeface="+mn-ea"/>
              </a:rPr>
              <a:t>Risk Based Maintenance(RBM)</a:t>
            </a: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Risk Based Maintenance (RBM) is when you  use a risk assessment methodology to assign  your scarce maintenance resources to those  assets that carry the most risk in case of a  failure (remembering that risk = likelihood x  consequence).</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55B24D8-60F9-4CE2-8D83-FF8F9B0B956C}"/>
              </a:ext>
            </a:extLst>
          </p:cNvPr>
          <p:cNvSpPr txBox="1"/>
          <p:nvPr/>
        </p:nvSpPr>
        <p:spPr>
          <a:xfrm>
            <a:off x="3334942" y="4838700"/>
            <a:ext cx="5420915" cy="288220"/>
          </a:xfrm>
          <a:prstGeom prst="rect">
            <a:avLst/>
          </a:prstGeom>
        </p:spPr>
        <p:txBody>
          <a:bodyPr lIns="0" tIns="31433" rIns="0" bIns="0">
            <a:spAutoFit/>
          </a:bodyPr>
          <a:lstStyle/>
          <a:p>
            <a:pPr marL="1834991" defTabSz="685800">
              <a:spcBef>
                <a:spcPts val="248"/>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8" dirty="0">
                <a:solidFill>
                  <a:srgbClr val="585858"/>
                </a:solidFill>
                <a:ea typeface="+mn-ea"/>
              </a:rPr>
              <a:t> </a:t>
            </a:r>
            <a:r>
              <a:rPr sz="675" kern="1200" dirty="0">
                <a:solidFill>
                  <a:srgbClr val="585858"/>
                </a:solidFill>
                <a:ea typeface="+mn-ea"/>
              </a:rPr>
              <a:t>https://1912milligrams.wordpress.com/2012/05/20/pc-preventive-maintenance/</a:t>
            </a:r>
            <a:endParaRPr sz="675" kern="1200">
              <a:solidFill>
                <a:prstClr val="black"/>
              </a:solidFill>
              <a:ea typeface="+mn-ea"/>
            </a:endParaRPr>
          </a:p>
          <a:p>
            <a:pPr marL="9525" defTabSz="685800">
              <a:spcBef>
                <a:spcPts val="240"/>
              </a:spcBef>
              <a:buClrTx/>
              <a:defRPr/>
            </a:pPr>
            <a:r>
              <a:rPr sz="825" kern="1200">
                <a:solidFill>
                  <a:prstClr val="black"/>
                </a:solidFill>
                <a:ea typeface="+mn-ea"/>
              </a:rPr>
              <a:t>.</a:t>
            </a:r>
          </a:p>
        </p:txBody>
      </p:sp>
      <p:sp>
        <p:nvSpPr>
          <p:cNvPr id="34819" name="object 3">
            <a:extLst>
              <a:ext uri="{FF2B5EF4-FFF2-40B4-BE49-F238E27FC236}">
                <a16:creationId xmlns:a16="http://schemas.microsoft.com/office/drawing/2014/main" id="{2A6BE2A9-C918-4B43-AD4E-FCB78B73C603}"/>
              </a:ext>
            </a:extLst>
          </p:cNvPr>
          <p:cNvSpPr>
            <a:spLocks noGrp="1"/>
          </p:cNvSpPr>
          <p:nvPr>
            <p:ph type="title"/>
          </p:nvPr>
        </p:nvSpPr>
        <p:spPr>
          <a:xfrm>
            <a:off x="334566" y="532210"/>
            <a:ext cx="3857625" cy="746326"/>
          </a:xfrm>
        </p:spPr>
        <p:txBody>
          <a:bodyPr vert="horz" wrap="square" lIns="0" tIns="25241" rIns="0" bIns="0" numCol="1" anchor="t" anchorCtr="0" compatLnSpc="1">
            <a:prstTxWarp prst="textNoShape">
              <a:avLst/>
            </a:prstTxWarp>
            <a:spAutoFit/>
          </a:bodyPr>
          <a:lstStyle/>
          <a:p>
            <a:pPr marL="180975" indent="-171450" eaLnBrk="1" hangingPunct="1">
              <a:lnSpc>
                <a:spcPts val="2869"/>
              </a:lnSpc>
              <a:spcBef>
                <a:spcPts val="197"/>
              </a:spcBef>
            </a:pPr>
            <a:r>
              <a:rPr lang="en-US" altLang="en-US" sz="2400" b="1">
                <a:latin typeface="Arial" panose="020B0604020202020204" pitchFamily="34" charset="0"/>
                <a:cs typeface="Arial" panose="020B0604020202020204" pitchFamily="34" charset="0"/>
              </a:rPr>
              <a:t>Concept of Preventive and  corrective maintenance.</a:t>
            </a:r>
            <a:endParaRPr lang="en-US" altLang="en-US" sz="2400">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EF83AC13-F87B-4A8E-8879-1DAF6DA43CB9}"/>
              </a:ext>
            </a:extLst>
          </p:cNvPr>
          <p:cNvSpPr txBox="1"/>
          <p:nvPr/>
        </p:nvSpPr>
        <p:spPr>
          <a:xfrm>
            <a:off x="1187054" y="1603772"/>
            <a:ext cx="2181225" cy="425116"/>
          </a:xfrm>
          <a:prstGeom prst="rect">
            <a:avLst/>
          </a:prstGeom>
        </p:spPr>
        <p:txBody>
          <a:bodyPr lIns="0" tIns="9525" rIns="0" bIns="0">
            <a:spAutoFit/>
          </a:bodyPr>
          <a:lstStyle/>
          <a:p>
            <a:pPr algn="ctr" defTabSz="685800">
              <a:spcBef>
                <a:spcPts val="75"/>
              </a:spcBef>
              <a:buClrTx/>
              <a:defRPr/>
            </a:pPr>
            <a:r>
              <a:rPr sz="1350" b="1" kern="1200" spc="-8" dirty="0">
                <a:solidFill>
                  <a:srgbClr val="585858"/>
                </a:solidFill>
                <a:ea typeface="+mn-ea"/>
              </a:rPr>
              <a:t>TYPES </a:t>
            </a:r>
            <a:r>
              <a:rPr sz="1350" b="1" kern="1200" spc="-23" dirty="0">
                <a:solidFill>
                  <a:srgbClr val="585858"/>
                </a:solidFill>
                <a:ea typeface="+mn-ea"/>
              </a:rPr>
              <a:t>OF</a:t>
            </a:r>
            <a:r>
              <a:rPr sz="1350" b="1" kern="1200" spc="34" dirty="0">
                <a:solidFill>
                  <a:srgbClr val="585858"/>
                </a:solidFill>
                <a:ea typeface="+mn-ea"/>
              </a:rPr>
              <a:t> </a:t>
            </a:r>
            <a:r>
              <a:rPr sz="1350" b="1" kern="1200" spc="-4" dirty="0">
                <a:solidFill>
                  <a:srgbClr val="585858"/>
                </a:solidFill>
                <a:ea typeface="+mn-ea"/>
              </a:rPr>
              <a:t>MAINTENANCE</a:t>
            </a:r>
            <a:endParaRPr sz="1350" kern="1200">
              <a:solidFill>
                <a:prstClr val="black"/>
              </a:solidFill>
              <a:ea typeface="+mn-ea"/>
            </a:endParaRPr>
          </a:p>
          <a:p>
            <a:pPr marL="5239" algn="ctr" defTabSz="685800">
              <a:spcBef>
                <a:spcPts val="15"/>
              </a:spcBef>
              <a:buClrTx/>
              <a:defRPr/>
            </a:pPr>
            <a:r>
              <a:rPr sz="1350" kern="1200" spc="-15" dirty="0">
                <a:solidFill>
                  <a:srgbClr val="585858"/>
                </a:solidFill>
                <a:ea typeface="+mn-ea"/>
              </a:rPr>
              <a:t>Preventive</a:t>
            </a:r>
            <a:r>
              <a:rPr sz="1350" kern="1200" spc="98" dirty="0">
                <a:solidFill>
                  <a:srgbClr val="585858"/>
                </a:solidFill>
                <a:ea typeface="+mn-ea"/>
              </a:rPr>
              <a:t> </a:t>
            </a:r>
            <a:r>
              <a:rPr sz="1350" kern="1200" spc="-4" dirty="0">
                <a:solidFill>
                  <a:srgbClr val="585858"/>
                </a:solidFill>
                <a:ea typeface="+mn-ea"/>
              </a:rPr>
              <a:t>Maintenance</a:t>
            </a:r>
            <a:endParaRPr sz="1350" kern="1200">
              <a:solidFill>
                <a:prstClr val="black"/>
              </a:solidFill>
              <a:ea typeface="+mn-ea"/>
            </a:endParaRPr>
          </a:p>
        </p:txBody>
      </p:sp>
      <p:sp>
        <p:nvSpPr>
          <p:cNvPr id="34821" name="object 5">
            <a:extLst>
              <a:ext uri="{FF2B5EF4-FFF2-40B4-BE49-F238E27FC236}">
                <a16:creationId xmlns:a16="http://schemas.microsoft.com/office/drawing/2014/main" id="{5641DB98-404C-4035-A03E-A59FA6B2DC53}"/>
              </a:ext>
            </a:extLst>
          </p:cNvPr>
          <p:cNvSpPr txBox="1">
            <a:spLocks noChangeArrowheads="1"/>
          </p:cNvSpPr>
          <p:nvPr/>
        </p:nvSpPr>
        <p:spPr bwMode="auto">
          <a:xfrm>
            <a:off x="198835" y="2574132"/>
            <a:ext cx="3965972" cy="1705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101"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375"/>
              </a:spcBef>
              <a:spcAft>
                <a:spcPct val="0"/>
              </a:spcAft>
              <a:buClrTx/>
            </a:pPr>
            <a:r>
              <a:rPr lang="en-US" altLang="en-US" sz="1350" kern="1200">
                <a:solidFill>
                  <a:prstClr val="black"/>
                </a:solidFill>
                <a:ea typeface="+mn-ea"/>
              </a:rPr>
              <a:t>Condition Based Maintenance(CBM)</a:t>
            </a: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It may be possible to take action to prevent it  from failing completely and/or to avoid the  consequences of failure. Condition Based  Maintenance as a strategy therefore looks for  physical evidence that a failure is occurring or  is about to occur.</a:t>
            </a:r>
          </a:p>
        </p:txBody>
      </p:sp>
      <p:sp>
        <p:nvSpPr>
          <p:cNvPr id="34822" name="object 6">
            <a:extLst>
              <a:ext uri="{FF2B5EF4-FFF2-40B4-BE49-F238E27FC236}">
                <a16:creationId xmlns:a16="http://schemas.microsoft.com/office/drawing/2014/main" id="{0E30B616-E97A-4E34-9578-97A3D138F9A9}"/>
              </a:ext>
            </a:extLst>
          </p:cNvPr>
          <p:cNvSpPr>
            <a:spLocks noChangeArrowheads="1"/>
          </p:cNvSpPr>
          <p:nvPr/>
        </p:nvSpPr>
        <p:spPr bwMode="auto">
          <a:xfrm>
            <a:off x="5000625" y="1435894"/>
            <a:ext cx="3750469" cy="257175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object 3">
            <a:extLst>
              <a:ext uri="{FF2B5EF4-FFF2-40B4-BE49-F238E27FC236}">
                <a16:creationId xmlns:a16="http://schemas.microsoft.com/office/drawing/2014/main" id="{9236F1D5-519C-4509-99A5-5776D981DF8D}"/>
              </a:ext>
            </a:extLst>
          </p:cNvPr>
          <p:cNvSpPr>
            <a:spLocks noGrp="1"/>
          </p:cNvSpPr>
          <p:nvPr>
            <p:ph type="title"/>
          </p:nvPr>
        </p:nvSpPr>
        <p:spPr>
          <a:xfrm>
            <a:off x="334566" y="532210"/>
            <a:ext cx="3857625" cy="746326"/>
          </a:xfrm>
        </p:spPr>
        <p:txBody>
          <a:bodyPr vert="horz" wrap="square" lIns="0" tIns="25241" rIns="0" bIns="0" numCol="1" anchor="t" anchorCtr="0" compatLnSpc="1">
            <a:prstTxWarp prst="textNoShape">
              <a:avLst/>
            </a:prstTxWarp>
            <a:spAutoFit/>
          </a:bodyPr>
          <a:lstStyle/>
          <a:p>
            <a:pPr marL="180975" indent="-171450" eaLnBrk="1" hangingPunct="1">
              <a:lnSpc>
                <a:spcPts val="2869"/>
              </a:lnSpc>
              <a:spcBef>
                <a:spcPts val="197"/>
              </a:spcBef>
            </a:pPr>
            <a:r>
              <a:rPr lang="en-US" altLang="en-US" sz="2400" b="1">
                <a:latin typeface="Arial" panose="020B0604020202020204" pitchFamily="34" charset="0"/>
                <a:cs typeface="Arial" panose="020B0604020202020204" pitchFamily="34" charset="0"/>
              </a:rPr>
              <a:t>Concept of Preventive and  corrective maintenance.</a:t>
            </a:r>
            <a:endParaRPr lang="en-US" altLang="en-US" sz="2400">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D6C57695-6D8A-4478-A261-266E5D604764}"/>
              </a:ext>
            </a:extLst>
          </p:cNvPr>
          <p:cNvSpPr txBox="1"/>
          <p:nvPr/>
        </p:nvSpPr>
        <p:spPr>
          <a:xfrm>
            <a:off x="1187054" y="1603772"/>
            <a:ext cx="2181225" cy="425116"/>
          </a:xfrm>
          <a:prstGeom prst="rect">
            <a:avLst/>
          </a:prstGeom>
        </p:spPr>
        <p:txBody>
          <a:bodyPr lIns="0" tIns="9525" rIns="0" bIns="0">
            <a:spAutoFit/>
          </a:bodyPr>
          <a:lstStyle/>
          <a:p>
            <a:pPr algn="ctr" defTabSz="685800">
              <a:spcBef>
                <a:spcPts val="75"/>
              </a:spcBef>
              <a:buClrTx/>
              <a:defRPr/>
            </a:pPr>
            <a:r>
              <a:rPr sz="1350" b="1" kern="1200" spc="-8" dirty="0">
                <a:solidFill>
                  <a:srgbClr val="585858"/>
                </a:solidFill>
                <a:ea typeface="+mn-ea"/>
              </a:rPr>
              <a:t>TYPES </a:t>
            </a:r>
            <a:r>
              <a:rPr sz="1350" b="1" kern="1200" spc="-23" dirty="0">
                <a:solidFill>
                  <a:srgbClr val="585858"/>
                </a:solidFill>
                <a:ea typeface="+mn-ea"/>
              </a:rPr>
              <a:t>OF</a:t>
            </a:r>
            <a:r>
              <a:rPr sz="1350" b="1" kern="1200" spc="34" dirty="0">
                <a:solidFill>
                  <a:srgbClr val="585858"/>
                </a:solidFill>
                <a:ea typeface="+mn-ea"/>
              </a:rPr>
              <a:t> </a:t>
            </a:r>
            <a:r>
              <a:rPr sz="1350" b="1" kern="1200" spc="-4" dirty="0">
                <a:solidFill>
                  <a:srgbClr val="585858"/>
                </a:solidFill>
                <a:ea typeface="+mn-ea"/>
              </a:rPr>
              <a:t>MAINTENANCE</a:t>
            </a:r>
            <a:endParaRPr sz="1350" kern="1200">
              <a:solidFill>
                <a:prstClr val="black"/>
              </a:solidFill>
              <a:ea typeface="+mn-ea"/>
            </a:endParaRPr>
          </a:p>
          <a:p>
            <a:pPr marL="5239" algn="ctr" defTabSz="685800">
              <a:spcBef>
                <a:spcPts val="15"/>
              </a:spcBef>
              <a:buClrTx/>
              <a:defRPr/>
            </a:pPr>
            <a:r>
              <a:rPr sz="1350" kern="1200" spc="-15" dirty="0">
                <a:solidFill>
                  <a:srgbClr val="585858"/>
                </a:solidFill>
                <a:ea typeface="+mn-ea"/>
              </a:rPr>
              <a:t>Preventive</a:t>
            </a:r>
            <a:r>
              <a:rPr sz="1350" kern="1200" spc="98" dirty="0">
                <a:solidFill>
                  <a:srgbClr val="585858"/>
                </a:solidFill>
                <a:ea typeface="+mn-ea"/>
              </a:rPr>
              <a:t> </a:t>
            </a:r>
            <a:r>
              <a:rPr sz="1350" kern="1200" spc="-4" dirty="0">
                <a:solidFill>
                  <a:srgbClr val="585858"/>
                </a:solidFill>
                <a:ea typeface="+mn-ea"/>
              </a:rPr>
              <a:t>Maintenance</a:t>
            </a:r>
            <a:endParaRPr sz="1350" kern="1200">
              <a:solidFill>
                <a:prstClr val="black"/>
              </a:solidFill>
              <a:ea typeface="+mn-ea"/>
            </a:endParaRPr>
          </a:p>
        </p:txBody>
      </p:sp>
      <p:sp>
        <p:nvSpPr>
          <p:cNvPr id="35844" name="object 5">
            <a:extLst>
              <a:ext uri="{FF2B5EF4-FFF2-40B4-BE49-F238E27FC236}">
                <a16:creationId xmlns:a16="http://schemas.microsoft.com/office/drawing/2014/main" id="{5F786792-4FA6-4084-8B85-2CCA4AF0776A}"/>
              </a:ext>
            </a:extLst>
          </p:cNvPr>
          <p:cNvSpPr txBox="1">
            <a:spLocks noChangeArrowheads="1"/>
          </p:cNvSpPr>
          <p:nvPr/>
        </p:nvSpPr>
        <p:spPr bwMode="auto">
          <a:xfrm>
            <a:off x="171451" y="2514601"/>
            <a:ext cx="3956447" cy="96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7625"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375"/>
              </a:spcBef>
              <a:spcAft>
                <a:spcPct val="0"/>
              </a:spcAft>
              <a:buClrTx/>
            </a:pPr>
            <a:r>
              <a:rPr lang="en-US" altLang="en-US" sz="1350" kern="1200">
                <a:solidFill>
                  <a:prstClr val="black"/>
                </a:solidFill>
                <a:ea typeface="+mn-ea"/>
              </a:rPr>
              <a:t>Predictive Maintenance(PM)</a:t>
            </a: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Predictive Maintenance (PDM) this was  essentially as a synonym for Condition Based  Maintenance.</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object 3">
            <a:extLst>
              <a:ext uri="{FF2B5EF4-FFF2-40B4-BE49-F238E27FC236}">
                <a16:creationId xmlns:a16="http://schemas.microsoft.com/office/drawing/2014/main" id="{97DB5B62-9F21-4900-B64C-556526DA2098}"/>
              </a:ext>
            </a:extLst>
          </p:cNvPr>
          <p:cNvSpPr>
            <a:spLocks noGrp="1"/>
          </p:cNvSpPr>
          <p:nvPr>
            <p:ph type="title"/>
          </p:nvPr>
        </p:nvSpPr>
        <p:spPr>
          <a:xfrm>
            <a:off x="334566" y="532210"/>
            <a:ext cx="3857625" cy="746326"/>
          </a:xfrm>
        </p:spPr>
        <p:txBody>
          <a:bodyPr vert="horz" wrap="square" lIns="0" tIns="25241" rIns="0" bIns="0" numCol="1" anchor="t" anchorCtr="0" compatLnSpc="1">
            <a:prstTxWarp prst="textNoShape">
              <a:avLst/>
            </a:prstTxWarp>
            <a:spAutoFit/>
          </a:bodyPr>
          <a:lstStyle/>
          <a:p>
            <a:pPr marL="180975" indent="-171450" eaLnBrk="1" hangingPunct="1">
              <a:lnSpc>
                <a:spcPts val="2869"/>
              </a:lnSpc>
              <a:spcBef>
                <a:spcPts val="197"/>
              </a:spcBef>
            </a:pPr>
            <a:r>
              <a:rPr lang="en-US" altLang="en-US" sz="2400" b="1">
                <a:latin typeface="Arial" panose="020B0604020202020204" pitchFamily="34" charset="0"/>
                <a:cs typeface="Arial" panose="020B0604020202020204" pitchFamily="34" charset="0"/>
              </a:rPr>
              <a:t>Concept of Preventive and  corrective maintenance.</a:t>
            </a:r>
            <a:endParaRPr lang="en-US" altLang="en-US" sz="2400">
              <a:latin typeface="Arial" panose="020B0604020202020204" pitchFamily="34" charset="0"/>
              <a:cs typeface="Arial" panose="020B0604020202020204" pitchFamily="34" charset="0"/>
            </a:endParaRPr>
          </a:p>
        </p:txBody>
      </p:sp>
      <p:sp>
        <p:nvSpPr>
          <p:cNvPr id="4" name="object 4">
            <a:extLst>
              <a:ext uri="{FF2B5EF4-FFF2-40B4-BE49-F238E27FC236}">
                <a16:creationId xmlns:a16="http://schemas.microsoft.com/office/drawing/2014/main" id="{A10481E4-4F51-433F-BFFD-DD4A5B08F021}"/>
              </a:ext>
            </a:extLst>
          </p:cNvPr>
          <p:cNvSpPr txBox="1"/>
          <p:nvPr/>
        </p:nvSpPr>
        <p:spPr>
          <a:xfrm>
            <a:off x="1187054" y="1603772"/>
            <a:ext cx="2181225" cy="425116"/>
          </a:xfrm>
          <a:prstGeom prst="rect">
            <a:avLst/>
          </a:prstGeom>
        </p:spPr>
        <p:txBody>
          <a:bodyPr lIns="0" tIns="9525" rIns="0" bIns="0">
            <a:spAutoFit/>
          </a:bodyPr>
          <a:lstStyle/>
          <a:p>
            <a:pPr algn="ctr" defTabSz="685800">
              <a:spcBef>
                <a:spcPts val="75"/>
              </a:spcBef>
              <a:buClrTx/>
              <a:defRPr/>
            </a:pPr>
            <a:r>
              <a:rPr sz="1350" b="1" kern="1200" spc="-8" dirty="0">
                <a:solidFill>
                  <a:srgbClr val="585858"/>
                </a:solidFill>
                <a:ea typeface="+mn-ea"/>
              </a:rPr>
              <a:t>TYPES </a:t>
            </a:r>
            <a:r>
              <a:rPr sz="1350" b="1" kern="1200" spc="-23" dirty="0">
                <a:solidFill>
                  <a:srgbClr val="585858"/>
                </a:solidFill>
                <a:ea typeface="+mn-ea"/>
              </a:rPr>
              <a:t>OF</a:t>
            </a:r>
            <a:r>
              <a:rPr sz="1350" b="1" kern="1200" spc="34" dirty="0">
                <a:solidFill>
                  <a:srgbClr val="585858"/>
                </a:solidFill>
                <a:ea typeface="+mn-ea"/>
              </a:rPr>
              <a:t> </a:t>
            </a:r>
            <a:r>
              <a:rPr sz="1350" b="1" kern="1200" spc="-4" dirty="0">
                <a:solidFill>
                  <a:srgbClr val="585858"/>
                </a:solidFill>
                <a:ea typeface="+mn-ea"/>
              </a:rPr>
              <a:t>MAINTENANCE</a:t>
            </a:r>
            <a:endParaRPr sz="1350" kern="1200">
              <a:solidFill>
                <a:prstClr val="black"/>
              </a:solidFill>
              <a:ea typeface="+mn-ea"/>
            </a:endParaRPr>
          </a:p>
          <a:p>
            <a:pPr marL="5239" algn="ctr" defTabSz="685800">
              <a:spcBef>
                <a:spcPts val="15"/>
              </a:spcBef>
              <a:buClrTx/>
              <a:defRPr/>
            </a:pPr>
            <a:r>
              <a:rPr sz="1350" kern="1200" spc="-15" dirty="0">
                <a:solidFill>
                  <a:srgbClr val="585858"/>
                </a:solidFill>
                <a:ea typeface="+mn-ea"/>
              </a:rPr>
              <a:t>Corrective</a:t>
            </a:r>
            <a:r>
              <a:rPr sz="1350" kern="1200" spc="98" dirty="0">
                <a:solidFill>
                  <a:srgbClr val="585858"/>
                </a:solidFill>
                <a:ea typeface="+mn-ea"/>
              </a:rPr>
              <a:t> </a:t>
            </a:r>
            <a:r>
              <a:rPr sz="1350" kern="1200" spc="-4" dirty="0">
                <a:solidFill>
                  <a:srgbClr val="585858"/>
                </a:solidFill>
                <a:ea typeface="+mn-ea"/>
              </a:rPr>
              <a:t>Maintenance</a:t>
            </a:r>
            <a:endParaRPr sz="1350" kern="1200">
              <a:solidFill>
                <a:prstClr val="black"/>
              </a:solidFill>
              <a:ea typeface="+mn-ea"/>
            </a:endParaRPr>
          </a:p>
        </p:txBody>
      </p:sp>
      <p:sp>
        <p:nvSpPr>
          <p:cNvPr id="36868" name="object 5">
            <a:extLst>
              <a:ext uri="{FF2B5EF4-FFF2-40B4-BE49-F238E27FC236}">
                <a16:creationId xmlns:a16="http://schemas.microsoft.com/office/drawing/2014/main" id="{07976EBC-3B95-4D31-B97B-F233342036C3}"/>
              </a:ext>
            </a:extLst>
          </p:cNvPr>
          <p:cNvSpPr txBox="1">
            <a:spLocks noChangeArrowheads="1"/>
          </p:cNvSpPr>
          <p:nvPr/>
        </p:nvSpPr>
        <p:spPr bwMode="auto">
          <a:xfrm>
            <a:off x="171451" y="2571751"/>
            <a:ext cx="3869531" cy="96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7625" rIns="0" bIns="0">
            <a:spAutoFit/>
          </a:bodyPr>
          <a:lstStyle>
            <a:lvl1pPr marL="20161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51210" defTabSz="685800" eaLnBrk="1" fontAlgn="base" hangingPunct="1">
              <a:spcBef>
                <a:spcPts val="375"/>
              </a:spcBef>
              <a:spcAft>
                <a:spcPct val="0"/>
              </a:spcAft>
              <a:buClrTx/>
            </a:pPr>
            <a:r>
              <a:rPr lang="en-US" altLang="en-US" sz="1350" kern="1200">
                <a:solidFill>
                  <a:prstClr val="black"/>
                </a:solidFill>
                <a:ea typeface="+mn-ea"/>
              </a:rPr>
              <a:t>Corrective Maintenance (CM)</a:t>
            </a:r>
          </a:p>
          <a:p>
            <a:pPr marL="151210"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A Run to Failure or Corrective Maintenance  strategy only restores the function of an item  after it has been allowed to fail</a:t>
            </a: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object 3">
            <a:extLst>
              <a:ext uri="{FF2B5EF4-FFF2-40B4-BE49-F238E27FC236}">
                <a16:creationId xmlns:a16="http://schemas.microsoft.com/office/drawing/2014/main" id="{9FD90E4A-540B-4750-B12A-057939DBFA4C}"/>
              </a:ext>
            </a:extLst>
          </p:cNvPr>
          <p:cNvSpPr>
            <a:spLocks noGrp="1"/>
          </p:cNvSpPr>
          <p:nvPr>
            <p:ph type="title"/>
          </p:nvPr>
        </p:nvSpPr>
        <p:spPr>
          <a:xfrm>
            <a:off x="334566" y="532210"/>
            <a:ext cx="3857625" cy="746326"/>
          </a:xfrm>
        </p:spPr>
        <p:txBody>
          <a:bodyPr vert="horz" wrap="square" lIns="0" tIns="25241" rIns="0" bIns="0" numCol="1" anchor="t" anchorCtr="0" compatLnSpc="1">
            <a:prstTxWarp prst="textNoShape">
              <a:avLst/>
            </a:prstTxWarp>
            <a:spAutoFit/>
          </a:bodyPr>
          <a:lstStyle/>
          <a:p>
            <a:pPr marL="180975" indent="-171450" eaLnBrk="1" hangingPunct="1">
              <a:lnSpc>
                <a:spcPts val="2869"/>
              </a:lnSpc>
              <a:spcBef>
                <a:spcPts val="197"/>
              </a:spcBef>
            </a:pPr>
            <a:r>
              <a:rPr lang="en-US" altLang="en-US" sz="2400" b="1">
                <a:latin typeface="Arial" panose="020B0604020202020204" pitchFamily="34" charset="0"/>
                <a:cs typeface="Arial" panose="020B0604020202020204" pitchFamily="34" charset="0"/>
              </a:rPr>
              <a:t>Concept of Preventive and  corrective maintenance.</a:t>
            </a:r>
            <a:endParaRPr lang="en-US" altLang="en-US" sz="2400">
              <a:latin typeface="Arial" panose="020B0604020202020204" pitchFamily="34" charset="0"/>
              <a:cs typeface="Arial" panose="020B0604020202020204" pitchFamily="34" charset="0"/>
            </a:endParaRPr>
          </a:p>
        </p:txBody>
      </p:sp>
      <p:sp>
        <p:nvSpPr>
          <p:cNvPr id="37891" name="object 4">
            <a:extLst>
              <a:ext uri="{FF2B5EF4-FFF2-40B4-BE49-F238E27FC236}">
                <a16:creationId xmlns:a16="http://schemas.microsoft.com/office/drawing/2014/main" id="{262ABDFE-5642-4BF7-9FA0-0D36C7B2D123}"/>
              </a:ext>
            </a:extLst>
          </p:cNvPr>
          <p:cNvSpPr txBox="1">
            <a:spLocks noChangeArrowheads="1"/>
          </p:cNvSpPr>
          <p:nvPr/>
        </p:nvSpPr>
        <p:spPr bwMode="auto">
          <a:xfrm>
            <a:off x="198835" y="1603773"/>
            <a:ext cx="4082653" cy="260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00013"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75010" algn="ctr" defTabSz="685800" eaLnBrk="1" fontAlgn="base" hangingPunct="1">
              <a:spcBef>
                <a:spcPts val="75"/>
              </a:spcBef>
              <a:spcAft>
                <a:spcPct val="0"/>
              </a:spcAft>
              <a:buClrTx/>
            </a:pPr>
            <a:r>
              <a:rPr lang="en-US" altLang="en-US" sz="1350" b="1" kern="1200">
                <a:solidFill>
                  <a:srgbClr val="585858"/>
                </a:solidFill>
                <a:ea typeface="+mn-ea"/>
              </a:rPr>
              <a:t>TYPES OF MAINTENANCE</a:t>
            </a:r>
            <a:endParaRPr lang="en-US" altLang="en-US" sz="1350" kern="1200">
              <a:solidFill>
                <a:prstClr val="black"/>
              </a:solidFill>
              <a:ea typeface="+mn-ea"/>
            </a:endParaRPr>
          </a:p>
          <a:p>
            <a:pPr marL="75010" algn="ctr" defTabSz="685800" eaLnBrk="1" fontAlgn="base" hangingPunct="1">
              <a:spcBef>
                <a:spcPts val="19"/>
              </a:spcBef>
              <a:spcAft>
                <a:spcPct val="0"/>
              </a:spcAft>
              <a:buClrTx/>
            </a:pPr>
            <a:r>
              <a:rPr lang="en-US" altLang="en-US" sz="1350" kern="1200">
                <a:solidFill>
                  <a:srgbClr val="585858"/>
                </a:solidFill>
                <a:ea typeface="+mn-ea"/>
              </a:rPr>
              <a:t>Corrective Maintenance</a:t>
            </a:r>
            <a:endParaRPr lang="en-US" altLang="en-US" sz="1350" kern="1200">
              <a:solidFill>
                <a:prstClr val="black"/>
              </a:solidFill>
              <a:ea typeface="+mn-ea"/>
            </a:endParaRPr>
          </a:p>
          <a:p>
            <a:pPr marL="75010" defTabSz="685800" eaLnBrk="1" fontAlgn="base" hangingPunct="1">
              <a:spcBef>
                <a:spcPct val="0"/>
              </a:spcBef>
              <a:spcAft>
                <a:spcPct val="0"/>
              </a:spcAft>
              <a:buClrTx/>
            </a:pPr>
            <a:endParaRPr lang="en-US" altLang="en-US" sz="1500" kern="1200">
              <a:solidFill>
                <a:prstClr val="black"/>
              </a:solidFill>
              <a:ea typeface="+mn-ea"/>
            </a:endParaRPr>
          </a:p>
          <a:p>
            <a:pPr marL="75010" defTabSz="685800" eaLnBrk="1" fontAlgn="base" hangingPunct="1">
              <a:spcBef>
                <a:spcPct val="0"/>
              </a:spcBef>
              <a:spcAft>
                <a:spcPct val="0"/>
              </a:spcAft>
              <a:buClrTx/>
            </a:pPr>
            <a:endParaRPr lang="en-US" altLang="en-US" sz="1725" kern="1200">
              <a:solidFill>
                <a:prstClr val="black"/>
              </a:solidFill>
              <a:ea typeface="+mn-ea"/>
            </a:endParaRPr>
          </a:p>
          <a:p>
            <a:pPr marL="75010" defTabSz="685800" eaLnBrk="1" fontAlgn="base" hangingPunct="1">
              <a:spcBef>
                <a:spcPct val="0"/>
              </a:spcBef>
              <a:spcAft>
                <a:spcPct val="0"/>
              </a:spcAft>
              <a:buClrTx/>
            </a:pPr>
            <a:r>
              <a:rPr lang="en-US" altLang="en-US" sz="1350" kern="1200">
                <a:solidFill>
                  <a:prstClr val="black"/>
                </a:solidFill>
                <a:ea typeface="+mn-ea"/>
              </a:rPr>
              <a:t>Deferred Corrective Maintenance(DCM)</a:t>
            </a:r>
          </a:p>
          <a:p>
            <a:pPr marL="75010"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when a corrective maintenance work request is  raised it is essential that you prioritize it  properly to make sure that where possible you  defer the work request and give your team the  time to properly plan and schedule the work.</a:t>
            </a:r>
          </a:p>
          <a:p>
            <a:pPr marL="75010" defTabSz="685800" eaLnBrk="1" fontAlgn="base" hangingPunct="1">
              <a:spcBef>
                <a:spcPts val="310"/>
              </a:spcBef>
              <a:spcAft>
                <a:spcPct val="0"/>
              </a:spcAft>
              <a:buClrTx/>
              <a:buSzPct val="76000"/>
              <a:buFontTx/>
              <a:buChar char="●"/>
            </a:pPr>
            <a:r>
              <a:rPr lang="en-US" altLang="en-US" sz="1350" kern="1200">
                <a:solidFill>
                  <a:prstClr val="black"/>
                </a:solidFill>
                <a:ea typeface="+mn-ea"/>
              </a:rPr>
              <a:t>Emergency Maintenance(EM)</a:t>
            </a: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object 2">
            <a:extLst>
              <a:ext uri="{FF2B5EF4-FFF2-40B4-BE49-F238E27FC236}">
                <a16:creationId xmlns:a16="http://schemas.microsoft.com/office/drawing/2014/main" id="{9ADFEBE5-0CDC-4A8A-9B4E-BE5C114B97C5}"/>
              </a:ext>
            </a:extLst>
          </p:cNvPr>
          <p:cNvSpPr>
            <a:spLocks noGrp="1"/>
          </p:cNvSpPr>
          <p:nvPr>
            <p:ph type="title"/>
          </p:nvPr>
        </p:nvSpPr>
        <p:spPr>
          <a:xfrm>
            <a:off x="334566" y="532210"/>
            <a:ext cx="3857625" cy="746326"/>
          </a:xfrm>
        </p:spPr>
        <p:txBody>
          <a:bodyPr vert="horz" wrap="square" lIns="0" tIns="25241" rIns="0" bIns="0" numCol="1" anchor="t" anchorCtr="0" compatLnSpc="1">
            <a:prstTxWarp prst="textNoShape">
              <a:avLst/>
            </a:prstTxWarp>
            <a:spAutoFit/>
          </a:bodyPr>
          <a:lstStyle/>
          <a:p>
            <a:pPr marL="180975" indent="-171450" eaLnBrk="1" hangingPunct="1">
              <a:lnSpc>
                <a:spcPts val="2869"/>
              </a:lnSpc>
              <a:spcBef>
                <a:spcPts val="197"/>
              </a:spcBef>
            </a:pPr>
            <a:r>
              <a:rPr lang="en-US" altLang="en-US" sz="2400" b="1">
                <a:latin typeface="Arial" panose="020B0604020202020204" pitchFamily="34" charset="0"/>
                <a:cs typeface="Arial" panose="020B0604020202020204" pitchFamily="34" charset="0"/>
              </a:rPr>
              <a:t>Concept of Preventive and  corrective maintenance.</a:t>
            </a:r>
            <a:endParaRPr lang="en-US" altLang="en-US" sz="2400">
              <a:latin typeface="Arial" panose="020B0604020202020204" pitchFamily="34" charset="0"/>
              <a:cs typeface="Arial" panose="020B0604020202020204" pitchFamily="34" charset="0"/>
            </a:endParaRPr>
          </a:p>
        </p:txBody>
      </p:sp>
      <p:sp>
        <p:nvSpPr>
          <p:cNvPr id="38915" name="object 3">
            <a:extLst>
              <a:ext uri="{FF2B5EF4-FFF2-40B4-BE49-F238E27FC236}">
                <a16:creationId xmlns:a16="http://schemas.microsoft.com/office/drawing/2014/main" id="{9B732540-3010-4107-8565-861074D0592D}"/>
              </a:ext>
            </a:extLst>
          </p:cNvPr>
          <p:cNvSpPr txBox="1">
            <a:spLocks noChangeArrowheads="1"/>
          </p:cNvSpPr>
          <p:nvPr/>
        </p:nvSpPr>
        <p:spPr bwMode="auto">
          <a:xfrm>
            <a:off x="198835" y="1603773"/>
            <a:ext cx="4112419" cy="257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58738"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4054" algn="ctr" defTabSz="685800" eaLnBrk="1" fontAlgn="base" hangingPunct="1">
              <a:spcBef>
                <a:spcPts val="75"/>
              </a:spcBef>
              <a:spcAft>
                <a:spcPct val="0"/>
              </a:spcAft>
              <a:buClrTx/>
            </a:pPr>
            <a:r>
              <a:rPr lang="en-US" altLang="en-US" sz="1350" b="1" kern="1200">
                <a:solidFill>
                  <a:srgbClr val="585858"/>
                </a:solidFill>
                <a:ea typeface="+mn-ea"/>
              </a:rPr>
              <a:t>TYPES OF MAINTENANCE</a:t>
            </a:r>
            <a:endParaRPr lang="en-US" altLang="en-US" sz="1350" kern="1200">
              <a:solidFill>
                <a:prstClr val="black"/>
              </a:solidFill>
              <a:ea typeface="+mn-ea"/>
            </a:endParaRPr>
          </a:p>
          <a:p>
            <a:pPr marL="44054" algn="ctr" defTabSz="685800" eaLnBrk="1" fontAlgn="base" hangingPunct="1">
              <a:spcBef>
                <a:spcPts val="19"/>
              </a:spcBef>
              <a:spcAft>
                <a:spcPct val="0"/>
              </a:spcAft>
              <a:buClrTx/>
            </a:pPr>
            <a:r>
              <a:rPr lang="en-US" altLang="en-US" sz="1350" kern="1200">
                <a:solidFill>
                  <a:srgbClr val="585858"/>
                </a:solidFill>
                <a:ea typeface="+mn-ea"/>
              </a:rPr>
              <a:t>Corrective Maintenance</a:t>
            </a:r>
            <a:endParaRPr lang="en-US" altLang="en-US" sz="1350" kern="1200">
              <a:solidFill>
                <a:prstClr val="black"/>
              </a:solidFill>
              <a:ea typeface="+mn-ea"/>
            </a:endParaRPr>
          </a:p>
          <a:p>
            <a:pPr marL="44054" defTabSz="685800" eaLnBrk="1" fontAlgn="base" hangingPunct="1">
              <a:spcBef>
                <a:spcPct val="0"/>
              </a:spcBef>
              <a:spcAft>
                <a:spcPct val="0"/>
              </a:spcAft>
              <a:buClrTx/>
            </a:pPr>
            <a:endParaRPr lang="en-US" altLang="en-US" sz="1500" kern="1200">
              <a:solidFill>
                <a:prstClr val="black"/>
              </a:solidFill>
              <a:ea typeface="+mn-ea"/>
            </a:endParaRPr>
          </a:p>
          <a:p>
            <a:pPr marL="44054" defTabSz="685800" eaLnBrk="1" fontAlgn="base" hangingPunct="1">
              <a:spcBef>
                <a:spcPct val="0"/>
              </a:spcBef>
              <a:spcAft>
                <a:spcPct val="0"/>
              </a:spcAft>
              <a:buClrTx/>
            </a:pPr>
            <a:endParaRPr lang="en-US" altLang="en-US" sz="1725" kern="1200">
              <a:solidFill>
                <a:prstClr val="black"/>
              </a:solidFill>
              <a:ea typeface="+mn-ea"/>
            </a:endParaRPr>
          </a:p>
          <a:p>
            <a:pPr marL="44054" defTabSz="685800" eaLnBrk="1" fontAlgn="base" hangingPunct="1">
              <a:spcBef>
                <a:spcPct val="0"/>
              </a:spcBef>
              <a:spcAft>
                <a:spcPct val="0"/>
              </a:spcAft>
              <a:buClrTx/>
            </a:pPr>
            <a:r>
              <a:rPr lang="en-US" altLang="en-US" sz="1350" kern="1200">
                <a:solidFill>
                  <a:prstClr val="black"/>
                </a:solidFill>
                <a:ea typeface="+mn-ea"/>
              </a:rPr>
              <a:t>Emergency Maintenance(EM)</a:t>
            </a:r>
          </a:p>
          <a:p>
            <a:pPr marL="44054"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Emergency Maintenance is corrective  maintenance that is so urgent that it breaks into  your Frozen Weekly Schedule</a:t>
            </a:r>
          </a:p>
          <a:p>
            <a:pPr marL="44054" defTabSz="685800" eaLnBrk="1" fontAlgn="base" hangingPunct="1">
              <a:spcBef>
                <a:spcPts val="300"/>
              </a:spcBef>
              <a:spcAft>
                <a:spcPct val="0"/>
              </a:spcAft>
              <a:buClrTx/>
              <a:buSzPct val="76000"/>
              <a:buFontTx/>
              <a:buChar char="●"/>
            </a:pPr>
            <a:r>
              <a:rPr lang="en-US" altLang="en-US" sz="1350" kern="1200">
                <a:solidFill>
                  <a:prstClr val="black"/>
                </a:solidFill>
                <a:ea typeface="+mn-ea"/>
              </a:rPr>
              <a:t>Emergency Maintenance is the one and only</a:t>
            </a:r>
          </a:p>
          <a:p>
            <a:pPr marL="44054" defTabSz="685800" eaLnBrk="1" fontAlgn="base" hangingPunct="1">
              <a:lnSpc>
                <a:spcPct val="118000"/>
              </a:lnSpc>
              <a:spcBef>
                <a:spcPct val="0"/>
              </a:spcBef>
              <a:spcAft>
                <a:spcPct val="0"/>
              </a:spcAft>
              <a:buClrTx/>
            </a:pPr>
            <a:r>
              <a:rPr lang="en-US" altLang="en-US" sz="1350" kern="1200">
                <a:solidFill>
                  <a:prstClr val="black"/>
                </a:solidFill>
                <a:ea typeface="+mn-ea"/>
              </a:rPr>
              <a:t>maintenance type that we really want to avoid  as much as possible.</a:t>
            </a:r>
          </a:p>
        </p:txBody>
      </p:sp>
      <p:sp>
        <p:nvSpPr>
          <p:cNvPr id="4" name="object 4">
            <a:extLst>
              <a:ext uri="{FF2B5EF4-FFF2-40B4-BE49-F238E27FC236}">
                <a16:creationId xmlns:a16="http://schemas.microsoft.com/office/drawing/2014/main" id="{757F5E46-8574-4C2B-80CB-3024F738A5B5}"/>
              </a:ext>
            </a:extLst>
          </p:cNvPr>
          <p:cNvSpPr txBox="1"/>
          <p:nvPr/>
        </p:nvSpPr>
        <p:spPr>
          <a:xfrm>
            <a:off x="5161360" y="4861323"/>
            <a:ext cx="2035969"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131" dirty="0">
                <a:solidFill>
                  <a:srgbClr val="585858"/>
                </a:solidFill>
                <a:ea typeface="+mn-ea"/>
              </a:rPr>
              <a:t> </a:t>
            </a:r>
            <a:r>
              <a:rPr sz="675" kern="1200" dirty="0">
                <a:solidFill>
                  <a:srgbClr val="585858"/>
                </a:solidFill>
                <a:ea typeface="+mn-ea"/>
              </a:rPr>
              <a:t>https://</a:t>
            </a:r>
            <a:r>
              <a:rPr sz="675" kern="1200" dirty="0">
                <a:solidFill>
                  <a:srgbClr val="585858"/>
                </a:solidFill>
                <a:ea typeface="+mn-ea"/>
                <a:hlinkClick r:id="rId2"/>
              </a:rPr>
              <a:t>www.synopc.com/our-services</a:t>
            </a:r>
            <a:endParaRPr sz="675" kern="1200">
              <a:solidFill>
                <a:prstClr val="black"/>
              </a:solidFill>
              <a:ea typeface="+mn-ea"/>
            </a:endParaRPr>
          </a:p>
        </p:txBody>
      </p:sp>
      <p:sp>
        <p:nvSpPr>
          <p:cNvPr id="38917" name="object 5">
            <a:extLst>
              <a:ext uri="{FF2B5EF4-FFF2-40B4-BE49-F238E27FC236}">
                <a16:creationId xmlns:a16="http://schemas.microsoft.com/office/drawing/2014/main" id="{298FBE0C-9433-4D44-BE45-BCD519C2595A}"/>
              </a:ext>
            </a:extLst>
          </p:cNvPr>
          <p:cNvSpPr>
            <a:spLocks noChangeArrowheads="1"/>
          </p:cNvSpPr>
          <p:nvPr/>
        </p:nvSpPr>
        <p:spPr bwMode="auto">
          <a:xfrm>
            <a:off x="5014912" y="1178719"/>
            <a:ext cx="3700463" cy="249316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7F32FA7-19F9-4331-BC05-0C81E04AA564}"/>
              </a:ext>
            </a:extLst>
          </p:cNvPr>
          <p:cNvSpPr txBox="1">
            <a:spLocks noGrp="1"/>
          </p:cNvSpPr>
          <p:nvPr>
            <p:ph type="title"/>
          </p:nvPr>
        </p:nvSpPr>
        <p:spPr>
          <a:xfrm>
            <a:off x="1193006" y="715567"/>
            <a:ext cx="2144316" cy="381836"/>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defRPr/>
            </a:pPr>
            <a:r>
              <a:rPr sz="2400" b="1" spc="11" dirty="0"/>
              <a:t>Tools</a:t>
            </a:r>
            <a:r>
              <a:rPr sz="2400" b="1" spc="-139" dirty="0"/>
              <a:t> </a:t>
            </a:r>
            <a:r>
              <a:rPr sz="2400" b="1" spc="8" dirty="0"/>
              <a:t>required</a:t>
            </a:r>
            <a:endParaRPr sz="2400"/>
          </a:p>
        </p:txBody>
      </p:sp>
      <p:sp>
        <p:nvSpPr>
          <p:cNvPr id="3" name="object 3">
            <a:extLst>
              <a:ext uri="{FF2B5EF4-FFF2-40B4-BE49-F238E27FC236}">
                <a16:creationId xmlns:a16="http://schemas.microsoft.com/office/drawing/2014/main" id="{9F3A42FF-2E3C-4984-B1D5-764138D05B13}"/>
              </a:ext>
            </a:extLst>
          </p:cNvPr>
          <p:cNvSpPr txBox="1"/>
          <p:nvPr/>
        </p:nvSpPr>
        <p:spPr>
          <a:xfrm>
            <a:off x="1266825" y="1706166"/>
            <a:ext cx="2020491" cy="217367"/>
          </a:xfrm>
          <a:prstGeom prst="rect">
            <a:avLst/>
          </a:prstGeom>
        </p:spPr>
        <p:txBody>
          <a:bodyPr lIns="0" tIns="9525" rIns="0" bIns="0">
            <a:spAutoFit/>
          </a:bodyPr>
          <a:lstStyle/>
          <a:p>
            <a:pPr marL="9525" defTabSz="685800">
              <a:spcBef>
                <a:spcPts val="75"/>
              </a:spcBef>
              <a:buClrTx/>
              <a:defRPr/>
            </a:pPr>
            <a:r>
              <a:rPr sz="1350" b="1" kern="1200" dirty="0">
                <a:solidFill>
                  <a:srgbClr val="585858"/>
                </a:solidFill>
                <a:ea typeface="+mn-ea"/>
              </a:rPr>
              <a:t>7 </a:t>
            </a:r>
            <a:r>
              <a:rPr sz="1350" b="1" kern="1200" spc="-4" dirty="0">
                <a:solidFill>
                  <a:srgbClr val="585858"/>
                </a:solidFill>
                <a:ea typeface="+mn-ea"/>
              </a:rPr>
              <a:t>Must-Have </a:t>
            </a:r>
            <a:r>
              <a:rPr sz="1350" b="1" kern="1200" spc="-8" dirty="0">
                <a:solidFill>
                  <a:srgbClr val="585858"/>
                </a:solidFill>
                <a:ea typeface="+mn-ea"/>
              </a:rPr>
              <a:t>Hand </a:t>
            </a:r>
            <a:r>
              <a:rPr sz="1350" b="1" kern="1200" spc="11" dirty="0">
                <a:solidFill>
                  <a:srgbClr val="585858"/>
                </a:solidFill>
                <a:ea typeface="+mn-ea"/>
              </a:rPr>
              <a:t>Tools</a:t>
            </a:r>
            <a:endParaRPr sz="1350" kern="1200">
              <a:solidFill>
                <a:prstClr val="black"/>
              </a:solidFill>
              <a:ea typeface="+mn-ea"/>
            </a:endParaRPr>
          </a:p>
        </p:txBody>
      </p:sp>
      <p:sp>
        <p:nvSpPr>
          <p:cNvPr id="4" name="object 4">
            <a:extLst>
              <a:ext uri="{FF2B5EF4-FFF2-40B4-BE49-F238E27FC236}">
                <a16:creationId xmlns:a16="http://schemas.microsoft.com/office/drawing/2014/main" id="{EB32E783-1C2A-445F-8E15-7703E458A4A2}"/>
              </a:ext>
            </a:extLst>
          </p:cNvPr>
          <p:cNvSpPr txBox="1"/>
          <p:nvPr/>
        </p:nvSpPr>
        <p:spPr>
          <a:xfrm>
            <a:off x="285751" y="2571750"/>
            <a:ext cx="3061097" cy="1017843"/>
          </a:xfrm>
          <a:prstGeom prst="rect">
            <a:avLst/>
          </a:prstGeom>
        </p:spPr>
        <p:txBody>
          <a:bodyPr lIns="0" tIns="47625" rIns="0" bIns="0">
            <a:spAutoFit/>
          </a:bodyPr>
          <a:lstStyle/>
          <a:p>
            <a:pPr marL="295275" indent="-286226" defTabSz="685800">
              <a:spcBef>
                <a:spcPts val="375"/>
              </a:spcBef>
              <a:buClrTx/>
              <a:buSzPct val="75675"/>
              <a:buFontTx/>
              <a:buChar char="●"/>
              <a:tabLst>
                <a:tab pos="295275" algn="l"/>
                <a:tab pos="295751" algn="l"/>
              </a:tabLst>
              <a:defRPr/>
            </a:pPr>
            <a:r>
              <a:rPr sz="1388" kern="1200" dirty="0">
                <a:solidFill>
                  <a:prstClr val="black"/>
                </a:solidFill>
                <a:ea typeface="+mn-ea"/>
              </a:rPr>
              <a:t>Flat-Tip</a:t>
            </a:r>
            <a:r>
              <a:rPr sz="1388" kern="1200" spc="116" dirty="0">
                <a:solidFill>
                  <a:prstClr val="black"/>
                </a:solidFill>
                <a:ea typeface="+mn-ea"/>
              </a:rPr>
              <a:t> </a:t>
            </a:r>
            <a:r>
              <a:rPr sz="1388" kern="1200" spc="4" dirty="0">
                <a:solidFill>
                  <a:prstClr val="black"/>
                </a:solidFill>
                <a:ea typeface="+mn-ea"/>
              </a:rPr>
              <a:t>Screwdrivers</a:t>
            </a:r>
            <a:endParaRPr sz="1388" kern="1200">
              <a:solidFill>
                <a:prstClr val="black"/>
              </a:solidFill>
              <a:ea typeface="+mn-ea"/>
            </a:endParaRPr>
          </a:p>
          <a:p>
            <a:pPr marL="295275" indent="-286226" defTabSz="685800">
              <a:spcBef>
                <a:spcPts val="307"/>
              </a:spcBef>
              <a:buClrTx/>
              <a:buSzPct val="75675"/>
              <a:buFontTx/>
              <a:buChar char="●"/>
              <a:tabLst>
                <a:tab pos="295275" algn="l"/>
                <a:tab pos="295751" algn="l"/>
              </a:tabLst>
              <a:defRPr/>
            </a:pPr>
            <a:r>
              <a:rPr sz="1388" kern="1200" spc="15" dirty="0">
                <a:solidFill>
                  <a:prstClr val="black"/>
                </a:solidFill>
                <a:ea typeface="+mn-ea"/>
              </a:rPr>
              <a:t>Philips-Head</a:t>
            </a:r>
            <a:r>
              <a:rPr sz="1388" kern="1200" spc="8" dirty="0">
                <a:solidFill>
                  <a:prstClr val="black"/>
                </a:solidFill>
                <a:ea typeface="+mn-ea"/>
              </a:rPr>
              <a:t> </a:t>
            </a:r>
            <a:r>
              <a:rPr sz="1388" kern="1200" spc="4" dirty="0">
                <a:solidFill>
                  <a:prstClr val="black"/>
                </a:solidFill>
                <a:ea typeface="+mn-ea"/>
              </a:rPr>
              <a:t>Screwdrivers</a:t>
            </a:r>
            <a:endParaRPr sz="1388" kern="1200">
              <a:solidFill>
                <a:prstClr val="black"/>
              </a:solidFill>
              <a:ea typeface="+mn-ea"/>
            </a:endParaRPr>
          </a:p>
          <a:p>
            <a:pPr marL="295275" indent="-286226" defTabSz="685800">
              <a:spcBef>
                <a:spcPts val="307"/>
              </a:spcBef>
              <a:buClrTx/>
              <a:buSzPct val="75675"/>
              <a:buFontTx/>
              <a:buChar char="●"/>
              <a:tabLst>
                <a:tab pos="295275" algn="l"/>
                <a:tab pos="295751" algn="l"/>
              </a:tabLst>
              <a:defRPr/>
            </a:pPr>
            <a:r>
              <a:rPr sz="1388" kern="1200" spc="-15" dirty="0">
                <a:solidFill>
                  <a:prstClr val="black"/>
                </a:solidFill>
                <a:ea typeface="+mn-ea"/>
              </a:rPr>
              <a:t>Torx </a:t>
            </a:r>
            <a:r>
              <a:rPr sz="1388" kern="1200" spc="8" dirty="0">
                <a:solidFill>
                  <a:prstClr val="black"/>
                </a:solidFill>
                <a:ea typeface="+mn-ea"/>
              </a:rPr>
              <a:t>Screwdrivers </a:t>
            </a:r>
            <a:r>
              <a:rPr sz="1388" kern="1200" spc="11" dirty="0">
                <a:solidFill>
                  <a:prstClr val="black"/>
                </a:solidFill>
                <a:ea typeface="+mn-ea"/>
              </a:rPr>
              <a:t>and Nut</a:t>
            </a:r>
            <a:r>
              <a:rPr sz="1388" kern="1200" spc="-38" dirty="0">
                <a:solidFill>
                  <a:prstClr val="black"/>
                </a:solidFill>
                <a:ea typeface="+mn-ea"/>
              </a:rPr>
              <a:t> </a:t>
            </a:r>
            <a:r>
              <a:rPr sz="1388" kern="1200" spc="-8" dirty="0">
                <a:solidFill>
                  <a:prstClr val="black"/>
                </a:solidFill>
                <a:ea typeface="+mn-ea"/>
              </a:rPr>
              <a:t>Drivers</a:t>
            </a:r>
            <a:endParaRPr sz="1388" kern="1200">
              <a:solidFill>
                <a:prstClr val="black"/>
              </a:solidFill>
              <a:ea typeface="+mn-ea"/>
            </a:endParaRPr>
          </a:p>
          <a:p>
            <a:pPr marL="295275" indent="-286226" defTabSz="685800">
              <a:spcBef>
                <a:spcPts val="304"/>
              </a:spcBef>
              <a:buClrTx/>
              <a:buSzPct val="75675"/>
              <a:buFontTx/>
              <a:buChar char="●"/>
              <a:tabLst>
                <a:tab pos="295275" algn="l"/>
                <a:tab pos="295751" algn="l"/>
              </a:tabLst>
              <a:defRPr/>
            </a:pPr>
            <a:r>
              <a:rPr sz="1388" kern="1200" spc="41" dirty="0">
                <a:solidFill>
                  <a:prstClr val="black"/>
                </a:solidFill>
                <a:ea typeface="+mn-ea"/>
              </a:rPr>
              <a:t>Wire</a:t>
            </a:r>
            <a:r>
              <a:rPr sz="1388" kern="1200" spc="-105" dirty="0">
                <a:solidFill>
                  <a:prstClr val="black"/>
                </a:solidFill>
                <a:ea typeface="+mn-ea"/>
              </a:rPr>
              <a:t> </a:t>
            </a:r>
            <a:r>
              <a:rPr sz="1388" kern="1200" spc="4" dirty="0">
                <a:solidFill>
                  <a:prstClr val="black"/>
                </a:solidFill>
                <a:ea typeface="+mn-ea"/>
              </a:rPr>
              <a:t>Cutters</a:t>
            </a:r>
            <a:endParaRPr sz="1388" kern="1200">
              <a:solidFill>
                <a:prstClr val="black"/>
              </a:solidFill>
              <a:ea typeface="+mn-ea"/>
            </a:endParaRPr>
          </a:p>
        </p:txBody>
      </p:sp>
      <p:sp>
        <p:nvSpPr>
          <p:cNvPr id="5" name="object 5">
            <a:extLst>
              <a:ext uri="{FF2B5EF4-FFF2-40B4-BE49-F238E27FC236}">
                <a16:creationId xmlns:a16="http://schemas.microsoft.com/office/drawing/2014/main" id="{EE1350FE-B921-4DB8-80BD-D34653D97266}"/>
              </a:ext>
            </a:extLst>
          </p:cNvPr>
          <p:cNvSpPr txBox="1"/>
          <p:nvPr/>
        </p:nvSpPr>
        <p:spPr>
          <a:xfrm>
            <a:off x="5161360" y="4861323"/>
            <a:ext cx="3567113"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4" dirty="0">
                <a:solidFill>
                  <a:srgbClr val="585858"/>
                </a:solidFill>
                <a:ea typeface="+mn-ea"/>
              </a:rPr>
              <a:t> </a:t>
            </a:r>
            <a:r>
              <a:rPr sz="675" kern="1200" dirty="0">
                <a:solidFill>
                  <a:srgbClr val="585858"/>
                </a:solidFill>
                <a:ea typeface="+mn-ea"/>
              </a:rPr>
              <a:t>https://waneyhcsb.wordpress.com/2012/05/17/pc-tool-kits-and-their-functions/</a:t>
            </a:r>
            <a:endParaRPr sz="675" kern="1200">
              <a:solidFill>
                <a:prstClr val="black"/>
              </a:solidFill>
              <a:ea typeface="+mn-ea"/>
            </a:endParaRPr>
          </a:p>
        </p:txBody>
      </p:sp>
      <p:sp>
        <p:nvSpPr>
          <p:cNvPr id="39942" name="object 6">
            <a:extLst>
              <a:ext uri="{FF2B5EF4-FFF2-40B4-BE49-F238E27FC236}">
                <a16:creationId xmlns:a16="http://schemas.microsoft.com/office/drawing/2014/main" id="{38A451CF-F9E6-49E6-B901-3B5D2BB97FE5}"/>
              </a:ext>
            </a:extLst>
          </p:cNvPr>
          <p:cNvSpPr>
            <a:spLocks noChangeArrowheads="1"/>
          </p:cNvSpPr>
          <p:nvPr/>
        </p:nvSpPr>
        <p:spPr bwMode="auto">
          <a:xfrm>
            <a:off x="4914900" y="1421606"/>
            <a:ext cx="3900488" cy="270033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93E4361-8A5C-4372-AFF2-3A79C6565836}"/>
              </a:ext>
            </a:extLst>
          </p:cNvPr>
          <p:cNvSpPr txBox="1">
            <a:spLocks noGrp="1"/>
          </p:cNvSpPr>
          <p:nvPr>
            <p:ph type="title"/>
          </p:nvPr>
        </p:nvSpPr>
        <p:spPr>
          <a:xfrm>
            <a:off x="1193006" y="715567"/>
            <a:ext cx="2144316" cy="381836"/>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defRPr/>
            </a:pPr>
            <a:r>
              <a:rPr sz="2400" b="1" spc="11" dirty="0"/>
              <a:t>Tools</a:t>
            </a:r>
            <a:r>
              <a:rPr sz="2400" b="1" spc="-139" dirty="0"/>
              <a:t> </a:t>
            </a:r>
            <a:r>
              <a:rPr sz="2400" b="1" spc="8" dirty="0"/>
              <a:t>required</a:t>
            </a:r>
            <a:endParaRPr sz="2400"/>
          </a:p>
        </p:txBody>
      </p:sp>
      <p:sp>
        <p:nvSpPr>
          <p:cNvPr id="4" name="object 4">
            <a:extLst>
              <a:ext uri="{FF2B5EF4-FFF2-40B4-BE49-F238E27FC236}">
                <a16:creationId xmlns:a16="http://schemas.microsoft.com/office/drawing/2014/main" id="{2D38AC4E-F749-49C6-A333-DE18C3EA7BB2}"/>
              </a:ext>
            </a:extLst>
          </p:cNvPr>
          <p:cNvSpPr txBox="1"/>
          <p:nvPr/>
        </p:nvSpPr>
        <p:spPr>
          <a:xfrm>
            <a:off x="1266825" y="1706166"/>
            <a:ext cx="2020491" cy="217367"/>
          </a:xfrm>
          <a:prstGeom prst="rect">
            <a:avLst/>
          </a:prstGeom>
        </p:spPr>
        <p:txBody>
          <a:bodyPr lIns="0" tIns="9525" rIns="0" bIns="0">
            <a:spAutoFit/>
          </a:bodyPr>
          <a:lstStyle/>
          <a:p>
            <a:pPr marL="9525" defTabSz="685800">
              <a:spcBef>
                <a:spcPts val="75"/>
              </a:spcBef>
              <a:buClrTx/>
              <a:defRPr/>
            </a:pPr>
            <a:r>
              <a:rPr sz="1350" b="1" kern="1200" dirty="0">
                <a:solidFill>
                  <a:srgbClr val="585858"/>
                </a:solidFill>
                <a:ea typeface="+mn-ea"/>
              </a:rPr>
              <a:t>7 </a:t>
            </a:r>
            <a:r>
              <a:rPr sz="1350" b="1" kern="1200" spc="-4" dirty="0">
                <a:solidFill>
                  <a:srgbClr val="585858"/>
                </a:solidFill>
                <a:ea typeface="+mn-ea"/>
              </a:rPr>
              <a:t>Must-Have </a:t>
            </a:r>
            <a:r>
              <a:rPr sz="1350" b="1" kern="1200" spc="-8" dirty="0">
                <a:solidFill>
                  <a:srgbClr val="585858"/>
                </a:solidFill>
                <a:ea typeface="+mn-ea"/>
              </a:rPr>
              <a:t>Hand </a:t>
            </a:r>
            <a:r>
              <a:rPr sz="1350" b="1" kern="1200" spc="11" dirty="0">
                <a:solidFill>
                  <a:srgbClr val="585858"/>
                </a:solidFill>
                <a:ea typeface="+mn-ea"/>
              </a:rPr>
              <a:t>Tools</a:t>
            </a:r>
            <a:endParaRPr sz="1350" kern="1200">
              <a:solidFill>
                <a:prstClr val="black"/>
              </a:solidFill>
              <a:ea typeface="+mn-ea"/>
            </a:endParaRPr>
          </a:p>
        </p:txBody>
      </p:sp>
      <p:sp>
        <p:nvSpPr>
          <p:cNvPr id="5" name="object 5">
            <a:extLst>
              <a:ext uri="{FF2B5EF4-FFF2-40B4-BE49-F238E27FC236}">
                <a16:creationId xmlns:a16="http://schemas.microsoft.com/office/drawing/2014/main" id="{EF367D5D-7E87-40FC-AE49-0366F7C7021E}"/>
              </a:ext>
            </a:extLst>
          </p:cNvPr>
          <p:cNvSpPr txBox="1"/>
          <p:nvPr/>
        </p:nvSpPr>
        <p:spPr>
          <a:xfrm>
            <a:off x="514350" y="2628900"/>
            <a:ext cx="1865710" cy="766268"/>
          </a:xfrm>
          <a:prstGeom prst="rect">
            <a:avLst/>
          </a:prstGeom>
        </p:spPr>
        <p:txBody>
          <a:bodyPr lIns="0" tIns="48101" rIns="0" bIns="0">
            <a:spAutoFit/>
          </a:bodyPr>
          <a:lstStyle/>
          <a:p>
            <a:pPr marL="295275" indent="-286226" defTabSz="685800">
              <a:spcBef>
                <a:spcPts val="379"/>
              </a:spcBef>
              <a:buClrTx/>
              <a:buSzPct val="75675"/>
              <a:buFontTx/>
              <a:buChar char="●"/>
              <a:tabLst>
                <a:tab pos="295275" algn="l"/>
                <a:tab pos="295751" algn="l"/>
              </a:tabLst>
              <a:defRPr/>
            </a:pPr>
            <a:r>
              <a:rPr sz="1388" kern="1200" spc="11" dirty="0">
                <a:solidFill>
                  <a:prstClr val="black"/>
                </a:solidFill>
                <a:ea typeface="+mn-ea"/>
              </a:rPr>
              <a:t>Needle-Nose</a:t>
            </a:r>
            <a:r>
              <a:rPr sz="1388" kern="1200" spc="30" dirty="0">
                <a:solidFill>
                  <a:prstClr val="black"/>
                </a:solidFill>
                <a:ea typeface="+mn-ea"/>
              </a:rPr>
              <a:t> </a:t>
            </a:r>
            <a:r>
              <a:rPr sz="1388" kern="1200" spc="15" dirty="0">
                <a:solidFill>
                  <a:prstClr val="black"/>
                </a:solidFill>
                <a:ea typeface="+mn-ea"/>
              </a:rPr>
              <a:t>Pliers</a:t>
            </a:r>
            <a:endParaRPr sz="1388" kern="1200">
              <a:solidFill>
                <a:prstClr val="black"/>
              </a:solidFill>
              <a:ea typeface="+mn-ea"/>
            </a:endParaRPr>
          </a:p>
          <a:p>
            <a:pPr marL="295275" indent="-286226" defTabSz="685800">
              <a:spcBef>
                <a:spcPts val="307"/>
              </a:spcBef>
              <a:buClrTx/>
              <a:buSzPct val="75675"/>
              <a:buFontTx/>
              <a:buChar char="●"/>
              <a:tabLst>
                <a:tab pos="295275" algn="l"/>
                <a:tab pos="295751" algn="l"/>
              </a:tabLst>
              <a:defRPr/>
            </a:pPr>
            <a:r>
              <a:rPr sz="1388" kern="1200" spc="41" dirty="0">
                <a:solidFill>
                  <a:prstClr val="black"/>
                </a:solidFill>
                <a:ea typeface="+mn-ea"/>
              </a:rPr>
              <a:t>Wire</a:t>
            </a:r>
            <a:r>
              <a:rPr sz="1388" kern="1200" spc="-105" dirty="0">
                <a:solidFill>
                  <a:prstClr val="black"/>
                </a:solidFill>
                <a:ea typeface="+mn-ea"/>
              </a:rPr>
              <a:t> </a:t>
            </a:r>
            <a:r>
              <a:rPr sz="1388" kern="1200" spc="8" dirty="0">
                <a:solidFill>
                  <a:prstClr val="black"/>
                </a:solidFill>
                <a:ea typeface="+mn-ea"/>
              </a:rPr>
              <a:t>Strippers</a:t>
            </a:r>
            <a:endParaRPr sz="1388" kern="1200">
              <a:solidFill>
                <a:prstClr val="black"/>
              </a:solidFill>
              <a:ea typeface="+mn-ea"/>
            </a:endParaRPr>
          </a:p>
          <a:p>
            <a:pPr marL="295275" indent="-286226" defTabSz="685800">
              <a:spcBef>
                <a:spcPts val="304"/>
              </a:spcBef>
              <a:buClrTx/>
              <a:buSzPct val="75675"/>
              <a:buFontTx/>
              <a:buChar char="●"/>
              <a:tabLst>
                <a:tab pos="295275" algn="l"/>
                <a:tab pos="295751" algn="l"/>
              </a:tabLst>
              <a:defRPr/>
            </a:pPr>
            <a:r>
              <a:rPr sz="1388" kern="1200" spc="15" dirty="0">
                <a:solidFill>
                  <a:prstClr val="black"/>
                </a:solidFill>
                <a:ea typeface="+mn-ea"/>
              </a:rPr>
              <a:t>Crimpers</a:t>
            </a:r>
            <a:endParaRPr sz="1388" kern="1200">
              <a:solidFill>
                <a:prstClr val="black"/>
              </a:solidFill>
              <a:ea typeface="+mn-ea"/>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object 2">
            <a:extLst>
              <a:ext uri="{FF2B5EF4-FFF2-40B4-BE49-F238E27FC236}">
                <a16:creationId xmlns:a16="http://schemas.microsoft.com/office/drawing/2014/main" id="{DC152B9A-08E5-4E27-944D-C5EFF0D1E2C5}"/>
              </a:ext>
            </a:extLst>
          </p:cNvPr>
          <p:cNvSpPr>
            <a:spLocks noGrp="1"/>
          </p:cNvSpPr>
          <p:nvPr>
            <p:ph type="title"/>
          </p:nvPr>
        </p:nvSpPr>
        <p:spPr>
          <a:xfrm>
            <a:off x="1028700" y="532210"/>
            <a:ext cx="2462213" cy="746326"/>
          </a:xfrm>
        </p:spPr>
        <p:txBody>
          <a:bodyPr vert="horz" wrap="square" lIns="0" tIns="25241" rIns="0" bIns="0" numCol="1" anchor="t" anchorCtr="0" compatLnSpc="1">
            <a:prstTxWarp prst="textNoShape">
              <a:avLst/>
            </a:prstTxWarp>
            <a:spAutoFit/>
          </a:bodyPr>
          <a:lstStyle/>
          <a:p>
            <a:pPr marL="302419" indent="-292894" eaLnBrk="1" hangingPunct="1">
              <a:lnSpc>
                <a:spcPts val="2869"/>
              </a:lnSpc>
              <a:spcBef>
                <a:spcPts val="197"/>
              </a:spcBef>
            </a:pPr>
            <a:r>
              <a:rPr lang="en-US" altLang="en-US" sz="2400" b="1">
                <a:latin typeface="Arial" panose="020B0604020202020204" pitchFamily="34" charset="0"/>
                <a:cs typeface="Arial" panose="020B0604020202020204" pitchFamily="34" charset="0"/>
              </a:rPr>
              <a:t>Active &amp; Passive  Maintenance</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1AEBED1D-E243-487B-BAEA-60E910B95A87}"/>
              </a:ext>
            </a:extLst>
          </p:cNvPr>
          <p:cNvSpPr txBox="1"/>
          <p:nvPr/>
        </p:nvSpPr>
        <p:spPr>
          <a:xfrm>
            <a:off x="1524000" y="1706166"/>
            <a:ext cx="1514475" cy="217367"/>
          </a:xfrm>
          <a:prstGeom prst="rect">
            <a:avLst/>
          </a:prstGeom>
        </p:spPr>
        <p:txBody>
          <a:bodyPr lIns="0" tIns="9525" rIns="0" bIns="0">
            <a:spAutoFit/>
          </a:bodyPr>
          <a:lstStyle/>
          <a:p>
            <a:pPr marL="9525" defTabSz="685800">
              <a:spcBef>
                <a:spcPts val="75"/>
              </a:spcBef>
              <a:buClrTx/>
              <a:defRPr/>
            </a:pPr>
            <a:r>
              <a:rPr sz="1350" kern="1200" spc="-19" dirty="0">
                <a:solidFill>
                  <a:srgbClr val="585858"/>
                </a:solidFill>
                <a:ea typeface="+mn-ea"/>
              </a:rPr>
              <a:t>Active</a:t>
            </a:r>
            <a:r>
              <a:rPr sz="1350" kern="1200" spc="64" dirty="0">
                <a:solidFill>
                  <a:srgbClr val="585858"/>
                </a:solidFill>
                <a:ea typeface="+mn-ea"/>
              </a:rPr>
              <a:t> </a:t>
            </a:r>
            <a:r>
              <a:rPr sz="1350" kern="1200" spc="-4" dirty="0">
                <a:solidFill>
                  <a:srgbClr val="585858"/>
                </a:solidFill>
                <a:ea typeface="+mn-ea"/>
              </a:rPr>
              <a:t>Maintenance</a:t>
            </a:r>
            <a:endParaRPr sz="1350" kern="1200">
              <a:solidFill>
                <a:prstClr val="black"/>
              </a:solidFill>
              <a:ea typeface="+mn-ea"/>
            </a:endParaRPr>
          </a:p>
        </p:txBody>
      </p:sp>
      <p:sp>
        <p:nvSpPr>
          <p:cNvPr id="41988" name="object 4">
            <a:extLst>
              <a:ext uri="{FF2B5EF4-FFF2-40B4-BE49-F238E27FC236}">
                <a16:creationId xmlns:a16="http://schemas.microsoft.com/office/drawing/2014/main" id="{2FB6F422-CA91-4553-AEA4-7226EF8AB6FB}"/>
              </a:ext>
            </a:extLst>
          </p:cNvPr>
          <p:cNvSpPr txBox="1">
            <a:spLocks noChangeArrowheads="1"/>
          </p:cNvSpPr>
          <p:nvPr/>
        </p:nvSpPr>
        <p:spPr bwMode="auto">
          <a:xfrm>
            <a:off x="228600" y="2286001"/>
            <a:ext cx="4133850" cy="1744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lnSpc>
                <a:spcPct val="119000"/>
              </a:lnSpc>
              <a:spcBef>
                <a:spcPts val="75"/>
              </a:spcBef>
              <a:spcAft>
                <a:spcPct val="0"/>
              </a:spcAft>
              <a:buClrTx/>
            </a:pPr>
            <a:r>
              <a:rPr lang="en-US" altLang="en-US" sz="1350" kern="1200">
                <a:solidFill>
                  <a:prstClr val="black"/>
                </a:solidFill>
                <a:ea typeface="+mn-ea"/>
              </a:rPr>
              <a:t>The following is a sample weekly disk-maintenance  checklist:</a:t>
            </a:r>
          </a:p>
          <a:p>
            <a:pPr marL="9525" defTabSz="685800" eaLnBrk="1" fontAlgn="base" hangingPunct="1">
              <a:spcBef>
                <a:spcPts val="300"/>
              </a:spcBef>
              <a:spcAft>
                <a:spcPct val="0"/>
              </a:spcAft>
              <a:buClrTx/>
              <a:buSzPct val="76000"/>
              <a:buFontTx/>
              <a:buChar char="●"/>
            </a:pPr>
            <a:r>
              <a:rPr lang="en-US" altLang="en-US" sz="1350" kern="1200">
                <a:solidFill>
                  <a:prstClr val="black"/>
                </a:solidFill>
                <a:ea typeface="+mn-ea"/>
              </a:rPr>
              <a:t>Back up any data or important files.</a:t>
            </a:r>
          </a:p>
          <a:p>
            <a:pPr marL="9525" defTabSz="685800" eaLnBrk="1" fontAlgn="base" hangingPunct="1">
              <a:spcBef>
                <a:spcPts val="300"/>
              </a:spcBef>
              <a:spcAft>
                <a:spcPct val="0"/>
              </a:spcAft>
              <a:buClrTx/>
              <a:buSzPct val="76000"/>
              <a:buFontTx/>
              <a:buChar char="●"/>
            </a:pPr>
            <a:r>
              <a:rPr lang="en-US" altLang="en-US" sz="1350" kern="1200">
                <a:solidFill>
                  <a:prstClr val="black"/>
                </a:solidFill>
                <a:ea typeface="+mn-ea"/>
              </a:rPr>
              <a:t>Delete all temporary files.</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Empty the Recycle Bin.</a:t>
            </a:r>
          </a:p>
          <a:p>
            <a:pPr marL="9525" defTabSz="685800" eaLnBrk="1" fontAlgn="base" hangingPunct="1">
              <a:lnSpc>
                <a:spcPts val="1969"/>
              </a:lnSpc>
              <a:spcBef>
                <a:spcPts val="113"/>
              </a:spcBef>
              <a:spcAft>
                <a:spcPct val="0"/>
              </a:spcAft>
              <a:buClrTx/>
              <a:buSzPct val="76000"/>
              <a:buFontTx/>
              <a:buChar char="●"/>
            </a:pPr>
            <a:r>
              <a:rPr lang="en-US" altLang="en-US" sz="1350" kern="1200">
                <a:solidFill>
                  <a:prstClr val="black"/>
                </a:solidFill>
                <a:ea typeface="+mn-ea"/>
              </a:rPr>
              <a:t>Check for and install antivirus software  updates.</a:t>
            </a:r>
          </a:p>
          <a:p>
            <a:pPr marL="9525" defTabSz="685800" eaLnBrk="1" fontAlgn="base" hangingPunct="1">
              <a:spcBef>
                <a:spcPts val="188"/>
              </a:spcBef>
              <a:spcAft>
                <a:spcPct val="0"/>
              </a:spcAft>
              <a:buClrTx/>
              <a:buSzPct val="76000"/>
              <a:buFontTx/>
              <a:buChar char="●"/>
            </a:pPr>
            <a:r>
              <a:rPr lang="en-US" altLang="en-US" sz="1350" kern="1200">
                <a:solidFill>
                  <a:prstClr val="black"/>
                </a:solidFill>
                <a:ea typeface="+mn-ea"/>
              </a:rPr>
              <a:t>Finally, run a disk-defragmenting program.</a:t>
            </a:r>
          </a:p>
        </p:txBody>
      </p:sp>
      <p:sp>
        <p:nvSpPr>
          <p:cNvPr id="5" name="object 5">
            <a:extLst>
              <a:ext uri="{FF2B5EF4-FFF2-40B4-BE49-F238E27FC236}">
                <a16:creationId xmlns:a16="http://schemas.microsoft.com/office/drawing/2014/main" id="{B00664DF-62C7-4DDE-A9B4-33409F3406C0}"/>
              </a:ext>
            </a:extLst>
          </p:cNvPr>
          <p:cNvSpPr txBox="1"/>
          <p:nvPr/>
        </p:nvSpPr>
        <p:spPr>
          <a:xfrm>
            <a:off x="5161360" y="4861323"/>
            <a:ext cx="2797969"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150" dirty="0">
                <a:solidFill>
                  <a:srgbClr val="585858"/>
                </a:solidFill>
                <a:ea typeface="+mn-ea"/>
              </a:rPr>
              <a:t> </a:t>
            </a:r>
            <a:r>
              <a:rPr sz="675" kern="1200" dirty="0">
                <a:solidFill>
                  <a:srgbClr val="585858"/>
                </a:solidFill>
                <a:ea typeface="+mn-ea"/>
              </a:rPr>
              <a:t>https://rheniumsolutions.co.ke/preventive-maintenance-2/</a:t>
            </a:r>
            <a:endParaRPr sz="675" kern="1200">
              <a:solidFill>
                <a:prstClr val="black"/>
              </a:solidFill>
              <a:ea typeface="+mn-ea"/>
            </a:endParaRPr>
          </a:p>
        </p:txBody>
      </p:sp>
      <p:sp>
        <p:nvSpPr>
          <p:cNvPr id="41990" name="object 6">
            <a:extLst>
              <a:ext uri="{FF2B5EF4-FFF2-40B4-BE49-F238E27FC236}">
                <a16:creationId xmlns:a16="http://schemas.microsoft.com/office/drawing/2014/main" id="{AA3D4DD2-F2D9-4640-B1AF-EF53337E9857}"/>
              </a:ext>
            </a:extLst>
          </p:cNvPr>
          <p:cNvSpPr>
            <a:spLocks noChangeArrowheads="1"/>
          </p:cNvSpPr>
          <p:nvPr/>
        </p:nvSpPr>
        <p:spPr bwMode="auto">
          <a:xfrm>
            <a:off x="4900613" y="1171575"/>
            <a:ext cx="3943350" cy="24003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object 2">
            <a:extLst>
              <a:ext uri="{FF2B5EF4-FFF2-40B4-BE49-F238E27FC236}">
                <a16:creationId xmlns:a16="http://schemas.microsoft.com/office/drawing/2014/main" id="{66CF663D-BB11-4C72-9E26-33FB6ABDEA9B}"/>
              </a:ext>
            </a:extLst>
          </p:cNvPr>
          <p:cNvSpPr>
            <a:spLocks noGrp="1"/>
          </p:cNvSpPr>
          <p:nvPr>
            <p:ph type="title"/>
          </p:nvPr>
        </p:nvSpPr>
        <p:spPr>
          <a:xfrm>
            <a:off x="1028700" y="532210"/>
            <a:ext cx="2462213" cy="746326"/>
          </a:xfrm>
        </p:spPr>
        <p:txBody>
          <a:bodyPr vert="horz" wrap="square" lIns="0" tIns="25241" rIns="0" bIns="0" numCol="1" anchor="t" anchorCtr="0" compatLnSpc="1">
            <a:prstTxWarp prst="textNoShape">
              <a:avLst/>
            </a:prstTxWarp>
            <a:spAutoFit/>
          </a:bodyPr>
          <a:lstStyle/>
          <a:p>
            <a:pPr marL="302419" indent="-292894" eaLnBrk="1" hangingPunct="1">
              <a:lnSpc>
                <a:spcPts val="2869"/>
              </a:lnSpc>
              <a:spcBef>
                <a:spcPts val="197"/>
              </a:spcBef>
            </a:pPr>
            <a:r>
              <a:rPr lang="en-US" altLang="en-US" sz="2400" b="1">
                <a:latin typeface="Arial" panose="020B0604020202020204" pitchFamily="34" charset="0"/>
                <a:cs typeface="Arial" panose="020B0604020202020204" pitchFamily="34" charset="0"/>
              </a:rPr>
              <a:t>Active &amp; Passive  Maintenance</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91C58D48-C85C-4F46-9E98-B9E99998F70B}"/>
              </a:ext>
            </a:extLst>
          </p:cNvPr>
          <p:cNvSpPr txBox="1"/>
          <p:nvPr/>
        </p:nvSpPr>
        <p:spPr>
          <a:xfrm>
            <a:off x="1524000" y="1706166"/>
            <a:ext cx="1514475" cy="217367"/>
          </a:xfrm>
          <a:prstGeom prst="rect">
            <a:avLst/>
          </a:prstGeom>
        </p:spPr>
        <p:txBody>
          <a:bodyPr lIns="0" tIns="9525" rIns="0" bIns="0">
            <a:spAutoFit/>
          </a:bodyPr>
          <a:lstStyle/>
          <a:p>
            <a:pPr marL="9525" defTabSz="685800">
              <a:spcBef>
                <a:spcPts val="75"/>
              </a:spcBef>
              <a:buClrTx/>
              <a:defRPr/>
            </a:pPr>
            <a:r>
              <a:rPr sz="1350" kern="1200" spc="-19" dirty="0">
                <a:solidFill>
                  <a:srgbClr val="585858"/>
                </a:solidFill>
                <a:ea typeface="+mn-ea"/>
              </a:rPr>
              <a:t>Active</a:t>
            </a:r>
            <a:r>
              <a:rPr sz="1350" kern="1200" spc="64" dirty="0">
                <a:solidFill>
                  <a:srgbClr val="585858"/>
                </a:solidFill>
                <a:ea typeface="+mn-ea"/>
              </a:rPr>
              <a:t> </a:t>
            </a:r>
            <a:r>
              <a:rPr sz="1350" kern="1200" spc="-4" dirty="0">
                <a:solidFill>
                  <a:srgbClr val="585858"/>
                </a:solidFill>
                <a:ea typeface="+mn-ea"/>
              </a:rPr>
              <a:t>Maintenance</a:t>
            </a:r>
            <a:endParaRPr sz="1350" kern="1200">
              <a:solidFill>
                <a:prstClr val="black"/>
              </a:solidFill>
              <a:ea typeface="+mn-ea"/>
            </a:endParaRPr>
          </a:p>
        </p:txBody>
      </p:sp>
      <p:sp>
        <p:nvSpPr>
          <p:cNvPr id="43012" name="object 4">
            <a:extLst>
              <a:ext uri="{FF2B5EF4-FFF2-40B4-BE49-F238E27FC236}">
                <a16:creationId xmlns:a16="http://schemas.microsoft.com/office/drawing/2014/main" id="{6EF66CAA-3BA6-4175-9986-E1C5797F4035}"/>
              </a:ext>
            </a:extLst>
          </p:cNvPr>
          <p:cNvSpPr txBox="1">
            <a:spLocks noChangeArrowheads="1"/>
          </p:cNvSpPr>
          <p:nvPr/>
        </p:nvSpPr>
        <p:spPr bwMode="auto">
          <a:xfrm>
            <a:off x="188119" y="2221706"/>
            <a:ext cx="3913585" cy="2689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lnSpc>
                <a:spcPct val="118000"/>
              </a:lnSpc>
              <a:spcBef>
                <a:spcPts val="75"/>
              </a:spcBef>
              <a:spcAft>
                <a:spcPct val="0"/>
              </a:spcAft>
              <a:buClrTx/>
            </a:pPr>
            <a:r>
              <a:rPr lang="en-US" altLang="en-US" sz="1350" kern="1200">
                <a:solidFill>
                  <a:prstClr val="black"/>
                </a:solidFill>
                <a:ea typeface="+mn-ea"/>
              </a:rPr>
              <a:t>The following are some monthly maintenance  procedures you should perform:</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Create an operating system startup disk.</a:t>
            </a:r>
          </a:p>
          <a:p>
            <a:pPr marL="9525" defTabSz="685800" eaLnBrk="1" fontAlgn="base" hangingPunct="1">
              <a:spcBef>
                <a:spcPts val="300"/>
              </a:spcBef>
              <a:spcAft>
                <a:spcPct val="0"/>
              </a:spcAft>
              <a:buClrTx/>
              <a:buSzPct val="76000"/>
              <a:buFontTx/>
              <a:buChar char="●"/>
            </a:pPr>
            <a:r>
              <a:rPr lang="en-US" altLang="en-US" sz="1350" kern="1200">
                <a:solidFill>
                  <a:prstClr val="black"/>
                </a:solidFill>
                <a:ea typeface="+mn-ea"/>
              </a:rPr>
              <a:t>Check for and install any BIOS updates.</a:t>
            </a: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Check for and install any updated drivers for  the video, sound, modem, and other devices.</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Check for and install any operating system</a:t>
            </a:r>
          </a:p>
          <a:p>
            <a:pPr marL="9525" defTabSz="685800" eaLnBrk="1" fontAlgn="base" hangingPunct="1">
              <a:spcBef>
                <a:spcPts val="310"/>
              </a:spcBef>
              <a:spcAft>
                <a:spcPct val="0"/>
              </a:spcAft>
              <a:buClrTx/>
            </a:pPr>
            <a:r>
              <a:rPr lang="en-US" altLang="en-US" sz="1350" kern="1200">
                <a:solidFill>
                  <a:prstClr val="black"/>
                </a:solidFill>
                <a:ea typeface="+mn-ea"/>
              </a:rPr>
              <a:t>updates.</a:t>
            </a:r>
          </a:p>
          <a:p>
            <a:pPr marL="9525" defTabSz="685800" eaLnBrk="1" fontAlgn="base" hangingPunct="1">
              <a:spcBef>
                <a:spcPts val="300"/>
              </a:spcBef>
              <a:spcAft>
                <a:spcPct val="0"/>
              </a:spcAft>
              <a:buClrTx/>
              <a:buSzPct val="76000"/>
              <a:buFontTx/>
              <a:buChar char="●"/>
            </a:pPr>
            <a:r>
              <a:rPr lang="en-US" altLang="en-US" sz="1350" kern="1200">
                <a:solidFill>
                  <a:prstClr val="black"/>
                </a:solidFill>
                <a:ea typeface="+mn-ea"/>
              </a:rPr>
              <a:t>Clean the system</a:t>
            </a: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Check that the cooling fans are operating  properly.</a:t>
            </a:r>
          </a:p>
        </p:txBody>
      </p:sp>
      <p:sp>
        <p:nvSpPr>
          <p:cNvPr id="5" name="object 5">
            <a:extLst>
              <a:ext uri="{FF2B5EF4-FFF2-40B4-BE49-F238E27FC236}">
                <a16:creationId xmlns:a16="http://schemas.microsoft.com/office/drawing/2014/main" id="{4885C7FD-897F-4701-BEAF-21BFF117037E}"/>
              </a:ext>
            </a:extLst>
          </p:cNvPr>
          <p:cNvSpPr txBox="1"/>
          <p:nvPr/>
        </p:nvSpPr>
        <p:spPr>
          <a:xfrm>
            <a:off x="5161360" y="4861323"/>
            <a:ext cx="2797969"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 </a:t>
            </a:r>
            <a:r>
              <a:rPr sz="675" kern="1200" spc="4" dirty="0">
                <a:solidFill>
                  <a:srgbClr val="585858"/>
                </a:solidFill>
                <a:ea typeface="+mn-ea"/>
              </a:rPr>
              <a:t>Source:</a:t>
            </a:r>
            <a:r>
              <a:rPr sz="675" kern="1200" spc="-150" dirty="0">
                <a:solidFill>
                  <a:srgbClr val="585858"/>
                </a:solidFill>
                <a:ea typeface="+mn-ea"/>
              </a:rPr>
              <a:t> </a:t>
            </a:r>
            <a:r>
              <a:rPr sz="675" kern="1200" dirty="0">
                <a:solidFill>
                  <a:srgbClr val="585858"/>
                </a:solidFill>
                <a:ea typeface="+mn-ea"/>
              </a:rPr>
              <a:t>https://rheniumsolutions.co.ke/preventive-maintenance-2/</a:t>
            </a:r>
            <a:endParaRPr sz="675" kern="1200">
              <a:solidFill>
                <a:prstClr val="black"/>
              </a:solidFill>
              <a:ea typeface="+mn-ea"/>
            </a:endParaRPr>
          </a:p>
        </p:txBody>
      </p:sp>
      <p:sp>
        <p:nvSpPr>
          <p:cNvPr id="43014" name="object 6">
            <a:extLst>
              <a:ext uri="{FF2B5EF4-FFF2-40B4-BE49-F238E27FC236}">
                <a16:creationId xmlns:a16="http://schemas.microsoft.com/office/drawing/2014/main" id="{651CE531-C2EA-4B3C-81DF-87326408F149}"/>
              </a:ext>
            </a:extLst>
          </p:cNvPr>
          <p:cNvSpPr>
            <a:spLocks noChangeArrowheads="1"/>
          </p:cNvSpPr>
          <p:nvPr/>
        </p:nvSpPr>
        <p:spPr bwMode="auto">
          <a:xfrm>
            <a:off x="5122069" y="1321594"/>
            <a:ext cx="3621881" cy="2314575"/>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1" y="4399280"/>
            <a:ext cx="3642330" cy="744220"/>
          </a:xfrm>
          <a:prstGeom prst="rect">
            <a:avLst/>
          </a:prstGeom>
        </p:spPr>
        <p:txBody>
          <a:bodyPr spcFirstLastPara="1" wrap="square" lIns="91425" tIns="91425" rIns="91425" bIns="91425" anchor="t" anchorCtr="0">
            <a:noAutofit/>
          </a:bodyPr>
          <a:lstStyle/>
          <a:p>
            <a:pPr marL="184150" indent="0" algn="ctr">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1800" spc="5" dirty="0">
                <a:solidFill>
                  <a:srgbClr val="211D1E"/>
                </a:solidFill>
                <a:latin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 </a:t>
            </a:r>
            <a:r>
              <a:rPr lang="en-IN" sz="800" u="sng" dirty="0">
                <a:solidFill>
                  <a:srgbClr val="0000FF"/>
                </a:solidFill>
                <a:effectLst/>
                <a:latin typeface="+mj-lt"/>
                <a:ea typeface="Times New Roman" panose="02020603050405020304" pitchFamily="18" charset="0"/>
                <a:hlinkClick r:id="rId3"/>
              </a:rPr>
              <a:t>https://ncert.nic.in/vocational/pdf/keit104.pdf</a:t>
            </a:r>
            <a:endParaRPr sz="800" dirty="0">
              <a:latin typeface="+mj-lt"/>
            </a:endParaRPr>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53770" y="1564576"/>
            <a:ext cx="2988310" cy="856645"/>
          </a:xfrm>
          <a:prstGeom prst="rect">
            <a:avLst/>
          </a:prstGeom>
        </p:spPr>
        <p:txBody>
          <a:bodyPr vert="horz" wrap="square" lIns="0" tIns="12700" rIns="0" bIns="0" rtlCol="0">
            <a:spAutoFit/>
          </a:bodyPr>
          <a:lstStyle/>
          <a:p>
            <a:pPr marL="12700" algn="ctr">
              <a:spcBef>
                <a:spcPts val="100"/>
              </a:spcBef>
            </a:pPr>
            <a:r>
              <a:rPr lang="en-IN" sz="1800" spc="-5" dirty="0">
                <a:solidFill>
                  <a:srgbClr val="585858"/>
                </a:solidFill>
              </a:rPr>
              <a:t>Step 8 : Connect External cables to computers</a:t>
            </a:r>
          </a:p>
          <a:p>
            <a:pPr marL="12700" algn="ctr">
              <a:lnSpc>
                <a:spcPct val="100000"/>
              </a:lnSpc>
              <a:spcBef>
                <a:spcPts val="100"/>
              </a:spcBef>
            </a:pPr>
            <a:endParaRPr sz="1800" dirty="0">
              <a:latin typeface="Arial"/>
              <a:cs typeface="Arial"/>
            </a:endParaRPr>
          </a:p>
        </p:txBody>
      </p:sp>
      <p:pic>
        <p:nvPicPr>
          <p:cNvPr id="11" name="Picture 10">
            <a:extLst>
              <a:ext uri="{FF2B5EF4-FFF2-40B4-BE49-F238E27FC236}">
                <a16:creationId xmlns:a16="http://schemas.microsoft.com/office/drawing/2014/main" id="{F691F469-76C8-4A00-8E26-6518A7AB6AD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62631" y="721303"/>
            <a:ext cx="2717769" cy="3677977"/>
          </a:xfrm>
          <a:prstGeom prst="rect">
            <a:avLst/>
          </a:prstGeom>
          <a:noFill/>
          <a:ln>
            <a:noFill/>
          </a:ln>
        </p:spPr>
      </p:pic>
      <p:sp>
        <p:nvSpPr>
          <p:cNvPr id="13" name="TextBox 12">
            <a:extLst>
              <a:ext uri="{FF2B5EF4-FFF2-40B4-BE49-F238E27FC236}">
                <a16:creationId xmlns:a16="http://schemas.microsoft.com/office/drawing/2014/main" id="{C3E087F2-30EF-4C0B-8F03-9C1C9E3CDA45}"/>
              </a:ext>
            </a:extLst>
          </p:cNvPr>
          <p:cNvSpPr txBox="1"/>
          <p:nvPr/>
        </p:nvSpPr>
        <p:spPr>
          <a:xfrm>
            <a:off x="1" y="2421221"/>
            <a:ext cx="4572000" cy="1995418"/>
          </a:xfrm>
          <a:prstGeom prst="rect">
            <a:avLst/>
          </a:prstGeom>
          <a:noFill/>
        </p:spPr>
        <p:txBody>
          <a:bodyPr wrap="square">
            <a:spAutoFit/>
          </a:bodyPr>
          <a:lstStyle/>
          <a:p>
            <a:pPr algn="just">
              <a:lnSpc>
                <a:spcPts val="1205"/>
              </a:lnSpc>
            </a:pPr>
            <a:r>
              <a:rPr lang="en-IN" sz="1400" b="1" dirty="0">
                <a:solidFill>
                  <a:srgbClr val="211D1E"/>
                </a:solidFill>
                <a:effectLst/>
                <a:latin typeface="+mj-lt"/>
                <a:ea typeface="Times New Roman" panose="02020603050405020304" pitchFamily="18" charset="0"/>
                <a:cs typeface="Mangal" panose="02040503050203030202" pitchFamily="18" charset="0"/>
              </a:rPr>
              <a:t>Checklist the following before starting the computer </a:t>
            </a:r>
            <a:endParaRPr lang="en-IN" sz="1400" dirty="0">
              <a:effectLst/>
              <a:latin typeface="+mj-lt"/>
              <a:ea typeface="Times New Roman" panose="02020603050405020304" pitchFamily="18" charset="0"/>
              <a:cs typeface="Mangal" panose="02040503050203030202" pitchFamily="18" charset="0"/>
            </a:endParaRPr>
          </a:p>
          <a:p>
            <a:pPr marL="342900" lvl="0" indent="-342900">
              <a:spcAft>
                <a:spcPts val="75"/>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VGA cable of monitor is connected to the cabinet or not. </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Power cable of monitor and cabinet has been plugged into the UPS power output socket. Make sure monitor is connected to the power supply or not.</a:t>
            </a:r>
            <a:endParaRPr lang="en-IN" sz="1400" dirty="0">
              <a:solidFill>
                <a:srgbClr val="000000"/>
              </a:solidFill>
              <a:effectLst/>
              <a:latin typeface="+mj-lt"/>
              <a:ea typeface="Times New Roman" panose="02020603050405020304" pitchFamily="18" charset="0"/>
              <a:cs typeface="Bookman Old Style" panose="02050604050505020204" pitchFamily="18" charset="0"/>
            </a:endParaRPr>
          </a:p>
          <a:p>
            <a:pPr marL="342900" lvl="0" indent="-342900">
              <a:spcAft>
                <a:spcPts val="75"/>
              </a:spcAft>
              <a:buFont typeface="Symbol" panose="05050102010706020507" pitchFamily="18" charset="2"/>
              <a:buChar char=""/>
            </a:pPr>
            <a:r>
              <a:rPr lang="en-IN" sz="1400" dirty="0">
                <a:solidFill>
                  <a:srgbClr val="211D1E"/>
                </a:solidFill>
                <a:effectLst/>
                <a:latin typeface="+mj-lt"/>
                <a:ea typeface="Times New Roman" panose="02020603050405020304" pitchFamily="18" charset="0"/>
                <a:cs typeface="Bookman Old Style" panose="02050604050505020204" pitchFamily="18" charset="0"/>
              </a:rPr>
              <a:t>Keyboard and mouse both are connected to their proper ports</a:t>
            </a:r>
            <a:endParaRPr lang="en-IN" dirty="0">
              <a:latin typeface="+mj-lt"/>
            </a:endParaRPr>
          </a:p>
        </p:txBody>
      </p:sp>
    </p:spTree>
    <p:extLst>
      <p:ext uri="{BB962C8B-B14F-4D97-AF65-F5344CB8AC3E}">
        <p14:creationId xmlns:p14="http://schemas.microsoft.com/office/powerpoint/2010/main" val="787399356"/>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object 2">
            <a:extLst>
              <a:ext uri="{FF2B5EF4-FFF2-40B4-BE49-F238E27FC236}">
                <a16:creationId xmlns:a16="http://schemas.microsoft.com/office/drawing/2014/main" id="{ED594407-7FEC-4282-BBC7-1F23938ED8C9}"/>
              </a:ext>
            </a:extLst>
          </p:cNvPr>
          <p:cNvSpPr>
            <a:spLocks noGrp="1"/>
          </p:cNvSpPr>
          <p:nvPr>
            <p:ph type="title"/>
          </p:nvPr>
        </p:nvSpPr>
        <p:spPr>
          <a:xfrm>
            <a:off x="1028700" y="532210"/>
            <a:ext cx="2462213" cy="746326"/>
          </a:xfrm>
        </p:spPr>
        <p:txBody>
          <a:bodyPr vert="horz" wrap="square" lIns="0" tIns="25241" rIns="0" bIns="0" numCol="1" anchor="t" anchorCtr="0" compatLnSpc="1">
            <a:prstTxWarp prst="textNoShape">
              <a:avLst/>
            </a:prstTxWarp>
            <a:spAutoFit/>
          </a:bodyPr>
          <a:lstStyle/>
          <a:p>
            <a:pPr marL="302419" indent="-292894" eaLnBrk="1" hangingPunct="1">
              <a:lnSpc>
                <a:spcPts val="2869"/>
              </a:lnSpc>
              <a:spcBef>
                <a:spcPts val="197"/>
              </a:spcBef>
            </a:pPr>
            <a:r>
              <a:rPr lang="en-US" altLang="en-US" sz="2400" b="1">
                <a:latin typeface="Arial" panose="020B0604020202020204" pitchFamily="34" charset="0"/>
                <a:cs typeface="Arial" panose="020B0604020202020204" pitchFamily="34" charset="0"/>
              </a:rPr>
              <a:t>Active &amp; Passive  Maintenance</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D2302FF9-2A2B-443E-AF6F-1CEBF8C146DA}"/>
              </a:ext>
            </a:extLst>
          </p:cNvPr>
          <p:cNvSpPr txBox="1"/>
          <p:nvPr/>
        </p:nvSpPr>
        <p:spPr>
          <a:xfrm>
            <a:off x="1452563" y="1706166"/>
            <a:ext cx="1651397" cy="217367"/>
          </a:xfrm>
          <a:prstGeom prst="rect">
            <a:avLst/>
          </a:prstGeom>
        </p:spPr>
        <p:txBody>
          <a:bodyPr lIns="0" tIns="9525" rIns="0" bIns="0">
            <a:spAutoFit/>
          </a:bodyPr>
          <a:lstStyle/>
          <a:p>
            <a:pPr marL="9525" defTabSz="685800">
              <a:spcBef>
                <a:spcPts val="75"/>
              </a:spcBef>
              <a:buClrTx/>
              <a:defRPr/>
            </a:pPr>
            <a:r>
              <a:rPr sz="1350" kern="1200" spc="-15" dirty="0">
                <a:solidFill>
                  <a:srgbClr val="585858"/>
                </a:solidFill>
                <a:ea typeface="+mn-ea"/>
              </a:rPr>
              <a:t>Passive</a:t>
            </a:r>
            <a:r>
              <a:rPr sz="1350" kern="1200" spc="68" dirty="0">
                <a:solidFill>
                  <a:srgbClr val="585858"/>
                </a:solidFill>
                <a:ea typeface="+mn-ea"/>
              </a:rPr>
              <a:t> </a:t>
            </a:r>
            <a:r>
              <a:rPr sz="1350" kern="1200" spc="-4" dirty="0">
                <a:solidFill>
                  <a:srgbClr val="585858"/>
                </a:solidFill>
                <a:ea typeface="+mn-ea"/>
              </a:rPr>
              <a:t>Maintenance</a:t>
            </a:r>
            <a:endParaRPr sz="1350" kern="1200">
              <a:solidFill>
                <a:prstClr val="black"/>
              </a:solidFill>
              <a:ea typeface="+mn-ea"/>
            </a:endParaRPr>
          </a:p>
        </p:txBody>
      </p:sp>
      <p:sp>
        <p:nvSpPr>
          <p:cNvPr id="44036" name="object 4">
            <a:extLst>
              <a:ext uri="{FF2B5EF4-FFF2-40B4-BE49-F238E27FC236}">
                <a16:creationId xmlns:a16="http://schemas.microsoft.com/office/drawing/2014/main" id="{AACB692F-09DE-4118-851F-13CF6986DC6D}"/>
              </a:ext>
            </a:extLst>
          </p:cNvPr>
          <p:cNvSpPr txBox="1">
            <a:spLocks noChangeArrowheads="1"/>
          </p:cNvSpPr>
          <p:nvPr/>
        </p:nvSpPr>
        <p:spPr bwMode="auto">
          <a:xfrm>
            <a:off x="228600" y="2228850"/>
            <a:ext cx="4071938" cy="172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lnSpc>
                <a:spcPct val="118000"/>
              </a:lnSpc>
              <a:spcBef>
                <a:spcPts val="75"/>
              </a:spcBef>
              <a:spcAft>
                <a:spcPct val="0"/>
              </a:spcAft>
              <a:buClrTx/>
            </a:pPr>
            <a:r>
              <a:rPr lang="en-US" altLang="en-US" sz="1350" kern="1200">
                <a:solidFill>
                  <a:prstClr val="black"/>
                </a:solidFill>
                <a:ea typeface="+mn-ea"/>
              </a:rPr>
              <a:t>Passive preventive maintenance involves taking  care of the system by providing the best possible  environment—both physical and electrical—for the  system.</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General System Care and Handling</a:t>
            </a:r>
          </a:p>
          <a:p>
            <a:pPr marL="9525" defTabSz="685800" eaLnBrk="1" fontAlgn="base" hangingPunct="1">
              <a:spcBef>
                <a:spcPts val="300"/>
              </a:spcBef>
              <a:spcAft>
                <a:spcPct val="0"/>
              </a:spcAft>
              <a:buClrTx/>
              <a:buSzPct val="76000"/>
              <a:buFontTx/>
              <a:buChar char="●"/>
            </a:pPr>
            <a:r>
              <a:rPr lang="en-US" altLang="en-US" sz="1350" kern="1200">
                <a:solidFill>
                  <a:prstClr val="black"/>
                </a:solidFill>
                <a:ea typeface="+mn-ea"/>
              </a:rPr>
              <a:t>The Operating Environment</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Temperature, Humidity, and Altitude</a:t>
            </a:r>
          </a:p>
        </p:txBody>
      </p:sp>
      <p:sp>
        <p:nvSpPr>
          <p:cNvPr id="5" name="object 5">
            <a:extLst>
              <a:ext uri="{FF2B5EF4-FFF2-40B4-BE49-F238E27FC236}">
                <a16:creationId xmlns:a16="http://schemas.microsoft.com/office/drawing/2014/main" id="{54E65127-633A-45D7-9C75-1FAA13968599}"/>
              </a:ext>
            </a:extLst>
          </p:cNvPr>
          <p:cNvSpPr txBox="1"/>
          <p:nvPr/>
        </p:nvSpPr>
        <p:spPr>
          <a:xfrm>
            <a:off x="5161360" y="4861323"/>
            <a:ext cx="2082403"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a:t>
            </a:r>
            <a:r>
              <a:rPr sz="675" kern="1200" spc="-75" dirty="0">
                <a:solidFill>
                  <a:srgbClr val="585858"/>
                </a:solidFill>
                <a:ea typeface="+mn-ea"/>
              </a:rPr>
              <a:t> </a:t>
            </a:r>
            <a:r>
              <a:rPr sz="675" kern="1200" dirty="0">
                <a:solidFill>
                  <a:srgbClr val="585858"/>
                </a:solidFill>
                <a:ea typeface="+mn-ea"/>
              </a:rPr>
              <a:t>Source:https</a:t>
            </a:r>
            <a:r>
              <a:rPr sz="675" kern="1200" spc="-135" dirty="0">
                <a:solidFill>
                  <a:srgbClr val="585858"/>
                </a:solidFill>
                <a:ea typeface="+mn-ea"/>
              </a:rPr>
              <a:t> </a:t>
            </a:r>
            <a:r>
              <a:rPr sz="675" kern="1200" dirty="0">
                <a:solidFill>
                  <a:srgbClr val="585858"/>
                </a:solidFill>
                <a:ea typeface="+mn-ea"/>
              </a:rPr>
              <a:t>://slideplayer.com/slide/12793023/</a:t>
            </a:r>
            <a:endParaRPr sz="675" kern="1200">
              <a:solidFill>
                <a:prstClr val="black"/>
              </a:solidFill>
              <a:ea typeface="+mn-ea"/>
            </a:endParaRPr>
          </a:p>
        </p:txBody>
      </p:sp>
      <p:sp>
        <p:nvSpPr>
          <p:cNvPr id="44038" name="object 6">
            <a:extLst>
              <a:ext uri="{FF2B5EF4-FFF2-40B4-BE49-F238E27FC236}">
                <a16:creationId xmlns:a16="http://schemas.microsoft.com/office/drawing/2014/main" id="{8B0A38CE-C906-46D6-B137-54C7FB1DB4B4}"/>
              </a:ext>
            </a:extLst>
          </p:cNvPr>
          <p:cNvSpPr>
            <a:spLocks noChangeArrowheads="1"/>
          </p:cNvSpPr>
          <p:nvPr/>
        </p:nvSpPr>
        <p:spPr bwMode="auto">
          <a:xfrm>
            <a:off x="5079207" y="1121569"/>
            <a:ext cx="3679031" cy="256460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C1034C88-BB71-42D5-BF16-A9B35FE743C5}"/>
              </a:ext>
            </a:extLst>
          </p:cNvPr>
          <p:cNvSpPr txBox="1">
            <a:spLocks noGrp="1"/>
          </p:cNvSpPr>
          <p:nvPr>
            <p:ph type="title"/>
          </p:nvPr>
        </p:nvSpPr>
        <p:spPr>
          <a:xfrm>
            <a:off x="477441" y="715567"/>
            <a:ext cx="3568303" cy="381836"/>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defRPr/>
            </a:pPr>
            <a:r>
              <a:rPr sz="2400" b="1" spc="11" dirty="0"/>
              <a:t>Maintenance</a:t>
            </a:r>
            <a:r>
              <a:rPr sz="2400" b="1" spc="-188" dirty="0"/>
              <a:t> </a:t>
            </a:r>
            <a:r>
              <a:rPr sz="2400" b="1" spc="4" dirty="0"/>
              <a:t>scheduling</a:t>
            </a:r>
            <a:endParaRPr sz="2400"/>
          </a:p>
        </p:txBody>
      </p:sp>
      <p:sp>
        <p:nvSpPr>
          <p:cNvPr id="3" name="object 3">
            <a:extLst>
              <a:ext uri="{FF2B5EF4-FFF2-40B4-BE49-F238E27FC236}">
                <a16:creationId xmlns:a16="http://schemas.microsoft.com/office/drawing/2014/main" id="{B235383A-EFAD-445A-9C0A-DC53D7A76E25}"/>
              </a:ext>
            </a:extLst>
          </p:cNvPr>
          <p:cNvSpPr txBox="1"/>
          <p:nvPr/>
        </p:nvSpPr>
        <p:spPr>
          <a:xfrm>
            <a:off x="1266825" y="1706166"/>
            <a:ext cx="2014538" cy="217367"/>
          </a:xfrm>
          <a:prstGeom prst="rect">
            <a:avLst/>
          </a:prstGeom>
        </p:spPr>
        <p:txBody>
          <a:bodyPr lIns="0" tIns="9525" rIns="0" bIns="0">
            <a:spAutoFit/>
          </a:bodyPr>
          <a:lstStyle/>
          <a:p>
            <a:pPr marL="9525" defTabSz="685800">
              <a:spcBef>
                <a:spcPts val="75"/>
              </a:spcBef>
              <a:buClrTx/>
              <a:defRPr/>
            </a:pPr>
            <a:r>
              <a:rPr sz="1350" b="1" kern="1200" dirty="0">
                <a:solidFill>
                  <a:srgbClr val="585858"/>
                </a:solidFill>
                <a:ea typeface="+mn-ea"/>
              </a:rPr>
              <a:t>Maintenance</a:t>
            </a:r>
            <a:r>
              <a:rPr sz="1350" b="1" kern="1200" spc="-68" dirty="0">
                <a:solidFill>
                  <a:srgbClr val="585858"/>
                </a:solidFill>
                <a:ea typeface="+mn-ea"/>
              </a:rPr>
              <a:t> </a:t>
            </a:r>
            <a:r>
              <a:rPr sz="1350" b="1" kern="1200" dirty="0">
                <a:solidFill>
                  <a:srgbClr val="585858"/>
                </a:solidFill>
                <a:ea typeface="+mn-ea"/>
              </a:rPr>
              <a:t>scheduling</a:t>
            </a:r>
            <a:endParaRPr sz="1350" kern="1200">
              <a:solidFill>
                <a:prstClr val="black"/>
              </a:solidFill>
              <a:ea typeface="+mn-ea"/>
            </a:endParaRPr>
          </a:p>
        </p:txBody>
      </p:sp>
      <p:sp>
        <p:nvSpPr>
          <p:cNvPr id="45060" name="object 4">
            <a:extLst>
              <a:ext uri="{FF2B5EF4-FFF2-40B4-BE49-F238E27FC236}">
                <a16:creationId xmlns:a16="http://schemas.microsoft.com/office/drawing/2014/main" id="{3BA7103B-1816-47A3-B56B-ABCAF3A90939}"/>
              </a:ext>
            </a:extLst>
          </p:cNvPr>
          <p:cNvSpPr txBox="1">
            <a:spLocks noChangeArrowheads="1"/>
          </p:cNvSpPr>
          <p:nvPr/>
        </p:nvSpPr>
        <p:spPr bwMode="auto">
          <a:xfrm>
            <a:off x="188119" y="2221706"/>
            <a:ext cx="4063604" cy="244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573"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lnSpc>
                <a:spcPct val="118000"/>
              </a:lnSpc>
              <a:spcBef>
                <a:spcPts val="66"/>
              </a:spcBef>
              <a:spcAft>
                <a:spcPct val="0"/>
              </a:spcAft>
              <a:buClrTx/>
            </a:pPr>
            <a:r>
              <a:rPr lang="en-US" altLang="en-US" sz="1350" kern="1200">
                <a:solidFill>
                  <a:prstClr val="black"/>
                </a:solidFill>
                <a:ea typeface="+mn-ea"/>
              </a:rPr>
              <a:t>There are no universal maintenance schedules  that work on every computer. Each schedule must  be individualized to meet the needs of the work  environment.</a:t>
            </a:r>
          </a:p>
          <a:p>
            <a:pPr marL="9525" defTabSz="685800" eaLnBrk="1" fontAlgn="base" hangingPunct="1">
              <a:spcBef>
                <a:spcPts val="310"/>
              </a:spcBef>
              <a:spcAft>
                <a:spcPct val="0"/>
              </a:spcAft>
              <a:buClrTx/>
            </a:pPr>
            <a:r>
              <a:rPr lang="en-US" altLang="en-US" sz="1350" b="1" kern="1200">
                <a:solidFill>
                  <a:prstClr val="black"/>
                </a:solidFill>
                <a:ea typeface="+mn-ea"/>
              </a:rPr>
              <a:t>Do This Daily</a:t>
            </a:r>
            <a:endParaRPr lang="en-US" altLang="en-US" sz="1350" kern="1200">
              <a:solidFill>
                <a:prstClr val="black"/>
              </a:solidFill>
              <a:ea typeface="+mn-ea"/>
            </a:endParaRP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Back up data.</a:t>
            </a:r>
          </a:p>
          <a:p>
            <a:pPr marL="9525" defTabSz="685800" eaLnBrk="1" fontAlgn="base" hangingPunct="1">
              <a:spcBef>
                <a:spcPts val="300"/>
              </a:spcBef>
              <a:spcAft>
                <a:spcPct val="0"/>
              </a:spcAft>
              <a:buClrTx/>
              <a:buSzPct val="76000"/>
              <a:buFontTx/>
              <a:buChar char="●"/>
            </a:pPr>
            <a:r>
              <a:rPr lang="en-US" altLang="en-US" sz="1350" kern="1200">
                <a:solidFill>
                  <a:prstClr val="black"/>
                </a:solidFill>
                <a:ea typeface="+mn-ea"/>
              </a:rPr>
              <a:t>Check computer ventilation to ensure that it is</a:t>
            </a:r>
          </a:p>
          <a:p>
            <a:pPr marL="9525" defTabSz="685800" eaLnBrk="1" fontAlgn="base" hangingPunct="1">
              <a:spcBef>
                <a:spcPts val="310"/>
              </a:spcBef>
              <a:spcAft>
                <a:spcPct val="0"/>
              </a:spcAft>
              <a:buClrTx/>
            </a:pPr>
            <a:r>
              <a:rPr lang="en-US" altLang="en-US" sz="1350" kern="1200">
                <a:solidFill>
                  <a:prstClr val="black"/>
                </a:solidFill>
                <a:ea typeface="+mn-ea"/>
              </a:rPr>
              <a:t>clear.</a:t>
            </a: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Remove any paper, books, or boxes that might  impede the flow of air into or out of the  computer.</a:t>
            </a:r>
          </a:p>
        </p:txBody>
      </p:sp>
      <p:sp>
        <p:nvSpPr>
          <p:cNvPr id="5" name="object 5">
            <a:extLst>
              <a:ext uri="{FF2B5EF4-FFF2-40B4-BE49-F238E27FC236}">
                <a16:creationId xmlns:a16="http://schemas.microsoft.com/office/drawing/2014/main" id="{80D9CAE6-3E0A-4EE6-803B-FF9501E8E01F}"/>
              </a:ext>
            </a:extLst>
          </p:cNvPr>
          <p:cNvSpPr txBox="1"/>
          <p:nvPr/>
        </p:nvSpPr>
        <p:spPr>
          <a:xfrm>
            <a:off x="5161360" y="4861323"/>
            <a:ext cx="3239690" cy="113493"/>
          </a:xfrm>
          <a:prstGeom prst="rect">
            <a:avLst/>
          </a:prstGeom>
        </p:spPr>
        <p:txBody>
          <a:bodyPr lIns="0" tIns="9525" rIns="0" bIns="0">
            <a:spAutoFit/>
          </a:bodyPr>
          <a:lstStyle/>
          <a:p>
            <a:pPr marL="9525" defTabSz="685800">
              <a:spcBef>
                <a:spcPts val="75"/>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8" dirty="0">
                <a:solidFill>
                  <a:srgbClr val="585858"/>
                </a:solidFill>
                <a:ea typeface="+mn-ea"/>
              </a:rPr>
              <a:t> </a:t>
            </a:r>
            <a:r>
              <a:rPr sz="675" kern="1200" dirty="0">
                <a:solidFill>
                  <a:srgbClr val="585858"/>
                </a:solidFill>
                <a:ea typeface="+mn-ea"/>
              </a:rPr>
              <a:t>https://</a:t>
            </a:r>
            <a:r>
              <a:rPr sz="675" kern="1200" dirty="0">
                <a:solidFill>
                  <a:srgbClr val="585858"/>
                </a:solidFill>
                <a:ea typeface="+mn-ea"/>
                <a:hlinkClick r:id="rId2"/>
              </a:rPr>
              <a:t>www.slideshare.net/RheighHenleyCalderon/5-pc-maintenance</a:t>
            </a:r>
            <a:endParaRPr sz="675" kern="1200">
              <a:solidFill>
                <a:prstClr val="black"/>
              </a:solidFill>
              <a:ea typeface="+mn-ea"/>
            </a:endParaRPr>
          </a:p>
        </p:txBody>
      </p:sp>
      <p:sp>
        <p:nvSpPr>
          <p:cNvPr id="45062" name="object 6">
            <a:extLst>
              <a:ext uri="{FF2B5EF4-FFF2-40B4-BE49-F238E27FC236}">
                <a16:creationId xmlns:a16="http://schemas.microsoft.com/office/drawing/2014/main" id="{8CD07C40-5B12-445A-A8B2-C3325AC82D20}"/>
              </a:ext>
            </a:extLst>
          </p:cNvPr>
          <p:cNvSpPr>
            <a:spLocks noChangeArrowheads="1"/>
          </p:cNvSpPr>
          <p:nvPr/>
        </p:nvSpPr>
        <p:spPr bwMode="auto">
          <a:xfrm>
            <a:off x="5079207" y="1092994"/>
            <a:ext cx="3579019" cy="2607469"/>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4AF637D-2189-40E5-A0A3-4A797B31D5E5}"/>
              </a:ext>
            </a:extLst>
          </p:cNvPr>
          <p:cNvSpPr txBox="1">
            <a:spLocks noGrp="1"/>
          </p:cNvSpPr>
          <p:nvPr>
            <p:ph type="title"/>
          </p:nvPr>
        </p:nvSpPr>
        <p:spPr>
          <a:xfrm>
            <a:off x="477441" y="715567"/>
            <a:ext cx="3568303" cy="381836"/>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defRPr/>
            </a:pPr>
            <a:r>
              <a:rPr sz="2400" b="1" spc="11" dirty="0"/>
              <a:t>Maintenance</a:t>
            </a:r>
            <a:r>
              <a:rPr sz="2400" b="1" spc="-188" dirty="0"/>
              <a:t> </a:t>
            </a:r>
            <a:r>
              <a:rPr sz="2400" b="1" spc="4" dirty="0"/>
              <a:t>scheduling</a:t>
            </a:r>
            <a:endParaRPr sz="2400"/>
          </a:p>
        </p:txBody>
      </p:sp>
      <p:sp>
        <p:nvSpPr>
          <p:cNvPr id="3" name="object 3">
            <a:extLst>
              <a:ext uri="{FF2B5EF4-FFF2-40B4-BE49-F238E27FC236}">
                <a16:creationId xmlns:a16="http://schemas.microsoft.com/office/drawing/2014/main" id="{D3BD5075-4EA0-4ED1-BB0E-DADBA9EFEFBA}"/>
              </a:ext>
            </a:extLst>
          </p:cNvPr>
          <p:cNvSpPr txBox="1"/>
          <p:nvPr/>
        </p:nvSpPr>
        <p:spPr>
          <a:xfrm>
            <a:off x="1266825" y="1706166"/>
            <a:ext cx="2014538" cy="217367"/>
          </a:xfrm>
          <a:prstGeom prst="rect">
            <a:avLst/>
          </a:prstGeom>
        </p:spPr>
        <p:txBody>
          <a:bodyPr lIns="0" tIns="9525" rIns="0" bIns="0">
            <a:spAutoFit/>
          </a:bodyPr>
          <a:lstStyle/>
          <a:p>
            <a:pPr marL="9525" defTabSz="685800">
              <a:spcBef>
                <a:spcPts val="75"/>
              </a:spcBef>
              <a:buClrTx/>
              <a:defRPr/>
            </a:pPr>
            <a:r>
              <a:rPr sz="1350" b="1" kern="1200" dirty="0">
                <a:solidFill>
                  <a:srgbClr val="585858"/>
                </a:solidFill>
                <a:ea typeface="+mn-ea"/>
              </a:rPr>
              <a:t>Maintenance</a:t>
            </a:r>
            <a:r>
              <a:rPr sz="1350" b="1" kern="1200" spc="-68" dirty="0">
                <a:solidFill>
                  <a:srgbClr val="585858"/>
                </a:solidFill>
                <a:ea typeface="+mn-ea"/>
              </a:rPr>
              <a:t> </a:t>
            </a:r>
            <a:r>
              <a:rPr sz="1350" b="1" kern="1200" dirty="0">
                <a:solidFill>
                  <a:srgbClr val="585858"/>
                </a:solidFill>
                <a:ea typeface="+mn-ea"/>
              </a:rPr>
              <a:t>scheduling</a:t>
            </a:r>
            <a:endParaRPr sz="1350" kern="1200">
              <a:solidFill>
                <a:prstClr val="black"/>
              </a:solidFill>
              <a:ea typeface="+mn-ea"/>
            </a:endParaRPr>
          </a:p>
        </p:txBody>
      </p:sp>
      <p:sp>
        <p:nvSpPr>
          <p:cNvPr id="46084" name="object 4">
            <a:extLst>
              <a:ext uri="{FF2B5EF4-FFF2-40B4-BE49-F238E27FC236}">
                <a16:creationId xmlns:a16="http://schemas.microsoft.com/office/drawing/2014/main" id="{99DFEA68-D908-443A-8E4B-295688C27FD8}"/>
              </a:ext>
            </a:extLst>
          </p:cNvPr>
          <p:cNvSpPr txBox="1">
            <a:spLocks noChangeArrowheads="1"/>
          </p:cNvSpPr>
          <p:nvPr/>
        </p:nvSpPr>
        <p:spPr bwMode="auto">
          <a:xfrm>
            <a:off x="171450" y="2286000"/>
            <a:ext cx="3961210" cy="200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101"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375"/>
              </a:spcBef>
              <a:spcAft>
                <a:spcPct val="0"/>
              </a:spcAft>
              <a:buClrTx/>
            </a:pPr>
            <a:r>
              <a:rPr lang="en-US" altLang="en-US" sz="1350" b="1" kern="1200">
                <a:solidFill>
                  <a:prstClr val="black"/>
                </a:solidFill>
                <a:ea typeface="+mn-ea"/>
              </a:rPr>
              <a:t>Do This Weekly</a:t>
            </a:r>
            <a:endParaRPr lang="en-US" altLang="en-US" sz="1350" kern="1200">
              <a:solidFill>
                <a:prstClr val="black"/>
              </a:solidFill>
              <a:ea typeface="+mn-ea"/>
            </a:endParaRP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Clean the outside of the case.</a:t>
            </a:r>
          </a:p>
          <a:p>
            <a:pPr marL="9525" defTabSz="685800" eaLnBrk="1" fontAlgn="base" hangingPunct="1">
              <a:spcBef>
                <a:spcPts val="300"/>
              </a:spcBef>
              <a:spcAft>
                <a:spcPct val="0"/>
              </a:spcAft>
              <a:buClrTx/>
              <a:buSzPct val="76000"/>
              <a:buFontTx/>
              <a:buChar char="●"/>
            </a:pPr>
            <a:r>
              <a:rPr lang="en-US" altLang="en-US" sz="1350" kern="1200">
                <a:solidFill>
                  <a:prstClr val="black"/>
                </a:solidFill>
                <a:ea typeface="+mn-ea"/>
              </a:rPr>
              <a:t>Clean the screen.</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Run CHKDSK or ScanDisk on all hard disk</a:t>
            </a:r>
          </a:p>
          <a:p>
            <a:pPr marL="9525" defTabSz="685800" eaLnBrk="1" fontAlgn="base" hangingPunct="1">
              <a:spcBef>
                <a:spcPts val="310"/>
              </a:spcBef>
              <a:spcAft>
                <a:spcPct val="0"/>
              </a:spcAft>
              <a:buClrTx/>
            </a:pPr>
            <a:r>
              <a:rPr lang="en-US" altLang="en-US" sz="1350" kern="1200">
                <a:solidFill>
                  <a:prstClr val="black"/>
                </a:solidFill>
                <a:ea typeface="+mn-ea"/>
              </a:rPr>
              <a:t>drives.</a:t>
            </a:r>
          </a:p>
          <a:p>
            <a:pPr marL="9525" defTabSz="685800" eaLnBrk="1" fontAlgn="base" hangingPunct="1">
              <a:lnSpc>
                <a:spcPts val="1969"/>
              </a:lnSpc>
              <a:spcBef>
                <a:spcPts val="113"/>
              </a:spcBef>
              <a:spcAft>
                <a:spcPct val="0"/>
              </a:spcAft>
              <a:buClrTx/>
              <a:buSzPct val="76000"/>
              <a:buFontTx/>
              <a:buChar char="●"/>
            </a:pPr>
            <a:r>
              <a:rPr lang="en-US" altLang="en-US" sz="1350" kern="1200">
                <a:solidFill>
                  <a:prstClr val="black"/>
                </a:solidFill>
                <a:ea typeface="+mn-ea"/>
              </a:rPr>
              <a:t>Run a current antivirus program and check all  drives.</a:t>
            </a:r>
          </a:p>
          <a:p>
            <a:pPr marL="9525" defTabSz="685800" eaLnBrk="1" fontAlgn="base" hangingPunct="1">
              <a:spcBef>
                <a:spcPts val="188"/>
              </a:spcBef>
              <a:spcAft>
                <a:spcPct val="0"/>
              </a:spcAft>
              <a:buClrTx/>
              <a:buSzPct val="76000"/>
              <a:buFontTx/>
              <a:buChar char="●"/>
            </a:pPr>
            <a:r>
              <a:rPr lang="en-US" altLang="en-US" sz="1350" kern="1200">
                <a:solidFill>
                  <a:prstClr val="black"/>
                </a:solidFill>
                <a:ea typeface="+mn-ea"/>
              </a:rPr>
              <a:t>Inspect all peripheral devices.</a:t>
            </a:r>
          </a:p>
        </p:txBody>
      </p:sp>
      <p:sp>
        <p:nvSpPr>
          <p:cNvPr id="46085" name="object 5">
            <a:extLst>
              <a:ext uri="{FF2B5EF4-FFF2-40B4-BE49-F238E27FC236}">
                <a16:creationId xmlns:a16="http://schemas.microsoft.com/office/drawing/2014/main" id="{85C1DDF8-76ED-4C44-8A23-61E12ABF4B4C}"/>
              </a:ext>
            </a:extLst>
          </p:cNvPr>
          <p:cNvSpPr>
            <a:spLocks noChangeArrowheads="1"/>
          </p:cNvSpPr>
          <p:nvPr/>
        </p:nvSpPr>
        <p:spPr bwMode="auto">
          <a:xfrm>
            <a:off x="5079207" y="1092994"/>
            <a:ext cx="3579019" cy="260746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88045C8D-5698-406E-9F6F-A69EFCAC217F}"/>
              </a:ext>
            </a:extLst>
          </p:cNvPr>
          <p:cNvSpPr txBox="1"/>
          <p:nvPr/>
        </p:nvSpPr>
        <p:spPr>
          <a:xfrm>
            <a:off x="3334941" y="4869656"/>
            <a:ext cx="5066109"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8" dirty="0">
                <a:solidFill>
                  <a:srgbClr val="585858"/>
                </a:solidFill>
                <a:ea typeface="+mn-ea"/>
              </a:rPr>
              <a:t> </a:t>
            </a:r>
            <a:r>
              <a:rPr sz="675" kern="1200" dirty="0">
                <a:solidFill>
                  <a:srgbClr val="585858"/>
                </a:solidFill>
                <a:ea typeface="+mn-ea"/>
              </a:rPr>
              <a:t>https</a:t>
            </a:r>
            <a:r>
              <a:rPr sz="675" kern="1200">
                <a:solidFill>
                  <a:srgbClr val="585858"/>
                </a:solidFill>
                <a:ea typeface="+mn-ea"/>
              </a:rPr>
              <a:t>://</a:t>
            </a:r>
            <a:r>
              <a:rPr sz="675" kern="1200">
                <a:solidFill>
                  <a:srgbClr val="585858"/>
                </a:solidFill>
                <a:ea typeface="+mn-ea"/>
                <a:hlinkClick r:id="rId3"/>
              </a:rPr>
              <a:t>www.slideshare.net/RheighHenleyCalderon/5-pc-maintenance</a:t>
            </a:r>
            <a:endParaRPr sz="675" kern="1200">
              <a:solidFill>
                <a:prstClr val="black"/>
              </a:solidFill>
              <a:ea typeface="+mn-ea"/>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008E450-5C1D-43B9-9C8B-CEE5C4FC86DD}"/>
              </a:ext>
            </a:extLst>
          </p:cNvPr>
          <p:cNvSpPr txBox="1">
            <a:spLocks noGrp="1"/>
          </p:cNvSpPr>
          <p:nvPr>
            <p:ph type="title"/>
          </p:nvPr>
        </p:nvSpPr>
        <p:spPr>
          <a:xfrm>
            <a:off x="477441" y="715567"/>
            <a:ext cx="3568303" cy="381836"/>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defRPr/>
            </a:pPr>
            <a:r>
              <a:rPr sz="2400" b="1" spc="11" dirty="0"/>
              <a:t>Maintenance</a:t>
            </a:r>
            <a:r>
              <a:rPr sz="2400" b="1" spc="-188" dirty="0"/>
              <a:t> </a:t>
            </a:r>
            <a:r>
              <a:rPr sz="2400" b="1" spc="4" dirty="0"/>
              <a:t>scheduling</a:t>
            </a:r>
            <a:endParaRPr sz="2400"/>
          </a:p>
        </p:txBody>
      </p:sp>
      <p:sp>
        <p:nvSpPr>
          <p:cNvPr id="3" name="object 3">
            <a:extLst>
              <a:ext uri="{FF2B5EF4-FFF2-40B4-BE49-F238E27FC236}">
                <a16:creationId xmlns:a16="http://schemas.microsoft.com/office/drawing/2014/main" id="{83759AB8-EDA6-4FDA-B172-01CC10730939}"/>
              </a:ext>
            </a:extLst>
          </p:cNvPr>
          <p:cNvSpPr txBox="1"/>
          <p:nvPr/>
        </p:nvSpPr>
        <p:spPr>
          <a:xfrm>
            <a:off x="1266825" y="1706166"/>
            <a:ext cx="2014538" cy="217367"/>
          </a:xfrm>
          <a:prstGeom prst="rect">
            <a:avLst/>
          </a:prstGeom>
        </p:spPr>
        <p:txBody>
          <a:bodyPr lIns="0" tIns="9525" rIns="0" bIns="0">
            <a:spAutoFit/>
          </a:bodyPr>
          <a:lstStyle/>
          <a:p>
            <a:pPr marL="9525" defTabSz="685800">
              <a:spcBef>
                <a:spcPts val="75"/>
              </a:spcBef>
              <a:buClrTx/>
              <a:defRPr/>
            </a:pPr>
            <a:r>
              <a:rPr sz="1350" b="1" kern="1200" dirty="0">
                <a:solidFill>
                  <a:srgbClr val="585858"/>
                </a:solidFill>
                <a:ea typeface="+mn-ea"/>
              </a:rPr>
              <a:t>Maintenance</a:t>
            </a:r>
            <a:r>
              <a:rPr sz="1350" b="1" kern="1200" spc="-68" dirty="0">
                <a:solidFill>
                  <a:srgbClr val="585858"/>
                </a:solidFill>
                <a:ea typeface="+mn-ea"/>
              </a:rPr>
              <a:t> </a:t>
            </a:r>
            <a:r>
              <a:rPr sz="1350" b="1" kern="1200" dirty="0">
                <a:solidFill>
                  <a:srgbClr val="585858"/>
                </a:solidFill>
                <a:ea typeface="+mn-ea"/>
              </a:rPr>
              <a:t>scheduling</a:t>
            </a:r>
            <a:endParaRPr sz="1350" kern="1200">
              <a:solidFill>
                <a:prstClr val="black"/>
              </a:solidFill>
              <a:ea typeface="+mn-ea"/>
            </a:endParaRPr>
          </a:p>
        </p:txBody>
      </p:sp>
      <p:sp>
        <p:nvSpPr>
          <p:cNvPr id="4" name="object 4">
            <a:extLst>
              <a:ext uri="{FF2B5EF4-FFF2-40B4-BE49-F238E27FC236}">
                <a16:creationId xmlns:a16="http://schemas.microsoft.com/office/drawing/2014/main" id="{6DB6E103-A765-4B66-9E29-77118924913C}"/>
              </a:ext>
            </a:extLst>
          </p:cNvPr>
          <p:cNvSpPr txBox="1"/>
          <p:nvPr/>
        </p:nvSpPr>
        <p:spPr>
          <a:xfrm>
            <a:off x="228600" y="2343151"/>
            <a:ext cx="3671888" cy="1774492"/>
          </a:xfrm>
          <a:prstGeom prst="rect">
            <a:avLst/>
          </a:prstGeom>
        </p:spPr>
        <p:txBody>
          <a:bodyPr lIns="0" tIns="48101" rIns="0" bIns="0">
            <a:spAutoFit/>
          </a:bodyPr>
          <a:lstStyle/>
          <a:p>
            <a:pPr marL="9525" defTabSz="685800">
              <a:spcBef>
                <a:spcPts val="379"/>
              </a:spcBef>
              <a:buClrTx/>
              <a:defRPr/>
            </a:pPr>
            <a:r>
              <a:rPr sz="1388" b="1" kern="1200" spc="11" dirty="0">
                <a:solidFill>
                  <a:prstClr val="black"/>
                </a:solidFill>
                <a:ea typeface="+mn-ea"/>
              </a:rPr>
              <a:t>Do </a:t>
            </a:r>
            <a:r>
              <a:rPr sz="1388" b="1" kern="1200" dirty="0">
                <a:solidFill>
                  <a:prstClr val="black"/>
                </a:solidFill>
                <a:ea typeface="+mn-ea"/>
              </a:rPr>
              <a:t>This</a:t>
            </a:r>
            <a:r>
              <a:rPr sz="1388" b="1" kern="1200" spc="94" dirty="0">
                <a:solidFill>
                  <a:prstClr val="black"/>
                </a:solidFill>
                <a:ea typeface="+mn-ea"/>
              </a:rPr>
              <a:t> </a:t>
            </a:r>
            <a:r>
              <a:rPr sz="1388" b="1" kern="1200" dirty="0">
                <a:solidFill>
                  <a:prstClr val="black"/>
                </a:solidFill>
                <a:ea typeface="+mn-ea"/>
              </a:rPr>
              <a:t>Monthly</a:t>
            </a:r>
            <a:endParaRPr sz="1388" kern="1200">
              <a:solidFill>
                <a:prstClr val="black"/>
              </a:solidFill>
              <a:ea typeface="+mn-ea"/>
            </a:endParaRPr>
          </a:p>
          <a:p>
            <a:pPr marL="295275" indent="-286226" defTabSz="685800">
              <a:spcBef>
                <a:spcPts val="307"/>
              </a:spcBef>
              <a:buClrTx/>
              <a:buSzPct val="75675"/>
              <a:buFontTx/>
              <a:buChar char="●"/>
              <a:tabLst>
                <a:tab pos="295275" algn="l"/>
                <a:tab pos="295751" algn="l"/>
              </a:tabLst>
              <a:defRPr/>
            </a:pPr>
            <a:r>
              <a:rPr sz="1388" kern="1200" spc="11" dirty="0">
                <a:solidFill>
                  <a:prstClr val="black"/>
                </a:solidFill>
                <a:ea typeface="+mn-ea"/>
              </a:rPr>
              <a:t>Clean </a:t>
            </a:r>
            <a:r>
              <a:rPr sz="1388" kern="1200" spc="8" dirty="0">
                <a:solidFill>
                  <a:prstClr val="black"/>
                </a:solidFill>
                <a:ea typeface="+mn-ea"/>
              </a:rPr>
              <a:t>the </a:t>
            </a:r>
            <a:r>
              <a:rPr sz="1388" kern="1200" spc="19" dirty="0">
                <a:solidFill>
                  <a:prstClr val="black"/>
                </a:solidFill>
                <a:ea typeface="+mn-ea"/>
              </a:rPr>
              <a:t>inside </a:t>
            </a:r>
            <a:r>
              <a:rPr sz="1388" kern="1200" spc="8" dirty="0">
                <a:solidFill>
                  <a:prstClr val="black"/>
                </a:solidFill>
                <a:ea typeface="+mn-ea"/>
              </a:rPr>
              <a:t>of the</a:t>
            </a:r>
            <a:r>
              <a:rPr sz="1388" kern="1200" spc="49" dirty="0">
                <a:solidFill>
                  <a:prstClr val="black"/>
                </a:solidFill>
                <a:ea typeface="+mn-ea"/>
              </a:rPr>
              <a:t> </a:t>
            </a:r>
            <a:r>
              <a:rPr sz="1388" kern="1200" spc="19" dirty="0">
                <a:solidFill>
                  <a:prstClr val="black"/>
                </a:solidFill>
                <a:ea typeface="+mn-ea"/>
              </a:rPr>
              <a:t>system.</a:t>
            </a:r>
            <a:endParaRPr sz="1388" kern="1200">
              <a:solidFill>
                <a:prstClr val="black"/>
              </a:solidFill>
              <a:ea typeface="+mn-ea"/>
            </a:endParaRPr>
          </a:p>
          <a:p>
            <a:pPr marL="295275" indent="-286226" defTabSz="685800">
              <a:spcBef>
                <a:spcPts val="304"/>
              </a:spcBef>
              <a:buClrTx/>
              <a:buSzPct val="75675"/>
              <a:buFontTx/>
              <a:buChar char="●"/>
              <a:tabLst>
                <a:tab pos="295275" algn="l"/>
                <a:tab pos="295751" algn="l"/>
              </a:tabLst>
              <a:defRPr/>
            </a:pPr>
            <a:r>
              <a:rPr sz="1388" kern="1200" spc="11" dirty="0">
                <a:solidFill>
                  <a:prstClr val="black"/>
                </a:solidFill>
                <a:ea typeface="+mn-ea"/>
              </a:rPr>
              <a:t>Clean </a:t>
            </a:r>
            <a:r>
              <a:rPr sz="1388" kern="1200" spc="8" dirty="0">
                <a:solidFill>
                  <a:prstClr val="black"/>
                </a:solidFill>
                <a:ea typeface="+mn-ea"/>
              </a:rPr>
              <a:t>the </a:t>
            </a:r>
            <a:r>
              <a:rPr sz="1388" kern="1200" spc="19" dirty="0">
                <a:solidFill>
                  <a:prstClr val="black"/>
                </a:solidFill>
                <a:ea typeface="+mn-ea"/>
              </a:rPr>
              <a:t>inside </a:t>
            </a:r>
            <a:r>
              <a:rPr sz="1388" kern="1200" spc="8" dirty="0">
                <a:solidFill>
                  <a:prstClr val="black"/>
                </a:solidFill>
                <a:ea typeface="+mn-ea"/>
              </a:rPr>
              <a:t>of any</a:t>
            </a:r>
            <a:r>
              <a:rPr sz="1388" kern="1200" spc="19" dirty="0">
                <a:solidFill>
                  <a:prstClr val="black"/>
                </a:solidFill>
                <a:ea typeface="+mn-ea"/>
              </a:rPr>
              <a:t> </a:t>
            </a:r>
            <a:r>
              <a:rPr sz="1388" kern="1200" spc="8" dirty="0">
                <a:solidFill>
                  <a:prstClr val="black"/>
                </a:solidFill>
                <a:ea typeface="+mn-ea"/>
              </a:rPr>
              <a:t>printers.</a:t>
            </a:r>
            <a:endParaRPr sz="1388" kern="1200">
              <a:solidFill>
                <a:prstClr val="black"/>
              </a:solidFill>
              <a:ea typeface="+mn-ea"/>
            </a:endParaRPr>
          </a:p>
          <a:p>
            <a:pPr marL="295275" indent="-286226" defTabSz="685800">
              <a:spcBef>
                <a:spcPts val="307"/>
              </a:spcBef>
              <a:buClrTx/>
              <a:buSzPct val="75675"/>
              <a:buFontTx/>
              <a:buChar char="●"/>
              <a:tabLst>
                <a:tab pos="295275" algn="l"/>
                <a:tab pos="295751" algn="l"/>
              </a:tabLst>
              <a:defRPr/>
            </a:pPr>
            <a:r>
              <a:rPr sz="1388" kern="1200" spc="19" dirty="0">
                <a:solidFill>
                  <a:prstClr val="black"/>
                </a:solidFill>
                <a:ea typeface="+mn-ea"/>
              </a:rPr>
              <a:t>Vacuum </a:t>
            </a:r>
            <a:r>
              <a:rPr sz="1388" kern="1200" spc="8" dirty="0">
                <a:solidFill>
                  <a:prstClr val="black"/>
                </a:solidFill>
                <a:ea typeface="+mn-ea"/>
              </a:rPr>
              <a:t>the</a:t>
            </a:r>
            <a:r>
              <a:rPr sz="1388" kern="1200" spc="-4" dirty="0">
                <a:solidFill>
                  <a:prstClr val="black"/>
                </a:solidFill>
                <a:ea typeface="+mn-ea"/>
              </a:rPr>
              <a:t> </a:t>
            </a:r>
            <a:r>
              <a:rPr sz="1388" kern="1200" spc="8" dirty="0">
                <a:solidFill>
                  <a:prstClr val="black"/>
                </a:solidFill>
                <a:ea typeface="+mn-ea"/>
              </a:rPr>
              <a:t>keyboard.</a:t>
            </a:r>
            <a:endParaRPr sz="1388" kern="1200">
              <a:solidFill>
                <a:prstClr val="black"/>
              </a:solidFill>
              <a:ea typeface="+mn-ea"/>
            </a:endParaRPr>
          </a:p>
          <a:p>
            <a:pPr marL="295275" indent="-286226" defTabSz="685800">
              <a:spcBef>
                <a:spcPts val="307"/>
              </a:spcBef>
              <a:buClrTx/>
              <a:buSzPct val="75675"/>
              <a:buFontTx/>
              <a:buChar char="●"/>
              <a:tabLst>
                <a:tab pos="295275" algn="l"/>
                <a:tab pos="295751" algn="l"/>
              </a:tabLst>
              <a:defRPr/>
            </a:pPr>
            <a:r>
              <a:rPr sz="1388" kern="1200" spc="11" dirty="0">
                <a:solidFill>
                  <a:prstClr val="black"/>
                </a:solidFill>
                <a:ea typeface="+mn-ea"/>
              </a:rPr>
              <a:t>Clean </a:t>
            </a:r>
            <a:r>
              <a:rPr sz="1388" kern="1200" spc="8" dirty="0">
                <a:solidFill>
                  <a:prstClr val="black"/>
                </a:solidFill>
                <a:ea typeface="+mn-ea"/>
              </a:rPr>
              <a:t>the </a:t>
            </a:r>
            <a:r>
              <a:rPr sz="1388" kern="1200" spc="26" dirty="0">
                <a:solidFill>
                  <a:prstClr val="black"/>
                </a:solidFill>
                <a:ea typeface="+mn-ea"/>
              </a:rPr>
              <a:t>mouse </a:t>
            </a:r>
            <a:r>
              <a:rPr sz="1388" kern="1200" spc="11" dirty="0">
                <a:solidFill>
                  <a:prstClr val="black"/>
                </a:solidFill>
                <a:ea typeface="+mn-ea"/>
              </a:rPr>
              <a:t>ball and </a:t>
            </a:r>
            <a:r>
              <a:rPr sz="1388" i="1" kern="1200" spc="8" dirty="0">
                <a:solidFill>
                  <a:prstClr val="black"/>
                </a:solidFill>
                <a:ea typeface="+mn-ea"/>
              </a:rPr>
              <a:t>x </a:t>
            </a:r>
            <a:r>
              <a:rPr sz="1388" kern="1200" spc="11" dirty="0">
                <a:solidFill>
                  <a:prstClr val="black"/>
                </a:solidFill>
                <a:ea typeface="+mn-ea"/>
              </a:rPr>
              <a:t>and </a:t>
            </a:r>
            <a:r>
              <a:rPr sz="1388" i="1" kern="1200" spc="8" dirty="0">
                <a:solidFill>
                  <a:prstClr val="black"/>
                </a:solidFill>
                <a:ea typeface="+mn-ea"/>
              </a:rPr>
              <a:t>y</a:t>
            </a:r>
            <a:r>
              <a:rPr sz="1388" i="1" kern="1200" spc="101" dirty="0">
                <a:solidFill>
                  <a:prstClr val="black"/>
                </a:solidFill>
                <a:ea typeface="+mn-ea"/>
              </a:rPr>
              <a:t> </a:t>
            </a:r>
            <a:r>
              <a:rPr sz="1388" kern="1200" spc="23" dirty="0">
                <a:solidFill>
                  <a:prstClr val="black"/>
                </a:solidFill>
                <a:ea typeface="+mn-ea"/>
              </a:rPr>
              <a:t>wheels.</a:t>
            </a:r>
            <a:endParaRPr sz="1388" kern="1200">
              <a:solidFill>
                <a:prstClr val="black"/>
              </a:solidFill>
              <a:ea typeface="+mn-ea"/>
            </a:endParaRPr>
          </a:p>
          <a:p>
            <a:pPr marL="295275" indent="-286226" defTabSz="685800">
              <a:spcBef>
                <a:spcPts val="304"/>
              </a:spcBef>
              <a:buClrTx/>
              <a:buSzPct val="75675"/>
              <a:buFontTx/>
              <a:buChar char="●"/>
              <a:tabLst>
                <a:tab pos="295275" algn="l"/>
                <a:tab pos="295751" algn="l"/>
              </a:tabLst>
              <a:defRPr/>
            </a:pPr>
            <a:r>
              <a:rPr sz="1388" kern="1200" spc="15" dirty="0">
                <a:solidFill>
                  <a:prstClr val="black"/>
                </a:solidFill>
                <a:ea typeface="+mn-ea"/>
              </a:rPr>
              <a:t>Defragment all </a:t>
            </a:r>
            <a:r>
              <a:rPr sz="1388" kern="1200" spc="4" dirty="0">
                <a:solidFill>
                  <a:prstClr val="black"/>
                </a:solidFill>
                <a:ea typeface="+mn-ea"/>
              </a:rPr>
              <a:t>hard </a:t>
            </a:r>
            <a:r>
              <a:rPr sz="1388" kern="1200" spc="19" dirty="0">
                <a:solidFill>
                  <a:prstClr val="black"/>
                </a:solidFill>
                <a:ea typeface="+mn-ea"/>
              </a:rPr>
              <a:t>disk</a:t>
            </a:r>
            <a:r>
              <a:rPr sz="1388" kern="1200" spc="34" dirty="0">
                <a:solidFill>
                  <a:prstClr val="black"/>
                </a:solidFill>
                <a:ea typeface="+mn-ea"/>
              </a:rPr>
              <a:t> </a:t>
            </a:r>
            <a:r>
              <a:rPr sz="1388" kern="1200" dirty="0">
                <a:solidFill>
                  <a:prstClr val="black"/>
                </a:solidFill>
                <a:ea typeface="+mn-ea"/>
              </a:rPr>
              <a:t>drives.</a:t>
            </a:r>
            <a:endParaRPr sz="1388" kern="1200">
              <a:solidFill>
                <a:prstClr val="black"/>
              </a:solidFill>
              <a:ea typeface="+mn-ea"/>
            </a:endParaRPr>
          </a:p>
          <a:p>
            <a:pPr marL="295275" indent="-286226" defTabSz="685800">
              <a:spcBef>
                <a:spcPts val="307"/>
              </a:spcBef>
              <a:buClrTx/>
              <a:buSzPct val="75675"/>
              <a:buFontTx/>
              <a:buChar char="●"/>
              <a:tabLst>
                <a:tab pos="295275" algn="l"/>
                <a:tab pos="295751" algn="l"/>
              </a:tabLst>
              <a:defRPr/>
            </a:pPr>
            <a:r>
              <a:rPr sz="1388" kern="1200" spc="11" dirty="0">
                <a:solidFill>
                  <a:prstClr val="black"/>
                </a:solidFill>
                <a:ea typeface="+mn-ea"/>
              </a:rPr>
              <a:t>Delete any unnecessary temporary</a:t>
            </a:r>
            <a:r>
              <a:rPr sz="1388" kern="1200" spc="146" dirty="0">
                <a:solidFill>
                  <a:prstClr val="black"/>
                </a:solidFill>
                <a:ea typeface="+mn-ea"/>
              </a:rPr>
              <a:t> </a:t>
            </a:r>
            <a:r>
              <a:rPr sz="1388" kern="1200" spc="15" dirty="0">
                <a:solidFill>
                  <a:prstClr val="black"/>
                </a:solidFill>
                <a:ea typeface="+mn-ea"/>
              </a:rPr>
              <a:t>files.</a:t>
            </a:r>
            <a:endParaRPr sz="1388" kern="1200">
              <a:solidFill>
                <a:prstClr val="black"/>
              </a:solidFill>
              <a:ea typeface="+mn-ea"/>
            </a:endParaRPr>
          </a:p>
        </p:txBody>
      </p:sp>
      <p:sp>
        <p:nvSpPr>
          <p:cNvPr id="47109" name="object 5">
            <a:extLst>
              <a:ext uri="{FF2B5EF4-FFF2-40B4-BE49-F238E27FC236}">
                <a16:creationId xmlns:a16="http://schemas.microsoft.com/office/drawing/2014/main" id="{DAF954A4-5107-43E2-A5A9-BE95725C8EBB}"/>
              </a:ext>
            </a:extLst>
          </p:cNvPr>
          <p:cNvSpPr>
            <a:spLocks noChangeArrowheads="1"/>
          </p:cNvSpPr>
          <p:nvPr/>
        </p:nvSpPr>
        <p:spPr bwMode="auto">
          <a:xfrm>
            <a:off x="5079207" y="1092994"/>
            <a:ext cx="3579019" cy="260746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175A2945-D742-40EA-B7ED-673985B33AA1}"/>
              </a:ext>
            </a:extLst>
          </p:cNvPr>
          <p:cNvSpPr txBox="1"/>
          <p:nvPr/>
        </p:nvSpPr>
        <p:spPr>
          <a:xfrm>
            <a:off x="3334941" y="4869656"/>
            <a:ext cx="5066109"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8" dirty="0">
                <a:solidFill>
                  <a:srgbClr val="585858"/>
                </a:solidFill>
                <a:ea typeface="+mn-ea"/>
              </a:rPr>
              <a:t> </a:t>
            </a:r>
            <a:r>
              <a:rPr sz="675" kern="1200" dirty="0">
                <a:solidFill>
                  <a:srgbClr val="585858"/>
                </a:solidFill>
                <a:ea typeface="+mn-ea"/>
              </a:rPr>
              <a:t>https</a:t>
            </a:r>
            <a:r>
              <a:rPr sz="675" kern="1200">
                <a:solidFill>
                  <a:srgbClr val="585858"/>
                </a:solidFill>
                <a:ea typeface="+mn-ea"/>
              </a:rPr>
              <a:t>://</a:t>
            </a:r>
            <a:r>
              <a:rPr sz="675" kern="1200">
                <a:solidFill>
                  <a:srgbClr val="585858"/>
                </a:solidFill>
                <a:ea typeface="+mn-ea"/>
                <a:hlinkClick r:id="rId3"/>
              </a:rPr>
              <a:t>www.slideshare.net/RheighHenleyCalderon/5-pc-maintenance</a:t>
            </a:r>
            <a:endParaRPr sz="675" kern="1200">
              <a:solidFill>
                <a:prstClr val="black"/>
              </a:solidFill>
              <a:ea typeface="+mn-ea"/>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93F423A-16D7-40AF-82B7-8DC6F76B3071}"/>
              </a:ext>
            </a:extLst>
          </p:cNvPr>
          <p:cNvSpPr txBox="1">
            <a:spLocks noGrp="1"/>
          </p:cNvSpPr>
          <p:nvPr>
            <p:ph type="title"/>
          </p:nvPr>
        </p:nvSpPr>
        <p:spPr>
          <a:xfrm>
            <a:off x="477441" y="715567"/>
            <a:ext cx="3568303" cy="381836"/>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defRPr/>
            </a:pPr>
            <a:r>
              <a:rPr sz="2400" b="1" spc="11" dirty="0"/>
              <a:t>Maintenance</a:t>
            </a:r>
            <a:r>
              <a:rPr sz="2400" b="1" spc="-188" dirty="0"/>
              <a:t> </a:t>
            </a:r>
            <a:r>
              <a:rPr sz="2400" b="1" spc="4" dirty="0"/>
              <a:t>scheduling</a:t>
            </a:r>
            <a:endParaRPr sz="2400"/>
          </a:p>
        </p:txBody>
      </p:sp>
      <p:sp>
        <p:nvSpPr>
          <p:cNvPr id="3" name="object 3">
            <a:extLst>
              <a:ext uri="{FF2B5EF4-FFF2-40B4-BE49-F238E27FC236}">
                <a16:creationId xmlns:a16="http://schemas.microsoft.com/office/drawing/2014/main" id="{8530D590-755B-41A5-A6F4-D81C45803965}"/>
              </a:ext>
            </a:extLst>
          </p:cNvPr>
          <p:cNvSpPr txBox="1"/>
          <p:nvPr/>
        </p:nvSpPr>
        <p:spPr>
          <a:xfrm>
            <a:off x="1266825" y="1706166"/>
            <a:ext cx="2014538" cy="217367"/>
          </a:xfrm>
          <a:prstGeom prst="rect">
            <a:avLst/>
          </a:prstGeom>
        </p:spPr>
        <p:txBody>
          <a:bodyPr lIns="0" tIns="9525" rIns="0" bIns="0">
            <a:spAutoFit/>
          </a:bodyPr>
          <a:lstStyle/>
          <a:p>
            <a:pPr marL="9525" defTabSz="685800">
              <a:spcBef>
                <a:spcPts val="75"/>
              </a:spcBef>
              <a:buClrTx/>
              <a:defRPr/>
            </a:pPr>
            <a:r>
              <a:rPr sz="1350" b="1" kern="1200" dirty="0">
                <a:solidFill>
                  <a:srgbClr val="585858"/>
                </a:solidFill>
                <a:ea typeface="+mn-ea"/>
              </a:rPr>
              <a:t>Maintenance</a:t>
            </a:r>
            <a:r>
              <a:rPr sz="1350" b="1" kern="1200" spc="-68" dirty="0">
                <a:solidFill>
                  <a:srgbClr val="585858"/>
                </a:solidFill>
                <a:ea typeface="+mn-ea"/>
              </a:rPr>
              <a:t> </a:t>
            </a:r>
            <a:r>
              <a:rPr sz="1350" b="1" kern="1200" dirty="0">
                <a:solidFill>
                  <a:srgbClr val="585858"/>
                </a:solidFill>
                <a:ea typeface="+mn-ea"/>
              </a:rPr>
              <a:t>scheduling</a:t>
            </a:r>
            <a:endParaRPr sz="1350" kern="1200">
              <a:solidFill>
                <a:prstClr val="black"/>
              </a:solidFill>
              <a:ea typeface="+mn-ea"/>
            </a:endParaRPr>
          </a:p>
        </p:txBody>
      </p:sp>
      <p:sp>
        <p:nvSpPr>
          <p:cNvPr id="48132" name="object 4">
            <a:extLst>
              <a:ext uri="{FF2B5EF4-FFF2-40B4-BE49-F238E27FC236}">
                <a16:creationId xmlns:a16="http://schemas.microsoft.com/office/drawing/2014/main" id="{C46AE4DC-685F-4D91-B73F-FCF9AF3FC060}"/>
              </a:ext>
            </a:extLst>
          </p:cNvPr>
          <p:cNvSpPr txBox="1">
            <a:spLocks noChangeArrowheads="1"/>
          </p:cNvSpPr>
          <p:nvPr/>
        </p:nvSpPr>
        <p:spPr bwMode="auto">
          <a:xfrm>
            <a:off x="171450" y="2343151"/>
            <a:ext cx="3992166" cy="1484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101"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375"/>
              </a:spcBef>
              <a:spcAft>
                <a:spcPct val="0"/>
              </a:spcAft>
              <a:buClrTx/>
            </a:pPr>
            <a:r>
              <a:rPr lang="en-US" altLang="en-US" sz="1350" b="1" kern="1200">
                <a:solidFill>
                  <a:prstClr val="black"/>
                </a:solidFill>
                <a:ea typeface="+mn-ea"/>
              </a:rPr>
              <a:t>Do This Every Six Months</a:t>
            </a:r>
            <a:endParaRPr lang="en-US" altLang="en-US" sz="1350" kern="1200">
              <a:solidFill>
                <a:prstClr val="black"/>
              </a:solidFill>
              <a:ea typeface="+mn-ea"/>
            </a:endParaRP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Perform an extensive preventive maintenance  check</a:t>
            </a: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Apply an antistatic solution to the entire  computer.</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Check and reseat all cables.</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Run the printer's self-test programs.</a:t>
            </a:r>
          </a:p>
        </p:txBody>
      </p:sp>
      <p:sp>
        <p:nvSpPr>
          <p:cNvPr id="48133" name="object 5">
            <a:extLst>
              <a:ext uri="{FF2B5EF4-FFF2-40B4-BE49-F238E27FC236}">
                <a16:creationId xmlns:a16="http://schemas.microsoft.com/office/drawing/2014/main" id="{B8BC9E24-E087-407A-8BEF-21075F27F2DF}"/>
              </a:ext>
            </a:extLst>
          </p:cNvPr>
          <p:cNvSpPr>
            <a:spLocks noChangeArrowheads="1"/>
          </p:cNvSpPr>
          <p:nvPr/>
        </p:nvSpPr>
        <p:spPr bwMode="auto">
          <a:xfrm>
            <a:off x="5079207" y="1092994"/>
            <a:ext cx="3579019" cy="260746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84546E77-704C-46AA-BADA-9EF3B00FC6C8}"/>
              </a:ext>
            </a:extLst>
          </p:cNvPr>
          <p:cNvSpPr txBox="1"/>
          <p:nvPr/>
        </p:nvSpPr>
        <p:spPr>
          <a:xfrm>
            <a:off x="3334941" y="4869656"/>
            <a:ext cx="5066109"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8" dirty="0">
                <a:solidFill>
                  <a:srgbClr val="585858"/>
                </a:solidFill>
                <a:ea typeface="+mn-ea"/>
              </a:rPr>
              <a:t> </a:t>
            </a:r>
            <a:r>
              <a:rPr sz="675" kern="1200" dirty="0">
                <a:solidFill>
                  <a:srgbClr val="585858"/>
                </a:solidFill>
                <a:ea typeface="+mn-ea"/>
              </a:rPr>
              <a:t>https://</a:t>
            </a:r>
            <a:r>
              <a:rPr sz="675" kern="1200" dirty="0">
                <a:solidFill>
                  <a:srgbClr val="585858"/>
                </a:solidFill>
                <a:ea typeface="+mn-ea"/>
                <a:hlinkClick r:id="rId3"/>
              </a:rPr>
              <a:t>www.slideshare.net/RheighHenleyCalderon/5-pc-maintenance</a:t>
            </a:r>
            <a:endParaRPr sz="675" kern="1200">
              <a:solidFill>
                <a:prstClr val="black"/>
              </a:solidFill>
              <a:ea typeface="+mn-ea"/>
            </a:endParaRPr>
          </a:p>
          <a:p>
            <a:pPr marL="9525" defTabSz="685800">
              <a:spcBef>
                <a:spcPts val="236"/>
              </a:spcBef>
              <a:buClrTx/>
              <a:defRPr/>
            </a:pPr>
            <a:r>
              <a:rPr sz="825" kern="1200" spc="11" dirty="0">
                <a:solidFill>
                  <a:prstClr val="black"/>
                </a:solidFill>
                <a:ea typeface="+mn-ea"/>
              </a:rPr>
              <a:t>© </a:t>
            </a:r>
            <a:r>
              <a:rPr sz="825" kern="1200" spc="-4" dirty="0">
                <a:solidFill>
                  <a:prstClr val="black"/>
                </a:solidFill>
                <a:ea typeface="+mn-ea"/>
              </a:rPr>
              <a:t>Edunet </a:t>
            </a:r>
            <a:r>
              <a:rPr sz="825" kern="1200" spc="-8" dirty="0">
                <a:solidFill>
                  <a:prstClr val="black"/>
                </a:solidFill>
                <a:ea typeface="+mn-ea"/>
              </a:rPr>
              <a:t>Foundation. </a:t>
            </a:r>
            <a:r>
              <a:rPr sz="825" kern="1200" spc="-19" dirty="0">
                <a:solidFill>
                  <a:prstClr val="black"/>
                </a:solidFill>
                <a:ea typeface="+mn-ea"/>
              </a:rPr>
              <a:t>All </a:t>
            </a:r>
            <a:r>
              <a:rPr sz="825" kern="1200" spc="-4" dirty="0">
                <a:solidFill>
                  <a:prstClr val="black"/>
                </a:solidFill>
                <a:ea typeface="+mn-ea"/>
              </a:rPr>
              <a:t>rights</a:t>
            </a:r>
            <a:r>
              <a:rPr sz="825" kern="1200" spc="-79" dirty="0">
                <a:solidFill>
                  <a:prstClr val="black"/>
                </a:solidFill>
                <a:ea typeface="+mn-ea"/>
              </a:rPr>
              <a:t> </a:t>
            </a:r>
            <a:r>
              <a:rPr sz="825" kern="1200" dirty="0">
                <a:solidFill>
                  <a:prstClr val="black"/>
                </a:solidFill>
                <a:ea typeface="+mn-ea"/>
              </a:rPr>
              <a:t>reserved.</a:t>
            </a:r>
            <a:endParaRPr sz="825" kern="1200">
              <a:solidFill>
                <a:prstClr val="black"/>
              </a:solidFill>
              <a:ea typeface="+mn-ea"/>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F2CDF03-3DD6-40EE-91FC-439F39DDF147}"/>
              </a:ext>
            </a:extLst>
          </p:cNvPr>
          <p:cNvSpPr txBox="1">
            <a:spLocks noGrp="1"/>
          </p:cNvSpPr>
          <p:nvPr>
            <p:ph type="title"/>
          </p:nvPr>
        </p:nvSpPr>
        <p:spPr>
          <a:xfrm>
            <a:off x="477441" y="715567"/>
            <a:ext cx="3568303" cy="381836"/>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defRPr/>
            </a:pPr>
            <a:r>
              <a:rPr sz="2400" b="1" spc="11" dirty="0"/>
              <a:t>Maintenance</a:t>
            </a:r>
            <a:r>
              <a:rPr sz="2400" b="1" spc="-188" dirty="0"/>
              <a:t> </a:t>
            </a:r>
            <a:r>
              <a:rPr sz="2400" b="1" spc="4" dirty="0"/>
              <a:t>scheduling</a:t>
            </a:r>
            <a:endParaRPr sz="2400"/>
          </a:p>
        </p:txBody>
      </p:sp>
      <p:sp>
        <p:nvSpPr>
          <p:cNvPr id="3" name="object 3">
            <a:extLst>
              <a:ext uri="{FF2B5EF4-FFF2-40B4-BE49-F238E27FC236}">
                <a16:creationId xmlns:a16="http://schemas.microsoft.com/office/drawing/2014/main" id="{B4C7655B-CF0A-4118-9318-E72EA4A79C1B}"/>
              </a:ext>
            </a:extLst>
          </p:cNvPr>
          <p:cNvSpPr txBox="1"/>
          <p:nvPr/>
        </p:nvSpPr>
        <p:spPr>
          <a:xfrm>
            <a:off x="1266825" y="1706166"/>
            <a:ext cx="2014538" cy="217367"/>
          </a:xfrm>
          <a:prstGeom prst="rect">
            <a:avLst/>
          </a:prstGeom>
        </p:spPr>
        <p:txBody>
          <a:bodyPr lIns="0" tIns="9525" rIns="0" bIns="0">
            <a:spAutoFit/>
          </a:bodyPr>
          <a:lstStyle/>
          <a:p>
            <a:pPr marL="9525" defTabSz="685800">
              <a:spcBef>
                <a:spcPts val="75"/>
              </a:spcBef>
              <a:buClrTx/>
              <a:defRPr/>
            </a:pPr>
            <a:r>
              <a:rPr sz="1350" b="1" kern="1200" dirty="0">
                <a:solidFill>
                  <a:srgbClr val="585858"/>
                </a:solidFill>
                <a:ea typeface="+mn-ea"/>
              </a:rPr>
              <a:t>Maintenance</a:t>
            </a:r>
            <a:r>
              <a:rPr sz="1350" b="1" kern="1200" spc="-68" dirty="0">
                <a:solidFill>
                  <a:srgbClr val="585858"/>
                </a:solidFill>
                <a:ea typeface="+mn-ea"/>
              </a:rPr>
              <a:t> </a:t>
            </a:r>
            <a:r>
              <a:rPr sz="1350" b="1" kern="1200" dirty="0">
                <a:solidFill>
                  <a:srgbClr val="585858"/>
                </a:solidFill>
                <a:ea typeface="+mn-ea"/>
              </a:rPr>
              <a:t>scheduling</a:t>
            </a:r>
            <a:endParaRPr sz="1350" kern="1200">
              <a:solidFill>
                <a:prstClr val="black"/>
              </a:solidFill>
              <a:ea typeface="+mn-ea"/>
            </a:endParaRPr>
          </a:p>
        </p:txBody>
      </p:sp>
      <p:sp>
        <p:nvSpPr>
          <p:cNvPr id="49156" name="object 4">
            <a:extLst>
              <a:ext uri="{FF2B5EF4-FFF2-40B4-BE49-F238E27FC236}">
                <a16:creationId xmlns:a16="http://schemas.microsoft.com/office/drawing/2014/main" id="{A4384E86-243C-4E78-8EF7-DB58BA560951}"/>
              </a:ext>
            </a:extLst>
          </p:cNvPr>
          <p:cNvSpPr txBox="1">
            <a:spLocks noChangeArrowheads="1"/>
          </p:cNvSpPr>
          <p:nvPr/>
        </p:nvSpPr>
        <p:spPr bwMode="auto">
          <a:xfrm>
            <a:off x="188119" y="2721769"/>
            <a:ext cx="4019550" cy="170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101"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375"/>
              </a:spcBef>
              <a:spcAft>
                <a:spcPct val="0"/>
              </a:spcAft>
              <a:buClrTx/>
            </a:pPr>
            <a:r>
              <a:rPr lang="en-US" altLang="en-US" sz="1350" b="1" kern="1200">
                <a:solidFill>
                  <a:prstClr val="black"/>
                </a:solidFill>
                <a:ea typeface="+mn-ea"/>
              </a:rPr>
              <a:t>Do This Annually</a:t>
            </a:r>
            <a:endParaRPr lang="en-US" altLang="en-US" sz="1350" kern="1200">
              <a:solidFill>
                <a:prstClr val="black"/>
              </a:solidFill>
              <a:ea typeface="+mn-ea"/>
            </a:endParaRP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Reformat the hard disk drive and reinstall all  software. Don't forget to back up data first</a:t>
            </a: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Check all floppy disk drives.</a:t>
            </a:r>
          </a:p>
          <a:p>
            <a:pPr marL="9525"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Consider an upgrade to your computer. Check  to see that your components can handle your  workload.</a:t>
            </a:r>
          </a:p>
        </p:txBody>
      </p:sp>
      <p:sp>
        <p:nvSpPr>
          <p:cNvPr id="49157" name="object 5">
            <a:extLst>
              <a:ext uri="{FF2B5EF4-FFF2-40B4-BE49-F238E27FC236}">
                <a16:creationId xmlns:a16="http://schemas.microsoft.com/office/drawing/2014/main" id="{1C564B54-D09B-4C3B-AB57-8FABDE62F8DC}"/>
              </a:ext>
            </a:extLst>
          </p:cNvPr>
          <p:cNvSpPr>
            <a:spLocks noChangeArrowheads="1"/>
          </p:cNvSpPr>
          <p:nvPr/>
        </p:nvSpPr>
        <p:spPr bwMode="auto">
          <a:xfrm>
            <a:off x="5079207" y="1092994"/>
            <a:ext cx="3579019" cy="260746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EA74C3CF-C917-4678-B723-6C96FE62A0EE}"/>
              </a:ext>
            </a:extLst>
          </p:cNvPr>
          <p:cNvSpPr txBox="1"/>
          <p:nvPr/>
        </p:nvSpPr>
        <p:spPr>
          <a:xfrm>
            <a:off x="3334941" y="4869656"/>
            <a:ext cx="5066109"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8" dirty="0">
                <a:solidFill>
                  <a:srgbClr val="585858"/>
                </a:solidFill>
                <a:ea typeface="+mn-ea"/>
              </a:rPr>
              <a:t> </a:t>
            </a:r>
            <a:r>
              <a:rPr sz="675" kern="1200" dirty="0">
                <a:solidFill>
                  <a:srgbClr val="585858"/>
                </a:solidFill>
                <a:ea typeface="+mn-ea"/>
              </a:rPr>
              <a:t>https://</a:t>
            </a:r>
            <a:r>
              <a:rPr sz="675" kern="1200" dirty="0">
                <a:solidFill>
                  <a:srgbClr val="585858"/>
                </a:solidFill>
                <a:ea typeface="+mn-ea"/>
                <a:hlinkClick r:id="rId3"/>
              </a:rPr>
              <a:t>www.slideshare.net/RheighHenleyCalderon/5-pc-maintenance</a:t>
            </a:r>
            <a:endParaRPr sz="675" kern="1200">
              <a:solidFill>
                <a:prstClr val="black"/>
              </a:solidFill>
              <a:ea typeface="+mn-ea"/>
            </a:endParaRPr>
          </a:p>
          <a:p>
            <a:pPr marL="9525" defTabSz="685800">
              <a:spcBef>
                <a:spcPts val="236"/>
              </a:spcBef>
              <a:buClrTx/>
              <a:defRPr/>
            </a:pPr>
            <a:r>
              <a:rPr sz="825" kern="1200" spc="11" dirty="0">
                <a:solidFill>
                  <a:prstClr val="black"/>
                </a:solidFill>
                <a:ea typeface="+mn-ea"/>
              </a:rPr>
              <a:t>© </a:t>
            </a:r>
            <a:r>
              <a:rPr sz="825" kern="1200" spc="-4" dirty="0">
                <a:solidFill>
                  <a:prstClr val="black"/>
                </a:solidFill>
                <a:ea typeface="+mn-ea"/>
              </a:rPr>
              <a:t>Edunet </a:t>
            </a:r>
            <a:r>
              <a:rPr sz="825" kern="1200" spc="-8" dirty="0">
                <a:solidFill>
                  <a:prstClr val="black"/>
                </a:solidFill>
                <a:ea typeface="+mn-ea"/>
              </a:rPr>
              <a:t>Foundation. </a:t>
            </a:r>
            <a:r>
              <a:rPr sz="825" kern="1200" spc="-19" dirty="0">
                <a:solidFill>
                  <a:prstClr val="black"/>
                </a:solidFill>
                <a:ea typeface="+mn-ea"/>
              </a:rPr>
              <a:t>All </a:t>
            </a:r>
            <a:r>
              <a:rPr sz="825" kern="1200" spc="-4" dirty="0">
                <a:solidFill>
                  <a:prstClr val="black"/>
                </a:solidFill>
                <a:ea typeface="+mn-ea"/>
              </a:rPr>
              <a:t>rights</a:t>
            </a:r>
            <a:r>
              <a:rPr sz="825" kern="1200" spc="-79" dirty="0">
                <a:solidFill>
                  <a:prstClr val="black"/>
                </a:solidFill>
                <a:ea typeface="+mn-ea"/>
              </a:rPr>
              <a:t> </a:t>
            </a:r>
            <a:r>
              <a:rPr sz="825" kern="1200" dirty="0">
                <a:solidFill>
                  <a:prstClr val="black"/>
                </a:solidFill>
                <a:ea typeface="+mn-ea"/>
              </a:rPr>
              <a:t>reserved.</a:t>
            </a:r>
            <a:endParaRPr sz="825" kern="1200">
              <a:solidFill>
                <a:prstClr val="black"/>
              </a:solidFill>
              <a:ea typeface="+mn-ea"/>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BD760C50-544F-4062-8F32-680BB6AB6347}"/>
              </a:ext>
            </a:extLst>
          </p:cNvPr>
          <p:cNvSpPr txBox="1">
            <a:spLocks noGrp="1"/>
          </p:cNvSpPr>
          <p:nvPr>
            <p:ph type="title"/>
          </p:nvPr>
        </p:nvSpPr>
        <p:spPr>
          <a:xfrm>
            <a:off x="477441" y="715567"/>
            <a:ext cx="3568303" cy="381836"/>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defRPr/>
            </a:pPr>
            <a:r>
              <a:rPr sz="2400" b="1" spc="11" dirty="0"/>
              <a:t>Maintenance</a:t>
            </a:r>
            <a:r>
              <a:rPr sz="2400" b="1" spc="-188" dirty="0"/>
              <a:t> </a:t>
            </a:r>
            <a:r>
              <a:rPr sz="2400" b="1" spc="4" dirty="0"/>
              <a:t>scheduling</a:t>
            </a:r>
            <a:endParaRPr sz="2400"/>
          </a:p>
        </p:txBody>
      </p:sp>
      <p:sp>
        <p:nvSpPr>
          <p:cNvPr id="3" name="object 3">
            <a:extLst>
              <a:ext uri="{FF2B5EF4-FFF2-40B4-BE49-F238E27FC236}">
                <a16:creationId xmlns:a16="http://schemas.microsoft.com/office/drawing/2014/main" id="{E3817F3E-FBB8-49C6-87D0-7AA832EF3286}"/>
              </a:ext>
            </a:extLst>
          </p:cNvPr>
          <p:cNvSpPr txBox="1"/>
          <p:nvPr/>
        </p:nvSpPr>
        <p:spPr>
          <a:xfrm>
            <a:off x="1266825" y="1706166"/>
            <a:ext cx="2014538" cy="217367"/>
          </a:xfrm>
          <a:prstGeom prst="rect">
            <a:avLst/>
          </a:prstGeom>
        </p:spPr>
        <p:txBody>
          <a:bodyPr lIns="0" tIns="9525" rIns="0" bIns="0">
            <a:spAutoFit/>
          </a:bodyPr>
          <a:lstStyle/>
          <a:p>
            <a:pPr marL="9525" defTabSz="685800">
              <a:spcBef>
                <a:spcPts val="75"/>
              </a:spcBef>
              <a:buClrTx/>
              <a:defRPr/>
            </a:pPr>
            <a:r>
              <a:rPr sz="1350" b="1" kern="1200" dirty="0">
                <a:solidFill>
                  <a:srgbClr val="585858"/>
                </a:solidFill>
                <a:ea typeface="+mn-ea"/>
              </a:rPr>
              <a:t>Maintenance</a:t>
            </a:r>
            <a:r>
              <a:rPr sz="1350" b="1" kern="1200" spc="-68" dirty="0">
                <a:solidFill>
                  <a:srgbClr val="585858"/>
                </a:solidFill>
                <a:ea typeface="+mn-ea"/>
              </a:rPr>
              <a:t> </a:t>
            </a:r>
            <a:r>
              <a:rPr sz="1350" b="1" kern="1200" dirty="0">
                <a:solidFill>
                  <a:srgbClr val="585858"/>
                </a:solidFill>
                <a:ea typeface="+mn-ea"/>
              </a:rPr>
              <a:t>scheduling</a:t>
            </a:r>
            <a:endParaRPr sz="1350" kern="1200">
              <a:solidFill>
                <a:prstClr val="black"/>
              </a:solidFill>
              <a:ea typeface="+mn-ea"/>
            </a:endParaRPr>
          </a:p>
        </p:txBody>
      </p:sp>
      <p:sp>
        <p:nvSpPr>
          <p:cNvPr id="50180" name="object 4">
            <a:extLst>
              <a:ext uri="{FF2B5EF4-FFF2-40B4-BE49-F238E27FC236}">
                <a16:creationId xmlns:a16="http://schemas.microsoft.com/office/drawing/2014/main" id="{8453905F-7ECC-4E64-934B-F770901BB4CD}"/>
              </a:ext>
            </a:extLst>
          </p:cNvPr>
          <p:cNvSpPr txBox="1">
            <a:spLocks noChangeArrowheads="1"/>
          </p:cNvSpPr>
          <p:nvPr/>
        </p:nvSpPr>
        <p:spPr bwMode="auto">
          <a:xfrm>
            <a:off x="188119" y="2471738"/>
            <a:ext cx="4052888" cy="199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7149"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375"/>
              </a:spcBef>
              <a:spcAft>
                <a:spcPct val="0"/>
              </a:spcAft>
              <a:buClrTx/>
            </a:pPr>
            <a:r>
              <a:rPr lang="en-US" altLang="en-US" sz="1350" b="1" kern="1200">
                <a:solidFill>
                  <a:prstClr val="black"/>
                </a:solidFill>
                <a:ea typeface="+mn-ea"/>
              </a:rPr>
              <a:t>Summary</a:t>
            </a:r>
            <a:endParaRPr lang="en-US" altLang="en-US" sz="1350" kern="1200">
              <a:solidFill>
                <a:prstClr val="black"/>
              </a:solidFill>
              <a:ea typeface="+mn-ea"/>
            </a:endParaRPr>
          </a:p>
          <a:p>
            <a:pPr marL="9525" defTabSz="685800" eaLnBrk="1" fontAlgn="base" hangingPunct="1">
              <a:spcBef>
                <a:spcPts val="310"/>
              </a:spcBef>
              <a:spcAft>
                <a:spcPct val="0"/>
              </a:spcAft>
              <a:buClrTx/>
              <a:buSzPct val="76000"/>
              <a:buFontTx/>
              <a:buChar char="●"/>
            </a:pPr>
            <a:r>
              <a:rPr lang="en-US" altLang="en-US" sz="1350" kern="1200">
                <a:solidFill>
                  <a:prstClr val="black"/>
                </a:solidFill>
                <a:ea typeface="+mn-ea"/>
              </a:rPr>
              <a:t>The best maintenance practice is to keep a</a:t>
            </a:r>
          </a:p>
          <a:p>
            <a:pPr marL="9525" defTabSz="685800" eaLnBrk="1" fontAlgn="base" hangingPunct="1">
              <a:spcBef>
                <a:spcPts val="310"/>
              </a:spcBef>
              <a:spcAft>
                <a:spcPct val="0"/>
              </a:spcAft>
              <a:buClrTx/>
            </a:pPr>
            <a:r>
              <a:rPr lang="en-US" altLang="en-US" sz="1350" kern="1200">
                <a:solidFill>
                  <a:prstClr val="black"/>
                </a:solidFill>
                <a:ea typeface="+mn-ea"/>
              </a:rPr>
              <a:t>computer clean.</a:t>
            </a:r>
          </a:p>
          <a:p>
            <a:pPr marL="9525" defTabSz="685800" eaLnBrk="1" fontAlgn="base" hangingPunct="1">
              <a:lnSpc>
                <a:spcPts val="1969"/>
              </a:lnSpc>
              <a:spcBef>
                <a:spcPts val="113"/>
              </a:spcBef>
              <a:spcAft>
                <a:spcPct val="0"/>
              </a:spcAft>
              <a:buClrTx/>
              <a:buSzPct val="76000"/>
              <a:buFontTx/>
              <a:buChar char="●"/>
            </a:pPr>
            <a:r>
              <a:rPr lang="en-US" altLang="en-US" sz="1350" kern="1200">
                <a:solidFill>
                  <a:prstClr val="black"/>
                </a:solidFill>
                <a:ea typeface="+mn-ea"/>
              </a:rPr>
              <a:t>Never use solvent-based cleaners on a  computer.</a:t>
            </a:r>
          </a:p>
          <a:p>
            <a:pPr marL="9525" defTabSz="685800" eaLnBrk="1" fontAlgn="base" hangingPunct="1">
              <a:spcBef>
                <a:spcPts val="188"/>
              </a:spcBef>
              <a:spcAft>
                <a:spcPct val="0"/>
              </a:spcAft>
              <a:buClrTx/>
              <a:buSzPct val="76000"/>
              <a:buFontTx/>
              <a:buChar char="●"/>
            </a:pPr>
            <a:r>
              <a:rPr lang="en-US" altLang="en-US" sz="1350" kern="1200">
                <a:solidFill>
                  <a:prstClr val="black"/>
                </a:solidFill>
                <a:ea typeface="+mn-ea"/>
              </a:rPr>
              <a:t>Never use liquids on the electrical components</a:t>
            </a:r>
          </a:p>
          <a:p>
            <a:pPr marL="9525" defTabSz="685800" eaLnBrk="1" fontAlgn="base" hangingPunct="1">
              <a:spcBef>
                <a:spcPts val="310"/>
              </a:spcBef>
              <a:spcAft>
                <a:spcPct val="0"/>
              </a:spcAft>
              <a:buClrTx/>
            </a:pPr>
            <a:r>
              <a:rPr lang="en-US" altLang="en-US" sz="1350" kern="1200">
                <a:solidFill>
                  <a:prstClr val="black"/>
                </a:solidFill>
                <a:ea typeface="+mn-ea"/>
              </a:rPr>
              <a:t>inside a computer.</a:t>
            </a:r>
          </a:p>
          <a:p>
            <a:pPr marL="9525" defTabSz="685800" eaLnBrk="1" fontAlgn="base" hangingPunct="1">
              <a:lnSpc>
                <a:spcPts val="1969"/>
              </a:lnSpc>
              <a:spcBef>
                <a:spcPts val="113"/>
              </a:spcBef>
              <a:spcAft>
                <a:spcPct val="0"/>
              </a:spcAft>
              <a:buClrTx/>
              <a:buSzPct val="76000"/>
              <a:buFontTx/>
              <a:buChar char="●"/>
            </a:pPr>
            <a:r>
              <a:rPr lang="en-US" altLang="en-US" sz="1350" kern="1200">
                <a:solidFill>
                  <a:prstClr val="black"/>
                </a:solidFill>
                <a:ea typeface="+mn-ea"/>
              </a:rPr>
              <a:t>Create and implement a regular maintenance  program for each computer under your care.</a:t>
            </a:r>
          </a:p>
        </p:txBody>
      </p:sp>
      <p:sp>
        <p:nvSpPr>
          <p:cNvPr id="50181" name="object 5">
            <a:extLst>
              <a:ext uri="{FF2B5EF4-FFF2-40B4-BE49-F238E27FC236}">
                <a16:creationId xmlns:a16="http://schemas.microsoft.com/office/drawing/2014/main" id="{9425BA47-4E7B-4A30-8CDA-8F50D06AF0D8}"/>
              </a:ext>
            </a:extLst>
          </p:cNvPr>
          <p:cNvSpPr>
            <a:spLocks noChangeArrowheads="1"/>
          </p:cNvSpPr>
          <p:nvPr/>
        </p:nvSpPr>
        <p:spPr bwMode="auto">
          <a:xfrm>
            <a:off x="5079207" y="1092994"/>
            <a:ext cx="3579019" cy="260746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A163EAE7-7CEF-4AB3-BB87-98D0B106070A}"/>
              </a:ext>
            </a:extLst>
          </p:cNvPr>
          <p:cNvSpPr txBox="1"/>
          <p:nvPr/>
        </p:nvSpPr>
        <p:spPr>
          <a:xfrm>
            <a:off x="3334941" y="4869656"/>
            <a:ext cx="5066109"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1" dirty="0">
                <a:solidFill>
                  <a:srgbClr val="585858"/>
                </a:solidFill>
                <a:ea typeface="+mn-ea"/>
              </a:rPr>
              <a:t> </a:t>
            </a:r>
            <a:r>
              <a:rPr sz="675" kern="1200" spc="4" dirty="0">
                <a:solidFill>
                  <a:srgbClr val="585858"/>
                </a:solidFill>
                <a:ea typeface="+mn-ea"/>
              </a:rPr>
              <a:t>Source:</a:t>
            </a:r>
            <a:r>
              <a:rPr sz="675" kern="1200" spc="-98" dirty="0">
                <a:solidFill>
                  <a:srgbClr val="585858"/>
                </a:solidFill>
                <a:ea typeface="+mn-ea"/>
              </a:rPr>
              <a:t> </a:t>
            </a:r>
            <a:r>
              <a:rPr sz="675" kern="1200" dirty="0">
                <a:solidFill>
                  <a:srgbClr val="585858"/>
                </a:solidFill>
                <a:ea typeface="+mn-ea"/>
              </a:rPr>
              <a:t>https://</a:t>
            </a:r>
            <a:r>
              <a:rPr sz="675" kern="1200" dirty="0">
                <a:solidFill>
                  <a:srgbClr val="585858"/>
                </a:solidFill>
                <a:ea typeface="+mn-ea"/>
                <a:hlinkClick r:id="rId3"/>
              </a:rPr>
              <a:t>www.slideshare.net/RheighHenleyCalderon/5-pc-maintenance</a:t>
            </a:r>
            <a:endParaRPr sz="675" kern="1200">
              <a:solidFill>
                <a:prstClr val="black"/>
              </a:solidFill>
              <a:ea typeface="+mn-ea"/>
            </a:endParaRPr>
          </a:p>
          <a:p>
            <a:pPr marL="9525" defTabSz="685800">
              <a:spcBef>
                <a:spcPts val="236"/>
              </a:spcBef>
              <a:buClrTx/>
              <a:defRPr/>
            </a:pPr>
            <a:r>
              <a:rPr sz="825" kern="1200" spc="11" dirty="0">
                <a:solidFill>
                  <a:prstClr val="black"/>
                </a:solidFill>
                <a:ea typeface="+mn-ea"/>
              </a:rPr>
              <a:t>© </a:t>
            </a:r>
            <a:r>
              <a:rPr sz="825" kern="1200" spc="-4" dirty="0">
                <a:solidFill>
                  <a:prstClr val="black"/>
                </a:solidFill>
                <a:ea typeface="+mn-ea"/>
              </a:rPr>
              <a:t>Edunet </a:t>
            </a:r>
            <a:r>
              <a:rPr sz="825" kern="1200" spc="-8" dirty="0">
                <a:solidFill>
                  <a:prstClr val="black"/>
                </a:solidFill>
                <a:ea typeface="+mn-ea"/>
              </a:rPr>
              <a:t>Foundation. </a:t>
            </a:r>
            <a:r>
              <a:rPr sz="825" kern="1200" spc="-19" dirty="0">
                <a:solidFill>
                  <a:prstClr val="black"/>
                </a:solidFill>
                <a:ea typeface="+mn-ea"/>
              </a:rPr>
              <a:t>All </a:t>
            </a:r>
            <a:r>
              <a:rPr sz="825" kern="1200" spc="-4" dirty="0">
                <a:solidFill>
                  <a:prstClr val="black"/>
                </a:solidFill>
                <a:ea typeface="+mn-ea"/>
              </a:rPr>
              <a:t>rights</a:t>
            </a:r>
            <a:r>
              <a:rPr sz="825" kern="1200" spc="-79" dirty="0">
                <a:solidFill>
                  <a:prstClr val="black"/>
                </a:solidFill>
                <a:ea typeface="+mn-ea"/>
              </a:rPr>
              <a:t> </a:t>
            </a:r>
            <a:r>
              <a:rPr sz="825" kern="1200" dirty="0">
                <a:solidFill>
                  <a:prstClr val="black"/>
                </a:solidFill>
                <a:ea typeface="+mn-ea"/>
              </a:rPr>
              <a:t>reserved.</a:t>
            </a:r>
            <a:endParaRPr sz="825" kern="1200">
              <a:solidFill>
                <a:prstClr val="black"/>
              </a:solidFill>
              <a:ea typeface="+mn-ea"/>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object 2">
            <a:extLst>
              <a:ext uri="{FF2B5EF4-FFF2-40B4-BE49-F238E27FC236}">
                <a16:creationId xmlns:a16="http://schemas.microsoft.com/office/drawing/2014/main" id="{7C1547AF-3D79-4DCD-BEBB-6212A5E33CA5}"/>
              </a:ext>
            </a:extLst>
          </p:cNvPr>
          <p:cNvSpPr>
            <a:spLocks noGrp="1"/>
          </p:cNvSpPr>
          <p:nvPr>
            <p:ph type="title"/>
          </p:nvPr>
        </p:nvSpPr>
        <p:spPr>
          <a:xfrm>
            <a:off x="105966" y="473869"/>
            <a:ext cx="4267200" cy="1849032"/>
          </a:xfrm>
        </p:spPr>
        <p:txBody>
          <a:bodyPr vert="horz" wrap="square" lIns="0" tIns="12383" rIns="0" bIns="0" numCol="1" anchor="t" anchorCtr="0" compatLnSpc="1">
            <a:prstTxWarp prst="textNoShape">
              <a:avLst/>
            </a:prstTxWarp>
            <a:spAutoFit/>
          </a:bodyPr>
          <a:lstStyle/>
          <a:p>
            <a:pPr marL="631031" indent="-621506" eaLnBrk="1" hangingPunct="1">
              <a:lnSpc>
                <a:spcPts val="2869"/>
              </a:lnSpc>
              <a:spcBef>
                <a:spcPts val="85"/>
              </a:spcBef>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51203" name="object 3">
            <a:extLst>
              <a:ext uri="{FF2B5EF4-FFF2-40B4-BE49-F238E27FC236}">
                <a16:creationId xmlns:a16="http://schemas.microsoft.com/office/drawing/2014/main" id="{BAFF6F72-0855-4512-87BD-00FE94781CF2}"/>
              </a:ext>
            </a:extLst>
          </p:cNvPr>
          <p:cNvSpPr txBox="1">
            <a:spLocks noChangeArrowheads="1"/>
          </p:cNvSpPr>
          <p:nvPr/>
        </p:nvSpPr>
        <p:spPr bwMode="auto">
          <a:xfrm>
            <a:off x="188119" y="2262188"/>
            <a:ext cx="4076700" cy="219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3017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7631" algn="ctr" defTabSz="685800" eaLnBrk="1" fontAlgn="base" hangingPunct="1">
              <a:spcBef>
                <a:spcPts val="75"/>
              </a:spcBef>
              <a:spcAft>
                <a:spcPct val="0"/>
              </a:spcAft>
              <a:buClrTx/>
            </a:pPr>
            <a:r>
              <a:rPr lang="en-US" altLang="en-US" sz="1350" b="1" kern="1200">
                <a:solidFill>
                  <a:srgbClr val="585858"/>
                </a:solidFill>
                <a:ea typeface="+mn-ea"/>
              </a:rPr>
              <a:t>Need of diagnostics program</a:t>
            </a:r>
            <a:endParaRPr lang="en-US" altLang="en-US" sz="1350" kern="1200">
              <a:solidFill>
                <a:prstClr val="black"/>
              </a:solidFill>
              <a:ea typeface="+mn-ea"/>
            </a:endParaRPr>
          </a:p>
          <a:p>
            <a:pPr marL="97631" defTabSz="685800" eaLnBrk="1" fontAlgn="base" hangingPunct="1">
              <a:spcBef>
                <a:spcPct val="0"/>
              </a:spcBef>
              <a:spcAft>
                <a:spcPct val="0"/>
              </a:spcAft>
              <a:buClrTx/>
            </a:pPr>
            <a:endParaRPr lang="en-US" altLang="en-US" sz="1500" kern="1200">
              <a:solidFill>
                <a:prstClr val="black"/>
              </a:solidFill>
              <a:ea typeface="+mn-ea"/>
            </a:endParaRPr>
          </a:p>
          <a:p>
            <a:pPr marL="97631" defTabSz="685800" eaLnBrk="1" fontAlgn="base" hangingPunct="1">
              <a:spcBef>
                <a:spcPts val="19"/>
              </a:spcBef>
              <a:spcAft>
                <a:spcPct val="0"/>
              </a:spcAft>
              <a:buClrTx/>
            </a:pPr>
            <a:endParaRPr lang="en-US" altLang="en-US" sz="1950" kern="1200">
              <a:solidFill>
                <a:prstClr val="black"/>
              </a:solidFill>
              <a:ea typeface="+mn-ea"/>
            </a:endParaRPr>
          </a:p>
          <a:p>
            <a:pPr marL="97631"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Computer diagnostics tools are pieces of  software that give you the knowledge you need  to be able to potentially repair your own  computer.</a:t>
            </a:r>
          </a:p>
          <a:p>
            <a:pPr marL="97631"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Some of these tools come built in to your  operating system while others come from 3rd  party software developers.</a:t>
            </a:r>
          </a:p>
        </p:txBody>
      </p:sp>
      <p:sp>
        <p:nvSpPr>
          <p:cNvPr id="51204" name="object 4">
            <a:extLst>
              <a:ext uri="{FF2B5EF4-FFF2-40B4-BE49-F238E27FC236}">
                <a16:creationId xmlns:a16="http://schemas.microsoft.com/office/drawing/2014/main" id="{E0971D4C-2645-4D0F-9B34-6161553E7BF9}"/>
              </a:ext>
            </a:extLst>
          </p:cNvPr>
          <p:cNvSpPr>
            <a:spLocks noChangeArrowheads="1"/>
          </p:cNvSpPr>
          <p:nvPr/>
        </p:nvSpPr>
        <p:spPr bwMode="auto">
          <a:xfrm>
            <a:off x="4979194" y="1285875"/>
            <a:ext cx="3679031" cy="249316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5" name="object 5">
            <a:extLst>
              <a:ext uri="{FF2B5EF4-FFF2-40B4-BE49-F238E27FC236}">
                <a16:creationId xmlns:a16="http://schemas.microsoft.com/office/drawing/2014/main" id="{351FE238-1A43-4A82-B5A8-C73C0E7FB217}"/>
              </a:ext>
            </a:extLst>
          </p:cNvPr>
          <p:cNvSpPr txBox="1"/>
          <p:nvPr/>
        </p:nvSpPr>
        <p:spPr>
          <a:xfrm>
            <a:off x="3334941" y="4869656"/>
            <a:ext cx="4007644"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a:t>
            </a:r>
            <a:r>
              <a:rPr sz="675" kern="1200" spc="-135" dirty="0">
                <a:solidFill>
                  <a:srgbClr val="585858"/>
                </a:solidFill>
                <a:ea typeface="+mn-ea"/>
              </a:rPr>
              <a:t> </a:t>
            </a:r>
            <a:r>
              <a:rPr sz="675" kern="1200">
                <a:solidFill>
                  <a:srgbClr val="585858"/>
                </a:solidFill>
                <a:ea typeface="+mn-ea"/>
              </a:rPr>
              <a:t>://</a:t>
            </a:r>
            <a:r>
              <a:rPr sz="675" kern="1200">
                <a:solidFill>
                  <a:srgbClr val="585858"/>
                </a:solidFill>
                <a:ea typeface="+mn-ea"/>
                <a:hlinkClick r:id="rId3"/>
              </a:rPr>
              <a:t>www.syvir.com/pc_diagnostic.aspx</a:t>
            </a:r>
            <a:endParaRPr sz="675" kern="1200">
              <a:solidFill>
                <a:prstClr val="black"/>
              </a:solidFill>
              <a:ea typeface="+mn-ea"/>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object 2">
            <a:extLst>
              <a:ext uri="{FF2B5EF4-FFF2-40B4-BE49-F238E27FC236}">
                <a16:creationId xmlns:a16="http://schemas.microsoft.com/office/drawing/2014/main" id="{62E6E981-23DF-4105-B046-91B6CCA85A38}"/>
              </a:ext>
            </a:extLst>
          </p:cNvPr>
          <p:cNvSpPr>
            <a:spLocks noGrp="1"/>
          </p:cNvSpPr>
          <p:nvPr>
            <p:ph type="title"/>
          </p:nvPr>
        </p:nvSpPr>
        <p:spPr>
          <a:xfrm>
            <a:off x="113110" y="473869"/>
            <a:ext cx="4267200" cy="1849032"/>
          </a:xfrm>
        </p:spPr>
        <p:txBody>
          <a:bodyPr vert="horz" wrap="square" lIns="0" tIns="12383" rIns="0" bIns="0" numCol="1" anchor="t" anchorCtr="0" compatLnSpc="1">
            <a:prstTxWarp prst="textNoShape">
              <a:avLst/>
            </a:prstTxWarp>
            <a:spAutoFit/>
          </a:bodyPr>
          <a:lstStyle/>
          <a:p>
            <a:pPr marL="581025" indent="-542925" eaLnBrk="1" hangingPunct="1">
              <a:lnSpc>
                <a:spcPts val="2869"/>
              </a:lnSpc>
              <a:spcBef>
                <a:spcPts val="85"/>
              </a:spcBef>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F2870BD8-A5F2-4275-9418-D1F8D061FFC7}"/>
              </a:ext>
            </a:extLst>
          </p:cNvPr>
          <p:cNvSpPr txBox="1"/>
          <p:nvPr/>
        </p:nvSpPr>
        <p:spPr>
          <a:xfrm>
            <a:off x="1079897" y="2202657"/>
            <a:ext cx="2390775"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Need </a:t>
            </a:r>
            <a:r>
              <a:rPr sz="1350" b="1" kern="1200" spc="8" dirty="0">
                <a:solidFill>
                  <a:srgbClr val="585858"/>
                </a:solidFill>
                <a:ea typeface="+mn-ea"/>
              </a:rPr>
              <a:t>of </a:t>
            </a:r>
            <a:r>
              <a:rPr sz="1350" b="1" kern="1200" dirty="0">
                <a:solidFill>
                  <a:srgbClr val="585858"/>
                </a:solidFill>
                <a:ea typeface="+mn-ea"/>
              </a:rPr>
              <a:t>diagnostics</a:t>
            </a:r>
            <a:r>
              <a:rPr sz="1350" b="1" kern="1200" spc="-23" dirty="0">
                <a:solidFill>
                  <a:srgbClr val="585858"/>
                </a:solidFill>
                <a:ea typeface="+mn-ea"/>
              </a:rPr>
              <a:t> </a:t>
            </a:r>
            <a:r>
              <a:rPr sz="1350" b="1" kern="1200" spc="-4" dirty="0">
                <a:solidFill>
                  <a:srgbClr val="585858"/>
                </a:solidFill>
                <a:ea typeface="+mn-ea"/>
              </a:rPr>
              <a:t>program</a:t>
            </a:r>
            <a:endParaRPr sz="1350" kern="1200">
              <a:solidFill>
                <a:prstClr val="black"/>
              </a:solidFill>
              <a:ea typeface="+mn-ea"/>
            </a:endParaRPr>
          </a:p>
        </p:txBody>
      </p:sp>
      <p:sp>
        <p:nvSpPr>
          <p:cNvPr id="52228" name="object 4">
            <a:extLst>
              <a:ext uri="{FF2B5EF4-FFF2-40B4-BE49-F238E27FC236}">
                <a16:creationId xmlns:a16="http://schemas.microsoft.com/office/drawing/2014/main" id="{1C425259-F367-4515-8FB9-1EAD78A8D366}"/>
              </a:ext>
            </a:extLst>
          </p:cNvPr>
          <p:cNvSpPr txBox="1">
            <a:spLocks noChangeArrowheads="1"/>
          </p:cNvSpPr>
          <p:nvPr/>
        </p:nvSpPr>
        <p:spPr bwMode="auto">
          <a:xfrm>
            <a:off x="228600" y="2971800"/>
            <a:ext cx="3969544" cy="745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lnSpc>
                <a:spcPct val="118000"/>
              </a:lnSpc>
              <a:spcBef>
                <a:spcPts val="75"/>
              </a:spcBef>
              <a:spcAft>
                <a:spcPct val="0"/>
              </a:spcAft>
              <a:buClrTx/>
            </a:pPr>
            <a:r>
              <a:rPr lang="en-US" altLang="en-US" sz="1350" kern="1200">
                <a:solidFill>
                  <a:prstClr val="black"/>
                </a:solidFill>
                <a:ea typeface="+mn-ea"/>
              </a:rPr>
              <a:t>The best diagnostic tools to detect the problem in  your Windows PC and fix it right away.</a:t>
            </a:r>
          </a:p>
          <a:p>
            <a:pPr marL="9525" defTabSz="685800" eaLnBrk="1" fontAlgn="base" hangingPunct="1">
              <a:spcBef>
                <a:spcPts val="310"/>
              </a:spcBef>
              <a:spcAft>
                <a:spcPct val="0"/>
              </a:spcAft>
              <a:buClrTx/>
            </a:pPr>
            <a:r>
              <a:rPr lang="en-US" altLang="en-US" sz="1350" b="1" kern="1200">
                <a:solidFill>
                  <a:prstClr val="black"/>
                </a:solidFill>
                <a:ea typeface="+mn-ea"/>
              </a:rPr>
              <a:t>Process Explorer</a:t>
            </a:r>
            <a:endParaRPr lang="en-US" altLang="en-US" sz="1350" kern="1200">
              <a:solidFill>
                <a:prstClr val="black"/>
              </a:solidFill>
              <a:ea typeface="+mn-ea"/>
            </a:endParaRPr>
          </a:p>
        </p:txBody>
      </p:sp>
      <p:sp>
        <p:nvSpPr>
          <p:cNvPr id="52229" name="object 5">
            <a:extLst>
              <a:ext uri="{FF2B5EF4-FFF2-40B4-BE49-F238E27FC236}">
                <a16:creationId xmlns:a16="http://schemas.microsoft.com/office/drawing/2014/main" id="{1D34DEFB-5A6E-413B-83FC-159E8654DABE}"/>
              </a:ext>
            </a:extLst>
          </p:cNvPr>
          <p:cNvSpPr>
            <a:spLocks noChangeArrowheads="1"/>
          </p:cNvSpPr>
          <p:nvPr/>
        </p:nvSpPr>
        <p:spPr bwMode="auto">
          <a:xfrm>
            <a:off x="4850607" y="1621632"/>
            <a:ext cx="4050506" cy="210740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5794C57A-EBFB-4801-9A0B-8937FC2D3CF0}"/>
              </a:ext>
            </a:extLst>
          </p:cNvPr>
          <p:cNvSpPr txBox="1"/>
          <p:nvPr/>
        </p:nvSpPr>
        <p:spPr>
          <a:xfrm>
            <a:off x="3334942" y="4869656"/>
            <a:ext cx="4392215"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Source:https://thegeekpage.com/hardware-diagnostic-tools/</a:t>
            </a:r>
            <a:endParaRPr sz="675" kern="1200">
              <a:solidFill>
                <a:prstClr val="black"/>
              </a:solidFill>
              <a:ea typeface="+mn-ea"/>
            </a:endParaRPr>
          </a:p>
          <a:p>
            <a:pPr marL="9525" defTabSz="685800">
              <a:spcBef>
                <a:spcPts val="236"/>
              </a:spcBef>
              <a:buClrTx/>
              <a:defRPr/>
            </a:pPr>
            <a:r>
              <a:rPr sz="825" kern="1200" spc="11" dirty="0">
                <a:solidFill>
                  <a:prstClr val="black"/>
                </a:solidFill>
                <a:ea typeface="+mn-ea"/>
              </a:rPr>
              <a:t>© </a:t>
            </a:r>
            <a:r>
              <a:rPr sz="825" kern="1200" spc="-4" dirty="0">
                <a:solidFill>
                  <a:prstClr val="black"/>
                </a:solidFill>
                <a:ea typeface="+mn-ea"/>
              </a:rPr>
              <a:t>Edunet </a:t>
            </a:r>
            <a:r>
              <a:rPr sz="825" kern="1200" spc="-8" dirty="0">
                <a:solidFill>
                  <a:prstClr val="black"/>
                </a:solidFill>
                <a:ea typeface="+mn-ea"/>
              </a:rPr>
              <a:t>Foundation. </a:t>
            </a:r>
            <a:r>
              <a:rPr sz="825" kern="1200" spc="-19" dirty="0">
                <a:solidFill>
                  <a:prstClr val="black"/>
                </a:solidFill>
                <a:ea typeface="+mn-ea"/>
              </a:rPr>
              <a:t>All </a:t>
            </a:r>
            <a:r>
              <a:rPr sz="825" kern="1200" spc="-4" dirty="0">
                <a:solidFill>
                  <a:prstClr val="black"/>
                </a:solidFill>
                <a:ea typeface="+mn-ea"/>
              </a:rPr>
              <a:t>rights</a:t>
            </a:r>
            <a:r>
              <a:rPr sz="825" kern="1200" spc="-79" dirty="0">
                <a:solidFill>
                  <a:prstClr val="black"/>
                </a:solidFill>
                <a:ea typeface="+mn-ea"/>
              </a:rPr>
              <a:t> </a:t>
            </a:r>
            <a:r>
              <a:rPr sz="825" kern="1200" dirty="0">
                <a:solidFill>
                  <a:prstClr val="black"/>
                </a:solidFill>
                <a:ea typeface="+mn-ea"/>
              </a:rPr>
              <a:t>reserved.</a:t>
            </a:r>
            <a:endParaRPr sz="825" kern="1200">
              <a:solidFill>
                <a:prstClr val="black"/>
              </a:solidFill>
              <a:ea typeface="+mn-ea"/>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object 2">
            <a:extLst>
              <a:ext uri="{FF2B5EF4-FFF2-40B4-BE49-F238E27FC236}">
                <a16:creationId xmlns:a16="http://schemas.microsoft.com/office/drawing/2014/main" id="{8F60B14C-9998-4285-B43F-36BB4A55CEB2}"/>
              </a:ext>
            </a:extLst>
          </p:cNvPr>
          <p:cNvSpPr>
            <a:spLocks noGrp="1"/>
          </p:cNvSpPr>
          <p:nvPr>
            <p:ph type="title"/>
          </p:nvPr>
        </p:nvSpPr>
        <p:spPr>
          <a:xfrm>
            <a:off x="105966" y="463154"/>
            <a:ext cx="4238625" cy="1849032"/>
          </a:xfrm>
        </p:spPr>
        <p:txBody>
          <a:bodyPr vert="horz" wrap="square" lIns="0" tIns="12383" rIns="0" bIns="0" numCol="1" anchor="t" anchorCtr="0" compatLnSpc="1">
            <a:prstTxWarp prst="textNoShape">
              <a:avLst/>
            </a:prstTxWarp>
            <a:spAutoFit/>
          </a:bodyPr>
          <a:lstStyle/>
          <a:p>
            <a:pPr marL="588169" indent="-578644" eaLnBrk="1" hangingPunct="1">
              <a:lnSpc>
                <a:spcPts val="2869"/>
              </a:lnSpc>
              <a:spcBef>
                <a:spcPts val="85"/>
              </a:spcBef>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54014609-F9B6-4519-8147-82C6B28C07D7}"/>
              </a:ext>
            </a:extLst>
          </p:cNvPr>
          <p:cNvSpPr txBox="1"/>
          <p:nvPr/>
        </p:nvSpPr>
        <p:spPr>
          <a:xfrm>
            <a:off x="1079897" y="2272904"/>
            <a:ext cx="2390775"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Need </a:t>
            </a:r>
            <a:r>
              <a:rPr sz="1350" b="1" kern="1200" spc="8" dirty="0">
                <a:solidFill>
                  <a:srgbClr val="585858"/>
                </a:solidFill>
                <a:ea typeface="+mn-ea"/>
              </a:rPr>
              <a:t>of </a:t>
            </a:r>
            <a:r>
              <a:rPr sz="1350" b="1" kern="1200" dirty="0">
                <a:solidFill>
                  <a:srgbClr val="585858"/>
                </a:solidFill>
                <a:ea typeface="+mn-ea"/>
              </a:rPr>
              <a:t>diagnostics</a:t>
            </a:r>
            <a:r>
              <a:rPr sz="1350" b="1" kern="1200" spc="-23" dirty="0">
                <a:solidFill>
                  <a:srgbClr val="585858"/>
                </a:solidFill>
                <a:ea typeface="+mn-ea"/>
              </a:rPr>
              <a:t> </a:t>
            </a:r>
            <a:r>
              <a:rPr sz="1350" b="1" kern="1200" spc="-4" dirty="0">
                <a:solidFill>
                  <a:srgbClr val="585858"/>
                </a:solidFill>
                <a:ea typeface="+mn-ea"/>
              </a:rPr>
              <a:t>program</a:t>
            </a:r>
            <a:endParaRPr sz="1350" kern="1200">
              <a:solidFill>
                <a:prstClr val="black"/>
              </a:solidFill>
              <a:ea typeface="+mn-ea"/>
            </a:endParaRPr>
          </a:p>
        </p:txBody>
      </p:sp>
      <p:sp>
        <p:nvSpPr>
          <p:cNvPr id="4" name="object 4">
            <a:extLst>
              <a:ext uri="{FF2B5EF4-FFF2-40B4-BE49-F238E27FC236}">
                <a16:creationId xmlns:a16="http://schemas.microsoft.com/office/drawing/2014/main" id="{C2BCBCB2-AA98-436E-90D5-D0F5BBA0BCC9}"/>
              </a:ext>
            </a:extLst>
          </p:cNvPr>
          <p:cNvSpPr txBox="1"/>
          <p:nvPr/>
        </p:nvSpPr>
        <p:spPr>
          <a:xfrm>
            <a:off x="228601" y="3200401"/>
            <a:ext cx="2327672" cy="225607"/>
          </a:xfrm>
          <a:prstGeom prst="rect">
            <a:avLst/>
          </a:prstGeom>
        </p:spPr>
        <p:txBody>
          <a:bodyPr lIns="0" tIns="11906" rIns="0" bIns="0">
            <a:spAutoFit/>
          </a:bodyPr>
          <a:lstStyle/>
          <a:p>
            <a:pPr marL="9525" defTabSz="685800">
              <a:spcBef>
                <a:spcPts val="94"/>
              </a:spcBef>
              <a:buClrTx/>
              <a:defRPr/>
            </a:pPr>
            <a:r>
              <a:rPr sz="1388" b="1" kern="1200" spc="-8" dirty="0">
                <a:solidFill>
                  <a:prstClr val="black"/>
                </a:solidFill>
                <a:ea typeface="+mn-ea"/>
              </a:rPr>
              <a:t>Windows </a:t>
            </a:r>
            <a:r>
              <a:rPr sz="1388" b="1" kern="1200" spc="4" dirty="0">
                <a:solidFill>
                  <a:prstClr val="black"/>
                </a:solidFill>
                <a:ea typeface="+mn-ea"/>
              </a:rPr>
              <a:t>Sysinternal</a:t>
            </a:r>
            <a:r>
              <a:rPr sz="1388" b="1" kern="1200" spc="-41" dirty="0">
                <a:solidFill>
                  <a:prstClr val="black"/>
                </a:solidFill>
                <a:ea typeface="+mn-ea"/>
              </a:rPr>
              <a:t> </a:t>
            </a:r>
            <a:r>
              <a:rPr sz="1388" b="1" kern="1200" spc="4" dirty="0">
                <a:solidFill>
                  <a:prstClr val="black"/>
                </a:solidFill>
                <a:ea typeface="+mn-ea"/>
              </a:rPr>
              <a:t>Suite</a:t>
            </a:r>
            <a:endParaRPr sz="1388" kern="1200">
              <a:solidFill>
                <a:prstClr val="black"/>
              </a:solidFill>
              <a:ea typeface="+mn-ea"/>
            </a:endParaRPr>
          </a:p>
        </p:txBody>
      </p:sp>
      <p:sp>
        <p:nvSpPr>
          <p:cNvPr id="53253" name="object 5">
            <a:extLst>
              <a:ext uri="{FF2B5EF4-FFF2-40B4-BE49-F238E27FC236}">
                <a16:creationId xmlns:a16="http://schemas.microsoft.com/office/drawing/2014/main" id="{9E88F84C-5653-41F8-A825-BB2D040317EA}"/>
              </a:ext>
            </a:extLst>
          </p:cNvPr>
          <p:cNvSpPr>
            <a:spLocks noChangeArrowheads="1"/>
          </p:cNvSpPr>
          <p:nvPr/>
        </p:nvSpPr>
        <p:spPr bwMode="auto">
          <a:xfrm>
            <a:off x="4879181" y="1385888"/>
            <a:ext cx="3857625" cy="26646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E342812E-0427-4533-8486-795C759A4DF6}"/>
              </a:ext>
            </a:extLst>
          </p:cNvPr>
          <p:cNvSpPr txBox="1"/>
          <p:nvPr/>
        </p:nvSpPr>
        <p:spPr>
          <a:xfrm>
            <a:off x="3334942" y="4869656"/>
            <a:ext cx="4392215"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Source:https://thegeekpage.com/hardware-diagnostic-tools/</a:t>
            </a:r>
            <a:endParaRPr sz="675" kern="1200">
              <a:solidFill>
                <a:prstClr val="black"/>
              </a:solidFill>
              <a:ea typeface="+mn-ea"/>
            </a:endParaRPr>
          </a:p>
          <a:p>
            <a:pPr marL="9525" defTabSz="685800">
              <a:spcBef>
                <a:spcPts val="236"/>
              </a:spcBef>
              <a:buClrTx/>
              <a:defRPr/>
            </a:pPr>
            <a:r>
              <a:rPr sz="825" kern="1200" spc="11" dirty="0">
                <a:solidFill>
                  <a:prstClr val="black"/>
                </a:solidFill>
                <a:ea typeface="+mn-ea"/>
              </a:rPr>
              <a:t>© </a:t>
            </a:r>
            <a:r>
              <a:rPr sz="825" kern="1200" spc="-4" dirty="0">
                <a:solidFill>
                  <a:prstClr val="black"/>
                </a:solidFill>
                <a:ea typeface="+mn-ea"/>
              </a:rPr>
              <a:t>Edunet </a:t>
            </a:r>
            <a:r>
              <a:rPr sz="825" kern="1200" spc="-8" dirty="0">
                <a:solidFill>
                  <a:prstClr val="black"/>
                </a:solidFill>
                <a:ea typeface="+mn-ea"/>
              </a:rPr>
              <a:t>Foundation. </a:t>
            </a:r>
            <a:r>
              <a:rPr sz="825" kern="1200" spc="-19" dirty="0">
                <a:solidFill>
                  <a:prstClr val="black"/>
                </a:solidFill>
                <a:ea typeface="+mn-ea"/>
              </a:rPr>
              <a:t>All </a:t>
            </a:r>
            <a:r>
              <a:rPr sz="825" kern="1200" spc="-4" dirty="0">
                <a:solidFill>
                  <a:prstClr val="black"/>
                </a:solidFill>
                <a:ea typeface="+mn-ea"/>
              </a:rPr>
              <a:t>rights</a:t>
            </a:r>
            <a:r>
              <a:rPr sz="825" kern="1200" spc="-79" dirty="0">
                <a:solidFill>
                  <a:prstClr val="black"/>
                </a:solidFill>
                <a:ea typeface="+mn-ea"/>
              </a:rPr>
              <a:t> </a:t>
            </a:r>
            <a:r>
              <a:rPr sz="825" kern="1200" dirty="0">
                <a:solidFill>
                  <a:prstClr val="black"/>
                </a:solidFill>
                <a:ea typeface="+mn-ea"/>
              </a:rPr>
              <a:t>reserved.</a:t>
            </a:r>
            <a:endParaRPr sz="825" kern="1200">
              <a:solidFill>
                <a:prstClr val="black"/>
              </a:solidFill>
              <a:ea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1" y="4399280"/>
            <a:ext cx="3642330" cy="744220"/>
          </a:xfrm>
          <a:prstGeom prst="rect">
            <a:avLst/>
          </a:prstGeom>
        </p:spPr>
        <p:txBody>
          <a:bodyPr spcFirstLastPara="1" wrap="square" lIns="91425" tIns="91425" rIns="91425" bIns="91425" anchor="t" anchorCtr="0">
            <a:noAutofit/>
          </a:bodyPr>
          <a:lstStyle/>
          <a:p>
            <a:pPr marL="184150" indent="0" algn="ctr">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1800" spc="5" dirty="0">
                <a:solidFill>
                  <a:srgbClr val="211D1E"/>
                </a:solidFill>
                <a:latin typeface="Bookman Old Style" panose="02050604050505020204" pitchFamily="18" charset="0"/>
              </a:rPr>
              <a:t>:</a:t>
            </a:r>
            <a:r>
              <a:rPr lang="en-IN" sz="1800" dirty="0">
                <a:solidFill>
                  <a:srgbClr val="211D1E"/>
                </a:solidFill>
                <a:effectLst/>
                <a:latin typeface="Bookman Old Style" panose="02050604050505020204" pitchFamily="18" charset="0"/>
                <a:ea typeface="Times New Roman" panose="02020603050405020304" pitchFamily="18" charset="0"/>
                <a:cs typeface="Bookman Old Style" panose="02050604050505020204" pitchFamily="18" charset="0"/>
              </a:rPr>
              <a:t> </a:t>
            </a:r>
            <a:r>
              <a:rPr lang="en-IN" sz="800" u="sng" dirty="0">
                <a:solidFill>
                  <a:srgbClr val="0000FF"/>
                </a:solidFill>
                <a:effectLst/>
                <a:latin typeface="+mj-lt"/>
                <a:ea typeface="Times New Roman" panose="02020603050405020304" pitchFamily="18" charset="0"/>
                <a:hlinkClick r:id="rId3"/>
              </a:rPr>
              <a:t>https://ncert.nic.in/vocational/pdf/keit104.pdf</a:t>
            </a:r>
            <a:endParaRPr sz="800" dirty="0">
              <a:latin typeface="+mj-lt"/>
            </a:endParaRPr>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lnSpc>
                <a:spcPct val="100000"/>
              </a:lnSpc>
              <a:spcBef>
                <a:spcPts val="100"/>
              </a:spcBef>
            </a:pPr>
            <a:r>
              <a:rPr lang="en-IN" sz="2400" spc="-15" dirty="0"/>
              <a:t>Computer 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53770" y="1564576"/>
            <a:ext cx="2988310" cy="856645"/>
          </a:xfrm>
          <a:prstGeom prst="rect">
            <a:avLst/>
          </a:prstGeom>
        </p:spPr>
        <p:txBody>
          <a:bodyPr vert="horz" wrap="square" lIns="0" tIns="12700" rIns="0" bIns="0" rtlCol="0">
            <a:spAutoFit/>
          </a:bodyPr>
          <a:lstStyle/>
          <a:p>
            <a:pPr marL="12700" algn="ctr">
              <a:spcBef>
                <a:spcPts val="100"/>
              </a:spcBef>
            </a:pPr>
            <a:r>
              <a:rPr lang="en-IN" sz="1800" spc="-5" dirty="0">
                <a:solidFill>
                  <a:srgbClr val="585858"/>
                </a:solidFill>
              </a:rPr>
              <a:t>Step 9 : Starting the Computer</a:t>
            </a:r>
          </a:p>
          <a:p>
            <a:pPr marL="12700" algn="ctr">
              <a:lnSpc>
                <a:spcPct val="100000"/>
              </a:lnSpc>
              <a:spcBef>
                <a:spcPts val="100"/>
              </a:spcBef>
            </a:pPr>
            <a:endParaRPr sz="1800" dirty="0">
              <a:latin typeface="Arial"/>
              <a:cs typeface="Arial"/>
            </a:endParaRPr>
          </a:p>
        </p:txBody>
      </p:sp>
      <p:sp>
        <p:nvSpPr>
          <p:cNvPr id="13" name="TextBox 12">
            <a:extLst>
              <a:ext uri="{FF2B5EF4-FFF2-40B4-BE49-F238E27FC236}">
                <a16:creationId xmlns:a16="http://schemas.microsoft.com/office/drawing/2014/main" id="{C3E087F2-30EF-4C0B-8F03-9C1C9E3CDA45}"/>
              </a:ext>
            </a:extLst>
          </p:cNvPr>
          <p:cNvSpPr txBox="1"/>
          <p:nvPr/>
        </p:nvSpPr>
        <p:spPr>
          <a:xfrm>
            <a:off x="1" y="2421221"/>
            <a:ext cx="4572000" cy="738664"/>
          </a:xfrm>
          <a:prstGeom prst="rect">
            <a:avLst/>
          </a:prstGeom>
          <a:noFill/>
        </p:spPr>
        <p:txBody>
          <a:bodyPr wrap="square">
            <a:spAutoFit/>
          </a:bodyPr>
          <a:lstStyle/>
          <a:p>
            <a:pPr marL="342900" lvl="0" indent="-342900">
              <a:spcAft>
                <a:spcPts val="75"/>
              </a:spcAft>
              <a:buFont typeface="Symbol" panose="05050102010706020507" pitchFamily="18" charset="2"/>
              <a:buChar char=""/>
            </a:pPr>
            <a:r>
              <a:rPr lang="en-IN" dirty="0">
                <a:solidFill>
                  <a:srgbClr val="211D1E"/>
                </a:solidFill>
                <a:latin typeface="+mj-lt"/>
              </a:rPr>
              <a:t>To start the computer, it is necessary to follow the correct sequence to start up. Now push the power button on the CPU to start the computer</a:t>
            </a:r>
          </a:p>
        </p:txBody>
      </p:sp>
      <p:pic>
        <p:nvPicPr>
          <p:cNvPr id="7" name="Picture 6">
            <a:extLst>
              <a:ext uri="{FF2B5EF4-FFF2-40B4-BE49-F238E27FC236}">
                <a16:creationId xmlns:a16="http://schemas.microsoft.com/office/drawing/2014/main" id="{4B4F58CE-B9C6-4166-8884-FB5BBE4237E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45992"/>
            <a:ext cx="4572000" cy="1552575"/>
          </a:xfrm>
          <a:prstGeom prst="rect">
            <a:avLst/>
          </a:prstGeom>
          <a:noFill/>
          <a:ln>
            <a:noFill/>
          </a:ln>
        </p:spPr>
      </p:pic>
    </p:spTree>
    <p:extLst>
      <p:ext uri="{BB962C8B-B14F-4D97-AF65-F5344CB8AC3E}">
        <p14:creationId xmlns:p14="http://schemas.microsoft.com/office/powerpoint/2010/main" val="247170291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object 2">
            <a:extLst>
              <a:ext uri="{FF2B5EF4-FFF2-40B4-BE49-F238E27FC236}">
                <a16:creationId xmlns:a16="http://schemas.microsoft.com/office/drawing/2014/main" id="{6CC04B16-8149-4424-A824-E7DED81D6D45}"/>
              </a:ext>
            </a:extLst>
          </p:cNvPr>
          <p:cNvSpPr>
            <a:spLocks noGrp="1"/>
          </p:cNvSpPr>
          <p:nvPr>
            <p:ph type="title"/>
          </p:nvPr>
        </p:nvSpPr>
        <p:spPr>
          <a:xfrm>
            <a:off x="105966" y="484585"/>
            <a:ext cx="4237434" cy="1861535"/>
          </a:xfrm>
        </p:spPr>
        <p:txBody>
          <a:bodyPr vert="horz" wrap="square" lIns="0" tIns="24765" rIns="0" bIns="0" numCol="1" anchor="t" anchorCtr="0" compatLnSpc="1">
            <a:prstTxWarp prst="textNoShape">
              <a:avLst/>
            </a:prstTxWarp>
            <a:spAutoFit/>
          </a:bodyPr>
          <a:lstStyle/>
          <a:p>
            <a:pPr marL="588169" indent="-578644" eaLnBrk="1" hangingPunct="1">
              <a:lnSpc>
                <a:spcPts val="2869"/>
              </a:lnSpc>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2E98387B-18E7-4E5B-9C91-83916D12C04D}"/>
              </a:ext>
            </a:extLst>
          </p:cNvPr>
          <p:cNvSpPr txBox="1"/>
          <p:nvPr/>
        </p:nvSpPr>
        <p:spPr>
          <a:xfrm>
            <a:off x="1079897" y="2219325"/>
            <a:ext cx="2390775"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Need </a:t>
            </a:r>
            <a:r>
              <a:rPr sz="1350" b="1" kern="1200" spc="8" dirty="0">
                <a:solidFill>
                  <a:srgbClr val="585858"/>
                </a:solidFill>
                <a:ea typeface="+mn-ea"/>
              </a:rPr>
              <a:t>of </a:t>
            </a:r>
            <a:r>
              <a:rPr sz="1350" b="1" kern="1200" dirty="0">
                <a:solidFill>
                  <a:srgbClr val="585858"/>
                </a:solidFill>
                <a:ea typeface="+mn-ea"/>
              </a:rPr>
              <a:t>diagnostics</a:t>
            </a:r>
            <a:r>
              <a:rPr sz="1350" b="1" kern="1200" spc="-23" dirty="0">
                <a:solidFill>
                  <a:srgbClr val="585858"/>
                </a:solidFill>
                <a:ea typeface="+mn-ea"/>
              </a:rPr>
              <a:t> </a:t>
            </a:r>
            <a:r>
              <a:rPr sz="1350" b="1" kern="1200" spc="-4" dirty="0">
                <a:solidFill>
                  <a:srgbClr val="585858"/>
                </a:solidFill>
                <a:ea typeface="+mn-ea"/>
              </a:rPr>
              <a:t>program</a:t>
            </a:r>
            <a:endParaRPr sz="1350" kern="1200">
              <a:solidFill>
                <a:prstClr val="black"/>
              </a:solidFill>
              <a:ea typeface="+mn-ea"/>
            </a:endParaRPr>
          </a:p>
        </p:txBody>
      </p:sp>
      <p:sp>
        <p:nvSpPr>
          <p:cNvPr id="4" name="object 4">
            <a:extLst>
              <a:ext uri="{FF2B5EF4-FFF2-40B4-BE49-F238E27FC236}">
                <a16:creationId xmlns:a16="http://schemas.microsoft.com/office/drawing/2014/main" id="{F4698CEE-5D28-41FA-8ACB-7898A789BEB8}"/>
              </a:ext>
            </a:extLst>
          </p:cNvPr>
          <p:cNvSpPr txBox="1"/>
          <p:nvPr/>
        </p:nvSpPr>
        <p:spPr>
          <a:xfrm>
            <a:off x="253604" y="3605213"/>
            <a:ext cx="1131094" cy="225607"/>
          </a:xfrm>
          <a:prstGeom prst="rect">
            <a:avLst/>
          </a:prstGeom>
        </p:spPr>
        <p:txBody>
          <a:bodyPr lIns="0" tIns="11906" rIns="0" bIns="0">
            <a:spAutoFit/>
          </a:bodyPr>
          <a:lstStyle/>
          <a:p>
            <a:pPr marL="9525" defTabSz="685800">
              <a:spcBef>
                <a:spcPts val="94"/>
              </a:spcBef>
              <a:buClrTx/>
              <a:defRPr/>
            </a:pPr>
            <a:r>
              <a:rPr sz="1388" b="1" kern="1200" spc="-4" dirty="0">
                <a:solidFill>
                  <a:prstClr val="black"/>
                </a:solidFill>
                <a:ea typeface="+mn-ea"/>
              </a:rPr>
              <a:t>Wifi</a:t>
            </a:r>
            <a:r>
              <a:rPr sz="1388" b="1" kern="1200" spc="4" dirty="0">
                <a:solidFill>
                  <a:prstClr val="black"/>
                </a:solidFill>
                <a:ea typeface="+mn-ea"/>
              </a:rPr>
              <a:t> </a:t>
            </a:r>
            <a:r>
              <a:rPr sz="1388" b="1" kern="1200" spc="-4" dirty="0">
                <a:solidFill>
                  <a:prstClr val="black"/>
                </a:solidFill>
                <a:ea typeface="+mn-ea"/>
              </a:rPr>
              <a:t>Analyzer</a:t>
            </a:r>
            <a:endParaRPr sz="1388" kern="1200">
              <a:solidFill>
                <a:prstClr val="black"/>
              </a:solidFill>
              <a:ea typeface="+mn-ea"/>
            </a:endParaRPr>
          </a:p>
        </p:txBody>
      </p:sp>
      <p:sp>
        <p:nvSpPr>
          <p:cNvPr id="54277" name="object 5">
            <a:extLst>
              <a:ext uri="{FF2B5EF4-FFF2-40B4-BE49-F238E27FC236}">
                <a16:creationId xmlns:a16="http://schemas.microsoft.com/office/drawing/2014/main" id="{7BA4F32F-F3E2-4392-9BFC-B5CFAD9FE2FB}"/>
              </a:ext>
            </a:extLst>
          </p:cNvPr>
          <p:cNvSpPr>
            <a:spLocks noChangeArrowheads="1"/>
          </p:cNvSpPr>
          <p:nvPr/>
        </p:nvSpPr>
        <p:spPr bwMode="auto">
          <a:xfrm>
            <a:off x="5000625" y="1535907"/>
            <a:ext cx="3814763" cy="255031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EEAC4CF1-9F8D-4547-B665-2A76EB7E4AC2}"/>
              </a:ext>
            </a:extLst>
          </p:cNvPr>
          <p:cNvSpPr txBox="1"/>
          <p:nvPr/>
        </p:nvSpPr>
        <p:spPr>
          <a:xfrm>
            <a:off x="3334942" y="4869656"/>
            <a:ext cx="4392215"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Source:https://thegeekpage.com/hardware-diagnostic-tools/</a:t>
            </a:r>
            <a:endParaRPr sz="675" kern="1200">
              <a:solidFill>
                <a:prstClr val="black"/>
              </a:solidFill>
              <a:ea typeface="+mn-ea"/>
            </a:endParaRPr>
          </a:p>
          <a:p>
            <a:pPr marL="9525" defTabSz="685800">
              <a:spcBef>
                <a:spcPts val="236"/>
              </a:spcBef>
              <a:buClrTx/>
              <a:defRPr/>
            </a:pPr>
            <a:r>
              <a:rPr sz="825" kern="1200" spc="11" dirty="0">
                <a:solidFill>
                  <a:prstClr val="black"/>
                </a:solidFill>
                <a:ea typeface="+mn-ea"/>
              </a:rPr>
              <a:t>© </a:t>
            </a:r>
            <a:r>
              <a:rPr sz="825" kern="1200" spc="-4" dirty="0">
                <a:solidFill>
                  <a:prstClr val="black"/>
                </a:solidFill>
                <a:ea typeface="+mn-ea"/>
              </a:rPr>
              <a:t>Edunet </a:t>
            </a:r>
            <a:r>
              <a:rPr sz="825" kern="1200" spc="-8" dirty="0">
                <a:solidFill>
                  <a:prstClr val="black"/>
                </a:solidFill>
                <a:ea typeface="+mn-ea"/>
              </a:rPr>
              <a:t>Foundation. </a:t>
            </a:r>
            <a:r>
              <a:rPr sz="825" kern="1200" spc="-19" dirty="0">
                <a:solidFill>
                  <a:prstClr val="black"/>
                </a:solidFill>
                <a:ea typeface="+mn-ea"/>
              </a:rPr>
              <a:t>All </a:t>
            </a:r>
            <a:r>
              <a:rPr sz="825" kern="1200" spc="-4" dirty="0">
                <a:solidFill>
                  <a:prstClr val="black"/>
                </a:solidFill>
                <a:ea typeface="+mn-ea"/>
              </a:rPr>
              <a:t>rights</a:t>
            </a:r>
            <a:r>
              <a:rPr sz="825" kern="1200" spc="-79" dirty="0">
                <a:solidFill>
                  <a:prstClr val="black"/>
                </a:solidFill>
                <a:ea typeface="+mn-ea"/>
              </a:rPr>
              <a:t> </a:t>
            </a:r>
            <a:r>
              <a:rPr sz="825" kern="1200" dirty="0">
                <a:solidFill>
                  <a:prstClr val="black"/>
                </a:solidFill>
                <a:ea typeface="+mn-ea"/>
              </a:rPr>
              <a:t>reserved.</a:t>
            </a:r>
            <a:endParaRPr sz="825" kern="1200">
              <a:solidFill>
                <a:prstClr val="black"/>
              </a:solidFill>
              <a:ea typeface="+mn-ea"/>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object 2">
            <a:extLst>
              <a:ext uri="{FF2B5EF4-FFF2-40B4-BE49-F238E27FC236}">
                <a16:creationId xmlns:a16="http://schemas.microsoft.com/office/drawing/2014/main" id="{5EEF0393-1A34-429B-818D-8BA11862C049}"/>
              </a:ext>
            </a:extLst>
          </p:cNvPr>
          <p:cNvSpPr>
            <a:spLocks noGrp="1"/>
          </p:cNvSpPr>
          <p:nvPr>
            <p:ph type="title"/>
          </p:nvPr>
        </p:nvSpPr>
        <p:spPr>
          <a:xfrm>
            <a:off x="105966" y="527448"/>
            <a:ext cx="4238625" cy="1862016"/>
          </a:xfrm>
        </p:spPr>
        <p:txBody>
          <a:bodyPr vert="horz" wrap="square" lIns="0" tIns="25241" rIns="0" bIns="0" numCol="1" anchor="t" anchorCtr="0" compatLnSpc="1">
            <a:prstTxWarp prst="textNoShape">
              <a:avLst/>
            </a:prstTxWarp>
            <a:spAutoFit/>
          </a:bodyPr>
          <a:lstStyle/>
          <a:p>
            <a:pPr marL="588169" indent="-578644" eaLnBrk="1" hangingPunct="1">
              <a:lnSpc>
                <a:spcPts val="2869"/>
              </a:lnSpc>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0AE3F977-F3AB-4093-84AC-32010AB60C3A}"/>
              </a:ext>
            </a:extLst>
          </p:cNvPr>
          <p:cNvSpPr txBox="1"/>
          <p:nvPr/>
        </p:nvSpPr>
        <p:spPr>
          <a:xfrm>
            <a:off x="1079897" y="2359819"/>
            <a:ext cx="2390775"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Need </a:t>
            </a:r>
            <a:r>
              <a:rPr sz="1350" b="1" kern="1200" spc="8" dirty="0">
                <a:solidFill>
                  <a:srgbClr val="585858"/>
                </a:solidFill>
                <a:ea typeface="+mn-ea"/>
              </a:rPr>
              <a:t>of </a:t>
            </a:r>
            <a:r>
              <a:rPr sz="1350" b="1" kern="1200" dirty="0">
                <a:solidFill>
                  <a:srgbClr val="585858"/>
                </a:solidFill>
                <a:ea typeface="+mn-ea"/>
              </a:rPr>
              <a:t>diagnostics</a:t>
            </a:r>
            <a:r>
              <a:rPr sz="1350" b="1" kern="1200" spc="-23" dirty="0">
                <a:solidFill>
                  <a:srgbClr val="585858"/>
                </a:solidFill>
                <a:ea typeface="+mn-ea"/>
              </a:rPr>
              <a:t> </a:t>
            </a:r>
            <a:r>
              <a:rPr sz="1350" b="1" kern="1200" spc="-4" dirty="0">
                <a:solidFill>
                  <a:srgbClr val="585858"/>
                </a:solidFill>
                <a:ea typeface="+mn-ea"/>
              </a:rPr>
              <a:t>program</a:t>
            </a:r>
            <a:endParaRPr sz="1350" kern="1200">
              <a:solidFill>
                <a:prstClr val="black"/>
              </a:solidFill>
              <a:ea typeface="+mn-ea"/>
            </a:endParaRPr>
          </a:p>
        </p:txBody>
      </p:sp>
      <p:sp>
        <p:nvSpPr>
          <p:cNvPr id="4" name="object 4">
            <a:extLst>
              <a:ext uri="{FF2B5EF4-FFF2-40B4-BE49-F238E27FC236}">
                <a16:creationId xmlns:a16="http://schemas.microsoft.com/office/drawing/2014/main" id="{F13E1409-ABC5-4ADF-BAA6-EC72F96DA78A}"/>
              </a:ext>
            </a:extLst>
          </p:cNvPr>
          <p:cNvSpPr txBox="1"/>
          <p:nvPr/>
        </p:nvSpPr>
        <p:spPr>
          <a:xfrm>
            <a:off x="342901" y="3200401"/>
            <a:ext cx="1822847" cy="225607"/>
          </a:xfrm>
          <a:prstGeom prst="rect">
            <a:avLst/>
          </a:prstGeom>
        </p:spPr>
        <p:txBody>
          <a:bodyPr lIns="0" tIns="11906" rIns="0" bIns="0">
            <a:spAutoFit/>
          </a:bodyPr>
          <a:lstStyle/>
          <a:p>
            <a:pPr marL="9525" defTabSz="685800">
              <a:spcBef>
                <a:spcPts val="94"/>
              </a:spcBef>
              <a:buClrTx/>
              <a:defRPr/>
            </a:pPr>
            <a:r>
              <a:rPr sz="1388" b="1" kern="1200" dirty="0">
                <a:solidFill>
                  <a:prstClr val="black"/>
                </a:solidFill>
                <a:ea typeface="+mn-ea"/>
              </a:rPr>
              <a:t>Performance</a:t>
            </a:r>
            <a:r>
              <a:rPr sz="1388" b="1" kern="1200" spc="146" dirty="0">
                <a:solidFill>
                  <a:prstClr val="black"/>
                </a:solidFill>
                <a:ea typeface="+mn-ea"/>
              </a:rPr>
              <a:t> </a:t>
            </a:r>
            <a:r>
              <a:rPr sz="1388" b="1" kern="1200" dirty="0">
                <a:solidFill>
                  <a:prstClr val="black"/>
                </a:solidFill>
                <a:ea typeface="+mn-ea"/>
              </a:rPr>
              <a:t>Monitor</a:t>
            </a:r>
            <a:endParaRPr sz="1388" kern="1200">
              <a:solidFill>
                <a:prstClr val="black"/>
              </a:solidFill>
              <a:ea typeface="+mn-ea"/>
            </a:endParaRPr>
          </a:p>
        </p:txBody>
      </p:sp>
      <p:sp>
        <p:nvSpPr>
          <p:cNvPr id="55301" name="object 5">
            <a:extLst>
              <a:ext uri="{FF2B5EF4-FFF2-40B4-BE49-F238E27FC236}">
                <a16:creationId xmlns:a16="http://schemas.microsoft.com/office/drawing/2014/main" id="{AE915758-E910-4320-9E89-E750C06D9D0D}"/>
              </a:ext>
            </a:extLst>
          </p:cNvPr>
          <p:cNvSpPr>
            <a:spLocks noChangeArrowheads="1"/>
          </p:cNvSpPr>
          <p:nvPr/>
        </p:nvSpPr>
        <p:spPr bwMode="auto">
          <a:xfrm>
            <a:off x="4772025" y="1143000"/>
            <a:ext cx="4129088" cy="269319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BC14257F-6F36-4A6D-98EF-4E349F3FAE9E}"/>
              </a:ext>
            </a:extLst>
          </p:cNvPr>
          <p:cNvSpPr txBox="1"/>
          <p:nvPr/>
        </p:nvSpPr>
        <p:spPr>
          <a:xfrm>
            <a:off x="3334942" y="4869656"/>
            <a:ext cx="4392215"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a:t>
            </a:r>
            <a:r>
              <a:rPr sz="675" kern="1200">
                <a:solidFill>
                  <a:srgbClr val="585858"/>
                </a:solidFill>
                <a:ea typeface="+mn-ea"/>
              </a:rPr>
              <a:t>thegeekpage.com/hardware-diagnostic-tools/</a:t>
            </a:r>
            <a:endParaRPr sz="675" kern="1200">
              <a:solidFill>
                <a:prstClr val="black"/>
              </a:solidFill>
              <a:ea typeface="+mn-ea"/>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object 2">
            <a:extLst>
              <a:ext uri="{FF2B5EF4-FFF2-40B4-BE49-F238E27FC236}">
                <a16:creationId xmlns:a16="http://schemas.microsoft.com/office/drawing/2014/main" id="{E7E1C5E8-C8B4-4EE3-8430-2C41406FCE71}"/>
              </a:ext>
            </a:extLst>
          </p:cNvPr>
          <p:cNvSpPr>
            <a:spLocks noGrp="1"/>
          </p:cNvSpPr>
          <p:nvPr>
            <p:ph type="title"/>
          </p:nvPr>
        </p:nvSpPr>
        <p:spPr>
          <a:xfrm>
            <a:off x="105966" y="495301"/>
            <a:ext cx="4238625" cy="1862016"/>
          </a:xfrm>
        </p:spPr>
        <p:txBody>
          <a:bodyPr vert="horz" wrap="square" lIns="0" tIns="25241" rIns="0" bIns="0" numCol="1" anchor="t" anchorCtr="0" compatLnSpc="1">
            <a:prstTxWarp prst="textNoShape">
              <a:avLst/>
            </a:prstTxWarp>
            <a:spAutoFit/>
          </a:bodyPr>
          <a:lstStyle/>
          <a:p>
            <a:pPr marL="588169" indent="-578644" eaLnBrk="1" hangingPunct="1">
              <a:lnSpc>
                <a:spcPts val="2869"/>
              </a:lnSpc>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1B03A797-862F-43E5-B333-DFFA7D537003}"/>
              </a:ext>
            </a:extLst>
          </p:cNvPr>
          <p:cNvSpPr txBox="1"/>
          <p:nvPr/>
        </p:nvSpPr>
        <p:spPr>
          <a:xfrm>
            <a:off x="1079897" y="2413398"/>
            <a:ext cx="2390775"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Need </a:t>
            </a:r>
            <a:r>
              <a:rPr sz="1350" b="1" kern="1200" spc="8" dirty="0">
                <a:solidFill>
                  <a:srgbClr val="585858"/>
                </a:solidFill>
                <a:ea typeface="+mn-ea"/>
              </a:rPr>
              <a:t>of </a:t>
            </a:r>
            <a:r>
              <a:rPr sz="1350" b="1" kern="1200" dirty="0">
                <a:solidFill>
                  <a:srgbClr val="585858"/>
                </a:solidFill>
                <a:ea typeface="+mn-ea"/>
              </a:rPr>
              <a:t>diagnostics</a:t>
            </a:r>
            <a:r>
              <a:rPr sz="1350" b="1" kern="1200" spc="-23" dirty="0">
                <a:solidFill>
                  <a:srgbClr val="585858"/>
                </a:solidFill>
                <a:ea typeface="+mn-ea"/>
              </a:rPr>
              <a:t> </a:t>
            </a:r>
            <a:r>
              <a:rPr sz="1350" b="1" kern="1200" spc="-4" dirty="0">
                <a:solidFill>
                  <a:srgbClr val="585858"/>
                </a:solidFill>
                <a:ea typeface="+mn-ea"/>
              </a:rPr>
              <a:t>program</a:t>
            </a:r>
            <a:endParaRPr sz="1350" kern="1200">
              <a:solidFill>
                <a:prstClr val="black"/>
              </a:solidFill>
              <a:ea typeface="+mn-ea"/>
            </a:endParaRPr>
          </a:p>
        </p:txBody>
      </p:sp>
      <p:sp>
        <p:nvSpPr>
          <p:cNvPr id="4" name="object 4">
            <a:extLst>
              <a:ext uri="{FF2B5EF4-FFF2-40B4-BE49-F238E27FC236}">
                <a16:creationId xmlns:a16="http://schemas.microsoft.com/office/drawing/2014/main" id="{225001AD-3C71-4C66-8DC0-98ACE4BDAC30}"/>
              </a:ext>
            </a:extLst>
          </p:cNvPr>
          <p:cNvSpPr txBox="1"/>
          <p:nvPr/>
        </p:nvSpPr>
        <p:spPr>
          <a:xfrm>
            <a:off x="342900" y="3143251"/>
            <a:ext cx="1625204" cy="225607"/>
          </a:xfrm>
          <a:prstGeom prst="rect">
            <a:avLst/>
          </a:prstGeom>
        </p:spPr>
        <p:txBody>
          <a:bodyPr lIns="0" tIns="11906" rIns="0" bIns="0">
            <a:spAutoFit/>
          </a:bodyPr>
          <a:lstStyle/>
          <a:p>
            <a:pPr marL="9525" defTabSz="685800">
              <a:spcBef>
                <a:spcPts val="94"/>
              </a:spcBef>
              <a:buClrTx/>
              <a:tabLst>
                <a:tab pos="967264" algn="l"/>
              </a:tabLst>
              <a:defRPr/>
            </a:pPr>
            <a:r>
              <a:rPr sz="1388" b="1" kern="1200" spc="8" dirty="0">
                <a:solidFill>
                  <a:prstClr val="black"/>
                </a:solidFill>
                <a:ea typeface="+mn-ea"/>
              </a:rPr>
              <a:t>Reli</a:t>
            </a:r>
            <a:r>
              <a:rPr sz="1388" b="1" kern="1200" spc="11" dirty="0">
                <a:solidFill>
                  <a:prstClr val="black"/>
                </a:solidFill>
                <a:ea typeface="+mn-ea"/>
              </a:rPr>
              <a:t>a</a:t>
            </a:r>
            <a:r>
              <a:rPr sz="1388" b="1" kern="1200" spc="-8" dirty="0">
                <a:solidFill>
                  <a:prstClr val="black"/>
                </a:solidFill>
                <a:ea typeface="+mn-ea"/>
              </a:rPr>
              <a:t>b</a:t>
            </a:r>
            <a:r>
              <a:rPr sz="1388" b="1" kern="1200" spc="4" dirty="0">
                <a:solidFill>
                  <a:prstClr val="black"/>
                </a:solidFill>
                <a:ea typeface="+mn-ea"/>
              </a:rPr>
              <a:t>ili</a:t>
            </a:r>
            <a:r>
              <a:rPr sz="1388" b="1" kern="1200" spc="-15" dirty="0">
                <a:solidFill>
                  <a:prstClr val="black"/>
                </a:solidFill>
                <a:ea typeface="+mn-ea"/>
              </a:rPr>
              <a:t>t</a:t>
            </a:r>
            <a:r>
              <a:rPr sz="1388" b="1" kern="1200" spc="11" dirty="0">
                <a:solidFill>
                  <a:prstClr val="black"/>
                </a:solidFill>
                <a:ea typeface="+mn-ea"/>
              </a:rPr>
              <a:t>y</a:t>
            </a:r>
            <a:r>
              <a:rPr sz="1388" b="1" kern="1200" dirty="0">
                <a:solidFill>
                  <a:prstClr val="black"/>
                </a:solidFill>
                <a:ea typeface="+mn-ea"/>
              </a:rPr>
              <a:t>	</a:t>
            </a:r>
            <a:r>
              <a:rPr sz="1388" b="1" kern="1200" spc="19" dirty="0">
                <a:solidFill>
                  <a:prstClr val="black"/>
                </a:solidFill>
                <a:ea typeface="+mn-ea"/>
              </a:rPr>
              <a:t>M</a:t>
            </a:r>
            <a:r>
              <a:rPr sz="1388" b="1" kern="1200" spc="-8" dirty="0">
                <a:solidFill>
                  <a:prstClr val="black"/>
                </a:solidFill>
                <a:ea typeface="+mn-ea"/>
              </a:rPr>
              <a:t>on</a:t>
            </a:r>
            <a:r>
              <a:rPr sz="1388" b="1" kern="1200" spc="4" dirty="0">
                <a:solidFill>
                  <a:prstClr val="black"/>
                </a:solidFill>
                <a:ea typeface="+mn-ea"/>
              </a:rPr>
              <a:t>i</a:t>
            </a:r>
            <a:r>
              <a:rPr sz="1388" b="1" kern="1200" spc="-11" dirty="0">
                <a:solidFill>
                  <a:prstClr val="black"/>
                </a:solidFill>
                <a:ea typeface="+mn-ea"/>
              </a:rPr>
              <a:t>to</a:t>
            </a:r>
            <a:r>
              <a:rPr sz="1388" b="1" kern="1200" spc="8" dirty="0">
                <a:solidFill>
                  <a:prstClr val="black"/>
                </a:solidFill>
                <a:ea typeface="+mn-ea"/>
              </a:rPr>
              <a:t>r</a:t>
            </a:r>
            <a:endParaRPr sz="1388" kern="1200">
              <a:solidFill>
                <a:prstClr val="black"/>
              </a:solidFill>
              <a:ea typeface="+mn-ea"/>
            </a:endParaRPr>
          </a:p>
        </p:txBody>
      </p:sp>
      <p:sp>
        <p:nvSpPr>
          <p:cNvPr id="56325" name="object 5">
            <a:extLst>
              <a:ext uri="{FF2B5EF4-FFF2-40B4-BE49-F238E27FC236}">
                <a16:creationId xmlns:a16="http://schemas.microsoft.com/office/drawing/2014/main" id="{B3FEB38B-900F-422A-BB18-D8AB940309BE}"/>
              </a:ext>
            </a:extLst>
          </p:cNvPr>
          <p:cNvSpPr>
            <a:spLocks noChangeArrowheads="1"/>
          </p:cNvSpPr>
          <p:nvPr/>
        </p:nvSpPr>
        <p:spPr bwMode="auto">
          <a:xfrm>
            <a:off x="4900613" y="1371600"/>
            <a:ext cx="3914775" cy="240744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6B4AA272-CCD6-4448-8F6F-7F6884846ACC}"/>
              </a:ext>
            </a:extLst>
          </p:cNvPr>
          <p:cNvSpPr txBox="1"/>
          <p:nvPr/>
        </p:nvSpPr>
        <p:spPr>
          <a:xfrm>
            <a:off x="3334942" y="4869656"/>
            <a:ext cx="4392215"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Source:https://thegeekpage.com/hardware-diagnostic-tools/</a:t>
            </a:r>
            <a:endParaRPr sz="675" kern="1200">
              <a:solidFill>
                <a:prstClr val="black"/>
              </a:solidFill>
              <a:ea typeface="+mn-ea"/>
            </a:endParaRPr>
          </a:p>
          <a:p>
            <a:pPr marL="9525" defTabSz="685800">
              <a:spcBef>
                <a:spcPts val="236"/>
              </a:spcBef>
              <a:buClrTx/>
              <a:defRPr/>
            </a:pPr>
            <a:r>
              <a:rPr sz="825" kern="1200">
                <a:solidFill>
                  <a:prstClr val="black"/>
                </a:solidFill>
                <a:ea typeface="+mn-ea"/>
              </a:rPr>
              <a:t>.</a:t>
            </a: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object 2">
            <a:extLst>
              <a:ext uri="{FF2B5EF4-FFF2-40B4-BE49-F238E27FC236}">
                <a16:creationId xmlns:a16="http://schemas.microsoft.com/office/drawing/2014/main" id="{4FBE1941-442C-43D9-B9FA-A8116BBA411D}"/>
              </a:ext>
            </a:extLst>
          </p:cNvPr>
          <p:cNvSpPr>
            <a:spLocks noGrp="1"/>
          </p:cNvSpPr>
          <p:nvPr>
            <p:ph type="title"/>
          </p:nvPr>
        </p:nvSpPr>
        <p:spPr>
          <a:xfrm>
            <a:off x="105966" y="479823"/>
            <a:ext cx="4238625" cy="1849032"/>
          </a:xfrm>
        </p:spPr>
        <p:txBody>
          <a:bodyPr vert="horz" wrap="square" lIns="0" tIns="12383" rIns="0" bIns="0" numCol="1" anchor="t" anchorCtr="0" compatLnSpc="1">
            <a:prstTxWarp prst="textNoShape">
              <a:avLst/>
            </a:prstTxWarp>
            <a:spAutoFit/>
          </a:bodyPr>
          <a:lstStyle/>
          <a:p>
            <a:pPr marL="588169" indent="-578644" eaLnBrk="1" hangingPunct="1">
              <a:lnSpc>
                <a:spcPts val="2869"/>
              </a:lnSpc>
              <a:spcBef>
                <a:spcPts val="85"/>
              </a:spcBef>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9A5A82AC-3414-4DA1-BC7A-85F41FFE4B9B}"/>
              </a:ext>
            </a:extLst>
          </p:cNvPr>
          <p:cNvSpPr txBox="1"/>
          <p:nvPr/>
        </p:nvSpPr>
        <p:spPr>
          <a:xfrm>
            <a:off x="1079897" y="2477691"/>
            <a:ext cx="2390775"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Need </a:t>
            </a:r>
            <a:r>
              <a:rPr sz="1350" b="1" kern="1200" spc="8" dirty="0">
                <a:solidFill>
                  <a:srgbClr val="585858"/>
                </a:solidFill>
                <a:ea typeface="+mn-ea"/>
              </a:rPr>
              <a:t>of </a:t>
            </a:r>
            <a:r>
              <a:rPr sz="1350" b="1" kern="1200" dirty="0">
                <a:solidFill>
                  <a:srgbClr val="585858"/>
                </a:solidFill>
                <a:ea typeface="+mn-ea"/>
              </a:rPr>
              <a:t>diagnostics</a:t>
            </a:r>
            <a:r>
              <a:rPr sz="1350" b="1" kern="1200" spc="-23" dirty="0">
                <a:solidFill>
                  <a:srgbClr val="585858"/>
                </a:solidFill>
                <a:ea typeface="+mn-ea"/>
              </a:rPr>
              <a:t> </a:t>
            </a:r>
            <a:r>
              <a:rPr sz="1350" b="1" kern="1200" spc="-4" dirty="0">
                <a:solidFill>
                  <a:srgbClr val="585858"/>
                </a:solidFill>
                <a:ea typeface="+mn-ea"/>
              </a:rPr>
              <a:t>program</a:t>
            </a:r>
            <a:endParaRPr sz="1350" kern="1200">
              <a:solidFill>
                <a:prstClr val="black"/>
              </a:solidFill>
              <a:ea typeface="+mn-ea"/>
            </a:endParaRPr>
          </a:p>
        </p:txBody>
      </p:sp>
      <p:sp>
        <p:nvSpPr>
          <p:cNvPr id="4" name="object 4">
            <a:extLst>
              <a:ext uri="{FF2B5EF4-FFF2-40B4-BE49-F238E27FC236}">
                <a16:creationId xmlns:a16="http://schemas.microsoft.com/office/drawing/2014/main" id="{6A82EB46-5008-4666-A9BA-768B0A5D19E4}"/>
              </a:ext>
            </a:extLst>
          </p:cNvPr>
          <p:cNvSpPr txBox="1"/>
          <p:nvPr/>
        </p:nvSpPr>
        <p:spPr>
          <a:xfrm>
            <a:off x="342901" y="3200401"/>
            <a:ext cx="1545431" cy="225607"/>
          </a:xfrm>
          <a:prstGeom prst="rect">
            <a:avLst/>
          </a:prstGeom>
        </p:spPr>
        <p:txBody>
          <a:bodyPr lIns="0" tIns="11906" rIns="0" bIns="0">
            <a:spAutoFit/>
          </a:bodyPr>
          <a:lstStyle/>
          <a:p>
            <a:pPr marL="9525" defTabSz="685800">
              <a:spcBef>
                <a:spcPts val="94"/>
              </a:spcBef>
              <a:buClrTx/>
              <a:defRPr/>
            </a:pPr>
            <a:r>
              <a:rPr sz="1388" b="1" kern="1200" spc="8" dirty="0">
                <a:solidFill>
                  <a:prstClr val="black"/>
                </a:solidFill>
                <a:ea typeface="+mn-ea"/>
              </a:rPr>
              <a:t>Resource</a:t>
            </a:r>
            <a:r>
              <a:rPr sz="1388" b="1" kern="1200" spc="68" dirty="0">
                <a:solidFill>
                  <a:prstClr val="black"/>
                </a:solidFill>
                <a:ea typeface="+mn-ea"/>
              </a:rPr>
              <a:t> </a:t>
            </a:r>
            <a:r>
              <a:rPr sz="1388" b="1" kern="1200" dirty="0">
                <a:solidFill>
                  <a:prstClr val="black"/>
                </a:solidFill>
                <a:ea typeface="+mn-ea"/>
              </a:rPr>
              <a:t>Monitor</a:t>
            </a:r>
            <a:endParaRPr sz="1388" kern="1200">
              <a:solidFill>
                <a:prstClr val="black"/>
              </a:solidFill>
              <a:ea typeface="+mn-ea"/>
            </a:endParaRPr>
          </a:p>
        </p:txBody>
      </p:sp>
      <p:sp>
        <p:nvSpPr>
          <p:cNvPr id="57349" name="object 5">
            <a:extLst>
              <a:ext uri="{FF2B5EF4-FFF2-40B4-BE49-F238E27FC236}">
                <a16:creationId xmlns:a16="http://schemas.microsoft.com/office/drawing/2014/main" id="{C07492E0-3CC2-40C2-AFC0-82FADC580B03}"/>
              </a:ext>
            </a:extLst>
          </p:cNvPr>
          <p:cNvSpPr>
            <a:spLocks noChangeArrowheads="1"/>
          </p:cNvSpPr>
          <p:nvPr/>
        </p:nvSpPr>
        <p:spPr bwMode="auto">
          <a:xfrm>
            <a:off x="4993482" y="1285875"/>
            <a:ext cx="3764756" cy="2900363"/>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EA5902C4-5AB8-4566-8D19-1605C79BCCA1}"/>
              </a:ext>
            </a:extLst>
          </p:cNvPr>
          <p:cNvSpPr txBox="1"/>
          <p:nvPr/>
        </p:nvSpPr>
        <p:spPr>
          <a:xfrm>
            <a:off x="3334942" y="4869656"/>
            <a:ext cx="4392215"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Source:https://thegeekpage.com/hardware-diagnostic-tools/</a:t>
            </a:r>
            <a:endParaRPr sz="675" kern="1200">
              <a:solidFill>
                <a:prstClr val="black"/>
              </a:solidFill>
              <a:ea typeface="+mn-ea"/>
            </a:endParaRPr>
          </a:p>
          <a:p>
            <a:pPr marL="9525" defTabSz="685800">
              <a:spcBef>
                <a:spcPts val="236"/>
              </a:spcBef>
              <a:buClrTx/>
              <a:defRPr/>
            </a:pPr>
            <a:r>
              <a:rPr sz="825" kern="1200">
                <a:solidFill>
                  <a:prstClr val="black"/>
                </a:solidFill>
                <a:ea typeface="+mn-ea"/>
              </a:rPr>
              <a:t>.</a:t>
            </a: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object 2">
            <a:extLst>
              <a:ext uri="{FF2B5EF4-FFF2-40B4-BE49-F238E27FC236}">
                <a16:creationId xmlns:a16="http://schemas.microsoft.com/office/drawing/2014/main" id="{FC396004-0D4F-4E62-8E0A-9647030A4078}"/>
              </a:ext>
            </a:extLst>
          </p:cNvPr>
          <p:cNvSpPr>
            <a:spLocks noGrp="1"/>
          </p:cNvSpPr>
          <p:nvPr>
            <p:ph type="title"/>
          </p:nvPr>
        </p:nvSpPr>
        <p:spPr>
          <a:xfrm>
            <a:off x="105966" y="501253"/>
            <a:ext cx="4237434" cy="1848551"/>
          </a:xfrm>
        </p:spPr>
        <p:txBody>
          <a:bodyPr vert="horz" wrap="square" lIns="0" tIns="11906" rIns="0" bIns="0" numCol="1" anchor="t" anchorCtr="0" compatLnSpc="1">
            <a:prstTxWarp prst="textNoShape">
              <a:avLst/>
            </a:prstTxWarp>
            <a:spAutoFit/>
          </a:bodyPr>
          <a:lstStyle/>
          <a:p>
            <a:pPr marL="588169" indent="-578644" eaLnBrk="1" hangingPunct="1">
              <a:lnSpc>
                <a:spcPts val="2869"/>
              </a:lnSpc>
              <a:spcBef>
                <a:spcPts val="85"/>
              </a:spcBef>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6A5A1CF0-4437-4554-A561-47B07DBE249D}"/>
              </a:ext>
            </a:extLst>
          </p:cNvPr>
          <p:cNvSpPr txBox="1"/>
          <p:nvPr/>
        </p:nvSpPr>
        <p:spPr>
          <a:xfrm>
            <a:off x="1079897" y="2197894"/>
            <a:ext cx="2390775"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Need </a:t>
            </a:r>
            <a:r>
              <a:rPr sz="1350" b="1" kern="1200" spc="8" dirty="0">
                <a:solidFill>
                  <a:srgbClr val="585858"/>
                </a:solidFill>
                <a:ea typeface="+mn-ea"/>
              </a:rPr>
              <a:t>of </a:t>
            </a:r>
            <a:r>
              <a:rPr sz="1350" b="1" kern="1200" dirty="0">
                <a:solidFill>
                  <a:srgbClr val="585858"/>
                </a:solidFill>
                <a:ea typeface="+mn-ea"/>
              </a:rPr>
              <a:t>diagnostics</a:t>
            </a:r>
            <a:r>
              <a:rPr sz="1350" b="1" kern="1200" spc="-23" dirty="0">
                <a:solidFill>
                  <a:srgbClr val="585858"/>
                </a:solidFill>
                <a:ea typeface="+mn-ea"/>
              </a:rPr>
              <a:t> </a:t>
            </a:r>
            <a:r>
              <a:rPr sz="1350" b="1" kern="1200" spc="-4" dirty="0">
                <a:solidFill>
                  <a:srgbClr val="585858"/>
                </a:solidFill>
                <a:ea typeface="+mn-ea"/>
              </a:rPr>
              <a:t>program</a:t>
            </a:r>
            <a:endParaRPr sz="1350" kern="1200">
              <a:solidFill>
                <a:prstClr val="black"/>
              </a:solidFill>
              <a:ea typeface="+mn-ea"/>
            </a:endParaRPr>
          </a:p>
        </p:txBody>
      </p:sp>
      <p:sp>
        <p:nvSpPr>
          <p:cNvPr id="4" name="object 4">
            <a:extLst>
              <a:ext uri="{FF2B5EF4-FFF2-40B4-BE49-F238E27FC236}">
                <a16:creationId xmlns:a16="http://schemas.microsoft.com/office/drawing/2014/main" id="{54793984-DA7C-41C3-A210-2F304D78EA06}"/>
              </a:ext>
            </a:extLst>
          </p:cNvPr>
          <p:cNvSpPr txBox="1"/>
          <p:nvPr/>
        </p:nvSpPr>
        <p:spPr>
          <a:xfrm>
            <a:off x="342900" y="3143251"/>
            <a:ext cx="1552575" cy="225607"/>
          </a:xfrm>
          <a:prstGeom prst="rect">
            <a:avLst/>
          </a:prstGeom>
        </p:spPr>
        <p:txBody>
          <a:bodyPr lIns="0" tIns="11906" rIns="0" bIns="0">
            <a:spAutoFit/>
          </a:bodyPr>
          <a:lstStyle/>
          <a:p>
            <a:pPr marL="9525" defTabSz="685800">
              <a:spcBef>
                <a:spcPts val="94"/>
              </a:spcBef>
              <a:buClrTx/>
              <a:defRPr/>
            </a:pPr>
            <a:r>
              <a:rPr sz="1388" b="1" kern="1200" spc="23" dirty="0">
                <a:solidFill>
                  <a:prstClr val="black"/>
                </a:solidFill>
                <a:ea typeface="+mn-ea"/>
              </a:rPr>
              <a:t>ESET</a:t>
            </a:r>
            <a:r>
              <a:rPr sz="1388" b="1" kern="1200" spc="-53" dirty="0">
                <a:solidFill>
                  <a:prstClr val="black"/>
                </a:solidFill>
                <a:ea typeface="+mn-ea"/>
              </a:rPr>
              <a:t> </a:t>
            </a:r>
            <a:r>
              <a:rPr sz="1388" b="1" kern="1200" dirty="0">
                <a:solidFill>
                  <a:prstClr val="black"/>
                </a:solidFill>
                <a:ea typeface="+mn-ea"/>
              </a:rPr>
              <a:t>SysInpector</a:t>
            </a:r>
            <a:endParaRPr sz="1388" kern="1200">
              <a:solidFill>
                <a:prstClr val="black"/>
              </a:solidFill>
              <a:ea typeface="+mn-ea"/>
            </a:endParaRPr>
          </a:p>
        </p:txBody>
      </p:sp>
      <p:sp>
        <p:nvSpPr>
          <p:cNvPr id="58373" name="object 5">
            <a:extLst>
              <a:ext uri="{FF2B5EF4-FFF2-40B4-BE49-F238E27FC236}">
                <a16:creationId xmlns:a16="http://schemas.microsoft.com/office/drawing/2014/main" id="{C05F8D39-FE8D-4D2F-95DC-5B9FFE4EC93F}"/>
              </a:ext>
            </a:extLst>
          </p:cNvPr>
          <p:cNvSpPr>
            <a:spLocks noChangeArrowheads="1"/>
          </p:cNvSpPr>
          <p:nvPr/>
        </p:nvSpPr>
        <p:spPr bwMode="auto">
          <a:xfrm>
            <a:off x="4936332" y="1428750"/>
            <a:ext cx="3864769" cy="26289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98454CBB-A533-4F5B-8549-EDB1F6569095}"/>
              </a:ext>
            </a:extLst>
          </p:cNvPr>
          <p:cNvSpPr txBox="1"/>
          <p:nvPr/>
        </p:nvSpPr>
        <p:spPr>
          <a:xfrm>
            <a:off x="3334942" y="4869656"/>
            <a:ext cx="4392215" cy="105318"/>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a:t>
            </a:r>
            <a:r>
              <a:rPr sz="675" kern="1200">
                <a:solidFill>
                  <a:srgbClr val="585858"/>
                </a:solidFill>
                <a:ea typeface="+mn-ea"/>
              </a:rPr>
              <a:t>thegeekpage.com/hardware-diagnostic-tools/</a:t>
            </a:r>
            <a:endParaRPr sz="675" kern="1200">
              <a:solidFill>
                <a:prstClr val="black"/>
              </a:solidFill>
              <a:ea typeface="+mn-ea"/>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object 2">
            <a:extLst>
              <a:ext uri="{FF2B5EF4-FFF2-40B4-BE49-F238E27FC236}">
                <a16:creationId xmlns:a16="http://schemas.microsoft.com/office/drawing/2014/main" id="{470E19E0-13F6-4463-899F-0F9CB3E1521D}"/>
              </a:ext>
            </a:extLst>
          </p:cNvPr>
          <p:cNvSpPr>
            <a:spLocks noGrp="1"/>
          </p:cNvSpPr>
          <p:nvPr>
            <p:ph type="title"/>
          </p:nvPr>
        </p:nvSpPr>
        <p:spPr>
          <a:xfrm>
            <a:off x="105966" y="441723"/>
            <a:ext cx="4238625" cy="1849032"/>
          </a:xfrm>
        </p:spPr>
        <p:txBody>
          <a:bodyPr vert="horz" wrap="square" lIns="0" tIns="12383" rIns="0" bIns="0" numCol="1" anchor="t" anchorCtr="0" compatLnSpc="1">
            <a:prstTxWarp prst="textNoShape">
              <a:avLst/>
            </a:prstTxWarp>
            <a:spAutoFit/>
          </a:bodyPr>
          <a:lstStyle/>
          <a:p>
            <a:pPr marL="588169" indent="-578644" eaLnBrk="1" hangingPunct="1">
              <a:lnSpc>
                <a:spcPts val="2869"/>
              </a:lnSpc>
              <a:spcBef>
                <a:spcPts val="85"/>
              </a:spcBef>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B9D76E44-8E00-48E9-AE95-0C45D017F581}"/>
              </a:ext>
            </a:extLst>
          </p:cNvPr>
          <p:cNvSpPr txBox="1"/>
          <p:nvPr/>
        </p:nvSpPr>
        <p:spPr>
          <a:xfrm>
            <a:off x="1079897" y="2311004"/>
            <a:ext cx="2390775"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Need </a:t>
            </a:r>
            <a:r>
              <a:rPr sz="1350" b="1" kern="1200" spc="8" dirty="0">
                <a:solidFill>
                  <a:srgbClr val="585858"/>
                </a:solidFill>
                <a:ea typeface="+mn-ea"/>
              </a:rPr>
              <a:t>of </a:t>
            </a:r>
            <a:r>
              <a:rPr sz="1350" b="1" kern="1200" dirty="0">
                <a:solidFill>
                  <a:srgbClr val="585858"/>
                </a:solidFill>
                <a:ea typeface="+mn-ea"/>
              </a:rPr>
              <a:t>diagnostics</a:t>
            </a:r>
            <a:r>
              <a:rPr sz="1350" b="1" kern="1200" spc="-23" dirty="0">
                <a:solidFill>
                  <a:srgbClr val="585858"/>
                </a:solidFill>
                <a:ea typeface="+mn-ea"/>
              </a:rPr>
              <a:t> </a:t>
            </a:r>
            <a:r>
              <a:rPr sz="1350" b="1" kern="1200" spc="-4" dirty="0">
                <a:solidFill>
                  <a:srgbClr val="585858"/>
                </a:solidFill>
                <a:ea typeface="+mn-ea"/>
              </a:rPr>
              <a:t>program</a:t>
            </a:r>
            <a:endParaRPr sz="1350" kern="1200">
              <a:solidFill>
                <a:prstClr val="black"/>
              </a:solidFill>
              <a:ea typeface="+mn-ea"/>
            </a:endParaRPr>
          </a:p>
        </p:txBody>
      </p:sp>
      <p:sp>
        <p:nvSpPr>
          <p:cNvPr id="4" name="object 4">
            <a:extLst>
              <a:ext uri="{FF2B5EF4-FFF2-40B4-BE49-F238E27FC236}">
                <a16:creationId xmlns:a16="http://schemas.microsoft.com/office/drawing/2014/main" id="{9E251694-8CF7-40AB-9CDE-73CB7216D151}"/>
              </a:ext>
            </a:extLst>
          </p:cNvPr>
          <p:cNvSpPr txBox="1"/>
          <p:nvPr/>
        </p:nvSpPr>
        <p:spPr>
          <a:xfrm>
            <a:off x="400051" y="3028951"/>
            <a:ext cx="564356" cy="225607"/>
          </a:xfrm>
          <a:prstGeom prst="rect">
            <a:avLst/>
          </a:prstGeom>
        </p:spPr>
        <p:txBody>
          <a:bodyPr lIns="0" tIns="11906" rIns="0" bIns="0">
            <a:spAutoFit/>
          </a:bodyPr>
          <a:lstStyle/>
          <a:p>
            <a:pPr marL="9525" defTabSz="685800">
              <a:spcBef>
                <a:spcPts val="94"/>
              </a:spcBef>
              <a:buClrTx/>
              <a:defRPr/>
            </a:pPr>
            <a:r>
              <a:rPr sz="1388" b="1" kern="1200" spc="11" dirty="0">
                <a:solidFill>
                  <a:prstClr val="black"/>
                </a:solidFill>
                <a:ea typeface="+mn-ea"/>
              </a:rPr>
              <a:t>C</a:t>
            </a:r>
            <a:r>
              <a:rPr sz="1388" b="1" kern="1200" spc="23" dirty="0">
                <a:solidFill>
                  <a:prstClr val="black"/>
                </a:solidFill>
                <a:ea typeface="+mn-ea"/>
              </a:rPr>
              <a:t>P</a:t>
            </a:r>
            <a:r>
              <a:rPr sz="1388" b="1" kern="1200" spc="8" dirty="0">
                <a:solidFill>
                  <a:prstClr val="black"/>
                </a:solidFill>
                <a:ea typeface="+mn-ea"/>
              </a:rPr>
              <a:t>U</a:t>
            </a:r>
            <a:r>
              <a:rPr sz="1388" b="1" kern="1200" spc="-19" dirty="0">
                <a:solidFill>
                  <a:prstClr val="black"/>
                </a:solidFill>
                <a:ea typeface="+mn-ea"/>
              </a:rPr>
              <a:t>-</a:t>
            </a:r>
            <a:r>
              <a:rPr sz="1388" b="1" kern="1200" spc="11" dirty="0">
                <a:solidFill>
                  <a:prstClr val="black"/>
                </a:solidFill>
                <a:ea typeface="+mn-ea"/>
              </a:rPr>
              <a:t>Z</a:t>
            </a:r>
            <a:endParaRPr sz="1388" kern="1200">
              <a:solidFill>
                <a:prstClr val="black"/>
              </a:solidFill>
              <a:ea typeface="+mn-ea"/>
            </a:endParaRPr>
          </a:p>
        </p:txBody>
      </p:sp>
      <p:sp>
        <p:nvSpPr>
          <p:cNvPr id="59397" name="object 5">
            <a:extLst>
              <a:ext uri="{FF2B5EF4-FFF2-40B4-BE49-F238E27FC236}">
                <a16:creationId xmlns:a16="http://schemas.microsoft.com/office/drawing/2014/main" id="{FD204C56-5100-405F-BEE0-CA01EB80335B}"/>
              </a:ext>
            </a:extLst>
          </p:cNvPr>
          <p:cNvSpPr>
            <a:spLocks noChangeArrowheads="1"/>
          </p:cNvSpPr>
          <p:nvPr/>
        </p:nvSpPr>
        <p:spPr bwMode="auto">
          <a:xfrm>
            <a:off x="4850606" y="1285875"/>
            <a:ext cx="4157663" cy="2235994"/>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103C4133-90E4-4828-90C4-FF1976D49003}"/>
              </a:ext>
            </a:extLst>
          </p:cNvPr>
          <p:cNvSpPr txBox="1"/>
          <p:nvPr/>
        </p:nvSpPr>
        <p:spPr>
          <a:xfrm>
            <a:off x="3334942" y="4869656"/>
            <a:ext cx="4392215"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Source:https://thegeekpage.com/hardware-diagnostic-tools/</a:t>
            </a:r>
            <a:endParaRPr sz="675" kern="1200">
              <a:solidFill>
                <a:prstClr val="black"/>
              </a:solidFill>
              <a:ea typeface="+mn-ea"/>
            </a:endParaRPr>
          </a:p>
          <a:p>
            <a:pPr marL="9525" defTabSz="685800">
              <a:spcBef>
                <a:spcPts val="236"/>
              </a:spcBef>
              <a:buClrTx/>
              <a:defRPr/>
            </a:pPr>
            <a:r>
              <a:rPr sz="825" kern="1200">
                <a:solidFill>
                  <a:prstClr val="black"/>
                </a:solidFill>
                <a:ea typeface="+mn-ea"/>
              </a:rPr>
              <a:t>.</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object 2">
            <a:extLst>
              <a:ext uri="{FF2B5EF4-FFF2-40B4-BE49-F238E27FC236}">
                <a16:creationId xmlns:a16="http://schemas.microsoft.com/office/drawing/2014/main" id="{DC6AB4A9-1240-4A2D-980D-7C102FD0B984}"/>
              </a:ext>
            </a:extLst>
          </p:cNvPr>
          <p:cNvSpPr>
            <a:spLocks noGrp="1"/>
          </p:cNvSpPr>
          <p:nvPr>
            <p:ph type="title"/>
          </p:nvPr>
        </p:nvSpPr>
        <p:spPr>
          <a:xfrm>
            <a:off x="105966" y="463154"/>
            <a:ext cx="4238625" cy="1849032"/>
          </a:xfrm>
        </p:spPr>
        <p:txBody>
          <a:bodyPr vert="horz" wrap="square" lIns="0" tIns="12383" rIns="0" bIns="0" numCol="1" anchor="t" anchorCtr="0" compatLnSpc="1">
            <a:prstTxWarp prst="textNoShape">
              <a:avLst/>
            </a:prstTxWarp>
            <a:spAutoFit/>
          </a:bodyPr>
          <a:lstStyle/>
          <a:p>
            <a:pPr marL="588169" indent="-578644" eaLnBrk="1" hangingPunct="1">
              <a:lnSpc>
                <a:spcPts val="2869"/>
              </a:lnSpc>
              <a:spcBef>
                <a:spcPts val="85"/>
              </a:spcBef>
            </a:pPr>
            <a:r>
              <a:rPr lang="en-US" altLang="en-US" sz="2400" b="1">
                <a:latin typeface="Arial" panose="020B0604020202020204" pitchFamily="34" charset="0"/>
                <a:cs typeface="Arial" panose="020B0604020202020204" pitchFamily="34" charset="0"/>
              </a:rPr>
              <a:t>Need of diagnostics program  Features, limitations.</a:t>
            </a:r>
            <a:br>
              <a:rPr lang="en-US" altLang="en-US" sz="2400">
                <a:latin typeface="Arial" panose="020B0604020202020204" pitchFamily="34" charset="0"/>
                <a:cs typeface="Arial" panose="020B0604020202020204" pitchFamily="34" charset="0"/>
              </a:rPr>
            </a:br>
            <a:r>
              <a:rPr lang="en-US" altLang="en-US" sz="2400" b="1">
                <a:latin typeface="Arial" panose="020B0604020202020204" pitchFamily="34" charset="0"/>
                <a:cs typeface="Arial" panose="020B0604020202020204" pitchFamily="34" charset="0"/>
              </a:rPr>
              <a:t>Examples of commonly used  diagnostic programs.</a:t>
            </a:r>
            <a:endParaRPr lang="en-US" altLang="en-US" sz="2400">
              <a:latin typeface="Arial" panose="020B0604020202020204" pitchFamily="34" charset="0"/>
              <a:cs typeface="Arial" panose="020B0604020202020204" pitchFamily="34" charset="0"/>
            </a:endParaRPr>
          </a:p>
        </p:txBody>
      </p:sp>
      <p:sp>
        <p:nvSpPr>
          <p:cNvPr id="3" name="object 3">
            <a:extLst>
              <a:ext uri="{FF2B5EF4-FFF2-40B4-BE49-F238E27FC236}">
                <a16:creationId xmlns:a16="http://schemas.microsoft.com/office/drawing/2014/main" id="{E22C5192-6F3C-46E4-8ACA-CA5C1CEDE43A}"/>
              </a:ext>
            </a:extLst>
          </p:cNvPr>
          <p:cNvSpPr txBox="1"/>
          <p:nvPr/>
        </p:nvSpPr>
        <p:spPr>
          <a:xfrm>
            <a:off x="1079897" y="2338388"/>
            <a:ext cx="2390775" cy="217367"/>
          </a:xfrm>
          <a:prstGeom prst="rect">
            <a:avLst/>
          </a:prstGeom>
        </p:spPr>
        <p:txBody>
          <a:bodyPr lIns="0" tIns="9525" rIns="0" bIns="0">
            <a:spAutoFit/>
          </a:bodyPr>
          <a:lstStyle/>
          <a:p>
            <a:pPr marL="9525" defTabSz="685800">
              <a:spcBef>
                <a:spcPts val="75"/>
              </a:spcBef>
              <a:buClrTx/>
              <a:defRPr/>
            </a:pPr>
            <a:r>
              <a:rPr sz="1350" b="1" kern="1200" spc="-19" dirty="0">
                <a:solidFill>
                  <a:srgbClr val="585858"/>
                </a:solidFill>
                <a:ea typeface="+mn-ea"/>
              </a:rPr>
              <a:t>Need </a:t>
            </a:r>
            <a:r>
              <a:rPr sz="1350" b="1" kern="1200" spc="8" dirty="0">
                <a:solidFill>
                  <a:srgbClr val="585858"/>
                </a:solidFill>
                <a:ea typeface="+mn-ea"/>
              </a:rPr>
              <a:t>of </a:t>
            </a:r>
            <a:r>
              <a:rPr sz="1350" b="1" kern="1200" dirty="0">
                <a:solidFill>
                  <a:srgbClr val="585858"/>
                </a:solidFill>
                <a:ea typeface="+mn-ea"/>
              </a:rPr>
              <a:t>diagnostics</a:t>
            </a:r>
            <a:r>
              <a:rPr sz="1350" b="1" kern="1200" spc="-23" dirty="0">
                <a:solidFill>
                  <a:srgbClr val="585858"/>
                </a:solidFill>
                <a:ea typeface="+mn-ea"/>
              </a:rPr>
              <a:t> </a:t>
            </a:r>
            <a:r>
              <a:rPr sz="1350" b="1" kern="1200" spc="-4" dirty="0">
                <a:solidFill>
                  <a:srgbClr val="585858"/>
                </a:solidFill>
                <a:ea typeface="+mn-ea"/>
              </a:rPr>
              <a:t>program</a:t>
            </a:r>
            <a:endParaRPr sz="1350" kern="1200">
              <a:solidFill>
                <a:prstClr val="black"/>
              </a:solidFill>
              <a:ea typeface="+mn-ea"/>
            </a:endParaRPr>
          </a:p>
        </p:txBody>
      </p:sp>
      <p:sp>
        <p:nvSpPr>
          <p:cNvPr id="4" name="object 4">
            <a:extLst>
              <a:ext uri="{FF2B5EF4-FFF2-40B4-BE49-F238E27FC236}">
                <a16:creationId xmlns:a16="http://schemas.microsoft.com/office/drawing/2014/main" id="{3D7FB0B1-3906-4073-85BD-256CADDFBDE8}"/>
              </a:ext>
            </a:extLst>
          </p:cNvPr>
          <p:cNvSpPr txBox="1"/>
          <p:nvPr/>
        </p:nvSpPr>
        <p:spPr>
          <a:xfrm>
            <a:off x="342900" y="3257551"/>
            <a:ext cx="1437085" cy="225607"/>
          </a:xfrm>
          <a:prstGeom prst="rect">
            <a:avLst/>
          </a:prstGeom>
        </p:spPr>
        <p:txBody>
          <a:bodyPr lIns="0" tIns="11906" rIns="0" bIns="0">
            <a:spAutoFit/>
          </a:bodyPr>
          <a:lstStyle/>
          <a:p>
            <a:pPr marL="9525" defTabSz="685800">
              <a:spcBef>
                <a:spcPts val="94"/>
              </a:spcBef>
              <a:buClrTx/>
              <a:defRPr/>
            </a:pPr>
            <a:r>
              <a:rPr sz="1388" b="1" kern="1200" dirty="0">
                <a:solidFill>
                  <a:prstClr val="black"/>
                </a:solidFill>
                <a:ea typeface="+mn-ea"/>
              </a:rPr>
              <a:t>System</a:t>
            </a:r>
            <a:r>
              <a:rPr sz="1388" b="1" kern="1200" spc="64" dirty="0">
                <a:solidFill>
                  <a:prstClr val="black"/>
                </a:solidFill>
                <a:ea typeface="+mn-ea"/>
              </a:rPr>
              <a:t> </a:t>
            </a:r>
            <a:r>
              <a:rPr sz="1388" b="1" kern="1200" spc="8" dirty="0">
                <a:solidFill>
                  <a:prstClr val="black"/>
                </a:solidFill>
                <a:ea typeface="+mn-ea"/>
              </a:rPr>
              <a:t>Explorer</a:t>
            </a:r>
            <a:endParaRPr sz="1388" kern="1200">
              <a:solidFill>
                <a:prstClr val="black"/>
              </a:solidFill>
              <a:ea typeface="+mn-ea"/>
            </a:endParaRPr>
          </a:p>
        </p:txBody>
      </p:sp>
      <p:sp>
        <p:nvSpPr>
          <p:cNvPr id="60421" name="object 5">
            <a:extLst>
              <a:ext uri="{FF2B5EF4-FFF2-40B4-BE49-F238E27FC236}">
                <a16:creationId xmlns:a16="http://schemas.microsoft.com/office/drawing/2014/main" id="{459D02B4-8EDB-4166-B5C4-92DC01D53758}"/>
              </a:ext>
            </a:extLst>
          </p:cNvPr>
          <p:cNvSpPr>
            <a:spLocks noChangeArrowheads="1"/>
          </p:cNvSpPr>
          <p:nvPr/>
        </p:nvSpPr>
        <p:spPr bwMode="auto">
          <a:xfrm>
            <a:off x="4893469" y="1114426"/>
            <a:ext cx="3950494" cy="2678906"/>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
        <p:nvSpPr>
          <p:cNvPr id="6" name="object 6">
            <a:extLst>
              <a:ext uri="{FF2B5EF4-FFF2-40B4-BE49-F238E27FC236}">
                <a16:creationId xmlns:a16="http://schemas.microsoft.com/office/drawing/2014/main" id="{5F316403-6405-4F5C-B623-3C8F6D6FE5B0}"/>
              </a:ext>
            </a:extLst>
          </p:cNvPr>
          <p:cNvSpPr txBox="1"/>
          <p:nvPr/>
        </p:nvSpPr>
        <p:spPr>
          <a:xfrm>
            <a:off x="3334942" y="4869656"/>
            <a:ext cx="4392215" cy="257923"/>
          </a:xfrm>
          <a:prstGeom prst="rect">
            <a:avLst/>
          </a:prstGeom>
        </p:spPr>
        <p:txBody>
          <a:bodyPr lIns="0" tIns="1429" rIns="0" bIns="0">
            <a:spAutoFit/>
          </a:bodyPr>
          <a:lstStyle/>
          <a:p>
            <a:pPr marL="1834991" defTabSz="685800">
              <a:spcBef>
                <a:spcPts val="11"/>
              </a:spcBef>
              <a:buClrTx/>
              <a:defRPr/>
            </a:pPr>
            <a:r>
              <a:rPr sz="675" kern="1200" spc="11" dirty="0">
                <a:solidFill>
                  <a:srgbClr val="585858"/>
                </a:solidFill>
                <a:ea typeface="+mn-ea"/>
              </a:rPr>
              <a:t>Image</a:t>
            </a:r>
            <a:r>
              <a:rPr sz="675" kern="1200" spc="-79" dirty="0">
                <a:solidFill>
                  <a:srgbClr val="585858"/>
                </a:solidFill>
                <a:ea typeface="+mn-ea"/>
              </a:rPr>
              <a:t> </a:t>
            </a:r>
            <a:r>
              <a:rPr sz="675" kern="1200" dirty="0">
                <a:solidFill>
                  <a:srgbClr val="585858"/>
                </a:solidFill>
                <a:ea typeface="+mn-ea"/>
              </a:rPr>
              <a:t>Source:https://thegeekpage.com/hardware-diagnostic-tools/</a:t>
            </a:r>
            <a:endParaRPr sz="675" kern="1200">
              <a:solidFill>
                <a:prstClr val="black"/>
              </a:solidFill>
              <a:ea typeface="+mn-ea"/>
            </a:endParaRPr>
          </a:p>
          <a:p>
            <a:pPr marL="9525" defTabSz="685800">
              <a:spcBef>
                <a:spcPts val="236"/>
              </a:spcBef>
              <a:buClrTx/>
              <a:defRPr/>
            </a:pPr>
            <a:r>
              <a:rPr sz="825" kern="1200">
                <a:solidFill>
                  <a:prstClr val="black"/>
                </a:solidFill>
                <a:ea typeface="+mn-ea"/>
              </a:rPr>
              <a:t>.</a:t>
            </a: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FA8C8727-B1DB-46AC-B76D-68C8A0BFDEC9}"/>
              </a:ext>
            </a:extLst>
          </p:cNvPr>
          <p:cNvSpPr txBox="1">
            <a:spLocks noGrp="1"/>
          </p:cNvSpPr>
          <p:nvPr>
            <p:ph type="title"/>
          </p:nvPr>
        </p:nvSpPr>
        <p:spPr>
          <a:xfrm>
            <a:off x="107157" y="790575"/>
            <a:ext cx="4346972" cy="295338"/>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tabLst>
                <a:tab pos="1918811" algn="l"/>
                <a:tab pos="3377565" algn="l"/>
              </a:tabLst>
              <a:defRPr/>
            </a:pPr>
            <a:r>
              <a:rPr sz="1838" spc="-19" dirty="0"/>
              <a:t>Types</a:t>
            </a:r>
            <a:r>
              <a:rPr sz="1838" spc="191" dirty="0"/>
              <a:t> </a:t>
            </a:r>
            <a:r>
              <a:rPr sz="1838" spc="-30" dirty="0"/>
              <a:t>of</a:t>
            </a:r>
            <a:r>
              <a:rPr sz="1838" spc="101" dirty="0"/>
              <a:t> </a:t>
            </a:r>
            <a:r>
              <a:rPr sz="1838" spc="-15" dirty="0"/>
              <a:t>monitor,	</a:t>
            </a:r>
            <a:r>
              <a:rPr sz="1838" spc="-4" dirty="0"/>
              <a:t>Monochrome	</a:t>
            </a:r>
            <a:r>
              <a:rPr sz="1838" spc="-23" dirty="0"/>
              <a:t>and</a:t>
            </a:r>
            <a:r>
              <a:rPr sz="1838" spc="86" dirty="0"/>
              <a:t> </a:t>
            </a:r>
            <a:r>
              <a:rPr sz="1838" spc="-23" dirty="0"/>
              <a:t>color</a:t>
            </a:r>
            <a:endParaRPr sz="1838"/>
          </a:p>
        </p:txBody>
      </p:sp>
      <p:sp>
        <p:nvSpPr>
          <p:cNvPr id="3" name="object 3">
            <a:extLst>
              <a:ext uri="{FF2B5EF4-FFF2-40B4-BE49-F238E27FC236}">
                <a16:creationId xmlns:a16="http://schemas.microsoft.com/office/drawing/2014/main" id="{263F5524-3336-4873-BBBB-4BE2FAA5F960}"/>
              </a:ext>
            </a:extLst>
          </p:cNvPr>
          <p:cNvSpPr txBox="1"/>
          <p:nvPr/>
        </p:nvSpPr>
        <p:spPr>
          <a:xfrm>
            <a:off x="1574006" y="1668066"/>
            <a:ext cx="1491854" cy="217367"/>
          </a:xfrm>
          <a:prstGeom prst="rect">
            <a:avLst/>
          </a:prstGeom>
        </p:spPr>
        <p:txBody>
          <a:bodyPr lIns="0" tIns="9525" rIns="0" bIns="0">
            <a:spAutoFit/>
          </a:bodyPr>
          <a:lstStyle/>
          <a:p>
            <a:pPr marL="9525" defTabSz="685800">
              <a:spcBef>
                <a:spcPts val="75"/>
              </a:spcBef>
              <a:buClrTx/>
              <a:defRPr/>
            </a:pPr>
            <a:r>
              <a:rPr sz="1350" kern="1200" spc="8" dirty="0">
                <a:solidFill>
                  <a:srgbClr val="585858"/>
                </a:solidFill>
                <a:ea typeface="+mn-ea"/>
              </a:rPr>
              <a:t>What </a:t>
            </a:r>
            <a:r>
              <a:rPr sz="1350" kern="1200" spc="-11" dirty="0">
                <a:solidFill>
                  <a:srgbClr val="585858"/>
                </a:solidFill>
                <a:ea typeface="+mn-ea"/>
              </a:rPr>
              <a:t>is </a:t>
            </a:r>
            <a:r>
              <a:rPr sz="1350" kern="1200" dirty="0">
                <a:solidFill>
                  <a:srgbClr val="585858"/>
                </a:solidFill>
                <a:ea typeface="+mn-ea"/>
              </a:rPr>
              <a:t>a </a:t>
            </a:r>
            <a:r>
              <a:rPr sz="1350" kern="1200" spc="-11" dirty="0">
                <a:solidFill>
                  <a:srgbClr val="585858"/>
                </a:solidFill>
                <a:ea typeface="+mn-ea"/>
              </a:rPr>
              <a:t>Monitor</a:t>
            </a:r>
            <a:r>
              <a:rPr sz="1350" kern="1200" spc="-56" dirty="0">
                <a:solidFill>
                  <a:srgbClr val="585858"/>
                </a:solidFill>
                <a:ea typeface="+mn-ea"/>
              </a:rPr>
              <a:t> </a:t>
            </a:r>
            <a:r>
              <a:rPr sz="1350" kern="1200" dirty="0">
                <a:solidFill>
                  <a:srgbClr val="585858"/>
                </a:solidFill>
                <a:ea typeface="+mn-ea"/>
              </a:rPr>
              <a:t>?</a:t>
            </a:r>
            <a:endParaRPr sz="1350" kern="1200">
              <a:solidFill>
                <a:prstClr val="black"/>
              </a:solidFill>
              <a:ea typeface="+mn-ea"/>
            </a:endParaRPr>
          </a:p>
        </p:txBody>
      </p:sp>
      <p:sp>
        <p:nvSpPr>
          <p:cNvPr id="61444" name="object 4">
            <a:extLst>
              <a:ext uri="{FF2B5EF4-FFF2-40B4-BE49-F238E27FC236}">
                <a16:creationId xmlns:a16="http://schemas.microsoft.com/office/drawing/2014/main" id="{1116B181-3AF1-475F-9100-B651EAE5425A}"/>
              </a:ext>
            </a:extLst>
          </p:cNvPr>
          <p:cNvSpPr txBox="1">
            <a:spLocks noChangeArrowheads="1"/>
          </p:cNvSpPr>
          <p:nvPr/>
        </p:nvSpPr>
        <p:spPr bwMode="auto">
          <a:xfrm>
            <a:off x="739379" y="2428875"/>
            <a:ext cx="3486150" cy="96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8573"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lnSpc>
                <a:spcPct val="118000"/>
              </a:lnSpc>
              <a:spcBef>
                <a:spcPts val="66"/>
              </a:spcBef>
              <a:spcAft>
                <a:spcPct val="0"/>
              </a:spcAft>
              <a:buClrTx/>
              <a:buSzPct val="76000"/>
              <a:buFontTx/>
              <a:buChar char="●"/>
              <a:tabLst>
                <a:tab pos="323850" algn="l"/>
              </a:tabLst>
            </a:pPr>
            <a:r>
              <a:rPr lang="en-US" altLang="en-US" sz="1350" kern="1200">
                <a:solidFill>
                  <a:prstClr val="black"/>
                </a:solidFill>
                <a:ea typeface="+mn-ea"/>
              </a:rPr>
              <a:t>A monitor is an electronic output device  that is also known as a video display  terminal (VDT) or a video display unit  (VDU).</a:t>
            </a:r>
          </a:p>
        </p:txBody>
      </p:sp>
      <p:sp>
        <p:nvSpPr>
          <p:cNvPr id="61445" name="AutoShape 2" descr="Amazon.in: Buy Dell 24 Monitor-S2421HN in-Plane Switching (IPS),  Flicker-Free Screen with Comfort View, Full HD (1080p) 1920 x 1080 at 75 Hz  with AMD Free Sync, with Dual HDMI Ports, 3 Sided">
            <a:extLst>
              <a:ext uri="{FF2B5EF4-FFF2-40B4-BE49-F238E27FC236}">
                <a16:creationId xmlns:a16="http://schemas.microsoft.com/office/drawing/2014/main" id="{78376063-8EE5-443C-94B0-6503652BAC2E}"/>
              </a:ext>
            </a:extLst>
          </p:cNvPr>
          <p:cNvSpPr>
            <a:spLocks noChangeAspect="1" noChangeArrowheads="1"/>
          </p:cNvSpPr>
          <p:nvPr/>
        </p:nvSpPr>
        <p:spPr bwMode="auto">
          <a:xfrm>
            <a:off x="116681" y="-108347"/>
            <a:ext cx="228600" cy="228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defTabSz="685800" eaLnBrk="1" fontAlgn="base" hangingPunct="1">
              <a:spcBef>
                <a:spcPct val="0"/>
              </a:spcBef>
              <a:spcAft>
                <a:spcPct val="0"/>
              </a:spcAft>
              <a:buClrTx/>
            </a:pPr>
            <a:endParaRPr lang="en-US" altLang="en-US" sz="1350" kern="1200">
              <a:solidFill>
                <a:prstClr val="black"/>
              </a:solidFill>
              <a:latin typeface="Calibri" panose="020F0502020204030204" pitchFamily="34" charset="0"/>
              <a:ea typeface="+mn-ea"/>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30D4AF7-7922-45B6-BDEB-68E5DB36C15C}"/>
              </a:ext>
            </a:extLst>
          </p:cNvPr>
          <p:cNvSpPr txBox="1">
            <a:spLocks noGrp="1"/>
          </p:cNvSpPr>
          <p:nvPr>
            <p:ph type="title"/>
          </p:nvPr>
        </p:nvSpPr>
        <p:spPr>
          <a:xfrm>
            <a:off x="107157" y="790575"/>
            <a:ext cx="4346972" cy="295338"/>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tabLst>
                <a:tab pos="1918811" algn="l"/>
                <a:tab pos="3377565" algn="l"/>
              </a:tabLst>
              <a:defRPr/>
            </a:pPr>
            <a:r>
              <a:rPr sz="1838" spc="-19" dirty="0"/>
              <a:t>Types</a:t>
            </a:r>
            <a:r>
              <a:rPr sz="1838" spc="191" dirty="0"/>
              <a:t> </a:t>
            </a:r>
            <a:r>
              <a:rPr sz="1838" spc="-30" dirty="0"/>
              <a:t>of</a:t>
            </a:r>
            <a:r>
              <a:rPr sz="1838" spc="101" dirty="0"/>
              <a:t> </a:t>
            </a:r>
            <a:r>
              <a:rPr sz="1838" spc="-15" dirty="0"/>
              <a:t>monitor,	</a:t>
            </a:r>
            <a:r>
              <a:rPr sz="1838" spc="-4" dirty="0"/>
              <a:t>Monochrome	</a:t>
            </a:r>
            <a:r>
              <a:rPr sz="1838" spc="-23" dirty="0"/>
              <a:t>and</a:t>
            </a:r>
            <a:r>
              <a:rPr sz="1838" spc="86" dirty="0"/>
              <a:t> </a:t>
            </a:r>
            <a:r>
              <a:rPr sz="1838" spc="-23" dirty="0"/>
              <a:t>color</a:t>
            </a:r>
            <a:endParaRPr sz="1838"/>
          </a:p>
        </p:txBody>
      </p:sp>
      <p:sp>
        <p:nvSpPr>
          <p:cNvPr id="3" name="object 3">
            <a:extLst>
              <a:ext uri="{FF2B5EF4-FFF2-40B4-BE49-F238E27FC236}">
                <a16:creationId xmlns:a16="http://schemas.microsoft.com/office/drawing/2014/main" id="{7564EDAB-1CA2-4335-B95D-C6CE5728D947}"/>
              </a:ext>
            </a:extLst>
          </p:cNvPr>
          <p:cNvSpPr txBox="1"/>
          <p:nvPr/>
        </p:nvSpPr>
        <p:spPr>
          <a:xfrm>
            <a:off x="739379" y="1334691"/>
            <a:ext cx="3134915" cy="3372718"/>
          </a:xfrm>
          <a:prstGeom prst="rect">
            <a:avLst/>
          </a:prstGeom>
        </p:spPr>
        <p:txBody>
          <a:bodyPr lIns="0" tIns="9525" rIns="0" bIns="0">
            <a:spAutoFit/>
          </a:bodyPr>
          <a:lstStyle/>
          <a:p>
            <a:pPr marL="334804" algn="ctr" defTabSz="685800">
              <a:spcBef>
                <a:spcPts val="75"/>
              </a:spcBef>
              <a:buClrTx/>
              <a:defRPr/>
            </a:pPr>
            <a:r>
              <a:rPr sz="1350" kern="1200" spc="-8" dirty="0">
                <a:solidFill>
                  <a:srgbClr val="585858"/>
                </a:solidFill>
                <a:ea typeface="+mn-ea"/>
              </a:rPr>
              <a:t>Types </a:t>
            </a:r>
            <a:r>
              <a:rPr sz="1350" kern="1200" spc="-11" dirty="0">
                <a:solidFill>
                  <a:srgbClr val="585858"/>
                </a:solidFill>
                <a:ea typeface="+mn-ea"/>
              </a:rPr>
              <a:t>of</a:t>
            </a:r>
            <a:r>
              <a:rPr sz="1350" kern="1200" spc="45" dirty="0">
                <a:solidFill>
                  <a:srgbClr val="585858"/>
                </a:solidFill>
                <a:ea typeface="+mn-ea"/>
              </a:rPr>
              <a:t> </a:t>
            </a:r>
            <a:r>
              <a:rPr sz="1350" kern="1200" spc="-11" dirty="0">
                <a:solidFill>
                  <a:srgbClr val="585858"/>
                </a:solidFill>
                <a:ea typeface="+mn-ea"/>
              </a:rPr>
              <a:t>Monitor</a:t>
            </a:r>
            <a:endParaRPr sz="1350" kern="1200">
              <a:solidFill>
                <a:prstClr val="black"/>
              </a:solidFill>
              <a:ea typeface="+mn-ea"/>
            </a:endParaRPr>
          </a:p>
          <a:p>
            <a:pPr defTabSz="685800">
              <a:buClrTx/>
              <a:defRPr/>
            </a:pPr>
            <a:endParaRPr sz="1500" kern="1200">
              <a:solidFill>
                <a:prstClr val="black"/>
              </a:solidFill>
              <a:ea typeface="+mn-ea"/>
            </a:endParaRPr>
          </a:p>
          <a:p>
            <a:pPr defTabSz="685800">
              <a:spcBef>
                <a:spcPts val="23"/>
              </a:spcBef>
              <a:buClrTx/>
              <a:defRPr/>
            </a:pPr>
            <a:endParaRPr sz="2025" kern="1200">
              <a:solidFill>
                <a:prstClr val="black"/>
              </a:solidFill>
              <a:ea typeface="+mn-ea"/>
            </a:endParaRPr>
          </a:p>
          <a:p>
            <a:pPr marL="323850" indent="-314801" defTabSz="685800">
              <a:buClrTx/>
              <a:buSzPct val="75675"/>
              <a:buFontTx/>
              <a:buChar char="•"/>
              <a:tabLst>
                <a:tab pos="323850" algn="l"/>
                <a:tab pos="324326" algn="l"/>
              </a:tabLst>
              <a:defRPr/>
            </a:pPr>
            <a:r>
              <a:rPr sz="1388" kern="1200" spc="11" dirty="0">
                <a:solidFill>
                  <a:prstClr val="black"/>
                </a:solidFill>
                <a:ea typeface="+mn-ea"/>
              </a:rPr>
              <a:t>Cathode Ray </a:t>
            </a:r>
            <a:r>
              <a:rPr sz="1388" kern="1200" spc="-8" dirty="0">
                <a:solidFill>
                  <a:prstClr val="black"/>
                </a:solidFill>
                <a:ea typeface="+mn-ea"/>
              </a:rPr>
              <a:t>Tube </a:t>
            </a:r>
            <a:r>
              <a:rPr sz="1388" kern="1200" spc="-11" dirty="0">
                <a:solidFill>
                  <a:prstClr val="black"/>
                </a:solidFill>
                <a:ea typeface="+mn-ea"/>
              </a:rPr>
              <a:t>(CRT)</a:t>
            </a:r>
            <a:r>
              <a:rPr sz="1388" kern="1200" spc="296" dirty="0">
                <a:solidFill>
                  <a:prstClr val="black"/>
                </a:solidFill>
                <a:ea typeface="+mn-ea"/>
              </a:rPr>
              <a:t> </a:t>
            </a:r>
            <a:r>
              <a:rPr sz="1388" kern="1200" spc="11" dirty="0">
                <a:solidFill>
                  <a:prstClr val="black"/>
                </a:solidFill>
                <a:ea typeface="+mn-ea"/>
              </a:rPr>
              <a:t>Monitors</a:t>
            </a:r>
            <a:endParaRPr sz="1388" kern="1200">
              <a:solidFill>
                <a:prstClr val="black"/>
              </a:solidFill>
              <a:ea typeface="+mn-ea"/>
            </a:endParaRPr>
          </a:p>
          <a:p>
            <a:pPr marL="323850" indent="-314801" defTabSz="685800">
              <a:spcBef>
                <a:spcPts val="251"/>
              </a:spcBef>
              <a:buClrTx/>
              <a:buSzPct val="75675"/>
              <a:buFontTx/>
              <a:buChar char="•"/>
              <a:tabLst>
                <a:tab pos="323850" algn="l"/>
                <a:tab pos="324326" algn="l"/>
              </a:tabLst>
              <a:defRPr/>
            </a:pPr>
            <a:r>
              <a:rPr sz="1388" kern="1200" spc="8" dirty="0">
                <a:solidFill>
                  <a:prstClr val="black"/>
                </a:solidFill>
                <a:ea typeface="+mn-ea"/>
              </a:rPr>
              <a:t>Flat </a:t>
            </a:r>
            <a:r>
              <a:rPr sz="1388" kern="1200" spc="11" dirty="0">
                <a:solidFill>
                  <a:prstClr val="black"/>
                </a:solidFill>
                <a:ea typeface="+mn-ea"/>
              </a:rPr>
              <a:t>Panel</a:t>
            </a:r>
            <a:r>
              <a:rPr sz="1388" kern="1200" spc="19" dirty="0">
                <a:solidFill>
                  <a:prstClr val="black"/>
                </a:solidFill>
                <a:ea typeface="+mn-ea"/>
              </a:rPr>
              <a:t> </a:t>
            </a:r>
            <a:r>
              <a:rPr sz="1388" kern="1200" spc="11" dirty="0">
                <a:solidFill>
                  <a:prstClr val="black"/>
                </a:solidFill>
                <a:ea typeface="+mn-ea"/>
              </a:rPr>
              <a:t>Monitors</a:t>
            </a:r>
            <a:endParaRPr sz="1388" kern="1200">
              <a:solidFill>
                <a:prstClr val="black"/>
              </a:solidFill>
              <a:ea typeface="+mn-ea"/>
            </a:endParaRPr>
          </a:p>
          <a:p>
            <a:pPr defTabSz="685800">
              <a:spcBef>
                <a:spcPts val="4"/>
              </a:spcBef>
              <a:buClrTx/>
              <a:buFont typeface="Arial"/>
              <a:buChar char="•"/>
              <a:defRPr/>
            </a:pPr>
            <a:endParaRPr sz="1388" kern="1200">
              <a:solidFill>
                <a:prstClr val="black"/>
              </a:solidFill>
              <a:ea typeface="+mn-ea"/>
            </a:endParaRPr>
          </a:p>
          <a:p>
            <a:pPr marL="781526" lvl="1" indent="-314801" defTabSz="685800">
              <a:buClrTx/>
              <a:buSzPct val="75675"/>
              <a:buFontTx/>
              <a:buChar char="•"/>
              <a:tabLst>
                <a:tab pos="781050" algn="l"/>
                <a:tab pos="781526" algn="l"/>
              </a:tabLst>
              <a:defRPr/>
            </a:pPr>
            <a:r>
              <a:rPr sz="1388" kern="1200" spc="19" dirty="0">
                <a:solidFill>
                  <a:prstClr val="black"/>
                </a:solidFill>
                <a:ea typeface="+mn-ea"/>
              </a:rPr>
              <a:t>Liquid </a:t>
            </a:r>
            <a:r>
              <a:rPr sz="1388" kern="1200" spc="4" dirty="0">
                <a:solidFill>
                  <a:prstClr val="black"/>
                </a:solidFill>
                <a:ea typeface="+mn-ea"/>
              </a:rPr>
              <a:t>Crystal </a:t>
            </a:r>
            <a:r>
              <a:rPr sz="1388" kern="1200" spc="15" dirty="0">
                <a:solidFill>
                  <a:prstClr val="black"/>
                </a:solidFill>
                <a:ea typeface="+mn-ea"/>
              </a:rPr>
              <a:t>Display:</a:t>
            </a:r>
            <a:r>
              <a:rPr sz="1388" kern="1200" spc="60" dirty="0">
                <a:solidFill>
                  <a:prstClr val="black"/>
                </a:solidFill>
                <a:ea typeface="+mn-ea"/>
              </a:rPr>
              <a:t> </a:t>
            </a:r>
            <a:r>
              <a:rPr sz="1388" kern="1200" spc="15" dirty="0">
                <a:solidFill>
                  <a:prstClr val="black"/>
                </a:solidFill>
                <a:ea typeface="+mn-ea"/>
              </a:rPr>
              <a:t>LCD</a:t>
            </a:r>
            <a:endParaRPr sz="1388" kern="1200">
              <a:solidFill>
                <a:prstClr val="black"/>
              </a:solidFill>
              <a:ea typeface="+mn-ea"/>
            </a:endParaRPr>
          </a:p>
          <a:p>
            <a:pPr marL="342900" lvl="1" defTabSz="685800">
              <a:spcBef>
                <a:spcPts val="8"/>
              </a:spcBef>
              <a:buClrTx/>
              <a:buFont typeface="Arial"/>
              <a:buChar char="•"/>
              <a:defRPr/>
            </a:pPr>
            <a:endParaRPr sz="1388" kern="1200">
              <a:solidFill>
                <a:prstClr val="black"/>
              </a:solidFill>
              <a:ea typeface="+mn-ea"/>
            </a:endParaRPr>
          </a:p>
          <a:p>
            <a:pPr marL="781526" lvl="1" indent="-314801" defTabSz="685800">
              <a:spcBef>
                <a:spcPts val="4"/>
              </a:spcBef>
              <a:buClrTx/>
              <a:buSzPct val="75675"/>
              <a:buFontTx/>
              <a:buChar char="•"/>
              <a:tabLst>
                <a:tab pos="781050" algn="l"/>
                <a:tab pos="781526" algn="l"/>
              </a:tabLst>
              <a:defRPr/>
            </a:pPr>
            <a:r>
              <a:rPr sz="1388" kern="1200" spc="4" dirty="0">
                <a:solidFill>
                  <a:prstClr val="black"/>
                </a:solidFill>
                <a:ea typeface="+mn-ea"/>
              </a:rPr>
              <a:t>Gas </a:t>
            </a:r>
            <a:r>
              <a:rPr sz="1388" kern="1200" spc="34" dirty="0">
                <a:solidFill>
                  <a:prstClr val="black"/>
                </a:solidFill>
                <a:ea typeface="+mn-ea"/>
              </a:rPr>
              <a:t>Plasma</a:t>
            </a:r>
            <a:r>
              <a:rPr sz="1388" kern="1200" spc="-19" dirty="0">
                <a:solidFill>
                  <a:prstClr val="black"/>
                </a:solidFill>
                <a:ea typeface="+mn-ea"/>
              </a:rPr>
              <a:t> </a:t>
            </a:r>
            <a:r>
              <a:rPr sz="1388" kern="1200" spc="19" dirty="0">
                <a:solidFill>
                  <a:prstClr val="black"/>
                </a:solidFill>
                <a:ea typeface="+mn-ea"/>
              </a:rPr>
              <a:t>Display</a:t>
            </a:r>
            <a:endParaRPr sz="1388" kern="1200">
              <a:solidFill>
                <a:prstClr val="black"/>
              </a:solidFill>
              <a:ea typeface="+mn-ea"/>
            </a:endParaRPr>
          </a:p>
          <a:p>
            <a:pPr marL="342900" lvl="1" defTabSz="685800">
              <a:spcBef>
                <a:spcPts val="15"/>
              </a:spcBef>
              <a:buClrTx/>
              <a:buFont typeface="Arial"/>
              <a:buChar char="•"/>
              <a:defRPr/>
            </a:pPr>
            <a:endParaRPr sz="1425" kern="1200">
              <a:solidFill>
                <a:prstClr val="black"/>
              </a:solidFill>
              <a:ea typeface="+mn-ea"/>
            </a:endParaRPr>
          </a:p>
          <a:p>
            <a:pPr marL="781526" lvl="1" indent="-314801" defTabSz="685800">
              <a:spcBef>
                <a:spcPts val="4"/>
              </a:spcBef>
              <a:buClrTx/>
              <a:buSzPct val="75675"/>
              <a:buFontTx/>
              <a:buChar char="•"/>
              <a:tabLst>
                <a:tab pos="781050" algn="l"/>
                <a:tab pos="781526" algn="l"/>
              </a:tabLst>
              <a:defRPr/>
            </a:pPr>
            <a:r>
              <a:rPr sz="1388" kern="1200" spc="4" dirty="0">
                <a:solidFill>
                  <a:prstClr val="black"/>
                </a:solidFill>
                <a:ea typeface="+mn-ea"/>
              </a:rPr>
              <a:t>Touch </a:t>
            </a:r>
            <a:r>
              <a:rPr sz="1388" kern="1200" spc="15" dirty="0">
                <a:solidFill>
                  <a:prstClr val="black"/>
                </a:solidFill>
                <a:ea typeface="+mn-ea"/>
              </a:rPr>
              <a:t>Screen</a:t>
            </a:r>
            <a:r>
              <a:rPr sz="1388" kern="1200" spc="120" dirty="0">
                <a:solidFill>
                  <a:prstClr val="black"/>
                </a:solidFill>
                <a:ea typeface="+mn-ea"/>
              </a:rPr>
              <a:t> </a:t>
            </a:r>
            <a:r>
              <a:rPr sz="1388" kern="1200" spc="11" dirty="0">
                <a:solidFill>
                  <a:prstClr val="black"/>
                </a:solidFill>
                <a:ea typeface="+mn-ea"/>
              </a:rPr>
              <a:t>Monitors</a:t>
            </a:r>
            <a:endParaRPr sz="1388" kern="1200">
              <a:solidFill>
                <a:prstClr val="black"/>
              </a:solidFill>
              <a:ea typeface="+mn-ea"/>
            </a:endParaRPr>
          </a:p>
          <a:p>
            <a:pPr marL="342900" lvl="1" defTabSz="685800">
              <a:spcBef>
                <a:spcPts val="4"/>
              </a:spcBef>
              <a:buClrTx/>
              <a:buFont typeface="Arial"/>
              <a:buChar char="•"/>
              <a:defRPr/>
            </a:pPr>
            <a:endParaRPr sz="1388" kern="1200">
              <a:solidFill>
                <a:prstClr val="black"/>
              </a:solidFill>
              <a:ea typeface="+mn-ea"/>
            </a:endParaRPr>
          </a:p>
          <a:p>
            <a:pPr marL="781526" lvl="1" indent="-314801" defTabSz="685800">
              <a:spcBef>
                <a:spcPts val="4"/>
              </a:spcBef>
              <a:buClrTx/>
              <a:buSzPct val="75675"/>
              <a:buFontTx/>
              <a:buChar char="•"/>
              <a:tabLst>
                <a:tab pos="781050" algn="l"/>
                <a:tab pos="781526" algn="l"/>
              </a:tabLst>
              <a:defRPr/>
            </a:pPr>
            <a:r>
              <a:rPr sz="1388" kern="1200" spc="19" dirty="0">
                <a:solidFill>
                  <a:prstClr val="black"/>
                </a:solidFill>
                <a:ea typeface="+mn-ea"/>
              </a:rPr>
              <a:t>LED</a:t>
            </a:r>
            <a:r>
              <a:rPr sz="1388" kern="1200" dirty="0">
                <a:solidFill>
                  <a:prstClr val="black"/>
                </a:solidFill>
                <a:ea typeface="+mn-ea"/>
              </a:rPr>
              <a:t> </a:t>
            </a:r>
            <a:r>
              <a:rPr sz="1388" kern="1200" spc="11" dirty="0">
                <a:solidFill>
                  <a:prstClr val="black"/>
                </a:solidFill>
                <a:ea typeface="+mn-ea"/>
              </a:rPr>
              <a:t>Monitors</a:t>
            </a:r>
            <a:endParaRPr sz="1388" kern="1200">
              <a:solidFill>
                <a:prstClr val="black"/>
              </a:solidFill>
              <a:ea typeface="+mn-ea"/>
            </a:endParaRPr>
          </a:p>
          <a:p>
            <a:pPr marL="342900" lvl="1" defTabSz="685800">
              <a:spcBef>
                <a:spcPts val="15"/>
              </a:spcBef>
              <a:buClrTx/>
              <a:buFont typeface="Arial"/>
              <a:buChar char="•"/>
              <a:defRPr/>
            </a:pPr>
            <a:endParaRPr sz="1425" kern="1200">
              <a:solidFill>
                <a:prstClr val="black"/>
              </a:solidFill>
              <a:ea typeface="+mn-ea"/>
            </a:endParaRPr>
          </a:p>
          <a:p>
            <a:pPr marL="781526" lvl="1" indent="-314801" defTabSz="685800">
              <a:spcBef>
                <a:spcPts val="4"/>
              </a:spcBef>
              <a:buClrTx/>
              <a:buSzPct val="75675"/>
              <a:buFontTx/>
              <a:buChar char="•"/>
              <a:tabLst>
                <a:tab pos="781050" algn="l"/>
                <a:tab pos="781526" algn="l"/>
              </a:tabLst>
              <a:defRPr/>
            </a:pPr>
            <a:r>
              <a:rPr sz="1388" kern="1200" spc="11" dirty="0">
                <a:solidFill>
                  <a:prstClr val="black"/>
                </a:solidFill>
                <a:ea typeface="+mn-ea"/>
              </a:rPr>
              <a:t>OLED</a:t>
            </a:r>
            <a:r>
              <a:rPr sz="1388" kern="1200" spc="56" dirty="0">
                <a:solidFill>
                  <a:prstClr val="black"/>
                </a:solidFill>
                <a:ea typeface="+mn-ea"/>
              </a:rPr>
              <a:t> </a:t>
            </a:r>
            <a:r>
              <a:rPr sz="1388" kern="1200" spc="11" dirty="0">
                <a:solidFill>
                  <a:prstClr val="black"/>
                </a:solidFill>
                <a:ea typeface="+mn-ea"/>
              </a:rPr>
              <a:t>Monitors</a:t>
            </a:r>
            <a:endParaRPr sz="1388" kern="1200">
              <a:solidFill>
                <a:prstClr val="black"/>
              </a:solidFill>
              <a:ea typeface="+mn-ea"/>
            </a:endParaRPr>
          </a:p>
        </p:txBody>
      </p:sp>
      <p:pic>
        <p:nvPicPr>
          <p:cNvPr id="62468" name="Picture 26" descr="What is a Monitor">
            <a:extLst>
              <a:ext uri="{FF2B5EF4-FFF2-40B4-BE49-F238E27FC236}">
                <a16:creationId xmlns:a16="http://schemas.microsoft.com/office/drawing/2014/main" id="{616696BF-EE5C-4F92-BCBF-6F77AF4DCA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2050" y="1543050"/>
            <a:ext cx="33718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bject 6">
            <a:extLst>
              <a:ext uri="{FF2B5EF4-FFF2-40B4-BE49-F238E27FC236}">
                <a16:creationId xmlns:a16="http://schemas.microsoft.com/office/drawing/2014/main" id="{B13B30B5-83C3-4857-A618-408919F9581E}"/>
              </a:ext>
            </a:extLst>
          </p:cNvPr>
          <p:cNvSpPr txBox="1"/>
          <p:nvPr/>
        </p:nvSpPr>
        <p:spPr>
          <a:xfrm>
            <a:off x="3334941" y="4869656"/>
            <a:ext cx="4837509" cy="361798"/>
          </a:xfrm>
          <a:prstGeom prst="rect">
            <a:avLst/>
          </a:prstGeom>
        </p:spPr>
        <p:txBody>
          <a:bodyPr lIns="0" tIns="1429" rIns="0" bIns="0">
            <a:spAutoFit/>
          </a:bodyPr>
          <a:lstStyle/>
          <a:p>
            <a:pPr marL="1834991" defTabSz="685800">
              <a:spcBef>
                <a:spcPts val="11"/>
              </a:spcBef>
              <a:buClrTx/>
              <a:defRPr/>
            </a:pPr>
            <a:r>
              <a:rPr sz="675" kern="1200" spc="11">
                <a:solidFill>
                  <a:srgbClr val="585858"/>
                </a:solidFill>
                <a:ea typeface="+mn-ea"/>
              </a:rPr>
              <a:t>Image</a:t>
            </a:r>
            <a:r>
              <a:rPr sz="675" kern="1200" spc="-79">
                <a:solidFill>
                  <a:srgbClr val="585858"/>
                </a:solidFill>
                <a:ea typeface="+mn-ea"/>
              </a:rPr>
              <a:t> </a:t>
            </a:r>
            <a:r>
              <a:rPr sz="675" kern="1200">
                <a:solidFill>
                  <a:srgbClr val="585858"/>
                </a:solidFill>
                <a:ea typeface="+mn-ea"/>
              </a:rPr>
              <a:t>Source:</a:t>
            </a:r>
            <a:r>
              <a:rPr lang="en-US" sz="675" u="sng" kern="1200" dirty="0">
                <a:solidFill>
                  <a:prstClr val="black"/>
                </a:solidFill>
                <a:latin typeface="Calibri"/>
                <a:ea typeface="+mn-ea"/>
                <a:cs typeface="Arial" panose="020B0604020202020204" pitchFamily="34" charset="0"/>
                <a:hlinkClick r:id="rId3"/>
              </a:rPr>
              <a:t>https://static.javatpoint.com/computer/images/types-of-monitors1.png</a:t>
            </a:r>
            <a:endParaRPr sz="675" kern="1200">
              <a:solidFill>
                <a:prstClr val="black"/>
              </a:solidFill>
              <a:ea typeface="+mn-ea"/>
            </a:endParaRPr>
          </a:p>
          <a:p>
            <a:pPr marL="9525" defTabSz="685800">
              <a:spcBef>
                <a:spcPts val="236"/>
              </a:spcBef>
              <a:buClrTx/>
              <a:defRPr/>
            </a:pPr>
            <a:r>
              <a:rPr sz="825" kern="1200">
                <a:solidFill>
                  <a:prstClr val="black"/>
                </a:solidFill>
                <a:ea typeface="+mn-ea"/>
              </a:rPr>
              <a:t>.</a:t>
            </a: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E7E192B-862D-4483-8B7B-6DA397B41B2E}"/>
              </a:ext>
            </a:extLst>
          </p:cNvPr>
          <p:cNvSpPr txBox="1">
            <a:spLocks noGrp="1"/>
          </p:cNvSpPr>
          <p:nvPr>
            <p:ph type="title"/>
          </p:nvPr>
        </p:nvSpPr>
        <p:spPr>
          <a:xfrm>
            <a:off x="107157" y="790575"/>
            <a:ext cx="4346972" cy="295338"/>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tabLst>
                <a:tab pos="1918811" algn="l"/>
                <a:tab pos="3377565" algn="l"/>
              </a:tabLst>
              <a:defRPr/>
            </a:pPr>
            <a:r>
              <a:rPr sz="1838" spc="-19" dirty="0"/>
              <a:t>Types</a:t>
            </a:r>
            <a:r>
              <a:rPr sz="1838" spc="191" dirty="0"/>
              <a:t> </a:t>
            </a:r>
            <a:r>
              <a:rPr sz="1838" spc="-30" dirty="0"/>
              <a:t>of</a:t>
            </a:r>
            <a:r>
              <a:rPr sz="1838" spc="101" dirty="0"/>
              <a:t> </a:t>
            </a:r>
            <a:r>
              <a:rPr sz="1838" spc="-15" dirty="0"/>
              <a:t>monitor,	</a:t>
            </a:r>
            <a:r>
              <a:rPr sz="1838" spc="-4" dirty="0"/>
              <a:t>Monochrome	</a:t>
            </a:r>
            <a:r>
              <a:rPr sz="1838" spc="-23" dirty="0"/>
              <a:t>and</a:t>
            </a:r>
            <a:r>
              <a:rPr sz="1838" spc="86" dirty="0"/>
              <a:t> </a:t>
            </a:r>
            <a:r>
              <a:rPr sz="1838" spc="-23" dirty="0"/>
              <a:t>color</a:t>
            </a:r>
            <a:endParaRPr sz="1838"/>
          </a:p>
        </p:txBody>
      </p:sp>
      <p:sp>
        <p:nvSpPr>
          <p:cNvPr id="3" name="object 3">
            <a:extLst>
              <a:ext uri="{FF2B5EF4-FFF2-40B4-BE49-F238E27FC236}">
                <a16:creationId xmlns:a16="http://schemas.microsoft.com/office/drawing/2014/main" id="{8B7C8185-DCF8-4D04-BB4F-E045B51D4E66}"/>
              </a:ext>
            </a:extLst>
          </p:cNvPr>
          <p:cNvSpPr txBox="1"/>
          <p:nvPr/>
        </p:nvSpPr>
        <p:spPr>
          <a:xfrm>
            <a:off x="1544242" y="1334691"/>
            <a:ext cx="1868090" cy="217367"/>
          </a:xfrm>
          <a:prstGeom prst="rect">
            <a:avLst/>
          </a:prstGeom>
        </p:spPr>
        <p:txBody>
          <a:bodyPr lIns="0" tIns="9525" rIns="0" bIns="0">
            <a:spAutoFit/>
          </a:bodyPr>
          <a:lstStyle/>
          <a:p>
            <a:pPr marL="9525" defTabSz="685800">
              <a:spcBef>
                <a:spcPts val="75"/>
              </a:spcBef>
              <a:buClrTx/>
              <a:defRPr/>
            </a:pPr>
            <a:r>
              <a:rPr sz="1350" kern="1200" spc="-8" dirty="0">
                <a:solidFill>
                  <a:srgbClr val="585858"/>
                </a:solidFill>
                <a:ea typeface="+mn-ea"/>
              </a:rPr>
              <a:t>Types </a:t>
            </a:r>
            <a:r>
              <a:rPr sz="1350" kern="1200" spc="-11" dirty="0">
                <a:solidFill>
                  <a:srgbClr val="585858"/>
                </a:solidFill>
                <a:ea typeface="+mn-ea"/>
              </a:rPr>
              <a:t>of</a:t>
            </a:r>
            <a:r>
              <a:rPr sz="1350" kern="1200" spc="19" dirty="0">
                <a:solidFill>
                  <a:srgbClr val="585858"/>
                </a:solidFill>
                <a:ea typeface="+mn-ea"/>
              </a:rPr>
              <a:t> </a:t>
            </a:r>
            <a:r>
              <a:rPr sz="1350" kern="1200" spc="-4" dirty="0">
                <a:solidFill>
                  <a:srgbClr val="585858"/>
                </a:solidFill>
                <a:ea typeface="+mn-ea"/>
              </a:rPr>
              <a:t>Monitor(Cond.)</a:t>
            </a:r>
            <a:endParaRPr sz="1350" kern="1200">
              <a:solidFill>
                <a:prstClr val="black"/>
              </a:solidFill>
              <a:ea typeface="+mn-ea"/>
            </a:endParaRPr>
          </a:p>
        </p:txBody>
      </p:sp>
      <p:sp>
        <p:nvSpPr>
          <p:cNvPr id="4" name="object 4">
            <a:extLst>
              <a:ext uri="{FF2B5EF4-FFF2-40B4-BE49-F238E27FC236}">
                <a16:creationId xmlns:a16="http://schemas.microsoft.com/office/drawing/2014/main" id="{ED277DE6-B7B0-48CC-9019-85FDDB56D88C}"/>
              </a:ext>
            </a:extLst>
          </p:cNvPr>
          <p:cNvSpPr txBox="1"/>
          <p:nvPr/>
        </p:nvSpPr>
        <p:spPr>
          <a:xfrm>
            <a:off x="708422" y="2507457"/>
            <a:ext cx="2675334" cy="1512818"/>
          </a:xfrm>
          <a:prstGeom prst="rect">
            <a:avLst/>
          </a:prstGeom>
        </p:spPr>
        <p:txBody>
          <a:bodyPr lIns="0" tIns="11906" rIns="0" bIns="0">
            <a:spAutoFit/>
          </a:bodyPr>
          <a:lstStyle/>
          <a:p>
            <a:pPr marL="323850" indent="-314801" defTabSz="685800">
              <a:spcBef>
                <a:spcPts val="94"/>
              </a:spcBef>
              <a:buClrTx/>
              <a:buSzPct val="75675"/>
              <a:buFontTx/>
              <a:buChar char="•"/>
              <a:tabLst>
                <a:tab pos="323850" algn="l"/>
                <a:tab pos="324326" algn="l"/>
              </a:tabLst>
              <a:defRPr/>
            </a:pPr>
            <a:r>
              <a:rPr sz="1388" kern="1200" spc="8" dirty="0">
                <a:solidFill>
                  <a:prstClr val="black"/>
                </a:solidFill>
                <a:ea typeface="+mn-ea"/>
              </a:rPr>
              <a:t>Flat </a:t>
            </a:r>
            <a:r>
              <a:rPr sz="1388" kern="1200" spc="11" dirty="0">
                <a:solidFill>
                  <a:prstClr val="black"/>
                </a:solidFill>
                <a:ea typeface="+mn-ea"/>
              </a:rPr>
              <a:t>Panel</a:t>
            </a:r>
            <a:r>
              <a:rPr sz="1388" kern="1200" spc="19" dirty="0">
                <a:solidFill>
                  <a:prstClr val="black"/>
                </a:solidFill>
                <a:ea typeface="+mn-ea"/>
              </a:rPr>
              <a:t> </a:t>
            </a:r>
            <a:r>
              <a:rPr sz="1388" kern="1200" spc="11" dirty="0">
                <a:solidFill>
                  <a:prstClr val="black"/>
                </a:solidFill>
                <a:ea typeface="+mn-ea"/>
              </a:rPr>
              <a:t>Monitors</a:t>
            </a:r>
            <a:endParaRPr sz="1388" kern="1200">
              <a:solidFill>
                <a:prstClr val="black"/>
              </a:solidFill>
              <a:ea typeface="+mn-ea"/>
            </a:endParaRPr>
          </a:p>
          <a:p>
            <a:pPr defTabSz="685800">
              <a:spcBef>
                <a:spcPts val="8"/>
              </a:spcBef>
              <a:buClrTx/>
              <a:buFont typeface="Arial"/>
              <a:buChar char="•"/>
              <a:defRPr/>
            </a:pPr>
            <a:endParaRPr sz="1388" kern="1200">
              <a:solidFill>
                <a:prstClr val="black"/>
              </a:solidFill>
              <a:ea typeface="+mn-ea"/>
            </a:endParaRPr>
          </a:p>
          <a:p>
            <a:pPr marL="781526" lvl="1" indent="-315278" defTabSz="685800">
              <a:buClrTx/>
              <a:buSzPct val="75675"/>
              <a:buFontTx/>
              <a:buChar char="•"/>
              <a:tabLst>
                <a:tab pos="781526" algn="l"/>
                <a:tab pos="782002" algn="l"/>
              </a:tabLst>
              <a:defRPr/>
            </a:pPr>
            <a:r>
              <a:rPr sz="1388" kern="1200" spc="11" dirty="0">
                <a:solidFill>
                  <a:prstClr val="black"/>
                </a:solidFill>
                <a:ea typeface="+mn-ea"/>
              </a:rPr>
              <a:t>DLP</a:t>
            </a:r>
            <a:r>
              <a:rPr sz="1388" kern="1200" spc="23" dirty="0">
                <a:solidFill>
                  <a:prstClr val="black"/>
                </a:solidFill>
                <a:ea typeface="+mn-ea"/>
              </a:rPr>
              <a:t> </a:t>
            </a:r>
            <a:r>
              <a:rPr sz="1388" kern="1200" spc="11" dirty="0">
                <a:solidFill>
                  <a:prstClr val="black"/>
                </a:solidFill>
                <a:ea typeface="+mn-ea"/>
              </a:rPr>
              <a:t>Monitors</a:t>
            </a:r>
            <a:endParaRPr sz="1388" kern="1200">
              <a:solidFill>
                <a:prstClr val="black"/>
              </a:solidFill>
              <a:ea typeface="+mn-ea"/>
            </a:endParaRPr>
          </a:p>
          <a:p>
            <a:pPr marL="342900" lvl="1" defTabSz="685800">
              <a:spcBef>
                <a:spcPts val="4"/>
              </a:spcBef>
              <a:buClrTx/>
              <a:buFont typeface="Arial"/>
              <a:buChar char="•"/>
              <a:defRPr/>
            </a:pPr>
            <a:endParaRPr sz="1388" kern="1200">
              <a:solidFill>
                <a:prstClr val="black"/>
              </a:solidFill>
              <a:ea typeface="+mn-ea"/>
            </a:endParaRPr>
          </a:p>
          <a:p>
            <a:pPr marL="781526" lvl="1" indent="-315278" defTabSz="685800">
              <a:spcBef>
                <a:spcPts val="4"/>
              </a:spcBef>
              <a:buClrTx/>
              <a:buSzPct val="75675"/>
              <a:buFontTx/>
              <a:buChar char="•"/>
              <a:tabLst>
                <a:tab pos="781526" algn="l"/>
                <a:tab pos="782002" algn="l"/>
              </a:tabLst>
              <a:defRPr/>
            </a:pPr>
            <a:r>
              <a:rPr sz="1388" kern="1200" spc="-19" dirty="0">
                <a:solidFill>
                  <a:prstClr val="black"/>
                </a:solidFill>
                <a:ea typeface="+mn-ea"/>
              </a:rPr>
              <a:t>TFT</a:t>
            </a:r>
            <a:r>
              <a:rPr sz="1388" kern="1200" spc="101" dirty="0">
                <a:solidFill>
                  <a:prstClr val="black"/>
                </a:solidFill>
                <a:ea typeface="+mn-ea"/>
              </a:rPr>
              <a:t> </a:t>
            </a:r>
            <a:r>
              <a:rPr sz="1388" kern="1200" spc="15" dirty="0">
                <a:solidFill>
                  <a:prstClr val="black"/>
                </a:solidFill>
                <a:ea typeface="+mn-ea"/>
              </a:rPr>
              <a:t>Monitor</a:t>
            </a:r>
            <a:endParaRPr sz="1388" kern="1200">
              <a:solidFill>
                <a:prstClr val="black"/>
              </a:solidFill>
              <a:ea typeface="+mn-ea"/>
            </a:endParaRPr>
          </a:p>
          <a:p>
            <a:pPr marL="342900" lvl="1" defTabSz="685800">
              <a:spcBef>
                <a:spcPts val="19"/>
              </a:spcBef>
              <a:buClrTx/>
              <a:buFont typeface="Arial"/>
              <a:buChar char="•"/>
              <a:defRPr/>
            </a:pPr>
            <a:endParaRPr sz="1425" kern="1200">
              <a:solidFill>
                <a:prstClr val="black"/>
              </a:solidFill>
              <a:ea typeface="+mn-ea"/>
            </a:endParaRPr>
          </a:p>
          <a:p>
            <a:pPr marL="781526" lvl="1" indent="-315278" defTabSz="685800">
              <a:buClrTx/>
              <a:buSzPct val="75675"/>
              <a:buFontTx/>
              <a:buChar char="•"/>
              <a:tabLst>
                <a:tab pos="781526" algn="l"/>
                <a:tab pos="782002" algn="l"/>
              </a:tabLst>
              <a:defRPr/>
            </a:pPr>
            <a:r>
              <a:rPr sz="1388" kern="1200" spc="30" dirty="0">
                <a:solidFill>
                  <a:prstClr val="black"/>
                </a:solidFill>
                <a:ea typeface="+mn-ea"/>
              </a:rPr>
              <a:t>Plasma </a:t>
            </a:r>
            <a:r>
              <a:rPr sz="1388" kern="1200" spc="15" dirty="0">
                <a:solidFill>
                  <a:prstClr val="black"/>
                </a:solidFill>
                <a:ea typeface="+mn-ea"/>
              </a:rPr>
              <a:t>Screen</a:t>
            </a:r>
            <a:r>
              <a:rPr sz="1388" kern="1200" spc="-98" dirty="0">
                <a:solidFill>
                  <a:prstClr val="black"/>
                </a:solidFill>
                <a:ea typeface="+mn-ea"/>
              </a:rPr>
              <a:t> </a:t>
            </a:r>
            <a:r>
              <a:rPr sz="1388" kern="1200" spc="15" dirty="0">
                <a:solidFill>
                  <a:prstClr val="black"/>
                </a:solidFill>
                <a:ea typeface="+mn-ea"/>
              </a:rPr>
              <a:t>Monitor</a:t>
            </a:r>
            <a:endParaRPr sz="1388" kern="1200">
              <a:solidFill>
                <a:prstClr val="black"/>
              </a:solidFill>
              <a:ea typeface="+mn-ea"/>
            </a:endParaRPr>
          </a:p>
        </p:txBody>
      </p:sp>
      <p:pic>
        <p:nvPicPr>
          <p:cNvPr id="63493" name="Picture 27" descr="What is a Monitor">
            <a:extLst>
              <a:ext uri="{FF2B5EF4-FFF2-40B4-BE49-F238E27FC236}">
                <a16:creationId xmlns:a16="http://schemas.microsoft.com/office/drawing/2014/main" id="{ED984F5D-2A3C-45C2-ABB6-6EB1CDBD6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4900" y="1200150"/>
            <a:ext cx="3657600"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object 6">
            <a:extLst>
              <a:ext uri="{FF2B5EF4-FFF2-40B4-BE49-F238E27FC236}">
                <a16:creationId xmlns:a16="http://schemas.microsoft.com/office/drawing/2014/main" id="{0814968C-056D-4FD6-AFC7-5AFCF5BAAE74}"/>
              </a:ext>
            </a:extLst>
          </p:cNvPr>
          <p:cNvSpPr txBox="1"/>
          <p:nvPr/>
        </p:nvSpPr>
        <p:spPr>
          <a:xfrm>
            <a:off x="3334941" y="4869656"/>
            <a:ext cx="4837509" cy="361798"/>
          </a:xfrm>
          <a:prstGeom prst="rect">
            <a:avLst/>
          </a:prstGeom>
        </p:spPr>
        <p:txBody>
          <a:bodyPr lIns="0" tIns="1429" rIns="0" bIns="0">
            <a:spAutoFit/>
          </a:bodyPr>
          <a:lstStyle/>
          <a:p>
            <a:pPr marL="1834991" defTabSz="685800">
              <a:spcBef>
                <a:spcPts val="11"/>
              </a:spcBef>
              <a:buClrTx/>
              <a:defRPr/>
            </a:pPr>
            <a:r>
              <a:rPr sz="675" kern="1200" spc="11">
                <a:solidFill>
                  <a:srgbClr val="585858"/>
                </a:solidFill>
                <a:ea typeface="+mn-ea"/>
              </a:rPr>
              <a:t>Image</a:t>
            </a:r>
            <a:r>
              <a:rPr sz="675" kern="1200" spc="-79">
                <a:solidFill>
                  <a:srgbClr val="585858"/>
                </a:solidFill>
                <a:ea typeface="+mn-ea"/>
              </a:rPr>
              <a:t> </a:t>
            </a:r>
            <a:r>
              <a:rPr sz="675" kern="1200">
                <a:solidFill>
                  <a:srgbClr val="585858"/>
                </a:solidFill>
                <a:ea typeface="+mn-ea"/>
              </a:rPr>
              <a:t>Source:</a:t>
            </a:r>
            <a:r>
              <a:rPr lang="en-US" sz="675" u="sng" kern="1200" dirty="0">
                <a:solidFill>
                  <a:prstClr val="black"/>
                </a:solidFill>
                <a:latin typeface="Calibri"/>
                <a:ea typeface="+mn-ea"/>
                <a:cs typeface="Arial" panose="020B0604020202020204" pitchFamily="34" charset="0"/>
                <a:hlinkClick r:id="rId3"/>
              </a:rPr>
              <a:t> https://static.javatpoint.com/computer/images/types-of-monitors2.png</a:t>
            </a:r>
            <a:endParaRPr sz="675" kern="1200">
              <a:solidFill>
                <a:prstClr val="black"/>
              </a:solidFill>
              <a:ea typeface="+mn-ea"/>
            </a:endParaRPr>
          </a:p>
          <a:p>
            <a:pPr marL="9525" defTabSz="685800">
              <a:spcBef>
                <a:spcPts val="236"/>
              </a:spcBef>
              <a:buClrTx/>
              <a:defRPr/>
            </a:pPr>
            <a:r>
              <a:rPr sz="825" kern="1200">
                <a:solidFill>
                  <a:prstClr val="black"/>
                </a:solidFill>
                <a:ea typeface="+mn-ea"/>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different types of tools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a:t>
            </a:r>
            <a:r>
              <a:rPr lang="en" dirty="0"/>
              <a:t>hat is tools?</a:t>
            </a:r>
            <a:endParaRPr dirty="0"/>
          </a:p>
        </p:txBody>
      </p:sp>
      <p:sp>
        <p:nvSpPr>
          <p:cNvPr id="75" name="Google Shape;75;p15"/>
          <p:cNvSpPr txBox="1">
            <a:spLocks noGrp="1"/>
          </p:cNvSpPr>
          <p:nvPr>
            <p:ph type="body" idx="2"/>
          </p:nvPr>
        </p:nvSpPr>
        <p:spPr>
          <a:xfrm>
            <a:off x="462275" y="2571749"/>
            <a:ext cx="3837000" cy="1753800"/>
          </a:xfrm>
          <a:prstGeom prst="rect">
            <a:avLst/>
          </a:prstGeom>
        </p:spPr>
        <p:txBody>
          <a:bodyPr spcFirstLastPara="1" wrap="square" lIns="91425" tIns="91425" rIns="91425" bIns="91425" anchor="ctr" anchorCtr="0">
            <a:noAutofit/>
          </a:bodyPr>
          <a:lstStyle/>
          <a:p>
            <a:r>
              <a:rPr lang="en-IN" dirty="0">
                <a:effectLst/>
                <a:latin typeface="+mj-lt"/>
                <a:ea typeface="Times New Roman" panose="02020603050405020304" pitchFamily="18" charset="0"/>
              </a:rPr>
              <a:t>An item or implement used for a specific purpose. A tool can be a physical object such as mechanical tools including saws and hammers or a technical object such as a web authoring tool or software program. Furthermore, a concept can also be considered a tool.</a:t>
            </a:r>
            <a:endParaRPr dirty="0">
              <a:latin typeface="+mj-lt"/>
            </a:endParaRP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Hand Tools &amp; Its Safety – NSTI Dehradun (wordpress.com)</a:t>
            </a:r>
            <a:endParaRPr dirty="0"/>
          </a:p>
        </p:txBody>
      </p:sp>
      <p:pic>
        <p:nvPicPr>
          <p:cNvPr id="3" name="Picture 2">
            <a:extLst>
              <a:ext uri="{FF2B5EF4-FFF2-40B4-BE49-F238E27FC236}">
                <a16:creationId xmlns:a16="http://schemas.microsoft.com/office/drawing/2014/main" id="{FD846497-7EBC-409B-99B1-07D81F823E43}"/>
              </a:ext>
            </a:extLst>
          </p:cNvPr>
          <p:cNvPicPr>
            <a:picLocks noChangeAspect="1"/>
          </p:cNvPicPr>
          <p:nvPr/>
        </p:nvPicPr>
        <p:blipFill>
          <a:blip r:embed="rId4"/>
          <a:stretch>
            <a:fillRect/>
          </a:stretch>
        </p:blipFill>
        <p:spPr>
          <a:xfrm>
            <a:off x="4572000" y="1225813"/>
            <a:ext cx="4572000" cy="269187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https://www.researchgate.net/profile/Sagar-Kamarthi/publication/45061936/figure/fig1/AS:669091685728257@1536535297037/Disassembly-of-Personal-Computer.png</a:t>
            </a: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Steps for Disassemble PC</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3371435"/>
          </a:xfrm>
          <a:prstGeom prst="rect">
            <a:avLst/>
          </a:prstGeom>
        </p:spPr>
        <p:txBody>
          <a:bodyPr vert="horz" wrap="square" lIns="0" tIns="52069" rIns="0" bIns="0" rtlCol="0">
            <a:spAutoFit/>
          </a:bodyPr>
          <a:lstStyle/>
          <a:p>
            <a:pPr algn="just">
              <a:lnSpc>
                <a:spcPts val="1205"/>
              </a:lnSpc>
            </a:pPr>
            <a:r>
              <a:rPr lang="en-IN" dirty="0">
                <a:solidFill>
                  <a:srgbClr val="211D1E"/>
                </a:solidFill>
                <a:latin typeface="+mj-lt"/>
              </a:rPr>
              <a:t>Disassembly is the process of breaking down a device into separate parts. Disassembly of any device is required to determine a problem, to replace a part, or take the parts and use them in another device</a:t>
            </a:r>
          </a:p>
          <a:p>
            <a:pPr marL="342900" lvl="0" indent="-342900">
              <a:spcAft>
                <a:spcPts val="75"/>
              </a:spcAft>
              <a:buFont typeface="+mj-lt"/>
              <a:buAutoNum type="arabicPeriod"/>
            </a:pPr>
            <a:endParaRPr lang="en-IN" dirty="0">
              <a:solidFill>
                <a:srgbClr val="211D1E"/>
              </a:solidFill>
              <a:latin typeface="+mj-lt"/>
            </a:endParaRPr>
          </a:p>
          <a:p>
            <a:pPr marL="342900" lvl="0" indent="-342900">
              <a:spcAft>
                <a:spcPts val="75"/>
              </a:spcAft>
              <a:buFont typeface="+mj-lt"/>
              <a:buAutoNum type="arabicPeriod"/>
            </a:pPr>
            <a:r>
              <a:rPr lang="en-IN" dirty="0">
                <a:solidFill>
                  <a:srgbClr val="211D1E"/>
                </a:solidFill>
                <a:latin typeface="+mj-lt"/>
              </a:rPr>
              <a:t>Unplugging</a:t>
            </a:r>
          </a:p>
          <a:p>
            <a:pPr marL="342900" lvl="0" indent="-342900">
              <a:spcAft>
                <a:spcPts val="75"/>
              </a:spcAft>
              <a:buFont typeface="+mj-lt"/>
              <a:buAutoNum type="arabicPeriod"/>
            </a:pPr>
            <a:r>
              <a:rPr lang="en-IN" dirty="0">
                <a:solidFill>
                  <a:srgbClr val="211D1E"/>
                </a:solidFill>
                <a:latin typeface="+mj-lt"/>
              </a:rPr>
              <a:t>Open the case</a:t>
            </a:r>
          </a:p>
          <a:p>
            <a:pPr marL="342900" lvl="0" indent="-342900">
              <a:spcAft>
                <a:spcPts val="75"/>
              </a:spcAft>
              <a:buFont typeface="+mj-lt"/>
              <a:buAutoNum type="arabicPeriod"/>
            </a:pPr>
            <a:r>
              <a:rPr lang="en-IN" dirty="0">
                <a:solidFill>
                  <a:srgbClr val="211D1E"/>
                </a:solidFill>
                <a:latin typeface="+mj-lt"/>
              </a:rPr>
              <a:t>Disconnect all connectors</a:t>
            </a:r>
          </a:p>
          <a:p>
            <a:pPr marL="342900" lvl="0" indent="-342900">
              <a:spcAft>
                <a:spcPts val="75"/>
              </a:spcAft>
              <a:buFont typeface="+mj-lt"/>
              <a:buAutoNum type="arabicPeriod"/>
            </a:pPr>
            <a:r>
              <a:rPr lang="en-IN" dirty="0">
                <a:solidFill>
                  <a:srgbClr val="211D1E"/>
                </a:solidFill>
                <a:latin typeface="+mj-lt"/>
              </a:rPr>
              <a:t>Remove the Fan</a:t>
            </a:r>
          </a:p>
          <a:p>
            <a:pPr marL="342900" lvl="0" indent="-342900">
              <a:spcAft>
                <a:spcPts val="75"/>
              </a:spcAft>
              <a:buFont typeface="+mj-lt"/>
              <a:buAutoNum type="arabicPeriod"/>
            </a:pPr>
            <a:r>
              <a:rPr lang="en-IN" dirty="0">
                <a:solidFill>
                  <a:srgbClr val="211D1E"/>
                </a:solidFill>
                <a:latin typeface="+mj-lt"/>
              </a:rPr>
              <a:t>Remove the Power Supply</a:t>
            </a:r>
          </a:p>
          <a:p>
            <a:pPr marL="342900" lvl="0" indent="-342900">
              <a:spcAft>
                <a:spcPts val="75"/>
              </a:spcAft>
              <a:buFont typeface="+mj-lt"/>
              <a:buAutoNum type="arabicPeriod"/>
            </a:pPr>
            <a:r>
              <a:rPr lang="en-IN" dirty="0">
                <a:solidFill>
                  <a:srgbClr val="211D1E"/>
                </a:solidFill>
                <a:latin typeface="+mj-lt"/>
              </a:rPr>
              <a:t>Remove HDD and Optical Drive</a:t>
            </a:r>
          </a:p>
          <a:p>
            <a:pPr marL="342900" lvl="0" indent="-342900">
              <a:spcAft>
                <a:spcPts val="75"/>
              </a:spcAft>
              <a:buFont typeface="+mj-lt"/>
              <a:buAutoNum type="arabicPeriod"/>
            </a:pPr>
            <a:r>
              <a:rPr lang="en-IN" dirty="0">
                <a:solidFill>
                  <a:srgbClr val="211D1E"/>
                </a:solidFill>
                <a:latin typeface="+mj-lt"/>
              </a:rPr>
              <a:t>Remove RAM</a:t>
            </a:r>
          </a:p>
          <a:p>
            <a:pPr marL="342900" lvl="0" indent="-342900">
              <a:spcAft>
                <a:spcPts val="75"/>
              </a:spcAft>
              <a:buFont typeface="+mj-lt"/>
              <a:buAutoNum type="arabicPeriod"/>
            </a:pPr>
            <a:r>
              <a:rPr lang="en-IN">
                <a:solidFill>
                  <a:srgbClr val="211D1E"/>
                </a:solidFill>
                <a:latin typeface="+mj-lt"/>
              </a:rPr>
              <a:t>Remove Motherboard</a:t>
            </a:r>
          </a:p>
          <a:p>
            <a:pPr marL="342900" lvl="0" indent="-342900">
              <a:spcAft>
                <a:spcPts val="75"/>
              </a:spcAft>
              <a:buFont typeface="+mj-lt"/>
              <a:buAutoNum type="arabicPeriod"/>
            </a:pPr>
            <a:endParaRPr lang="en-IN" dirty="0">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1026" name="Picture 2">
            <a:extLst>
              <a:ext uri="{FF2B5EF4-FFF2-40B4-BE49-F238E27FC236}">
                <a16:creationId xmlns:a16="http://schemas.microsoft.com/office/drawing/2014/main" id="{712DEC76-E596-4BD7-A0A5-75902F4F7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9487"/>
            <a:ext cx="4572000"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940672"/>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172B2CF-952E-474D-ABEC-FAD4283A7B1B}"/>
              </a:ext>
            </a:extLst>
          </p:cNvPr>
          <p:cNvSpPr txBox="1">
            <a:spLocks noGrp="1"/>
          </p:cNvSpPr>
          <p:nvPr>
            <p:ph type="title"/>
          </p:nvPr>
        </p:nvSpPr>
        <p:spPr>
          <a:xfrm>
            <a:off x="107157" y="790575"/>
            <a:ext cx="4346972" cy="295338"/>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tabLst>
                <a:tab pos="1918811" algn="l"/>
                <a:tab pos="3377565" algn="l"/>
              </a:tabLst>
              <a:defRPr/>
            </a:pPr>
            <a:r>
              <a:rPr sz="1838" spc="-19" dirty="0"/>
              <a:t>Types</a:t>
            </a:r>
            <a:r>
              <a:rPr sz="1838" spc="191" dirty="0"/>
              <a:t> </a:t>
            </a:r>
            <a:r>
              <a:rPr sz="1838" spc="-30" dirty="0"/>
              <a:t>of</a:t>
            </a:r>
            <a:r>
              <a:rPr sz="1838" spc="101" dirty="0"/>
              <a:t> </a:t>
            </a:r>
            <a:r>
              <a:rPr sz="1838" spc="-15" dirty="0"/>
              <a:t>monitor,	</a:t>
            </a:r>
            <a:r>
              <a:rPr sz="1838" spc="-4" dirty="0"/>
              <a:t>Monochrome	</a:t>
            </a:r>
            <a:r>
              <a:rPr sz="1838" spc="-23" dirty="0"/>
              <a:t>and</a:t>
            </a:r>
            <a:r>
              <a:rPr sz="1838" spc="86" dirty="0"/>
              <a:t> </a:t>
            </a:r>
            <a:r>
              <a:rPr sz="1838" spc="-23" dirty="0"/>
              <a:t>color</a:t>
            </a:r>
            <a:endParaRPr sz="1838"/>
          </a:p>
        </p:txBody>
      </p:sp>
      <p:sp>
        <p:nvSpPr>
          <p:cNvPr id="3" name="object 3">
            <a:extLst>
              <a:ext uri="{FF2B5EF4-FFF2-40B4-BE49-F238E27FC236}">
                <a16:creationId xmlns:a16="http://schemas.microsoft.com/office/drawing/2014/main" id="{8AD89DD6-3BEE-459B-BEFA-C07A799C541C}"/>
              </a:ext>
            </a:extLst>
          </p:cNvPr>
          <p:cNvSpPr txBox="1"/>
          <p:nvPr/>
        </p:nvSpPr>
        <p:spPr>
          <a:xfrm>
            <a:off x="1626394" y="1294210"/>
            <a:ext cx="1637110" cy="217367"/>
          </a:xfrm>
          <a:prstGeom prst="rect">
            <a:avLst/>
          </a:prstGeom>
        </p:spPr>
        <p:txBody>
          <a:bodyPr lIns="0" tIns="9525" rIns="0" bIns="0">
            <a:spAutoFit/>
          </a:bodyPr>
          <a:lstStyle/>
          <a:p>
            <a:pPr marL="9525" defTabSz="685800">
              <a:spcBef>
                <a:spcPts val="75"/>
              </a:spcBef>
              <a:buClrTx/>
              <a:defRPr/>
            </a:pPr>
            <a:r>
              <a:rPr sz="1350" kern="1200" spc="-8" dirty="0">
                <a:solidFill>
                  <a:srgbClr val="585858"/>
                </a:solidFill>
                <a:ea typeface="+mn-ea"/>
              </a:rPr>
              <a:t>Monochrome</a:t>
            </a:r>
            <a:r>
              <a:rPr sz="1350" kern="1200" spc="38" dirty="0">
                <a:solidFill>
                  <a:srgbClr val="585858"/>
                </a:solidFill>
                <a:ea typeface="+mn-ea"/>
              </a:rPr>
              <a:t> </a:t>
            </a:r>
            <a:r>
              <a:rPr sz="1350" kern="1200" spc="-11" dirty="0">
                <a:solidFill>
                  <a:srgbClr val="585858"/>
                </a:solidFill>
                <a:ea typeface="+mn-ea"/>
              </a:rPr>
              <a:t>Monitor</a:t>
            </a:r>
            <a:endParaRPr sz="1350" kern="1200">
              <a:solidFill>
                <a:prstClr val="black"/>
              </a:solidFill>
              <a:ea typeface="+mn-ea"/>
            </a:endParaRPr>
          </a:p>
        </p:txBody>
      </p:sp>
      <p:sp>
        <p:nvSpPr>
          <p:cNvPr id="64516" name="object 4">
            <a:extLst>
              <a:ext uri="{FF2B5EF4-FFF2-40B4-BE49-F238E27FC236}">
                <a16:creationId xmlns:a16="http://schemas.microsoft.com/office/drawing/2014/main" id="{78FD1A7C-7529-4179-B52C-06E7B8D8B917}"/>
              </a:ext>
            </a:extLst>
          </p:cNvPr>
          <p:cNvSpPr txBox="1">
            <a:spLocks noChangeArrowheads="1"/>
          </p:cNvSpPr>
          <p:nvPr/>
        </p:nvSpPr>
        <p:spPr bwMode="auto">
          <a:xfrm>
            <a:off x="708422" y="2482453"/>
            <a:ext cx="3429000" cy="108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lnSpc>
                <a:spcPct val="101000"/>
              </a:lnSpc>
              <a:spcBef>
                <a:spcPts val="75"/>
              </a:spcBef>
              <a:spcAft>
                <a:spcPct val="0"/>
              </a:spcAft>
              <a:buClrTx/>
              <a:buSzPct val="76000"/>
              <a:buFontTx/>
              <a:buChar char="●"/>
              <a:tabLst>
                <a:tab pos="323850" algn="l"/>
              </a:tabLst>
            </a:pPr>
            <a:r>
              <a:rPr lang="en-US" altLang="en-US" sz="1350" kern="1200">
                <a:solidFill>
                  <a:prstClr val="black"/>
                </a:solidFill>
                <a:ea typeface="+mn-ea"/>
              </a:rPr>
              <a:t>Also known as monochromatic  monitors</a:t>
            </a:r>
          </a:p>
          <a:p>
            <a:pPr marL="323850" indent="-314325" defTabSz="685800" eaLnBrk="1" fontAlgn="base" hangingPunct="1">
              <a:lnSpc>
                <a:spcPts val="1744"/>
              </a:lnSpc>
              <a:spcBef>
                <a:spcPts val="19"/>
              </a:spcBef>
              <a:spcAft>
                <a:spcPct val="0"/>
              </a:spcAft>
              <a:buClrTx/>
              <a:buSzPct val="76000"/>
              <a:buFontTx/>
              <a:buChar char="●"/>
              <a:tabLst>
                <a:tab pos="323850" algn="l"/>
              </a:tabLst>
            </a:pPr>
            <a:r>
              <a:rPr lang="en-US" altLang="en-US" sz="1350" kern="1200">
                <a:solidFill>
                  <a:prstClr val="black"/>
                </a:solidFill>
                <a:ea typeface="+mn-ea"/>
              </a:rPr>
              <a:t>Used extensively during the middle to  latter part of the 20th century</a:t>
            </a:r>
          </a:p>
          <a:p>
            <a:pPr marL="323850" indent="-314325" defTabSz="685800" eaLnBrk="1" fontAlgn="base" hangingPunct="1">
              <a:lnSpc>
                <a:spcPts val="1613"/>
              </a:lnSpc>
              <a:spcBef>
                <a:spcPct val="0"/>
              </a:spcBef>
              <a:spcAft>
                <a:spcPct val="0"/>
              </a:spcAft>
              <a:buClrTx/>
              <a:buSzPct val="76000"/>
              <a:buFontTx/>
              <a:buChar char="●"/>
              <a:tabLst>
                <a:tab pos="323850" algn="l"/>
              </a:tabLst>
            </a:pPr>
            <a:r>
              <a:rPr lang="en-US" altLang="en-US" sz="1350" kern="1200">
                <a:solidFill>
                  <a:prstClr val="black"/>
                </a:solidFill>
                <a:ea typeface="+mn-ea"/>
              </a:rPr>
              <a:t>Monochrome monitor is somewhat like</a:t>
            </a:r>
          </a:p>
          <a:p>
            <a:pPr marL="323850" indent="-314325" defTabSz="685800" eaLnBrk="1" fontAlgn="base" hangingPunct="1">
              <a:spcBef>
                <a:spcPts val="75"/>
              </a:spcBef>
              <a:spcAft>
                <a:spcPct val="0"/>
              </a:spcAft>
              <a:buClrTx/>
              <a:tabLst>
                <a:tab pos="323850" algn="l"/>
              </a:tabLst>
            </a:pPr>
            <a:r>
              <a:rPr lang="en-US" altLang="en-US" sz="1350" kern="1200">
                <a:solidFill>
                  <a:prstClr val="black"/>
                </a:solidFill>
                <a:ea typeface="+mn-ea"/>
              </a:rPr>
              <a:t>that of a black and white television set</a:t>
            </a: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7D3336A7-91BF-4764-BE02-A1948159A349}"/>
              </a:ext>
            </a:extLst>
          </p:cNvPr>
          <p:cNvSpPr txBox="1">
            <a:spLocks noGrp="1"/>
          </p:cNvSpPr>
          <p:nvPr>
            <p:ph type="title"/>
          </p:nvPr>
        </p:nvSpPr>
        <p:spPr>
          <a:xfrm>
            <a:off x="107157" y="790575"/>
            <a:ext cx="4346972" cy="295338"/>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tabLst>
                <a:tab pos="1918811" algn="l"/>
                <a:tab pos="3377565" algn="l"/>
              </a:tabLst>
              <a:defRPr/>
            </a:pPr>
            <a:r>
              <a:rPr sz="1838" spc="-19" dirty="0"/>
              <a:t>Types</a:t>
            </a:r>
            <a:r>
              <a:rPr sz="1838" spc="191" dirty="0"/>
              <a:t> </a:t>
            </a:r>
            <a:r>
              <a:rPr sz="1838" spc="-30" dirty="0"/>
              <a:t>of</a:t>
            </a:r>
            <a:r>
              <a:rPr sz="1838" spc="101" dirty="0"/>
              <a:t> </a:t>
            </a:r>
            <a:r>
              <a:rPr sz="1838" spc="-15" dirty="0"/>
              <a:t>monitor,	</a:t>
            </a:r>
            <a:r>
              <a:rPr sz="1838" spc="-4" dirty="0"/>
              <a:t>Monochrome	</a:t>
            </a:r>
            <a:r>
              <a:rPr sz="1838" spc="-23" dirty="0"/>
              <a:t>and</a:t>
            </a:r>
            <a:r>
              <a:rPr sz="1838" spc="86" dirty="0"/>
              <a:t> </a:t>
            </a:r>
            <a:r>
              <a:rPr sz="1838" spc="-23" dirty="0"/>
              <a:t>color</a:t>
            </a:r>
            <a:endParaRPr sz="1838"/>
          </a:p>
        </p:txBody>
      </p:sp>
      <p:sp>
        <p:nvSpPr>
          <p:cNvPr id="65539" name="object 3">
            <a:extLst>
              <a:ext uri="{FF2B5EF4-FFF2-40B4-BE49-F238E27FC236}">
                <a16:creationId xmlns:a16="http://schemas.microsoft.com/office/drawing/2014/main" id="{FAA05997-D4F0-4885-8A64-6556338CE99A}"/>
              </a:ext>
            </a:extLst>
          </p:cNvPr>
          <p:cNvSpPr txBox="1">
            <a:spLocks noChangeArrowheads="1"/>
          </p:cNvSpPr>
          <p:nvPr/>
        </p:nvSpPr>
        <p:spPr bwMode="auto">
          <a:xfrm>
            <a:off x="708422" y="1408510"/>
            <a:ext cx="3090863" cy="2531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1918" rIns="0" bIns="0">
            <a:spAutoFit/>
          </a:bodyPr>
          <a:lstStyle>
            <a:lvl1pPr marL="1674813" eaLnBrk="0" hangingPunct="0">
              <a:defRPr>
                <a:solidFill>
                  <a:schemeClr val="tx1"/>
                </a:solidFill>
                <a:latin typeface="Arial" panose="020B0604020202020204" pitchFamily="34" charset="0"/>
                <a:cs typeface="Arial" panose="020B0604020202020204" pitchFamily="34" charset="0"/>
              </a:defRPr>
            </a:lvl1pPr>
            <a:lvl2pPr marL="1041400" indent="-41910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256110" defTabSz="685800" eaLnBrk="1" fontAlgn="base" hangingPunct="1">
              <a:spcBef>
                <a:spcPts val="806"/>
              </a:spcBef>
              <a:spcAft>
                <a:spcPct val="0"/>
              </a:spcAft>
              <a:buClrTx/>
            </a:pPr>
            <a:r>
              <a:rPr lang="en-US" altLang="en-US" sz="1350" kern="1200">
                <a:solidFill>
                  <a:srgbClr val="585858"/>
                </a:solidFill>
                <a:ea typeface="+mn-ea"/>
              </a:rPr>
              <a:t>CRT Monitor</a:t>
            </a:r>
            <a:endParaRPr lang="en-US" altLang="en-US" sz="1350" kern="1200">
              <a:solidFill>
                <a:prstClr val="black"/>
              </a:solidFill>
              <a:ea typeface="+mn-ea"/>
            </a:endParaRPr>
          </a:p>
          <a:p>
            <a:pPr marL="1256110" defTabSz="685800" eaLnBrk="1" fontAlgn="base" hangingPunct="1">
              <a:lnSpc>
                <a:spcPct val="101000"/>
              </a:lnSpc>
              <a:spcBef>
                <a:spcPts val="760"/>
              </a:spcBef>
              <a:spcAft>
                <a:spcPct val="0"/>
              </a:spcAft>
              <a:buClrTx/>
              <a:buSzPct val="76000"/>
              <a:buFontTx/>
              <a:buChar char="●"/>
            </a:pPr>
            <a:r>
              <a:rPr lang="en-US" altLang="en-US" sz="1350" kern="1200">
                <a:solidFill>
                  <a:prstClr val="black"/>
                </a:solidFill>
                <a:ea typeface="+mn-ea"/>
              </a:rPr>
              <a:t>CRT Monitor display by using a  combination of phosphors</a:t>
            </a:r>
          </a:p>
          <a:p>
            <a:pPr marL="1256110" defTabSz="685800" eaLnBrk="1" fontAlgn="base" hangingPunct="1">
              <a:spcBef>
                <a:spcPts val="19"/>
              </a:spcBef>
              <a:spcAft>
                <a:spcPct val="0"/>
              </a:spcAft>
              <a:buClrTx/>
              <a:buSzPct val="76000"/>
              <a:buFontTx/>
              <a:buChar char="●"/>
            </a:pPr>
            <a:r>
              <a:rPr lang="en-US" altLang="en-US" sz="1350" kern="1200">
                <a:solidFill>
                  <a:prstClr val="black"/>
                </a:solidFill>
                <a:ea typeface="+mn-ea"/>
              </a:rPr>
              <a:t>The phosphors are different colors</a:t>
            </a:r>
          </a:p>
          <a:p>
            <a:pPr marL="1256110" defTabSz="685800" eaLnBrk="1" fontAlgn="base" hangingPunct="1">
              <a:spcBef>
                <a:spcPct val="0"/>
              </a:spcBef>
              <a:spcAft>
                <a:spcPct val="0"/>
              </a:spcAft>
              <a:buClrTx/>
              <a:buFont typeface="Arial" panose="020B0604020202020204" pitchFamily="34" charset="0"/>
              <a:buChar char="●"/>
            </a:pPr>
            <a:endParaRPr lang="en-US" altLang="en-US" sz="1575" kern="1200">
              <a:solidFill>
                <a:prstClr val="black"/>
              </a:solidFill>
              <a:ea typeface="+mn-ea"/>
            </a:endParaRPr>
          </a:p>
          <a:p>
            <a:pPr marL="1256110" defTabSz="685800" eaLnBrk="1" fontAlgn="base" hangingPunct="1">
              <a:spcBef>
                <a:spcPts val="28"/>
              </a:spcBef>
              <a:spcAft>
                <a:spcPct val="0"/>
              </a:spcAft>
              <a:buClrTx/>
              <a:buFont typeface="Arial" panose="020B0604020202020204" pitchFamily="34" charset="0"/>
              <a:buChar char="●"/>
            </a:pPr>
            <a:endParaRPr lang="en-US" altLang="en-US" sz="1275" kern="1200">
              <a:solidFill>
                <a:prstClr val="black"/>
              </a:solidFill>
              <a:ea typeface="+mn-ea"/>
            </a:endParaRPr>
          </a:p>
          <a:p>
            <a:pPr marL="781050" lvl="1" indent="-314325" defTabSz="685800" eaLnBrk="1" fontAlgn="base" hangingPunct="1">
              <a:spcBef>
                <a:spcPct val="0"/>
              </a:spcBef>
              <a:spcAft>
                <a:spcPct val="0"/>
              </a:spcAft>
              <a:buClrTx/>
              <a:buSzPct val="76000"/>
              <a:buFontTx/>
              <a:buChar char="○"/>
            </a:pPr>
            <a:r>
              <a:rPr lang="en-US" altLang="en-US" sz="1350" kern="1200">
                <a:solidFill>
                  <a:prstClr val="black"/>
                </a:solidFill>
                <a:ea typeface="+mn-ea"/>
              </a:rPr>
              <a:t>Beam Penetration Method</a:t>
            </a:r>
          </a:p>
          <a:p>
            <a:pPr marL="781050" lvl="1" indent="-314325" defTabSz="685800" eaLnBrk="1" fontAlgn="base" hangingPunct="1">
              <a:spcBef>
                <a:spcPts val="19"/>
              </a:spcBef>
              <a:spcAft>
                <a:spcPct val="0"/>
              </a:spcAft>
              <a:buClrTx/>
              <a:buFont typeface="Arial" panose="020B0604020202020204" pitchFamily="34" charset="0"/>
              <a:buChar char="○"/>
            </a:pPr>
            <a:endParaRPr lang="en-US" altLang="en-US" sz="1425" kern="1200">
              <a:solidFill>
                <a:prstClr val="black"/>
              </a:solidFill>
              <a:ea typeface="+mn-ea"/>
            </a:endParaRPr>
          </a:p>
          <a:p>
            <a:pPr marL="781050" lvl="1" indent="-314325" defTabSz="685800" eaLnBrk="1" fontAlgn="base" hangingPunct="1">
              <a:spcBef>
                <a:spcPct val="0"/>
              </a:spcBef>
              <a:spcAft>
                <a:spcPct val="0"/>
              </a:spcAft>
              <a:buClrTx/>
              <a:buSzPct val="76000"/>
              <a:buFontTx/>
              <a:buChar char="○"/>
            </a:pPr>
            <a:r>
              <a:rPr lang="en-US" altLang="en-US" sz="1350" kern="1200">
                <a:solidFill>
                  <a:prstClr val="black"/>
                </a:solidFill>
                <a:ea typeface="+mn-ea"/>
              </a:rPr>
              <a:t>Shadow-Mask Method</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31BC577-F6BD-4B30-B1BB-8B50ECA4FAC8}"/>
              </a:ext>
            </a:extLst>
          </p:cNvPr>
          <p:cNvSpPr txBox="1">
            <a:spLocks noGrp="1"/>
          </p:cNvSpPr>
          <p:nvPr>
            <p:ph type="title"/>
          </p:nvPr>
        </p:nvSpPr>
        <p:spPr>
          <a:xfrm>
            <a:off x="107157" y="790575"/>
            <a:ext cx="4346972" cy="295338"/>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tabLst>
                <a:tab pos="1918811" algn="l"/>
                <a:tab pos="3377565" algn="l"/>
              </a:tabLst>
              <a:defRPr/>
            </a:pPr>
            <a:r>
              <a:rPr sz="1838" spc="-19" dirty="0"/>
              <a:t>Types</a:t>
            </a:r>
            <a:r>
              <a:rPr sz="1838" spc="191" dirty="0"/>
              <a:t> </a:t>
            </a:r>
            <a:r>
              <a:rPr sz="1838" spc="-30" dirty="0"/>
              <a:t>of</a:t>
            </a:r>
            <a:r>
              <a:rPr sz="1838" spc="101" dirty="0"/>
              <a:t> </a:t>
            </a:r>
            <a:r>
              <a:rPr sz="1838" spc="-15" dirty="0"/>
              <a:t>monitor,	</a:t>
            </a:r>
            <a:r>
              <a:rPr sz="1838" spc="-4" dirty="0"/>
              <a:t>Monochrome	</a:t>
            </a:r>
            <a:r>
              <a:rPr sz="1838" spc="-23" dirty="0"/>
              <a:t>and</a:t>
            </a:r>
            <a:r>
              <a:rPr sz="1838" spc="86" dirty="0"/>
              <a:t> </a:t>
            </a:r>
            <a:r>
              <a:rPr sz="1838" spc="-23" dirty="0"/>
              <a:t>color</a:t>
            </a:r>
            <a:endParaRPr sz="1838"/>
          </a:p>
        </p:txBody>
      </p:sp>
      <p:sp>
        <p:nvSpPr>
          <p:cNvPr id="3" name="object 3">
            <a:extLst>
              <a:ext uri="{FF2B5EF4-FFF2-40B4-BE49-F238E27FC236}">
                <a16:creationId xmlns:a16="http://schemas.microsoft.com/office/drawing/2014/main" id="{4ACC3F2B-6952-49D2-9A6D-5FBEC23F9479}"/>
              </a:ext>
            </a:extLst>
          </p:cNvPr>
          <p:cNvSpPr txBox="1"/>
          <p:nvPr/>
        </p:nvSpPr>
        <p:spPr>
          <a:xfrm>
            <a:off x="1440657" y="1500188"/>
            <a:ext cx="2007394" cy="217367"/>
          </a:xfrm>
          <a:prstGeom prst="rect">
            <a:avLst/>
          </a:prstGeom>
        </p:spPr>
        <p:txBody>
          <a:bodyPr lIns="0" tIns="9525" rIns="0" bIns="0">
            <a:spAutoFit/>
          </a:bodyPr>
          <a:lstStyle/>
          <a:p>
            <a:pPr marL="9525" defTabSz="685800">
              <a:spcBef>
                <a:spcPts val="75"/>
              </a:spcBef>
              <a:buClrTx/>
              <a:defRPr/>
            </a:pPr>
            <a:r>
              <a:rPr sz="1350" kern="1200" spc="-11" dirty="0">
                <a:solidFill>
                  <a:srgbClr val="585858"/>
                </a:solidFill>
                <a:ea typeface="+mn-ea"/>
              </a:rPr>
              <a:t>Beam </a:t>
            </a:r>
            <a:r>
              <a:rPr sz="1350" kern="1200" spc="-4" dirty="0">
                <a:solidFill>
                  <a:srgbClr val="585858"/>
                </a:solidFill>
                <a:ea typeface="+mn-ea"/>
              </a:rPr>
              <a:t>Penetration</a:t>
            </a:r>
            <a:r>
              <a:rPr sz="1350" kern="1200" spc="26" dirty="0">
                <a:solidFill>
                  <a:srgbClr val="585858"/>
                </a:solidFill>
                <a:ea typeface="+mn-ea"/>
              </a:rPr>
              <a:t> </a:t>
            </a:r>
            <a:r>
              <a:rPr sz="1350" kern="1200" spc="-11" dirty="0">
                <a:solidFill>
                  <a:srgbClr val="585858"/>
                </a:solidFill>
                <a:ea typeface="+mn-ea"/>
              </a:rPr>
              <a:t>Method</a:t>
            </a:r>
            <a:endParaRPr sz="1350" kern="1200">
              <a:solidFill>
                <a:prstClr val="black"/>
              </a:solidFill>
              <a:ea typeface="+mn-ea"/>
            </a:endParaRPr>
          </a:p>
        </p:txBody>
      </p:sp>
      <p:sp>
        <p:nvSpPr>
          <p:cNvPr id="66564" name="object 4">
            <a:extLst>
              <a:ext uri="{FF2B5EF4-FFF2-40B4-BE49-F238E27FC236}">
                <a16:creationId xmlns:a16="http://schemas.microsoft.com/office/drawing/2014/main" id="{788FA8AB-80E4-4D7B-83CD-C086A384F98A}"/>
              </a:ext>
            </a:extLst>
          </p:cNvPr>
          <p:cNvSpPr txBox="1">
            <a:spLocks noChangeArrowheads="1"/>
          </p:cNvSpPr>
          <p:nvPr/>
        </p:nvSpPr>
        <p:spPr bwMode="auto">
          <a:xfrm>
            <a:off x="739379" y="2300287"/>
            <a:ext cx="3515915" cy="105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1906"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spcBef>
                <a:spcPts val="94"/>
              </a:spcBef>
              <a:spcAft>
                <a:spcPct val="0"/>
              </a:spcAft>
              <a:buClrTx/>
              <a:buSzPct val="76000"/>
              <a:buFontTx/>
              <a:buChar char="●"/>
              <a:tabLst>
                <a:tab pos="323850" algn="l"/>
              </a:tabLst>
            </a:pPr>
            <a:r>
              <a:rPr lang="en-US" altLang="en-US" sz="1350" kern="1200">
                <a:solidFill>
                  <a:prstClr val="black"/>
                </a:solidFill>
                <a:ea typeface="+mn-ea"/>
              </a:rPr>
              <a:t>It used with random-scan monitors</a:t>
            </a:r>
          </a:p>
          <a:p>
            <a:pPr marL="323850" indent="-314325" defTabSz="685800" eaLnBrk="1" fontAlgn="base" hangingPunct="1">
              <a:lnSpc>
                <a:spcPct val="101000"/>
              </a:lnSpc>
              <a:spcBef>
                <a:spcPct val="0"/>
              </a:spcBef>
              <a:spcAft>
                <a:spcPct val="0"/>
              </a:spcAft>
              <a:buClrTx/>
              <a:buSzPct val="76000"/>
              <a:buFontTx/>
              <a:buChar char="●"/>
              <a:tabLst>
                <a:tab pos="323850" algn="l"/>
              </a:tabLst>
            </a:pPr>
            <a:r>
              <a:rPr lang="en-US" altLang="en-US" sz="1350" kern="1200">
                <a:solidFill>
                  <a:prstClr val="black"/>
                </a:solidFill>
                <a:ea typeface="+mn-ea"/>
              </a:rPr>
              <a:t>CRT screen is coated with two layers of  phosphor</a:t>
            </a:r>
          </a:p>
          <a:p>
            <a:pPr marL="323850" indent="-314325" defTabSz="685800" eaLnBrk="1" fontAlgn="base" hangingPunct="1">
              <a:lnSpc>
                <a:spcPct val="101000"/>
              </a:lnSpc>
              <a:spcBef>
                <a:spcPts val="56"/>
              </a:spcBef>
              <a:spcAft>
                <a:spcPct val="0"/>
              </a:spcAft>
              <a:buClrTx/>
              <a:buSzPct val="76000"/>
              <a:buFontTx/>
              <a:buChar char="●"/>
              <a:tabLst>
                <a:tab pos="323850" algn="l"/>
              </a:tabLst>
            </a:pPr>
            <a:r>
              <a:rPr lang="en-US" altLang="en-US" sz="1350" kern="1200">
                <a:solidFill>
                  <a:prstClr val="black"/>
                </a:solidFill>
                <a:ea typeface="+mn-ea"/>
              </a:rPr>
              <a:t>This method produces four colors only,  red, green, orange and yellow</a:t>
            </a: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948CA09-2844-44BB-898A-59FB7AF52AB4}"/>
              </a:ext>
            </a:extLst>
          </p:cNvPr>
          <p:cNvSpPr txBox="1">
            <a:spLocks noGrp="1"/>
          </p:cNvSpPr>
          <p:nvPr>
            <p:ph type="title"/>
          </p:nvPr>
        </p:nvSpPr>
        <p:spPr>
          <a:xfrm>
            <a:off x="107157" y="790575"/>
            <a:ext cx="4346972" cy="295338"/>
          </a:xfrm>
        </p:spPr>
        <p:txBody>
          <a:bodyPr vert="horz" wrap="square" lIns="0" tIns="12383" rIns="0" bIns="0" numCol="1" rtlCol="0" anchor="t" anchorCtr="0" compatLnSpc="1">
            <a:prstTxWarp prst="textNoShape">
              <a:avLst/>
            </a:prstTxWarp>
            <a:spAutoFit/>
          </a:bodyPr>
          <a:lstStyle/>
          <a:p>
            <a:pPr marL="9525" eaLnBrk="1" fontAlgn="auto" hangingPunct="1">
              <a:spcBef>
                <a:spcPts val="98"/>
              </a:spcBef>
              <a:spcAft>
                <a:spcPts val="0"/>
              </a:spcAft>
              <a:tabLst>
                <a:tab pos="1918811" algn="l"/>
                <a:tab pos="3377565" algn="l"/>
              </a:tabLst>
              <a:defRPr/>
            </a:pPr>
            <a:r>
              <a:rPr sz="1838" spc="-19" dirty="0"/>
              <a:t>Types</a:t>
            </a:r>
            <a:r>
              <a:rPr sz="1838" spc="191" dirty="0"/>
              <a:t> </a:t>
            </a:r>
            <a:r>
              <a:rPr sz="1838" spc="-30" dirty="0"/>
              <a:t>of</a:t>
            </a:r>
            <a:r>
              <a:rPr sz="1838" spc="101" dirty="0"/>
              <a:t> </a:t>
            </a:r>
            <a:r>
              <a:rPr sz="1838" spc="-15" dirty="0"/>
              <a:t>monitor,	</a:t>
            </a:r>
            <a:r>
              <a:rPr sz="1838" spc="-4" dirty="0"/>
              <a:t>Monochrome	</a:t>
            </a:r>
            <a:r>
              <a:rPr sz="1838" spc="-23" dirty="0"/>
              <a:t>and</a:t>
            </a:r>
            <a:r>
              <a:rPr sz="1838" spc="86" dirty="0"/>
              <a:t> </a:t>
            </a:r>
            <a:r>
              <a:rPr sz="1838" spc="-23" dirty="0"/>
              <a:t>color</a:t>
            </a:r>
            <a:endParaRPr sz="1838"/>
          </a:p>
        </p:txBody>
      </p:sp>
      <p:sp>
        <p:nvSpPr>
          <p:cNvPr id="67587" name="object 3">
            <a:extLst>
              <a:ext uri="{FF2B5EF4-FFF2-40B4-BE49-F238E27FC236}">
                <a16:creationId xmlns:a16="http://schemas.microsoft.com/office/drawing/2014/main" id="{3CE28A78-4957-4016-90F2-4A804543068F}"/>
              </a:ext>
            </a:extLst>
          </p:cNvPr>
          <p:cNvSpPr txBox="1">
            <a:spLocks noChangeArrowheads="1"/>
          </p:cNvSpPr>
          <p:nvPr/>
        </p:nvSpPr>
        <p:spPr bwMode="auto">
          <a:xfrm>
            <a:off x="666750" y="1440656"/>
            <a:ext cx="3511154" cy="2021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2383" rIns="0" bIns="0">
            <a:spAutoFit/>
          </a:bodyPr>
          <a:lstStyle>
            <a:lvl1pPr marL="15557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16681" algn="ctr" defTabSz="685800" eaLnBrk="1" fontAlgn="base" hangingPunct="1">
              <a:spcBef>
                <a:spcPts val="94"/>
              </a:spcBef>
              <a:spcAft>
                <a:spcPct val="0"/>
              </a:spcAft>
              <a:buClrTx/>
            </a:pPr>
            <a:r>
              <a:rPr lang="en-US" altLang="en-US" sz="2025" kern="1200">
                <a:solidFill>
                  <a:srgbClr val="585858"/>
                </a:solidFill>
                <a:ea typeface="+mn-ea"/>
              </a:rPr>
              <a:t>Shadow-Mask Method</a:t>
            </a:r>
            <a:endParaRPr lang="en-US" altLang="en-US" sz="2025" kern="1200">
              <a:solidFill>
                <a:prstClr val="black"/>
              </a:solidFill>
              <a:ea typeface="+mn-ea"/>
            </a:endParaRPr>
          </a:p>
          <a:p>
            <a:pPr marL="116681" defTabSz="685800" eaLnBrk="1" fontAlgn="base" hangingPunct="1">
              <a:spcBef>
                <a:spcPts val="19"/>
              </a:spcBef>
              <a:spcAft>
                <a:spcPct val="0"/>
              </a:spcAft>
              <a:buClrTx/>
            </a:pPr>
            <a:endParaRPr lang="en-US" altLang="en-US" sz="2700" kern="1200">
              <a:solidFill>
                <a:prstClr val="black"/>
              </a:solidFill>
              <a:ea typeface="+mn-ea"/>
            </a:endParaRPr>
          </a:p>
          <a:p>
            <a:pPr marL="116681" defTabSz="685800" eaLnBrk="1" fontAlgn="base" hangingPunct="1">
              <a:lnSpc>
                <a:spcPct val="101000"/>
              </a:lnSpc>
              <a:spcBef>
                <a:spcPct val="0"/>
              </a:spcBef>
              <a:spcAft>
                <a:spcPct val="0"/>
              </a:spcAft>
              <a:buClrTx/>
              <a:buSzPct val="76000"/>
              <a:buFontTx/>
              <a:buChar char="●"/>
            </a:pPr>
            <a:r>
              <a:rPr lang="en-US" altLang="en-US" sz="1350" kern="1200">
                <a:solidFill>
                  <a:prstClr val="black"/>
                </a:solidFill>
                <a:ea typeface="+mn-ea"/>
              </a:rPr>
              <a:t>It is commonly used in the Raster-Scan  System</a:t>
            </a:r>
          </a:p>
          <a:p>
            <a:pPr marL="116681" defTabSz="685800" eaLnBrk="1" fontAlgn="base" hangingPunct="1">
              <a:lnSpc>
                <a:spcPts val="1744"/>
              </a:lnSpc>
              <a:spcBef>
                <a:spcPts val="19"/>
              </a:spcBef>
              <a:spcAft>
                <a:spcPct val="0"/>
              </a:spcAft>
              <a:buClrTx/>
              <a:buSzPct val="76000"/>
              <a:buFontTx/>
              <a:buChar char="●"/>
            </a:pPr>
            <a:r>
              <a:rPr lang="en-US" altLang="en-US" sz="1350" kern="1200">
                <a:solidFill>
                  <a:prstClr val="black"/>
                </a:solidFill>
                <a:ea typeface="+mn-ea"/>
              </a:rPr>
              <a:t>It is used in the majority of color TV  sets and monitors</a:t>
            </a:r>
          </a:p>
          <a:p>
            <a:pPr marL="116681" defTabSz="685800" eaLnBrk="1" fontAlgn="base" hangingPunct="1">
              <a:lnSpc>
                <a:spcPts val="1613"/>
              </a:lnSpc>
              <a:spcBef>
                <a:spcPct val="0"/>
              </a:spcBef>
              <a:spcAft>
                <a:spcPct val="0"/>
              </a:spcAft>
              <a:buClrTx/>
              <a:buSzPct val="76000"/>
              <a:buFontTx/>
              <a:buChar char="●"/>
            </a:pPr>
            <a:r>
              <a:rPr lang="en-US" altLang="en-US" sz="1350" kern="1200">
                <a:solidFill>
                  <a:prstClr val="black"/>
                </a:solidFill>
                <a:ea typeface="+mn-ea"/>
              </a:rPr>
              <a:t>Shadow mask grid is pierced with small</a:t>
            </a:r>
          </a:p>
          <a:p>
            <a:pPr marL="116681" defTabSz="685800" eaLnBrk="1" fontAlgn="base" hangingPunct="1">
              <a:spcBef>
                <a:spcPts val="75"/>
              </a:spcBef>
              <a:spcAft>
                <a:spcPct val="0"/>
              </a:spcAft>
              <a:buClrTx/>
            </a:pPr>
            <a:r>
              <a:rPr lang="en-US" altLang="en-US" sz="1350" kern="1200">
                <a:solidFill>
                  <a:prstClr val="black"/>
                </a:solidFill>
                <a:ea typeface="+mn-ea"/>
              </a:rPr>
              <a:t>round holes in a triangular pattern.</a:t>
            </a: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6C1019C-D362-4632-A851-A01382B5E10D}"/>
              </a:ext>
            </a:extLst>
          </p:cNvPr>
          <p:cNvSpPr txBox="1">
            <a:spLocks noGrp="1"/>
          </p:cNvSpPr>
          <p:nvPr>
            <p:ph type="title"/>
          </p:nvPr>
        </p:nvSpPr>
        <p:spPr>
          <a:xfrm>
            <a:off x="107157" y="625079"/>
            <a:ext cx="4274344"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spc="-4" dirty="0"/>
              <a:t>CGA, </a:t>
            </a:r>
            <a:r>
              <a:rPr sz="1800" spc="-11" dirty="0"/>
              <a:t>EGA, VGA, SVGA, </a:t>
            </a:r>
            <a:r>
              <a:rPr sz="1800" spc="-15" dirty="0"/>
              <a:t>Digital</a:t>
            </a:r>
            <a:r>
              <a:rPr sz="1800" spc="229" dirty="0"/>
              <a:t> </a:t>
            </a:r>
            <a:r>
              <a:rPr sz="1800" spc="-19" dirty="0"/>
              <a:t>Analogue</a:t>
            </a:r>
            <a:endParaRPr sz="1800"/>
          </a:p>
        </p:txBody>
      </p:sp>
      <p:sp>
        <p:nvSpPr>
          <p:cNvPr id="68611" name="object 3">
            <a:extLst>
              <a:ext uri="{FF2B5EF4-FFF2-40B4-BE49-F238E27FC236}">
                <a16:creationId xmlns:a16="http://schemas.microsoft.com/office/drawing/2014/main" id="{48268951-DD5D-4F23-9A90-C495D8E0B807}"/>
              </a:ext>
            </a:extLst>
          </p:cNvPr>
          <p:cNvSpPr txBox="1">
            <a:spLocks noChangeArrowheads="1"/>
          </p:cNvSpPr>
          <p:nvPr/>
        </p:nvSpPr>
        <p:spPr bwMode="auto">
          <a:xfrm>
            <a:off x="689373" y="1328738"/>
            <a:ext cx="3479006" cy="269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67628"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1108075" indent="-41910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535"/>
              </a:spcBef>
              <a:spcAft>
                <a:spcPct val="0"/>
              </a:spcAft>
              <a:buClrTx/>
            </a:pPr>
            <a:r>
              <a:rPr lang="en-US" altLang="en-US" sz="1575" kern="1200">
                <a:solidFill>
                  <a:srgbClr val="585858"/>
                </a:solidFill>
                <a:ea typeface="+mn-ea"/>
              </a:rPr>
              <a:t>CGA</a:t>
            </a:r>
            <a:r>
              <a:rPr lang="en-IN" altLang="en-US" sz="1575" kern="1200">
                <a:solidFill>
                  <a:srgbClr val="585858"/>
                </a:solidFill>
                <a:ea typeface="+mn-ea"/>
              </a:rPr>
              <a:t> </a:t>
            </a:r>
            <a:r>
              <a:rPr lang="en-US" altLang="en-US" sz="1575" b="1" kern="1200">
                <a:solidFill>
                  <a:srgbClr val="585858"/>
                </a:solidFill>
                <a:ea typeface="+mn-ea"/>
              </a:rPr>
              <a:t>(Color Graphics Adapter)</a:t>
            </a:r>
            <a:endParaRPr lang="en-US" altLang="en-US" sz="1575" kern="1200">
              <a:solidFill>
                <a:prstClr val="black"/>
              </a:solidFill>
              <a:ea typeface="+mn-ea"/>
            </a:endParaRPr>
          </a:p>
          <a:p>
            <a:pPr marL="9525" defTabSz="685800" eaLnBrk="1" fontAlgn="base" hangingPunct="1">
              <a:spcBef>
                <a:spcPts val="431"/>
              </a:spcBef>
              <a:spcAft>
                <a:spcPct val="0"/>
              </a:spcAft>
              <a:buClrTx/>
              <a:buSzPct val="76000"/>
              <a:buFontTx/>
              <a:buChar char="●"/>
            </a:pPr>
            <a:r>
              <a:rPr lang="en-US" altLang="en-US" sz="1350" kern="1200">
                <a:solidFill>
                  <a:prstClr val="black"/>
                </a:solidFill>
                <a:ea typeface="+mn-ea"/>
              </a:rPr>
              <a:t>The CGA standard, introduced in 1981</a:t>
            </a:r>
          </a:p>
          <a:p>
            <a:pPr marL="9525" defTabSz="685800" eaLnBrk="1" fontAlgn="base" hangingPunct="1">
              <a:spcBef>
                <a:spcPts val="38"/>
              </a:spcBef>
              <a:spcAft>
                <a:spcPct val="0"/>
              </a:spcAft>
              <a:buClrTx/>
              <a:buFont typeface="Arial" panose="020B0604020202020204" pitchFamily="34" charset="0"/>
              <a:buChar char="●"/>
            </a:pPr>
            <a:endParaRPr lang="en-US" altLang="en-US" sz="1350" kern="1200">
              <a:solidFill>
                <a:prstClr val="black"/>
              </a:solidFill>
              <a:ea typeface="+mn-ea"/>
            </a:endParaRPr>
          </a:p>
          <a:p>
            <a:pPr marL="9525" defTabSz="685800" eaLnBrk="1" fontAlgn="base" hangingPunct="1">
              <a:lnSpc>
                <a:spcPct val="105000"/>
              </a:lnSpc>
              <a:spcBef>
                <a:spcPct val="0"/>
              </a:spcBef>
              <a:spcAft>
                <a:spcPct val="0"/>
              </a:spcAft>
              <a:buClrTx/>
              <a:buSzPct val="76000"/>
              <a:buFontTx/>
              <a:buChar char="●"/>
            </a:pPr>
            <a:r>
              <a:rPr lang="en-US" altLang="en-US" sz="1350" kern="1200">
                <a:solidFill>
                  <a:prstClr val="black"/>
                </a:solidFill>
                <a:ea typeface="+mn-ea"/>
              </a:rPr>
              <a:t>CGA card came	video memory  different modes</a:t>
            </a:r>
          </a:p>
          <a:p>
            <a:pPr marL="9525" defTabSz="685800" eaLnBrk="1" fontAlgn="base" hangingPunct="1">
              <a:spcBef>
                <a:spcPct val="0"/>
              </a:spcBef>
              <a:spcAft>
                <a:spcPct val="0"/>
              </a:spcAft>
              <a:buClrTx/>
              <a:buFont typeface="Arial" panose="020B0604020202020204" pitchFamily="34" charset="0"/>
              <a:buChar char="●"/>
            </a:pPr>
            <a:endParaRPr lang="en-US" altLang="en-US" sz="1575" kern="1200">
              <a:solidFill>
                <a:prstClr val="black"/>
              </a:solidFill>
              <a:ea typeface="+mn-ea"/>
            </a:endParaRPr>
          </a:p>
          <a:p>
            <a:pPr marL="9525" defTabSz="685800" eaLnBrk="1" fontAlgn="base" hangingPunct="1">
              <a:spcBef>
                <a:spcPts val="28"/>
              </a:spcBef>
              <a:spcAft>
                <a:spcPct val="0"/>
              </a:spcAft>
              <a:buClrTx/>
              <a:buFont typeface="Arial" panose="020B0604020202020204" pitchFamily="34" charset="0"/>
              <a:buChar char="●"/>
            </a:pPr>
            <a:endParaRPr lang="en-US" altLang="en-US" sz="1275" kern="1200">
              <a:solidFill>
                <a:prstClr val="black"/>
              </a:solidFill>
              <a:ea typeface="+mn-ea"/>
            </a:endParaRPr>
          </a:p>
          <a:p>
            <a:pPr marL="831056" lvl="1" indent="-314325" defTabSz="685800" eaLnBrk="1" fontAlgn="base" hangingPunct="1">
              <a:spcBef>
                <a:spcPct val="0"/>
              </a:spcBef>
              <a:spcAft>
                <a:spcPct val="0"/>
              </a:spcAft>
              <a:buClrTx/>
              <a:buSzPct val="76000"/>
              <a:buFont typeface="Arial" panose="020B0604020202020204" pitchFamily="34" charset="0"/>
              <a:buChar char="○"/>
            </a:pPr>
            <a:r>
              <a:rPr lang="en-US" altLang="en-US" sz="1350" b="1" kern="1200">
                <a:solidFill>
                  <a:prstClr val="black"/>
                </a:solidFill>
                <a:ea typeface="+mn-ea"/>
              </a:rPr>
              <a:t>Text mode</a:t>
            </a:r>
            <a:endParaRPr lang="en-US" altLang="en-US" sz="1350" kern="1200">
              <a:solidFill>
                <a:prstClr val="black"/>
              </a:solidFill>
              <a:ea typeface="+mn-ea"/>
            </a:endParaRPr>
          </a:p>
          <a:p>
            <a:pPr marL="831056" lvl="1" indent="-314325" defTabSz="685800" eaLnBrk="1" fontAlgn="base" hangingPunct="1">
              <a:spcBef>
                <a:spcPts val="10"/>
              </a:spcBef>
              <a:spcAft>
                <a:spcPct val="0"/>
              </a:spcAft>
              <a:buClrTx/>
              <a:buFont typeface="Arial" panose="020B0604020202020204" pitchFamily="34" charset="0"/>
              <a:buChar char="○"/>
            </a:pPr>
            <a:endParaRPr lang="en-US" altLang="en-US" sz="1350" kern="1200">
              <a:solidFill>
                <a:prstClr val="black"/>
              </a:solidFill>
              <a:ea typeface="+mn-ea"/>
            </a:endParaRPr>
          </a:p>
          <a:p>
            <a:pPr marL="831056" lvl="1" indent="-314325" defTabSz="685800" eaLnBrk="1" fontAlgn="base" hangingPunct="1">
              <a:spcBef>
                <a:spcPct val="0"/>
              </a:spcBef>
              <a:spcAft>
                <a:spcPct val="0"/>
              </a:spcAft>
              <a:buClrTx/>
              <a:buSzPct val="76000"/>
              <a:buFont typeface="Arial" panose="020B0604020202020204" pitchFamily="34" charset="0"/>
              <a:buChar char="○"/>
            </a:pPr>
            <a:r>
              <a:rPr lang="en-US" altLang="en-US" sz="1350" b="1" kern="1200">
                <a:solidFill>
                  <a:prstClr val="black"/>
                </a:solidFill>
                <a:ea typeface="+mn-ea"/>
              </a:rPr>
              <a:t>Color Mode</a:t>
            </a:r>
            <a:endParaRPr lang="en-US" altLang="en-US" sz="1350" kern="1200">
              <a:solidFill>
                <a:prstClr val="black"/>
              </a:solidFill>
              <a:ea typeface="+mn-ea"/>
            </a:endParaRPr>
          </a:p>
          <a:p>
            <a:pPr marL="831056" lvl="1" indent="-314325" defTabSz="685800" eaLnBrk="1" fontAlgn="base" hangingPunct="1">
              <a:spcBef>
                <a:spcPts val="10"/>
              </a:spcBef>
              <a:spcAft>
                <a:spcPct val="0"/>
              </a:spcAft>
              <a:buClrTx/>
              <a:buFont typeface="Arial" panose="020B0604020202020204" pitchFamily="34" charset="0"/>
              <a:buChar char="○"/>
            </a:pPr>
            <a:endParaRPr lang="en-US" altLang="en-US" sz="1350" kern="1200">
              <a:solidFill>
                <a:prstClr val="black"/>
              </a:solidFill>
              <a:ea typeface="+mn-ea"/>
            </a:endParaRPr>
          </a:p>
          <a:p>
            <a:pPr marL="831056" lvl="1" indent="-314325" defTabSz="685800" eaLnBrk="1" fontAlgn="base" hangingPunct="1">
              <a:spcBef>
                <a:spcPct val="0"/>
              </a:spcBef>
              <a:spcAft>
                <a:spcPct val="0"/>
              </a:spcAft>
              <a:buClrTx/>
              <a:buSzPct val="76000"/>
              <a:buFont typeface="Arial" panose="020B0604020202020204" pitchFamily="34" charset="0"/>
              <a:buChar char="○"/>
            </a:pPr>
            <a:r>
              <a:rPr lang="en-US" altLang="en-US" sz="1350" b="1" kern="1200">
                <a:solidFill>
                  <a:prstClr val="black"/>
                </a:solidFill>
                <a:ea typeface="+mn-ea"/>
              </a:rPr>
              <a:t>Monochrome Graphics Mode</a:t>
            </a:r>
            <a:endParaRPr lang="en-US" altLang="en-US" sz="1350" kern="1200">
              <a:solidFill>
                <a:prstClr val="black"/>
              </a:solidFill>
              <a:ea typeface="+mn-ea"/>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4096825-5333-4EE1-9258-35D8A0797E86}"/>
              </a:ext>
            </a:extLst>
          </p:cNvPr>
          <p:cNvSpPr txBox="1">
            <a:spLocks noGrp="1"/>
          </p:cNvSpPr>
          <p:nvPr>
            <p:ph type="title"/>
          </p:nvPr>
        </p:nvSpPr>
        <p:spPr>
          <a:xfrm>
            <a:off x="107157" y="625079"/>
            <a:ext cx="4274344"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spc="-4" dirty="0"/>
              <a:t>CGA, </a:t>
            </a:r>
            <a:r>
              <a:rPr sz="1800" spc="-11" dirty="0"/>
              <a:t>EGA, VGA, SVGA, </a:t>
            </a:r>
            <a:r>
              <a:rPr sz="1800" spc="-15" dirty="0"/>
              <a:t>Digital</a:t>
            </a:r>
            <a:r>
              <a:rPr sz="1800" spc="229" dirty="0"/>
              <a:t> </a:t>
            </a:r>
            <a:r>
              <a:rPr sz="1800" spc="-19" dirty="0"/>
              <a:t>Analogue</a:t>
            </a:r>
            <a:endParaRPr sz="1800"/>
          </a:p>
        </p:txBody>
      </p:sp>
      <p:sp>
        <p:nvSpPr>
          <p:cNvPr id="69635" name="object 3">
            <a:extLst>
              <a:ext uri="{FF2B5EF4-FFF2-40B4-BE49-F238E27FC236}">
                <a16:creationId xmlns:a16="http://schemas.microsoft.com/office/drawing/2014/main" id="{61A6316B-BE6D-450C-8E41-0384C392C6E3}"/>
              </a:ext>
            </a:extLst>
          </p:cNvPr>
          <p:cNvSpPr txBox="1">
            <a:spLocks noChangeArrowheads="1"/>
          </p:cNvSpPr>
          <p:nvPr/>
        </p:nvSpPr>
        <p:spPr bwMode="auto">
          <a:xfrm>
            <a:off x="689372" y="1387079"/>
            <a:ext cx="3432572" cy="294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1149350" indent="-41910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75"/>
              </a:spcBef>
              <a:spcAft>
                <a:spcPct val="0"/>
              </a:spcAft>
              <a:buClrTx/>
            </a:pPr>
            <a:r>
              <a:rPr lang="en-US" altLang="en-US" sz="1575" kern="1200">
                <a:solidFill>
                  <a:srgbClr val="585858"/>
                </a:solidFill>
                <a:ea typeface="+mn-ea"/>
              </a:rPr>
              <a:t>EGA</a:t>
            </a:r>
            <a:r>
              <a:rPr lang="en-US" altLang="en-US" sz="1575" b="1" kern="1200">
                <a:solidFill>
                  <a:srgbClr val="585858"/>
                </a:solidFill>
                <a:ea typeface="+mn-ea"/>
              </a:rPr>
              <a:t>(Enhanced Graphics Adapter)</a:t>
            </a:r>
            <a:endParaRPr lang="en-US" altLang="en-US" sz="1575" kern="1200">
              <a:solidFill>
                <a:prstClr val="black"/>
              </a:solidFill>
              <a:ea typeface="+mn-ea"/>
            </a:endParaRPr>
          </a:p>
          <a:p>
            <a:pPr marL="9525" defTabSz="685800" eaLnBrk="1" fontAlgn="base" hangingPunct="1">
              <a:spcBef>
                <a:spcPts val="1191"/>
              </a:spcBef>
              <a:spcAft>
                <a:spcPct val="0"/>
              </a:spcAft>
              <a:buClrTx/>
              <a:buSzPct val="76000"/>
              <a:buFontTx/>
              <a:buChar char="●"/>
            </a:pPr>
            <a:r>
              <a:rPr lang="en-US" altLang="en-US" sz="1350" kern="1200">
                <a:solidFill>
                  <a:prstClr val="black"/>
                </a:solidFill>
                <a:ea typeface="+mn-ea"/>
              </a:rPr>
              <a:t>Enhanced Graphics Adapter was</a:t>
            </a:r>
          </a:p>
          <a:p>
            <a:pPr marL="9525" defTabSz="685800" eaLnBrk="1" fontAlgn="base" hangingPunct="1">
              <a:spcBef>
                <a:spcPts val="28"/>
              </a:spcBef>
              <a:spcAft>
                <a:spcPct val="0"/>
              </a:spcAft>
              <a:buClrTx/>
            </a:pPr>
            <a:r>
              <a:rPr lang="en-US" altLang="en-US" sz="1350" kern="1200">
                <a:solidFill>
                  <a:prstClr val="black"/>
                </a:solidFill>
                <a:ea typeface="+mn-ea"/>
              </a:rPr>
              <a:t>introduced by IBM in 1984</a:t>
            </a:r>
          </a:p>
          <a:p>
            <a:pPr marL="9525" defTabSz="685800" eaLnBrk="1" fontAlgn="base" hangingPunct="1">
              <a:lnSpc>
                <a:spcPts val="1744"/>
              </a:lnSpc>
              <a:spcBef>
                <a:spcPts val="19"/>
              </a:spcBef>
              <a:spcAft>
                <a:spcPct val="0"/>
              </a:spcAft>
              <a:buClrTx/>
              <a:buSzPct val="76000"/>
              <a:buFontTx/>
              <a:buChar char="●"/>
            </a:pPr>
            <a:r>
              <a:rPr lang="en-US" altLang="en-US" sz="1350" kern="1200">
                <a:solidFill>
                  <a:prstClr val="black"/>
                </a:solidFill>
                <a:ea typeface="+mn-ea"/>
              </a:rPr>
              <a:t>EGA increased resolution to 640×350  pixels in 16 colors</a:t>
            </a:r>
          </a:p>
          <a:p>
            <a:pPr marL="9525" defTabSz="685800" eaLnBrk="1" fontAlgn="base" hangingPunct="1">
              <a:lnSpc>
                <a:spcPts val="1613"/>
              </a:lnSpc>
              <a:spcBef>
                <a:spcPct val="0"/>
              </a:spcBef>
              <a:spcAft>
                <a:spcPct val="0"/>
              </a:spcAft>
              <a:buClrTx/>
              <a:buSzPct val="76000"/>
              <a:buFontTx/>
              <a:buChar char="●"/>
            </a:pPr>
            <a:r>
              <a:rPr lang="en-US" altLang="en-US" sz="1350" kern="1200">
                <a:solidFill>
                  <a:prstClr val="black"/>
                </a:solidFill>
                <a:ea typeface="+mn-ea"/>
              </a:rPr>
              <a:t>256KB of video memory to allow full</a:t>
            </a:r>
          </a:p>
          <a:p>
            <a:pPr marL="9525" defTabSz="685800" eaLnBrk="1" fontAlgn="base" hangingPunct="1">
              <a:spcBef>
                <a:spcPts val="75"/>
              </a:spcBef>
              <a:spcAft>
                <a:spcPct val="0"/>
              </a:spcAft>
              <a:buClrTx/>
            </a:pPr>
            <a:r>
              <a:rPr lang="en-US" altLang="en-US" sz="1350" kern="1200">
                <a:solidFill>
                  <a:prstClr val="black"/>
                </a:solidFill>
                <a:ea typeface="+mn-ea"/>
              </a:rPr>
              <a:t>implementation of all EGA modes</a:t>
            </a:r>
          </a:p>
          <a:p>
            <a:pPr marL="9525" defTabSz="685800" eaLnBrk="1" fontAlgn="base" hangingPunct="1">
              <a:spcBef>
                <a:spcPts val="10"/>
              </a:spcBef>
              <a:spcAft>
                <a:spcPct val="0"/>
              </a:spcAft>
              <a:buClrTx/>
            </a:pPr>
            <a:endParaRPr lang="en-US" altLang="en-US" sz="1350" kern="1200">
              <a:solidFill>
                <a:prstClr val="black"/>
              </a:solidFill>
              <a:ea typeface="+mn-ea"/>
            </a:endParaRPr>
          </a:p>
          <a:p>
            <a:pPr marL="862013" lvl="1" indent="-314325" defTabSz="685800" eaLnBrk="1" fontAlgn="base" hangingPunct="1">
              <a:spcBef>
                <a:spcPct val="0"/>
              </a:spcBef>
              <a:spcAft>
                <a:spcPct val="0"/>
              </a:spcAft>
              <a:buClrTx/>
              <a:buSzPct val="76000"/>
              <a:buFont typeface="Arial" panose="020B0604020202020204" pitchFamily="34" charset="0"/>
              <a:buChar char="○"/>
            </a:pPr>
            <a:r>
              <a:rPr lang="en-US" altLang="en-US" sz="1350" b="1" kern="1200">
                <a:solidFill>
                  <a:prstClr val="black"/>
                </a:solidFill>
                <a:ea typeface="+mn-ea"/>
              </a:rPr>
              <a:t>High-resolution mode</a:t>
            </a:r>
            <a:endParaRPr lang="en-US" altLang="en-US" sz="1350" kern="1200">
              <a:solidFill>
                <a:prstClr val="black"/>
              </a:solidFill>
              <a:ea typeface="+mn-ea"/>
            </a:endParaRPr>
          </a:p>
          <a:p>
            <a:pPr marL="862013" lvl="1" indent="-314325" defTabSz="685800" eaLnBrk="1" fontAlgn="base" hangingPunct="1">
              <a:spcBef>
                <a:spcPct val="0"/>
              </a:spcBef>
              <a:spcAft>
                <a:spcPct val="0"/>
              </a:spcAft>
              <a:buClrTx/>
              <a:buFont typeface="Arial" panose="020B0604020202020204" pitchFamily="34" charset="0"/>
              <a:buChar char="○"/>
            </a:pPr>
            <a:endParaRPr lang="en-US" altLang="en-US" sz="1350" kern="1200">
              <a:solidFill>
                <a:prstClr val="black"/>
              </a:solidFill>
              <a:ea typeface="+mn-ea"/>
            </a:endParaRPr>
          </a:p>
          <a:p>
            <a:pPr marL="862013" lvl="1" indent="-314325" defTabSz="685800" eaLnBrk="1" fontAlgn="base" hangingPunct="1">
              <a:spcBef>
                <a:spcPct val="0"/>
              </a:spcBef>
              <a:spcAft>
                <a:spcPct val="0"/>
              </a:spcAft>
              <a:buClrTx/>
              <a:buSzPct val="76000"/>
              <a:buFont typeface="Arial" panose="020B0604020202020204" pitchFamily="34" charset="0"/>
              <a:buChar char="○"/>
            </a:pPr>
            <a:r>
              <a:rPr lang="en-US" altLang="en-US" sz="1350" b="1" kern="1200">
                <a:solidFill>
                  <a:prstClr val="black"/>
                </a:solidFill>
                <a:ea typeface="+mn-ea"/>
              </a:rPr>
              <a:t>CGA mode</a:t>
            </a:r>
            <a:endParaRPr lang="en-US" altLang="en-US" sz="1350" kern="1200">
              <a:solidFill>
                <a:prstClr val="black"/>
              </a:solidFill>
              <a:ea typeface="+mn-ea"/>
            </a:endParaRPr>
          </a:p>
          <a:p>
            <a:pPr marL="862013" lvl="1" indent="-314325" defTabSz="685800" eaLnBrk="1" fontAlgn="base" hangingPunct="1">
              <a:spcBef>
                <a:spcPts val="19"/>
              </a:spcBef>
              <a:spcAft>
                <a:spcPct val="0"/>
              </a:spcAft>
              <a:buClrTx/>
              <a:buFont typeface="Arial" panose="020B0604020202020204" pitchFamily="34" charset="0"/>
              <a:buChar char="○"/>
            </a:pPr>
            <a:endParaRPr lang="en-US" altLang="en-US" sz="1425" kern="1200">
              <a:solidFill>
                <a:prstClr val="black"/>
              </a:solidFill>
              <a:ea typeface="+mn-ea"/>
            </a:endParaRPr>
          </a:p>
          <a:p>
            <a:pPr marL="862013" lvl="1" indent="-314325" defTabSz="685800" eaLnBrk="1" fontAlgn="base" hangingPunct="1">
              <a:spcBef>
                <a:spcPct val="0"/>
              </a:spcBef>
              <a:spcAft>
                <a:spcPct val="0"/>
              </a:spcAft>
              <a:buClrTx/>
              <a:buSzPct val="76000"/>
              <a:buFont typeface="Arial" panose="020B0604020202020204" pitchFamily="34" charset="0"/>
              <a:buChar char="○"/>
            </a:pPr>
            <a:r>
              <a:rPr lang="en-US" altLang="en-US" sz="1350" b="1" kern="1200">
                <a:solidFill>
                  <a:prstClr val="black"/>
                </a:solidFill>
                <a:ea typeface="+mn-ea"/>
              </a:rPr>
              <a:t>MDA mode</a:t>
            </a:r>
            <a:endParaRPr lang="en-US" altLang="en-US" sz="1350" kern="1200">
              <a:solidFill>
                <a:prstClr val="black"/>
              </a:solidFill>
              <a:ea typeface="+mn-ea"/>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9A68EB70-DF31-4241-B3AA-42D5B7201327}"/>
              </a:ext>
            </a:extLst>
          </p:cNvPr>
          <p:cNvSpPr txBox="1">
            <a:spLocks noGrp="1"/>
          </p:cNvSpPr>
          <p:nvPr>
            <p:ph type="title"/>
          </p:nvPr>
        </p:nvSpPr>
        <p:spPr>
          <a:xfrm>
            <a:off x="107157" y="625079"/>
            <a:ext cx="4274344"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spc="-4" dirty="0"/>
              <a:t>CGA, </a:t>
            </a:r>
            <a:r>
              <a:rPr sz="1800" spc="-11" dirty="0"/>
              <a:t>EGA, VGA, SVGA, </a:t>
            </a:r>
            <a:r>
              <a:rPr sz="1800" spc="-15" dirty="0"/>
              <a:t>Digital</a:t>
            </a:r>
            <a:r>
              <a:rPr sz="1800" spc="229" dirty="0"/>
              <a:t> </a:t>
            </a:r>
            <a:r>
              <a:rPr sz="1800" spc="-19" dirty="0"/>
              <a:t>Analogue</a:t>
            </a:r>
            <a:endParaRPr sz="1800"/>
          </a:p>
        </p:txBody>
      </p:sp>
      <p:sp>
        <p:nvSpPr>
          <p:cNvPr id="70659" name="object 3">
            <a:extLst>
              <a:ext uri="{FF2B5EF4-FFF2-40B4-BE49-F238E27FC236}">
                <a16:creationId xmlns:a16="http://schemas.microsoft.com/office/drawing/2014/main" id="{D7DCB5E4-F934-4342-8E37-51906FBACC44}"/>
              </a:ext>
            </a:extLst>
          </p:cNvPr>
          <p:cNvSpPr txBox="1">
            <a:spLocks noChangeArrowheads="1"/>
          </p:cNvSpPr>
          <p:nvPr/>
        </p:nvSpPr>
        <p:spPr bwMode="auto">
          <a:xfrm>
            <a:off x="689372" y="1387078"/>
            <a:ext cx="3480197" cy="220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75"/>
              </a:spcBef>
              <a:spcAft>
                <a:spcPct val="0"/>
              </a:spcAft>
              <a:buClrTx/>
            </a:pPr>
            <a:r>
              <a:rPr lang="en-US" altLang="en-US" sz="1575" kern="1200">
                <a:solidFill>
                  <a:srgbClr val="585858"/>
                </a:solidFill>
                <a:ea typeface="+mn-ea"/>
              </a:rPr>
              <a:t>VGA</a:t>
            </a:r>
            <a:r>
              <a:rPr lang="en-US" altLang="en-US" sz="1575" b="1" kern="1200">
                <a:solidFill>
                  <a:srgbClr val="585858"/>
                </a:solidFill>
                <a:ea typeface="+mn-ea"/>
              </a:rPr>
              <a:t>(Video Graphics Array)</a:t>
            </a:r>
            <a:endParaRPr lang="en-US" altLang="en-US" sz="1575" kern="1200">
              <a:solidFill>
                <a:prstClr val="black"/>
              </a:solidFill>
              <a:ea typeface="+mn-ea"/>
            </a:endParaRPr>
          </a:p>
          <a:p>
            <a:pPr marL="9525" defTabSz="685800" eaLnBrk="1" fontAlgn="base" hangingPunct="1">
              <a:spcBef>
                <a:spcPct val="0"/>
              </a:spcBef>
              <a:spcAft>
                <a:spcPct val="0"/>
              </a:spcAft>
              <a:buClrTx/>
            </a:pPr>
            <a:endParaRPr lang="en-US" altLang="en-US" sz="1725" kern="1200">
              <a:solidFill>
                <a:prstClr val="black"/>
              </a:solidFill>
              <a:ea typeface="+mn-ea"/>
            </a:endParaRPr>
          </a:p>
          <a:p>
            <a:pPr marL="9525" defTabSz="685800" eaLnBrk="1" fontAlgn="base" hangingPunct="1">
              <a:spcBef>
                <a:spcPct val="0"/>
              </a:spcBef>
              <a:spcAft>
                <a:spcPct val="0"/>
              </a:spcAft>
              <a:buClrTx/>
            </a:pPr>
            <a:endParaRPr lang="en-US" altLang="en-US" sz="1350" kern="1200">
              <a:solidFill>
                <a:prstClr val="black"/>
              </a:solidFill>
              <a:ea typeface="+mn-ea"/>
            </a:endParaRPr>
          </a:p>
          <a:p>
            <a:pPr marL="9525" defTabSz="685800" eaLnBrk="1" fontAlgn="base" hangingPunct="1">
              <a:lnSpc>
                <a:spcPct val="101000"/>
              </a:lnSpc>
              <a:spcBef>
                <a:spcPct val="0"/>
              </a:spcBef>
              <a:spcAft>
                <a:spcPct val="0"/>
              </a:spcAft>
              <a:buClrTx/>
              <a:buSzPct val="76000"/>
              <a:buFontTx/>
              <a:buChar char="●"/>
            </a:pPr>
            <a:r>
              <a:rPr lang="en-US" altLang="en-US" sz="1350" kern="1200">
                <a:solidFill>
                  <a:prstClr val="black"/>
                </a:solidFill>
                <a:ea typeface="+mn-ea"/>
              </a:rPr>
              <a:t>VGA graphics started to come on the  motherboard as a single chip</a:t>
            </a:r>
          </a:p>
          <a:p>
            <a:pPr marL="9525" defTabSz="685800" eaLnBrk="1" fontAlgn="base" hangingPunct="1">
              <a:spcBef>
                <a:spcPts val="28"/>
              </a:spcBef>
              <a:spcAft>
                <a:spcPct val="0"/>
              </a:spcAft>
              <a:buClrTx/>
              <a:buSzPct val="76000"/>
              <a:buFontTx/>
              <a:buChar char="●"/>
            </a:pPr>
            <a:r>
              <a:rPr lang="en-US" altLang="en-US" sz="1350" kern="1200">
                <a:solidFill>
                  <a:prstClr val="black"/>
                </a:solidFill>
                <a:ea typeface="+mn-ea"/>
              </a:rPr>
              <a:t>VGA’s 640×480 remains a sort of</a:t>
            </a:r>
          </a:p>
          <a:p>
            <a:pPr marL="9525" defTabSz="685800" eaLnBrk="1" fontAlgn="base" hangingPunct="1">
              <a:lnSpc>
                <a:spcPct val="101000"/>
              </a:lnSpc>
              <a:spcBef>
                <a:spcPts val="56"/>
              </a:spcBef>
              <a:spcAft>
                <a:spcPct val="0"/>
              </a:spcAft>
              <a:buClrTx/>
            </a:pPr>
            <a:r>
              <a:rPr lang="en-US" altLang="en-US" sz="1350" kern="1200">
                <a:solidFill>
                  <a:prstClr val="black"/>
                </a:solidFill>
                <a:ea typeface="+mn-ea"/>
              </a:rPr>
              <a:t>lowest common denominator for all  graphics cards</a:t>
            </a:r>
          </a:p>
          <a:p>
            <a:pPr marL="9525" defTabSz="685800" eaLnBrk="1" fontAlgn="base" hangingPunct="1">
              <a:lnSpc>
                <a:spcPct val="101000"/>
              </a:lnSpc>
              <a:spcBef>
                <a:spcPts val="56"/>
              </a:spcBef>
              <a:spcAft>
                <a:spcPct val="0"/>
              </a:spcAft>
              <a:buClrTx/>
              <a:buSzPct val="76000"/>
              <a:buFontTx/>
              <a:buChar char="●"/>
            </a:pPr>
            <a:r>
              <a:rPr lang="en-US" altLang="en-US" sz="1350" kern="1200">
                <a:solidFill>
                  <a:prstClr val="black"/>
                </a:solidFill>
                <a:ea typeface="+mn-ea"/>
              </a:rPr>
              <a:t>The VGA specification dictated 256KB  of video RAM, 16- and 256-color  modes</a:t>
            </a: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335038E-22B9-4D35-BF00-E1C09EAFFB42}"/>
              </a:ext>
            </a:extLst>
          </p:cNvPr>
          <p:cNvSpPr txBox="1">
            <a:spLocks noGrp="1"/>
          </p:cNvSpPr>
          <p:nvPr>
            <p:ph type="title"/>
          </p:nvPr>
        </p:nvSpPr>
        <p:spPr>
          <a:xfrm>
            <a:off x="107157" y="625079"/>
            <a:ext cx="4274344"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spc="-4" dirty="0"/>
              <a:t>CGA, </a:t>
            </a:r>
            <a:r>
              <a:rPr sz="1800" spc="-11" dirty="0"/>
              <a:t>EGA, VGA, SVGA, </a:t>
            </a:r>
            <a:r>
              <a:rPr sz="1800" spc="-15" dirty="0"/>
              <a:t>Digital</a:t>
            </a:r>
            <a:r>
              <a:rPr sz="1800" spc="229" dirty="0"/>
              <a:t> </a:t>
            </a:r>
            <a:r>
              <a:rPr sz="1800" spc="-19" dirty="0"/>
              <a:t>Analogue</a:t>
            </a:r>
            <a:endParaRPr sz="1800"/>
          </a:p>
        </p:txBody>
      </p:sp>
      <p:sp>
        <p:nvSpPr>
          <p:cNvPr id="71683" name="object 3">
            <a:extLst>
              <a:ext uri="{FF2B5EF4-FFF2-40B4-BE49-F238E27FC236}">
                <a16:creationId xmlns:a16="http://schemas.microsoft.com/office/drawing/2014/main" id="{18B5B22F-1B56-4E74-A001-7C56AC318B21}"/>
              </a:ext>
            </a:extLst>
          </p:cNvPr>
          <p:cNvSpPr txBox="1">
            <a:spLocks noChangeArrowheads="1"/>
          </p:cNvSpPr>
          <p:nvPr/>
        </p:nvSpPr>
        <p:spPr bwMode="auto">
          <a:xfrm>
            <a:off x="689373" y="1387079"/>
            <a:ext cx="3526631" cy="2196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75"/>
              </a:spcBef>
              <a:spcAft>
                <a:spcPct val="0"/>
              </a:spcAft>
              <a:buClrTx/>
            </a:pPr>
            <a:r>
              <a:rPr lang="en-US" altLang="en-US" sz="1575" kern="1200">
                <a:solidFill>
                  <a:srgbClr val="585858"/>
                </a:solidFill>
                <a:ea typeface="+mn-ea"/>
              </a:rPr>
              <a:t>SVGA</a:t>
            </a:r>
            <a:r>
              <a:rPr lang="en-US" altLang="en-US" sz="1575" b="1" kern="1200">
                <a:solidFill>
                  <a:srgbClr val="585858"/>
                </a:solidFill>
                <a:ea typeface="+mn-ea"/>
              </a:rPr>
              <a:t>(Super Video Graphics Array)</a:t>
            </a:r>
            <a:endParaRPr lang="en-US" altLang="en-US" sz="1575" kern="1200">
              <a:solidFill>
                <a:prstClr val="black"/>
              </a:solidFill>
              <a:ea typeface="+mn-ea"/>
            </a:endParaRPr>
          </a:p>
          <a:p>
            <a:pPr marL="9525" defTabSz="685800" eaLnBrk="1" fontAlgn="base" hangingPunct="1">
              <a:spcBef>
                <a:spcPts val="38"/>
              </a:spcBef>
              <a:spcAft>
                <a:spcPct val="0"/>
              </a:spcAft>
              <a:buClrTx/>
            </a:pPr>
            <a:endParaRPr lang="en-US" altLang="en-US" sz="1575" kern="1200">
              <a:solidFill>
                <a:prstClr val="black"/>
              </a:solidFill>
              <a:ea typeface="+mn-ea"/>
            </a:endParaRPr>
          </a:p>
          <a:p>
            <a:pPr marL="9525" defTabSz="685800" eaLnBrk="1" fontAlgn="base" hangingPunct="1">
              <a:spcBef>
                <a:spcPct val="0"/>
              </a:spcBef>
              <a:spcAft>
                <a:spcPct val="0"/>
              </a:spcAft>
              <a:buClrTx/>
              <a:buSzPct val="76000"/>
              <a:buFontTx/>
              <a:buChar char="●"/>
            </a:pPr>
            <a:r>
              <a:rPr lang="en-US" altLang="en-US" sz="1350" kern="1200">
                <a:solidFill>
                  <a:prstClr val="black"/>
                </a:solidFill>
                <a:ea typeface="+mn-ea"/>
              </a:rPr>
              <a:t>Super VGA was first defined in 1989</a:t>
            </a:r>
          </a:p>
          <a:p>
            <a:pPr marL="9525" defTabSz="685800" eaLnBrk="1" fontAlgn="base" hangingPunct="1">
              <a:spcBef>
                <a:spcPts val="19"/>
              </a:spcBef>
              <a:spcAft>
                <a:spcPct val="0"/>
              </a:spcAft>
              <a:buClrTx/>
              <a:buFont typeface="Arial" panose="020B0604020202020204" pitchFamily="34" charset="0"/>
              <a:buChar char="●"/>
            </a:pPr>
            <a:endParaRPr lang="en-US" altLang="en-US" sz="1425" kern="1200">
              <a:solidFill>
                <a:prstClr val="black"/>
              </a:solidFill>
              <a:ea typeface="+mn-ea"/>
            </a:endParaRPr>
          </a:p>
          <a:p>
            <a:pPr marL="9525" defTabSz="685800" eaLnBrk="1" fontAlgn="base" hangingPunct="1">
              <a:lnSpc>
                <a:spcPct val="103000"/>
              </a:lnSpc>
              <a:spcBef>
                <a:spcPct val="0"/>
              </a:spcBef>
              <a:spcAft>
                <a:spcPct val="0"/>
              </a:spcAft>
              <a:buClrTx/>
              <a:buSzPct val="76000"/>
              <a:buFontTx/>
              <a:buChar char="●"/>
            </a:pPr>
            <a:r>
              <a:rPr lang="en-US" altLang="en-US" sz="1350" kern="1200">
                <a:solidFill>
                  <a:prstClr val="black"/>
                </a:solidFill>
                <a:ea typeface="+mn-ea"/>
              </a:rPr>
              <a:t>It was invented by the Video  Electronics Standards Association  (VESA)</a:t>
            </a:r>
          </a:p>
          <a:p>
            <a:pPr marL="9525" defTabSz="685800" eaLnBrk="1" fontAlgn="base" hangingPunct="1">
              <a:spcBef>
                <a:spcPts val="38"/>
              </a:spcBef>
              <a:spcAft>
                <a:spcPct val="0"/>
              </a:spcAft>
              <a:buClrTx/>
              <a:buFont typeface="Arial" panose="020B0604020202020204" pitchFamily="34" charset="0"/>
              <a:buChar char="●"/>
            </a:pPr>
            <a:endParaRPr lang="en-US" altLang="en-US" sz="1425" kern="1200">
              <a:solidFill>
                <a:prstClr val="black"/>
              </a:solidFill>
              <a:ea typeface="+mn-ea"/>
            </a:endParaRPr>
          </a:p>
          <a:p>
            <a:pPr marL="9525" defTabSz="685800" eaLnBrk="1" fontAlgn="base" hangingPunct="1">
              <a:lnSpc>
                <a:spcPct val="103000"/>
              </a:lnSpc>
              <a:spcBef>
                <a:spcPct val="0"/>
              </a:spcBef>
              <a:spcAft>
                <a:spcPct val="0"/>
              </a:spcAft>
              <a:buClrTx/>
              <a:buSzPct val="76000"/>
              <a:buFontTx/>
              <a:buChar char="●"/>
            </a:pPr>
            <a:r>
              <a:rPr lang="en-US" altLang="en-US" sz="1350" kern="1200">
                <a:solidFill>
                  <a:prstClr val="black"/>
                </a:solidFill>
                <a:ea typeface="+mn-ea"/>
              </a:rPr>
              <a:t>SVGA evolved to 1024×768 with 256  colors and even higher resolutions and  colors as time went on</a:t>
            </a: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17FFB382-C73F-4516-9B37-8943B7D9150A}"/>
              </a:ext>
            </a:extLst>
          </p:cNvPr>
          <p:cNvSpPr txBox="1">
            <a:spLocks noGrp="1"/>
          </p:cNvSpPr>
          <p:nvPr>
            <p:ph type="title"/>
          </p:nvPr>
        </p:nvSpPr>
        <p:spPr>
          <a:xfrm>
            <a:off x="138112" y="592932"/>
            <a:ext cx="4348163"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spc="-8" dirty="0"/>
              <a:t>Main </a:t>
            </a:r>
            <a:r>
              <a:rPr sz="1800" spc="-15" dirty="0"/>
              <a:t>components </a:t>
            </a:r>
            <a:r>
              <a:rPr sz="1800" dirty="0"/>
              <a:t>&amp; </a:t>
            </a:r>
            <a:r>
              <a:rPr sz="1800" spc="-11" dirty="0"/>
              <a:t>connectors </a:t>
            </a:r>
            <a:r>
              <a:rPr sz="1800" spc="-23" dirty="0"/>
              <a:t>on</a:t>
            </a:r>
            <a:r>
              <a:rPr sz="1800" spc="-180" dirty="0"/>
              <a:t> </a:t>
            </a:r>
            <a:r>
              <a:rPr sz="1800" spc="-15" dirty="0"/>
              <a:t>Display</a:t>
            </a:r>
            <a:endParaRPr sz="1800"/>
          </a:p>
        </p:txBody>
      </p:sp>
      <p:sp>
        <p:nvSpPr>
          <p:cNvPr id="3" name="object 3">
            <a:extLst>
              <a:ext uri="{FF2B5EF4-FFF2-40B4-BE49-F238E27FC236}">
                <a16:creationId xmlns:a16="http://schemas.microsoft.com/office/drawing/2014/main" id="{0821FC8A-F401-4652-A68F-5950D171C57D}"/>
              </a:ext>
            </a:extLst>
          </p:cNvPr>
          <p:cNvSpPr txBox="1"/>
          <p:nvPr/>
        </p:nvSpPr>
        <p:spPr>
          <a:xfrm>
            <a:off x="453628" y="1066800"/>
            <a:ext cx="2708672" cy="251992"/>
          </a:xfrm>
          <a:prstGeom prst="rect">
            <a:avLst/>
          </a:prstGeom>
        </p:spPr>
        <p:txBody>
          <a:bodyPr lIns="0" tIns="9525" rIns="0" bIns="0">
            <a:spAutoFit/>
          </a:bodyPr>
          <a:lstStyle/>
          <a:p>
            <a:pPr marL="9525" defTabSz="685800">
              <a:spcBef>
                <a:spcPts val="75"/>
              </a:spcBef>
              <a:buClrTx/>
              <a:defRPr/>
            </a:pPr>
            <a:r>
              <a:rPr sz="1575" kern="1200" spc="-4" dirty="0">
                <a:solidFill>
                  <a:srgbClr val="585858"/>
                </a:solidFill>
                <a:ea typeface="+mn-ea"/>
              </a:rPr>
              <a:t>Components </a:t>
            </a:r>
            <a:r>
              <a:rPr sz="1575" kern="1200" spc="-19" dirty="0">
                <a:solidFill>
                  <a:srgbClr val="585858"/>
                </a:solidFill>
                <a:ea typeface="+mn-ea"/>
              </a:rPr>
              <a:t>of </a:t>
            </a:r>
            <a:r>
              <a:rPr sz="1575" kern="1200" spc="-4" dirty="0">
                <a:solidFill>
                  <a:srgbClr val="585858"/>
                </a:solidFill>
                <a:ea typeface="+mn-ea"/>
              </a:rPr>
              <a:t>Graphics</a:t>
            </a:r>
            <a:r>
              <a:rPr sz="1575" kern="1200" spc="-11" dirty="0">
                <a:solidFill>
                  <a:srgbClr val="585858"/>
                </a:solidFill>
                <a:ea typeface="+mn-ea"/>
              </a:rPr>
              <a:t> </a:t>
            </a:r>
            <a:r>
              <a:rPr sz="1575" kern="1200" spc="-19" dirty="0">
                <a:solidFill>
                  <a:srgbClr val="585858"/>
                </a:solidFill>
                <a:ea typeface="+mn-ea"/>
              </a:rPr>
              <a:t>Card</a:t>
            </a:r>
            <a:endParaRPr sz="1575" kern="1200">
              <a:solidFill>
                <a:prstClr val="black"/>
              </a:solidFill>
              <a:ea typeface="+mn-ea"/>
            </a:endParaRPr>
          </a:p>
        </p:txBody>
      </p:sp>
      <p:sp>
        <p:nvSpPr>
          <p:cNvPr id="72708" name="object 4">
            <a:extLst>
              <a:ext uri="{FF2B5EF4-FFF2-40B4-BE49-F238E27FC236}">
                <a16:creationId xmlns:a16="http://schemas.microsoft.com/office/drawing/2014/main" id="{AC4785B0-3691-4356-B4D3-9CFB9F9732AA}"/>
              </a:ext>
            </a:extLst>
          </p:cNvPr>
          <p:cNvSpPr txBox="1">
            <a:spLocks noChangeArrowheads="1"/>
          </p:cNvSpPr>
          <p:nvPr/>
        </p:nvSpPr>
        <p:spPr bwMode="auto">
          <a:xfrm>
            <a:off x="770335" y="1858567"/>
            <a:ext cx="3452813" cy="148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049"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lnSpc>
                <a:spcPct val="101000"/>
              </a:lnSpc>
              <a:spcBef>
                <a:spcPts val="75"/>
              </a:spcBef>
              <a:spcAft>
                <a:spcPct val="0"/>
              </a:spcAft>
              <a:buClrTx/>
              <a:buSzPct val="76000"/>
              <a:buFontTx/>
              <a:buChar char="●"/>
              <a:tabLst>
                <a:tab pos="323850" algn="l"/>
              </a:tabLst>
            </a:pPr>
            <a:r>
              <a:rPr lang="en-US" altLang="en-US" sz="1350" kern="1200">
                <a:solidFill>
                  <a:prstClr val="black"/>
                </a:solidFill>
                <a:ea typeface="+mn-ea"/>
              </a:rPr>
              <a:t>GPU or </a:t>
            </a:r>
            <a:r>
              <a:rPr lang="en-US" altLang="en-US" sz="1350" b="1" kern="1200">
                <a:solidFill>
                  <a:prstClr val="black"/>
                </a:solidFill>
                <a:ea typeface="+mn-ea"/>
              </a:rPr>
              <a:t>Graphics Processing Unit </a:t>
            </a:r>
            <a:r>
              <a:rPr lang="en-US" altLang="en-US" sz="1350" kern="1200">
                <a:solidFill>
                  <a:prstClr val="black"/>
                </a:solidFill>
                <a:ea typeface="+mn-ea"/>
              </a:rPr>
              <a:t>is  the main component and heart of the  graphics card</a:t>
            </a:r>
          </a:p>
          <a:p>
            <a:pPr marL="323850" indent="-314325" defTabSz="685800" eaLnBrk="1" fontAlgn="base" hangingPunct="1">
              <a:spcBef>
                <a:spcPts val="38"/>
              </a:spcBef>
              <a:spcAft>
                <a:spcPct val="0"/>
              </a:spcAft>
              <a:buClrTx/>
              <a:buFont typeface="Arial" panose="020B0604020202020204" pitchFamily="34" charset="0"/>
              <a:buChar char="●"/>
              <a:tabLst>
                <a:tab pos="323850" algn="l"/>
              </a:tabLst>
            </a:pPr>
            <a:endParaRPr lang="en-US" altLang="en-US" sz="1425" kern="1200">
              <a:solidFill>
                <a:prstClr val="black"/>
              </a:solidFill>
              <a:ea typeface="+mn-ea"/>
            </a:endParaRPr>
          </a:p>
          <a:p>
            <a:pPr marL="323850" indent="-314325" defTabSz="685800" eaLnBrk="1" fontAlgn="base" hangingPunct="1">
              <a:lnSpc>
                <a:spcPct val="103000"/>
              </a:lnSpc>
              <a:spcBef>
                <a:spcPct val="0"/>
              </a:spcBef>
              <a:spcAft>
                <a:spcPct val="0"/>
              </a:spcAft>
              <a:buClrTx/>
              <a:buSzPct val="76000"/>
              <a:buFontTx/>
              <a:buChar char="●"/>
              <a:tabLst>
                <a:tab pos="323850" algn="l"/>
              </a:tabLst>
            </a:pPr>
            <a:r>
              <a:rPr lang="en-US" altLang="en-US" sz="1350" kern="1200">
                <a:solidFill>
                  <a:prstClr val="black"/>
                </a:solidFill>
                <a:ea typeface="+mn-ea"/>
              </a:rPr>
              <a:t>It is also known as Graphics Processor  and does all the processing in your  graphics card</a:t>
            </a: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D1D44CE0-A9B0-4E02-9CAA-5E0C52FAF914}"/>
              </a:ext>
            </a:extLst>
          </p:cNvPr>
          <p:cNvSpPr txBox="1">
            <a:spLocks noGrp="1"/>
          </p:cNvSpPr>
          <p:nvPr>
            <p:ph type="title"/>
          </p:nvPr>
        </p:nvSpPr>
        <p:spPr>
          <a:xfrm>
            <a:off x="138112" y="592932"/>
            <a:ext cx="4348163"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spc="-8" dirty="0"/>
              <a:t>Main </a:t>
            </a:r>
            <a:r>
              <a:rPr sz="1800" spc="-15" dirty="0"/>
              <a:t>components </a:t>
            </a:r>
            <a:r>
              <a:rPr sz="1800" dirty="0"/>
              <a:t>&amp; </a:t>
            </a:r>
            <a:r>
              <a:rPr sz="1800" spc="-11" dirty="0"/>
              <a:t>connectors </a:t>
            </a:r>
            <a:r>
              <a:rPr sz="1800" spc="-23" dirty="0"/>
              <a:t>on</a:t>
            </a:r>
            <a:r>
              <a:rPr sz="1800" spc="-180" dirty="0"/>
              <a:t> </a:t>
            </a:r>
            <a:r>
              <a:rPr sz="1800" spc="-15" dirty="0"/>
              <a:t>Display</a:t>
            </a:r>
            <a:endParaRPr sz="1800"/>
          </a:p>
        </p:txBody>
      </p:sp>
      <p:sp>
        <p:nvSpPr>
          <p:cNvPr id="3" name="object 3">
            <a:extLst>
              <a:ext uri="{FF2B5EF4-FFF2-40B4-BE49-F238E27FC236}">
                <a16:creationId xmlns:a16="http://schemas.microsoft.com/office/drawing/2014/main" id="{AB4EB047-A50C-4BC2-8413-FDA333C2FAC0}"/>
              </a:ext>
            </a:extLst>
          </p:cNvPr>
          <p:cNvSpPr txBox="1"/>
          <p:nvPr/>
        </p:nvSpPr>
        <p:spPr>
          <a:xfrm>
            <a:off x="453628" y="1066800"/>
            <a:ext cx="3394472" cy="2937407"/>
          </a:xfrm>
          <a:prstGeom prst="rect">
            <a:avLst/>
          </a:prstGeom>
        </p:spPr>
        <p:txBody>
          <a:bodyPr lIns="0" tIns="9525" rIns="0" bIns="0">
            <a:spAutoFit/>
          </a:bodyPr>
          <a:lstStyle/>
          <a:p>
            <a:pPr marL="9525" defTabSz="685800">
              <a:spcBef>
                <a:spcPts val="75"/>
              </a:spcBef>
              <a:buClrTx/>
              <a:defRPr/>
            </a:pPr>
            <a:r>
              <a:rPr sz="1575" kern="1200" spc="-4" dirty="0">
                <a:solidFill>
                  <a:srgbClr val="585858"/>
                </a:solidFill>
                <a:ea typeface="+mn-ea"/>
              </a:rPr>
              <a:t>Components </a:t>
            </a:r>
            <a:r>
              <a:rPr sz="1575" kern="1200" spc="-19" dirty="0">
                <a:solidFill>
                  <a:srgbClr val="585858"/>
                </a:solidFill>
                <a:ea typeface="+mn-ea"/>
              </a:rPr>
              <a:t>of </a:t>
            </a:r>
            <a:r>
              <a:rPr sz="1575" kern="1200" spc="-4" dirty="0">
                <a:solidFill>
                  <a:srgbClr val="585858"/>
                </a:solidFill>
                <a:ea typeface="+mn-ea"/>
              </a:rPr>
              <a:t>Graphics</a:t>
            </a:r>
            <a:r>
              <a:rPr sz="1575" kern="1200" spc="4" dirty="0">
                <a:solidFill>
                  <a:srgbClr val="585858"/>
                </a:solidFill>
                <a:ea typeface="+mn-ea"/>
              </a:rPr>
              <a:t> </a:t>
            </a:r>
            <a:r>
              <a:rPr sz="1575" kern="1200" spc="-19" dirty="0">
                <a:solidFill>
                  <a:srgbClr val="585858"/>
                </a:solidFill>
                <a:ea typeface="+mn-ea"/>
              </a:rPr>
              <a:t>Card</a:t>
            </a:r>
            <a:endParaRPr sz="1575" kern="1200">
              <a:solidFill>
                <a:prstClr val="black"/>
              </a:solidFill>
              <a:ea typeface="+mn-ea"/>
            </a:endParaRPr>
          </a:p>
          <a:p>
            <a:pPr defTabSz="685800">
              <a:spcBef>
                <a:spcPts val="38"/>
              </a:spcBef>
              <a:buClrTx/>
              <a:defRPr/>
            </a:pPr>
            <a:endParaRPr sz="1913" kern="1200">
              <a:solidFill>
                <a:prstClr val="black"/>
              </a:solidFill>
              <a:ea typeface="+mn-ea"/>
            </a:endParaRPr>
          </a:p>
          <a:p>
            <a:pPr marL="641033" indent="-314801" defTabSz="685800">
              <a:buClrTx/>
              <a:buSzPct val="75675"/>
              <a:buFont typeface="Arial"/>
              <a:buChar char="●"/>
              <a:tabLst>
                <a:tab pos="640556" algn="l"/>
                <a:tab pos="641033" algn="l"/>
              </a:tabLst>
              <a:defRPr/>
            </a:pPr>
            <a:r>
              <a:rPr sz="1388" b="1" kern="1200" dirty="0">
                <a:solidFill>
                  <a:prstClr val="black"/>
                </a:solidFill>
                <a:ea typeface="+mn-ea"/>
              </a:rPr>
              <a:t>VRAM</a:t>
            </a:r>
            <a:endParaRPr sz="1388" kern="1200">
              <a:solidFill>
                <a:prstClr val="black"/>
              </a:solidFill>
              <a:ea typeface="+mn-ea"/>
            </a:endParaRPr>
          </a:p>
          <a:p>
            <a:pPr marL="641033" indent="-314801" defTabSz="685800">
              <a:spcBef>
                <a:spcPts val="26"/>
              </a:spcBef>
              <a:buClrTx/>
              <a:buSzPct val="75675"/>
              <a:buFont typeface="Arial"/>
              <a:buChar char="●"/>
              <a:tabLst>
                <a:tab pos="640556" algn="l"/>
                <a:tab pos="641033" algn="l"/>
              </a:tabLst>
              <a:defRPr/>
            </a:pPr>
            <a:r>
              <a:rPr sz="1388" b="1" kern="1200" spc="8" dirty="0">
                <a:solidFill>
                  <a:prstClr val="black"/>
                </a:solidFill>
                <a:ea typeface="+mn-ea"/>
              </a:rPr>
              <a:t>VRM(Voltage </a:t>
            </a:r>
            <a:r>
              <a:rPr sz="1388" b="1" kern="1200" dirty="0">
                <a:solidFill>
                  <a:prstClr val="black"/>
                </a:solidFill>
                <a:ea typeface="+mn-ea"/>
              </a:rPr>
              <a:t>Regulator</a:t>
            </a:r>
            <a:r>
              <a:rPr sz="1388" b="1" kern="1200" spc="259" dirty="0">
                <a:solidFill>
                  <a:prstClr val="black"/>
                </a:solidFill>
                <a:ea typeface="+mn-ea"/>
              </a:rPr>
              <a:t> </a:t>
            </a:r>
            <a:r>
              <a:rPr sz="1388" b="1" kern="1200" spc="4" dirty="0">
                <a:solidFill>
                  <a:prstClr val="black"/>
                </a:solidFill>
                <a:ea typeface="+mn-ea"/>
              </a:rPr>
              <a:t>Module)</a:t>
            </a:r>
            <a:endParaRPr sz="1388" kern="1200">
              <a:solidFill>
                <a:prstClr val="black"/>
              </a:solidFill>
              <a:ea typeface="+mn-ea"/>
            </a:endParaRPr>
          </a:p>
          <a:p>
            <a:pPr marL="641033" indent="-314801" defTabSz="685800">
              <a:spcBef>
                <a:spcPts val="23"/>
              </a:spcBef>
              <a:buClrTx/>
              <a:buSzPct val="75675"/>
              <a:buFont typeface="Arial"/>
              <a:buChar char="●"/>
              <a:tabLst>
                <a:tab pos="640556" algn="l"/>
                <a:tab pos="641033" algn="l"/>
              </a:tabLst>
              <a:defRPr/>
            </a:pPr>
            <a:r>
              <a:rPr sz="1388" b="1" kern="1200" spc="4" dirty="0">
                <a:solidFill>
                  <a:prstClr val="black"/>
                </a:solidFill>
                <a:ea typeface="+mn-ea"/>
              </a:rPr>
              <a:t>Cooler</a:t>
            </a:r>
            <a:endParaRPr sz="1388" kern="1200">
              <a:solidFill>
                <a:prstClr val="black"/>
              </a:solidFill>
              <a:ea typeface="+mn-ea"/>
            </a:endParaRPr>
          </a:p>
          <a:p>
            <a:pPr marL="641033" indent="-314801" defTabSz="685800">
              <a:spcBef>
                <a:spcPts val="83"/>
              </a:spcBef>
              <a:buClrTx/>
              <a:buSzPct val="75675"/>
              <a:buFont typeface="Arial"/>
              <a:buChar char="●"/>
              <a:tabLst>
                <a:tab pos="640556" algn="l"/>
                <a:tab pos="641033" algn="l"/>
              </a:tabLst>
              <a:defRPr/>
            </a:pPr>
            <a:r>
              <a:rPr sz="1388" b="1" kern="1200" spc="19" dirty="0">
                <a:solidFill>
                  <a:prstClr val="black"/>
                </a:solidFill>
                <a:ea typeface="+mn-ea"/>
              </a:rPr>
              <a:t>PCB</a:t>
            </a:r>
            <a:endParaRPr sz="1388" kern="1200">
              <a:solidFill>
                <a:prstClr val="black"/>
              </a:solidFill>
              <a:ea typeface="+mn-ea"/>
            </a:endParaRPr>
          </a:p>
          <a:p>
            <a:pPr marL="641033" indent="-314801" defTabSz="685800">
              <a:spcBef>
                <a:spcPts val="23"/>
              </a:spcBef>
              <a:buClrTx/>
              <a:buSzPct val="75675"/>
              <a:buFont typeface="Arial"/>
              <a:buChar char="●"/>
              <a:tabLst>
                <a:tab pos="640556" algn="l"/>
                <a:tab pos="641033" algn="l"/>
              </a:tabLst>
              <a:defRPr/>
            </a:pPr>
            <a:r>
              <a:rPr sz="1388" b="1" kern="1200" spc="15" dirty="0">
                <a:solidFill>
                  <a:prstClr val="black"/>
                </a:solidFill>
                <a:ea typeface="+mn-ea"/>
              </a:rPr>
              <a:t>PCI </a:t>
            </a:r>
            <a:r>
              <a:rPr sz="1388" b="1" kern="1200" spc="11" dirty="0">
                <a:solidFill>
                  <a:prstClr val="black"/>
                </a:solidFill>
                <a:ea typeface="+mn-ea"/>
              </a:rPr>
              <a:t>Express x16</a:t>
            </a:r>
            <a:r>
              <a:rPr sz="1388" b="1" kern="1200" spc="34" dirty="0">
                <a:solidFill>
                  <a:prstClr val="black"/>
                </a:solidFill>
                <a:ea typeface="+mn-ea"/>
              </a:rPr>
              <a:t> </a:t>
            </a:r>
            <a:r>
              <a:rPr sz="1388" b="1" kern="1200" dirty="0">
                <a:solidFill>
                  <a:prstClr val="black"/>
                </a:solidFill>
                <a:ea typeface="+mn-ea"/>
              </a:rPr>
              <a:t>connector</a:t>
            </a:r>
            <a:endParaRPr sz="1388" kern="1200">
              <a:solidFill>
                <a:prstClr val="black"/>
              </a:solidFill>
              <a:ea typeface="+mn-ea"/>
            </a:endParaRPr>
          </a:p>
          <a:p>
            <a:pPr defTabSz="685800">
              <a:spcBef>
                <a:spcPts val="19"/>
              </a:spcBef>
              <a:buClrTx/>
              <a:buFont typeface="Arial"/>
              <a:buChar char="●"/>
              <a:defRPr/>
            </a:pPr>
            <a:endParaRPr sz="1425" kern="1200">
              <a:solidFill>
                <a:prstClr val="black"/>
              </a:solidFill>
              <a:ea typeface="+mn-ea"/>
            </a:endParaRPr>
          </a:p>
          <a:p>
            <a:pPr marL="1098233" lvl="1" indent="-315278" defTabSz="685800">
              <a:spcBef>
                <a:spcPts val="4"/>
              </a:spcBef>
              <a:buClrTx/>
              <a:buSzPct val="75675"/>
              <a:buFont typeface="Arial"/>
              <a:buChar char="○"/>
              <a:tabLst>
                <a:tab pos="1098233" algn="l"/>
                <a:tab pos="1098709" algn="l"/>
              </a:tabLst>
              <a:defRPr/>
            </a:pPr>
            <a:r>
              <a:rPr sz="1388" b="1" kern="1200" spc="11" dirty="0">
                <a:solidFill>
                  <a:prstClr val="black"/>
                </a:solidFill>
                <a:ea typeface="+mn-ea"/>
              </a:rPr>
              <a:t>8</a:t>
            </a:r>
            <a:r>
              <a:rPr sz="1388" b="1" kern="1200" spc="-60" dirty="0">
                <a:solidFill>
                  <a:prstClr val="black"/>
                </a:solidFill>
                <a:ea typeface="+mn-ea"/>
              </a:rPr>
              <a:t> </a:t>
            </a:r>
            <a:r>
              <a:rPr sz="1388" b="1" kern="1200" spc="15" dirty="0">
                <a:solidFill>
                  <a:prstClr val="black"/>
                </a:solidFill>
                <a:ea typeface="+mn-ea"/>
              </a:rPr>
              <a:t>Pin</a:t>
            </a:r>
            <a:endParaRPr sz="1388" kern="1200">
              <a:solidFill>
                <a:prstClr val="black"/>
              </a:solidFill>
              <a:ea typeface="+mn-ea"/>
            </a:endParaRPr>
          </a:p>
          <a:p>
            <a:pPr marL="342900" lvl="1" defTabSz="685800">
              <a:spcBef>
                <a:spcPts val="4"/>
              </a:spcBef>
              <a:buClrTx/>
              <a:buFont typeface="Arial"/>
              <a:buChar char="○"/>
              <a:defRPr/>
            </a:pPr>
            <a:endParaRPr sz="1388" kern="1200">
              <a:solidFill>
                <a:prstClr val="black"/>
              </a:solidFill>
              <a:ea typeface="+mn-ea"/>
            </a:endParaRPr>
          </a:p>
          <a:p>
            <a:pPr marL="1098233" lvl="1" indent="-315278" defTabSz="685800">
              <a:buClrTx/>
              <a:buSzPct val="75675"/>
              <a:buFont typeface="Arial"/>
              <a:buChar char="○"/>
              <a:tabLst>
                <a:tab pos="1098233" algn="l"/>
                <a:tab pos="1098709" algn="l"/>
              </a:tabLst>
              <a:defRPr/>
            </a:pPr>
            <a:r>
              <a:rPr sz="1388" b="1" kern="1200" spc="11" dirty="0">
                <a:solidFill>
                  <a:prstClr val="black"/>
                </a:solidFill>
                <a:ea typeface="+mn-ea"/>
              </a:rPr>
              <a:t>6</a:t>
            </a:r>
            <a:r>
              <a:rPr sz="1388" b="1" kern="1200" spc="-60" dirty="0">
                <a:solidFill>
                  <a:prstClr val="black"/>
                </a:solidFill>
                <a:ea typeface="+mn-ea"/>
              </a:rPr>
              <a:t> </a:t>
            </a:r>
            <a:r>
              <a:rPr sz="1388" b="1" kern="1200" spc="15" dirty="0">
                <a:solidFill>
                  <a:prstClr val="black"/>
                </a:solidFill>
                <a:ea typeface="+mn-ea"/>
              </a:rPr>
              <a:t>Pin</a:t>
            </a:r>
            <a:endParaRPr sz="1388" kern="1200">
              <a:solidFill>
                <a:prstClr val="black"/>
              </a:solidFill>
              <a:ea typeface="+mn-ea"/>
            </a:endParaRPr>
          </a:p>
          <a:p>
            <a:pPr marL="342900" lvl="1" defTabSz="685800">
              <a:spcBef>
                <a:spcPts val="4"/>
              </a:spcBef>
              <a:buClrTx/>
              <a:buFont typeface="Arial"/>
              <a:buChar char="○"/>
              <a:defRPr/>
            </a:pPr>
            <a:endParaRPr sz="1538" kern="1200">
              <a:solidFill>
                <a:prstClr val="black"/>
              </a:solidFill>
              <a:ea typeface="+mn-ea"/>
            </a:endParaRPr>
          </a:p>
          <a:p>
            <a:pPr marL="641033" indent="-314801" defTabSz="685800">
              <a:buClrTx/>
              <a:buSzPct val="75675"/>
              <a:buFont typeface="Arial"/>
              <a:buChar char="●"/>
              <a:tabLst>
                <a:tab pos="640556" algn="l"/>
                <a:tab pos="641033" algn="l"/>
              </a:tabLst>
              <a:defRPr/>
            </a:pPr>
            <a:r>
              <a:rPr sz="1388" b="1" kern="1200" spc="8" dirty="0">
                <a:solidFill>
                  <a:prstClr val="black"/>
                </a:solidFill>
                <a:ea typeface="+mn-ea"/>
              </a:rPr>
              <a:t>SLI </a:t>
            </a:r>
            <a:r>
              <a:rPr sz="1388" b="1" kern="1200" spc="4" dirty="0">
                <a:solidFill>
                  <a:prstClr val="black"/>
                </a:solidFill>
                <a:ea typeface="+mn-ea"/>
              </a:rPr>
              <a:t>/ </a:t>
            </a:r>
            <a:r>
              <a:rPr sz="1388" b="1" kern="1200" spc="8" dirty="0">
                <a:solidFill>
                  <a:prstClr val="black"/>
                </a:solidFill>
                <a:ea typeface="+mn-ea"/>
              </a:rPr>
              <a:t>Cross Fire</a:t>
            </a:r>
            <a:r>
              <a:rPr sz="1388" b="1" kern="1200" spc="116" dirty="0">
                <a:solidFill>
                  <a:prstClr val="black"/>
                </a:solidFill>
                <a:ea typeface="+mn-ea"/>
              </a:rPr>
              <a:t> </a:t>
            </a:r>
            <a:r>
              <a:rPr sz="1388" b="1" kern="1200" spc="8" dirty="0">
                <a:solidFill>
                  <a:prstClr val="black"/>
                </a:solidFill>
                <a:ea typeface="+mn-ea"/>
              </a:rPr>
              <a:t>Slot</a:t>
            </a:r>
            <a:endParaRPr sz="1388" kern="1200">
              <a:solidFill>
                <a:prstClr val="black"/>
              </a:solidFill>
              <a:ea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https://www.researchgate.net/profile/Sagar-Kamarthi/publication/45061936/figure/fig1/AS:669091685728257@1536535297037/Disassembly-of-Personal-Computer.png</a:t>
            </a: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latin typeface="Arial"/>
                <a:cs typeface="Arial"/>
              </a:rPr>
              <a:t>Required Material</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2283958"/>
          </a:xfrm>
          <a:prstGeom prst="rect">
            <a:avLst/>
          </a:prstGeom>
        </p:spPr>
        <p:txBody>
          <a:bodyPr vert="horz" wrap="square" lIns="0" tIns="52069" rIns="0" bIns="0" rtlCol="0">
            <a:spAutoFit/>
          </a:bodyPr>
          <a:lstStyle/>
          <a:p>
            <a:pPr marL="342900" lvl="0" indent="-342900">
              <a:buFont typeface="Symbol" panose="05050102010706020507" pitchFamily="18" charset="2"/>
              <a:buChar char=""/>
            </a:pPr>
            <a:r>
              <a:rPr lang="en-IN" dirty="0">
                <a:solidFill>
                  <a:srgbClr val="211D1E"/>
                </a:solidFill>
                <a:latin typeface="+mj-lt"/>
              </a:rPr>
              <a:t>One working PC </a:t>
            </a:r>
          </a:p>
          <a:p>
            <a:pPr marL="342900" lvl="0" indent="-342900">
              <a:buFont typeface="Symbol" panose="05050102010706020507" pitchFamily="18" charset="2"/>
              <a:buChar char=""/>
            </a:pPr>
            <a:r>
              <a:rPr lang="en-IN" dirty="0">
                <a:solidFill>
                  <a:srgbClr val="211D1E"/>
                </a:solidFill>
                <a:latin typeface="+mj-lt"/>
              </a:rPr>
              <a:t>An anti‑static wrist strap </a:t>
            </a:r>
          </a:p>
          <a:p>
            <a:pPr marL="342900" lvl="0" indent="-342900">
              <a:buFont typeface="Symbol" panose="05050102010706020507" pitchFamily="18" charset="2"/>
              <a:buChar char=""/>
            </a:pPr>
            <a:r>
              <a:rPr lang="en-IN" dirty="0">
                <a:solidFill>
                  <a:srgbClr val="211D1E"/>
                </a:solidFill>
                <a:latin typeface="+mj-lt"/>
              </a:rPr>
              <a:t>An anti‑static mat </a:t>
            </a:r>
          </a:p>
          <a:p>
            <a:pPr marL="342900" lvl="0" indent="-342900">
              <a:buFont typeface="Symbol" panose="05050102010706020507" pitchFamily="18" charset="2"/>
              <a:buChar char=""/>
            </a:pPr>
            <a:r>
              <a:rPr lang="en-IN" dirty="0">
                <a:solidFill>
                  <a:srgbClr val="211D1E"/>
                </a:solidFill>
                <a:latin typeface="+mj-lt"/>
              </a:rPr>
              <a:t>Anti-static bags of various sizes </a:t>
            </a:r>
          </a:p>
          <a:p>
            <a:pPr marL="342900" lvl="0" indent="-342900">
              <a:buFont typeface="Symbol" panose="05050102010706020507" pitchFamily="18" charset="2"/>
              <a:buChar char=""/>
            </a:pPr>
            <a:r>
              <a:rPr lang="en-IN" dirty="0">
                <a:solidFill>
                  <a:srgbClr val="211D1E"/>
                </a:solidFill>
                <a:latin typeface="+mj-lt"/>
              </a:rPr>
              <a:t>Technician’s toolkit </a:t>
            </a:r>
          </a:p>
          <a:p>
            <a:pPr marL="342900" lvl="0" indent="-342900">
              <a:buFont typeface="Symbol" panose="05050102010706020507" pitchFamily="18" charset="2"/>
              <a:buChar char=""/>
            </a:pPr>
            <a:r>
              <a:rPr lang="en-IN" dirty="0">
                <a:solidFill>
                  <a:srgbClr val="211D1E"/>
                </a:solidFill>
                <a:latin typeface="+mj-lt"/>
              </a:rPr>
              <a:t>A plastic cup or box to organise screws, nuts, and bolts </a:t>
            </a:r>
          </a:p>
          <a:p>
            <a:pPr marL="342900" lvl="0" indent="-342900">
              <a:spcAft>
                <a:spcPts val="75"/>
              </a:spcAft>
              <a:buFont typeface="+mj-lt"/>
              <a:buAutoNum type="arabicPeriod"/>
            </a:pPr>
            <a:endParaRPr lang="en-IN" dirty="0">
              <a:solidFill>
                <a:srgbClr val="211D1E"/>
              </a:solidFill>
              <a:latin typeface="+mj-lt"/>
            </a:endParaRPr>
          </a:p>
          <a:p>
            <a:pPr marL="342900" lvl="0" indent="-342900">
              <a:spcAft>
                <a:spcPts val="75"/>
              </a:spcAft>
              <a:buFont typeface="+mj-lt"/>
              <a:buAutoNum type="arabicPeriod"/>
            </a:pPr>
            <a:endParaRPr lang="en-IN" dirty="0">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1026" name="Picture 2">
            <a:extLst>
              <a:ext uri="{FF2B5EF4-FFF2-40B4-BE49-F238E27FC236}">
                <a16:creationId xmlns:a16="http://schemas.microsoft.com/office/drawing/2014/main" id="{712DEC76-E596-4BD7-A0A5-75902F4F7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09487"/>
            <a:ext cx="4572000" cy="228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462229"/>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7C4CFC0-9BAE-45CF-ADC6-EDB119FB4E14}"/>
              </a:ext>
            </a:extLst>
          </p:cNvPr>
          <p:cNvSpPr txBox="1">
            <a:spLocks noGrp="1"/>
          </p:cNvSpPr>
          <p:nvPr>
            <p:ph type="title"/>
          </p:nvPr>
        </p:nvSpPr>
        <p:spPr>
          <a:xfrm>
            <a:off x="138113" y="591742"/>
            <a:ext cx="2394347"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dirty="0"/>
              <a:t>LCD </a:t>
            </a:r>
            <a:r>
              <a:rPr sz="1800" spc="-15" dirty="0"/>
              <a:t>and </a:t>
            </a:r>
            <a:r>
              <a:rPr sz="1800" spc="-4" dirty="0"/>
              <a:t>CRT</a:t>
            </a:r>
            <a:r>
              <a:rPr sz="1800" spc="19" dirty="0"/>
              <a:t> </a:t>
            </a:r>
            <a:r>
              <a:rPr sz="1800" spc="-8" dirty="0"/>
              <a:t>Monitors</a:t>
            </a:r>
            <a:endParaRPr sz="1800"/>
          </a:p>
        </p:txBody>
      </p:sp>
      <p:sp>
        <p:nvSpPr>
          <p:cNvPr id="74755" name="object 3">
            <a:extLst>
              <a:ext uri="{FF2B5EF4-FFF2-40B4-BE49-F238E27FC236}">
                <a16:creationId xmlns:a16="http://schemas.microsoft.com/office/drawing/2014/main" id="{FB1D4EE2-D99F-42F0-ABC6-B55309BBFB7C}"/>
              </a:ext>
            </a:extLst>
          </p:cNvPr>
          <p:cNvSpPr txBox="1">
            <a:spLocks noChangeArrowheads="1"/>
          </p:cNvSpPr>
          <p:nvPr/>
        </p:nvSpPr>
        <p:spPr bwMode="auto">
          <a:xfrm>
            <a:off x="689373" y="1387079"/>
            <a:ext cx="3487340" cy="242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75"/>
              </a:spcBef>
              <a:spcAft>
                <a:spcPct val="0"/>
              </a:spcAft>
              <a:buClrTx/>
            </a:pPr>
            <a:r>
              <a:rPr lang="en-US" altLang="en-US" sz="1575" kern="1200">
                <a:solidFill>
                  <a:srgbClr val="585858"/>
                </a:solidFill>
                <a:ea typeface="+mn-ea"/>
              </a:rPr>
              <a:t>CRT Monitors</a:t>
            </a:r>
            <a:endParaRPr lang="en-US" altLang="en-US" sz="1575" kern="1200">
              <a:solidFill>
                <a:prstClr val="black"/>
              </a:solidFill>
              <a:ea typeface="+mn-ea"/>
            </a:endParaRPr>
          </a:p>
          <a:p>
            <a:pPr marL="9525" defTabSz="685800" eaLnBrk="1" fontAlgn="base" hangingPunct="1">
              <a:spcBef>
                <a:spcPct val="0"/>
              </a:spcBef>
              <a:spcAft>
                <a:spcPct val="0"/>
              </a:spcAft>
              <a:buClrTx/>
            </a:pPr>
            <a:endParaRPr lang="en-US" altLang="en-US" sz="2025" kern="1200">
              <a:solidFill>
                <a:prstClr val="black"/>
              </a:solidFill>
              <a:ea typeface="+mn-ea"/>
            </a:endParaRPr>
          </a:p>
          <a:p>
            <a:pPr marL="9525" defTabSz="685800" eaLnBrk="1" fontAlgn="base" hangingPunct="1">
              <a:spcBef>
                <a:spcPct val="0"/>
              </a:spcBef>
              <a:spcAft>
                <a:spcPct val="0"/>
              </a:spcAft>
              <a:buClrTx/>
              <a:buFontTx/>
              <a:buChar char="•"/>
            </a:pPr>
            <a:r>
              <a:rPr lang="en-US" altLang="en-US" sz="1350" kern="1200">
                <a:solidFill>
                  <a:prstClr val="black"/>
                </a:solidFill>
                <a:ea typeface="+mn-ea"/>
              </a:rPr>
              <a:t>It is an evacuated glass</a:t>
            </a:r>
          </a:p>
          <a:p>
            <a:pPr marL="9525" defTabSz="685800" eaLnBrk="1" fontAlgn="base" hangingPunct="1">
              <a:lnSpc>
                <a:spcPct val="101000"/>
              </a:lnSpc>
              <a:spcBef>
                <a:spcPct val="0"/>
              </a:spcBef>
              <a:spcAft>
                <a:spcPct val="0"/>
              </a:spcAft>
              <a:buClrTx/>
              <a:buFontTx/>
              <a:buChar char="•"/>
            </a:pPr>
            <a:r>
              <a:rPr lang="en-US" altLang="en-US" sz="1350" kern="1200">
                <a:solidFill>
                  <a:prstClr val="black"/>
                </a:solidFill>
                <a:ea typeface="+mn-ea"/>
              </a:rPr>
              <a:t>An electron gun at the rear of the tube  produce a beam of electrons</a:t>
            </a:r>
          </a:p>
          <a:p>
            <a:pPr marL="9525" defTabSz="685800" eaLnBrk="1" fontAlgn="base" hangingPunct="1">
              <a:lnSpc>
                <a:spcPct val="99000"/>
              </a:lnSpc>
              <a:spcBef>
                <a:spcPts val="28"/>
              </a:spcBef>
              <a:spcAft>
                <a:spcPct val="0"/>
              </a:spcAft>
              <a:buClrTx/>
              <a:buFontTx/>
              <a:buChar char="•"/>
            </a:pPr>
            <a:r>
              <a:rPr lang="en-US" altLang="en-US" sz="1350" kern="1200">
                <a:solidFill>
                  <a:prstClr val="black"/>
                </a:solidFill>
                <a:ea typeface="+mn-ea"/>
              </a:rPr>
              <a:t>Inner side screen is coated with  phosphor substance which gives light  when it is stroked</a:t>
            </a:r>
          </a:p>
          <a:p>
            <a:pPr marL="9525" defTabSz="685800" eaLnBrk="1" fontAlgn="base" hangingPunct="1">
              <a:lnSpc>
                <a:spcPct val="101000"/>
              </a:lnSpc>
              <a:spcBef>
                <a:spcPct val="0"/>
              </a:spcBef>
              <a:spcAft>
                <a:spcPct val="0"/>
              </a:spcAft>
              <a:buClrTx/>
              <a:buFontTx/>
              <a:buChar char="•"/>
            </a:pPr>
            <a:r>
              <a:rPr lang="en-US" altLang="en-US" sz="1350" kern="1200">
                <a:solidFill>
                  <a:prstClr val="black"/>
                </a:solidFill>
                <a:ea typeface="+mn-ea"/>
              </a:rPr>
              <a:t>The control grid voltage determines how  many electrons are actually in the  electron beam.</a:t>
            </a: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4B97BEC0-E38F-4754-8D01-E2D6B29902B8}"/>
              </a:ext>
            </a:extLst>
          </p:cNvPr>
          <p:cNvSpPr txBox="1">
            <a:spLocks noGrp="1"/>
          </p:cNvSpPr>
          <p:nvPr>
            <p:ph type="title"/>
          </p:nvPr>
        </p:nvSpPr>
        <p:spPr>
          <a:xfrm>
            <a:off x="138113" y="591742"/>
            <a:ext cx="2394347"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dirty="0"/>
              <a:t>LCD </a:t>
            </a:r>
            <a:r>
              <a:rPr sz="1800" spc="-15" dirty="0"/>
              <a:t>and </a:t>
            </a:r>
            <a:r>
              <a:rPr sz="1800" spc="-4" dirty="0"/>
              <a:t>CRT</a:t>
            </a:r>
            <a:r>
              <a:rPr sz="1800" spc="19" dirty="0"/>
              <a:t> </a:t>
            </a:r>
            <a:r>
              <a:rPr sz="1800" spc="-8" dirty="0"/>
              <a:t>Monitors</a:t>
            </a:r>
            <a:endParaRPr sz="1800"/>
          </a:p>
        </p:txBody>
      </p:sp>
      <p:sp>
        <p:nvSpPr>
          <p:cNvPr id="75779" name="object 3">
            <a:extLst>
              <a:ext uri="{FF2B5EF4-FFF2-40B4-BE49-F238E27FC236}">
                <a16:creationId xmlns:a16="http://schemas.microsoft.com/office/drawing/2014/main" id="{9BD5E408-B191-4219-A109-DB06E3ABED3E}"/>
              </a:ext>
            </a:extLst>
          </p:cNvPr>
          <p:cNvSpPr txBox="1">
            <a:spLocks noChangeArrowheads="1"/>
          </p:cNvSpPr>
          <p:nvPr/>
        </p:nvSpPr>
        <p:spPr bwMode="auto">
          <a:xfrm>
            <a:off x="689373" y="1387079"/>
            <a:ext cx="3311128" cy="266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75"/>
              </a:spcBef>
              <a:spcAft>
                <a:spcPct val="0"/>
              </a:spcAft>
              <a:buClrTx/>
            </a:pPr>
            <a:r>
              <a:rPr lang="en-US" altLang="en-US" sz="1575" kern="1200">
                <a:solidFill>
                  <a:srgbClr val="585858"/>
                </a:solidFill>
                <a:ea typeface="+mn-ea"/>
              </a:rPr>
              <a:t>CRT Monitors</a:t>
            </a:r>
            <a:endParaRPr lang="en-US" altLang="en-US" sz="1575" kern="1200">
              <a:solidFill>
                <a:prstClr val="black"/>
              </a:solidFill>
              <a:ea typeface="+mn-ea"/>
            </a:endParaRPr>
          </a:p>
          <a:p>
            <a:pPr marL="9525" defTabSz="685800" eaLnBrk="1" fontAlgn="base" hangingPunct="1">
              <a:spcBef>
                <a:spcPts val="28"/>
              </a:spcBef>
              <a:spcAft>
                <a:spcPct val="0"/>
              </a:spcAft>
              <a:buClrTx/>
            </a:pPr>
            <a:endParaRPr lang="en-US" altLang="en-US" sz="2025" kern="1200">
              <a:solidFill>
                <a:prstClr val="black"/>
              </a:solidFill>
              <a:ea typeface="+mn-ea"/>
            </a:endParaRPr>
          </a:p>
          <a:p>
            <a:pPr marL="9525" defTabSz="685800" eaLnBrk="1" fontAlgn="base" hangingPunct="1">
              <a:lnSpc>
                <a:spcPct val="101000"/>
              </a:lnSpc>
              <a:spcBef>
                <a:spcPct val="0"/>
              </a:spcBef>
              <a:spcAft>
                <a:spcPct val="0"/>
              </a:spcAft>
              <a:buClrTx/>
              <a:buFontTx/>
              <a:buChar char="•"/>
            </a:pPr>
            <a:r>
              <a:rPr lang="en-US" altLang="en-US" sz="1350" kern="1200">
                <a:solidFill>
                  <a:prstClr val="black"/>
                </a:solidFill>
                <a:ea typeface="+mn-ea"/>
              </a:rPr>
              <a:t>The voltage applied to vertical and  horizontal deflection plates is control  vertical and horizontal deflection,  respectively.</a:t>
            </a:r>
          </a:p>
          <a:p>
            <a:pPr marL="9525" defTabSz="685800" eaLnBrk="1" fontAlgn="base" hangingPunct="1">
              <a:spcBef>
                <a:spcPts val="28"/>
              </a:spcBef>
              <a:spcAft>
                <a:spcPct val="0"/>
              </a:spcAft>
              <a:buClrTx/>
              <a:buFont typeface="Arial" panose="020B0604020202020204" pitchFamily="34" charset="0"/>
              <a:buChar char="•"/>
            </a:pPr>
            <a:endParaRPr lang="en-US" altLang="en-US" sz="1350" kern="1200">
              <a:solidFill>
                <a:prstClr val="black"/>
              </a:solidFill>
              <a:ea typeface="+mn-ea"/>
            </a:endParaRPr>
          </a:p>
          <a:p>
            <a:pPr marL="9525" defTabSz="685800" eaLnBrk="1" fontAlgn="base" hangingPunct="1">
              <a:lnSpc>
                <a:spcPct val="101000"/>
              </a:lnSpc>
              <a:spcBef>
                <a:spcPct val="0"/>
              </a:spcBef>
              <a:spcAft>
                <a:spcPct val="0"/>
              </a:spcAft>
              <a:buClrTx/>
              <a:buFontTx/>
              <a:buChar char="•"/>
            </a:pPr>
            <a:r>
              <a:rPr lang="en-US" altLang="en-US" sz="1350" kern="1200">
                <a:solidFill>
                  <a:prstClr val="black"/>
                </a:solidFill>
                <a:ea typeface="+mn-ea"/>
              </a:rPr>
              <a:t>There are two techniques used for  producing images on the CRT screen:</a:t>
            </a:r>
          </a:p>
          <a:p>
            <a:pPr marL="9525" defTabSz="685800" eaLnBrk="1" fontAlgn="base" hangingPunct="1">
              <a:spcBef>
                <a:spcPct val="0"/>
              </a:spcBef>
              <a:spcAft>
                <a:spcPct val="0"/>
              </a:spcAft>
              <a:buClrTx/>
            </a:pPr>
            <a:endParaRPr lang="en-US" altLang="en-US" sz="1425" kern="1200">
              <a:solidFill>
                <a:prstClr val="black"/>
              </a:solidFill>
              <a:ea typeface="+mn-ea"/>
            </a:endParaRPr>
          </a:p>
          <a:p>
            <a:pPr marL="9525" defTabSz="685800" eaLnBrk="1" fontAlgn="base" hangingPunct="1">
              <a:spcBef>
                <a:spcPct val="0"/>
              </a:spcBef>
              <a:spcAft>
                <a:spcPct val="0"/>
              </a:spcAft>
              <a:buClrTx/>
              <a:buFontTx/>
              <a:buAutoNum type="arabicPeriod"/>
            </a:pPr>
            <a:r>
              <a:rPr lang="en-US" altLang="en-US" sz="1350" kern="1200">
                <a:solidFill>
                  <a:prstClr val="black"/>
                </a:solidFill>
                <a:ea typeface="+mn-ea"/>
              </a:rPr>
              <a:t>Vector scan/Random scan</a:t>
            </a:r>
          </a:p>
          <a:p>
            <a:pPr marL="9525" defTabSz="685800" eaLnBrk="1" fontAlgn="base" hangingPunct="1">
              <a:spcBef>
                <a:spcPts val="19"/>
              </a:spcBef>
              <a:spcAft>
                <a:spcPct val="0"/>
              </a:spcAft>
              <a:buClrTx/>
              <a:buFontTx/>
              <a:buAutoNum type="arabicPeriod"/>
            </a:pPr>
            <a:r>
              <a:rPr lang="en-US" altLang="en-US" sz="1350" kern="1200">
                <a:solidFill>
                  <a:prstClr val="black"/>
                </a:solidFill>
                <a:ea typeface="+mn-ea"/>
              </a:rPr>
              <a:t>Raster scan display</a:t>
            </a: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89F307D-58DC-476D-A653-3017B487C20F}"/>
              </a:ext>
            </a:extLst>
          </p:cNvPr>
          <p:cNvSpPr txBox="1">
            <a:spLocks noGrp="1"/>
          </p:cNvSpPr>
          <p:nvPr>
            <p:ph type="title"/>
          </p:nvPr>
        </p:nvSpPr>
        <p:spPr>
          <a:xfrm>
            <a:off x="138113" y="591742"/>
            <a:ext cx="2394347"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dirty="0"/>
              <a:t>LCD </a:t>
            </a:r>
            <a:r>
              <a:rPr sz="1800" spc="-15" dirty="0"/>
              <a:t>and </a:t>
            </a:r>
            <a:r>
              <a:rPr sz="1800" spc="-4" dirty="0"/>
              <a:t>CRT</a:t>
            </a:r>
            <a:r>
              <a:rPr sz="1800" spc="19" dirty="0"/>
              <a:t> </a:t>
            </a:r>
            <a:r>
              <a:rPr sz="1800" spc="-8" dirty="0"/>
              <a:t>Monitors</a:t>
            </a:r>
            <a:endParaRPr sz="1800"/>
          </a:p>
        </p:txBody>
      </p:sp>
      <p:sp>
        <p:nvSpPr>
          <p:cNvPr id="76803" name="object 3">
            <a:extLst>
              <a:ext uri="{FF2B5EF4-FFF2-40B4-BE49-F238E27FC236}">
                <a16:creationId xmlns:a16="http://schemas.microsoft.com/office/drawing/2014/main" id="{799B6371-7087-4266-9426-B4D0A5A51CEE}"/>
              </a:ext>
            </a:extLst>
          </p:cNvPr>
          <p:cNvSpPr txBox="1">
            <a:spLocks noChangeArrowheads="1"/>
          </p:cNvSpPr>
          <p:nvPr/>
        </p:nvSpPr>
        <p:spPr bwMode="auto">
          <a:xfrm>
            <a:off x="689373" y="1387079"/>
            <a:ext cx="3469481" cy="202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75"/>
              </a:spcBef>
              <a:spcAft>
                <a:spcPct val="0"/>
              </a:spcAft>
              <a:buClrTx/>
            </a:pPr>
            <a:r>
              <a:rPr lang="en-US" altLang="en-US" sz="1575" kern="1200">
                <a:solidFill>
                  <a:srgbClr val="585858"/>
                </a:solidFill>
                <a:ea typeface="+mn-ea"/>
              </a:rPr>
              <a:t>LCD Monitors</a:t>
            </a:r>
            <a:endParaRPr lang="en-US" altLang="en-US" sz="1575" kern="1200">
              <a:solidFill>
                <a:prstClr val="black"/>
              </a:solidFill>
              <a:ea typeface="+mn-ea"/>
            </a:endParaRPr>
          </a:p>
          <a:p>
            <a:pPr marL="9525" defTabSz="685800" eaLnBrk="1" fontAlgn="base" hangingPunct="1">
              <a:spcBef>
                <a:spcPts val="28"/>
              </a:spcBef>
              <a:spcAft>
                <a:spcPct val="0"/>
              </a:spcAft>
              <a:buClrTx/>
            </a:pPr>
            <a:endParaRPr lang="en-US" altLang="en-US" sz="2025" kern="1200">
              <a:solidFill>
                <a:prstClr val="black"/>
              </a:solidFill>
              <a:ea typeface="+mn-ea"/>
            </a:endParaRPr>
          </a:p>
          <a:p>
            <a:pPr marL="9525" defTabSz="685800" eaLnBrk="1" fontAlgn="base" hangingPunct="1">
              <a:lnSpc>
                <a:spcPct val="101000"/>
              </a:lnSpc>
              <a:spcBef>
                <a:spcPct val="0"/>
              </a:spcBef>
              <a:spcAft>
                <a:spcPct val="0"/>
              </a:spcAft>
              <a:buClrTx/>
              <a:buFontTx/>
              <a:buChar char="•"/>
            </a:pPr>
            <a:r>
              <a:rPr lang="en-US" altLang="en-US" sz="1350" kern="1200">
                <a:solidFill>
                  <a:prstClr val="black"/>
                </a:solidFill>
                <a:ea typeface="+mn-ea"/>
              </a:rPr>
              <a:t>The American inventor J. Fergason  created the first working liquid crystal  display in 1970.</a:t>
            </a:r>
          </a:p>
          <a:p>
            <a:pPr marL="9525" defTabSz="685800" eaLnBrk="1" fontAlgn="base" hangingPunct="1">
              <a:spcBef>
                <a:spcPts val="19"/>
              </a:spcBef>
              <a:spcAft>
                <a:spcPct val="0"/>
              </a:spcAft>
              <a:buClrTx/>
              <a:buFontTx/>
              <a:buChar char="•"/>
            </a:pPr>
            <a:r>
              <a:rPr lang="en-US" altLang="en-US" sz="1350" kern="1200">
                <a:solidFill>
                  <a:prstClr val="black"/>
                </a:solidFill>
                <a:ea typeface="+mn-ea"/>
              </a:rPr>
              <a:t>Even though liquid crystals were  discovered a long time ago, at first, they  were applied for different purposes.  Molecules of liquid crystals under the  influence of electricity</a:t>
            </a: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09FCDF50-31CA-444E-BE4E-7BFD2B11FD4C}"/>
              </a:ext>
            </a:extLst>
          </p:cNvPr>
          <p:cNvSpPr txBox="1">
            <a:spLocks noGrp="1"/>
          </p:cNvSpPr>
          <p:nvPr>
            <p:ph type="title"/>
          </p:nvPr>
        </p:nvSpPr>
        <p:spPr>
          <a:xfrm>
            <a:off x="138113" y="591742"/>
            <a:ext cx="2394347"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dirty="0"/>
              <a:t>LCD </a:t>
            </a:r>
            <a:r>
              <a:rPr sz="1800" spc="-15" dirty="0"/>
              <a:t>and </a:t>
            </a:r>
            <a:r>
              <a:rPr sz="1800" spc="-4" dirty="0"/>
              <a:t>CRT</a:t>
            </a:r>
            <a:r>
              <a:rPr sz="1800" spc="19" dirty="0"/>
              <a:t> </a:t>
            </a:r>
            <a:r>
              <a:rPr sz="1800" spc="-8" dirty="0"/>
              <a:t>Monitors</a:t>
            </a:r>
            <a:endParaRPr sz="1800"/>
          </a:p>
        </p:txBody>
      </p:sp>
      <p:sp>
        <p:nvSpPr>
          <p:cNvPr id="77827" name="object 3">
            <a:extLst>
              <a:ext uri="{FF2B5EF4-FFF2-40B4-BE49-F238E27FC236}">
                <a16:creationId xmlns:a16="http://schemas.microsoft.com/office/drawing/2014/main" id="{26D2CDF5-5C79-4668-A7DB-98A2B3B0401C}"/>
              </a:ext>
            </a:extLst>
          </p:cNvPr>
          <p:cNvSpPr txBox="1">
            <a:spLocks noChangeArrowheads="1"/>
          </p:cNvSpPr>
          <p:nvPr/>
        </p:nvSpPr>
        <p:spPr bwMode="auto">
          <a:xfrm>
            <a:off x="689372" y="1387079"/>
            <a:ext cx="3580209" cy="221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75"/>
              </a:spcBef>
              <a:spcAft>
                <a:spcPct val="0"/>
              </a:spcAft>
              <a:buClrTx/>
            </a:pPr>
            <a:r>
              <a:rPr lang="en-US" altLang="en-US" sz="1575" kern="1200">
                <a:solidFill>
                  <a:srgbClr val="585858"/>
                </a:solidFill>
                <a:ea typeface="+mn-ea"/>
              </a:rPr>
              <a:t>LCD Monitors</a:t>
            </a:r>
            <a:endParaRPr lang="en-US" altLang="en-US" sz="1575" kern="1200">
              <a:solidFill>
                <a:prstClr val="black"/>
              </a:solidFill>
              <a:ea typeface="+mn-ea"/>
            </a:endParaRPr>
          </a:p>
          <a:p>
            <a:pPr marL="9525" defTabSz="685800" eaLnBrk="1" fontAlgn="base" hangingPunct="1">
              <a:spcBef>
                <a:spcPts val="28"/>
              </a:spcBef>
              <a:spcAft>
                <a:spcPct val="0"/>
              </a:spcAft>
              <a:buClrTx/>
            </a:pPr>
            <a:endParaRPr lang="en-US" altLang="en-US" sz="2025" kern="1200">
              <a:solidFill>
                <a:prstClr val="black"/>
              </a:solidFill>
              <a:ea typeface="+mn-ea"/>
            </a:endParaRPr>
          </a:p>
          <a:p>
            <a:pPr marL="9525" defTabSz="685800" eaLnBrk="1" fontAlgn="base" hangingPunct="1">
              <a:lnSpc>
                <a:spcPct val="101000"/>
              </a:lnSpc>
              <a:spcBef>
                <a:spcPct val="0"/>
              </a:spcBef>
              <a:spcAft>
                <a:spcPct val="0"/>
              </a:spcAft>
              <a:buClrTx/>
              <a:buFontTx/>
              <a:buChar char="•"/>
            </a:pPr>
            <a:r>
              <a:rPr lang="en-US" altLang="en-US" sz="1350" kern="1200">
                <a:solidFill>
                  <a:prstClr val="black"/>
                </a:solidFill>
                <a:ea typeface="+mn-ea"/>
              </a:rPr>
              <a:t>LCD screens are an array of small  segments called pixels, which can be  manipulated for information displaying.</a:t>
            </a:r>
          </a:p>
          <a:p>
            <a:pPr marL="9525" defTabSz="685800" eaLnBrk="1" fontAlgn="base" hangingPunct="1">
              <a:lnSpc>
                <a:spcPct val="99000"/>
              </a:lnSpc>
              <a:spcBef>
                <a:spcPts val="28"/>
              </a:spcBef>
              <a:spcAft>
                <a:spcPct val="0"/>
              </a:spcAft>
              <a:buClrTx/>
              <a:buFontTx/>
              <a:buChar char="•"/>
            </a:pPr>
            <a:r>
              <a:rPr lang="en-US" altLang="en-US" sz="1350" kern="1200">
                <a:solidFill>
                  <a:prstClr val="black"/>
                </a:solidFill>
                <a:ea typeface="+mn-ea"/>
              </a:rPr>
              <a:t>Such displays have several layers, where  two panels, made of glass material free  of sodium and called substrate.</a:t>
            </a:r>
          </a:p>
          <a:p>
            <a:pPr marL="9525" defTabSz="685800" eaLnBrk="1" fontAlgn="base" hangingPunct="1">
              <a:lnSpc>
                <a:spcPct val="101000"/>
              </a:lnSpc>
              <a:spcBef>
                <a:spcPct val="0"/>
              </a:spcBef>
              <a:spcAft>
                <a:spcPct val="0"/>
              </a:spcAft>
              <a:buClrTx/>
              <a:buFontTx/>
              <a:buChar char="•"/>
            </a:pPr>
            <a:r>
              <a:rPr lang="en-US" altLang="en-US" sz="1350" kern="1200">
                <a:solidFill>
                  <a:prstClr val="black"/>
                </a:solidFill>
                <a:ea typeface="+mn-ea"/>
              </a:rPr>
              <a:t>The liquid crystal panel is illuminated by  a light source</a:t>
            </a: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8A62FC35-632B-454E-9BAF-A874BF87328E}"/>
              </a:ext>
            </a:extLst>
          </p:cNvPr>
          <p:cNvSpPr txBox="1">
            <a:spLocks noGrp="1"/>
          </p:cNvSpPr>
          <p:nvPr>
            <p:ph type="title"/>
          </p:nvPr>
        </p:nvSpPr>
        <p:spPr>
          <a:xfrm>
            <a:off x="138113" y="591742"/>
            <a:ext cx="2394347" cy="286617"/>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1800" dirty="0"/>
              <a:t>LCD </a:t>
            </a:r>
            <a:r>
              <a:rPr sz="1800" spc="-15" dirty="0"/>
              <a:t>and </a:t>
            </a:r>
            <a:r>
              <a:rPr sz="1800" spc="-4" dirty="0"/>
              <a:t>CRT</a:t>
            </a:r>
            <a:r>
              <a:rPr sz="1800" spc="19" dirty="0"/>
              <a:t> </a:t>
            </a:r>
            <a:r>
              <a:rPr sz="1800" spc="-8" dirty="0"/>
              <a:t>Monitors</a:t>
            </a:r>
            <a:endParaRPr sz="1800"/>
          </a:p>
        </p:txBody>
      </p:sp>
      <p:sp>
        <p:nvSpPr>
          <p:cNvPr id="78851" name="object 3">
            <a:extLst>
              <a:ext uri="{FF2B5EF4-FFF2-40B4-BE49-F238E27FC236}">
                <a16:creationId xmlns:a16="http://schemas.microsoft.com/office/drawing/2014/main" id="{BAE7910E-1985-4625-AF57-0B72F1B70B87}"/>
              </a:ext>
            </a:extLst>
          </p:cNvPr>
          <p:cNvSpPr txBox="1">
            <a:spLocks noChangeArrowheads="1"/>
          </p:cNvSpPr>
          <p:nvPr/>
        </p:nvSpPr>
        <p:spPr bwMode="auto">
          <a:xfrm>
            <a:off x="689373" y="1387079"/>
            <a:ext cx="3569494" cy="28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525" defTabSz="685800" eaLnBrk="1" fontAlgn="base" hangingPunct="1">
              <a:spcBef>
                <a:spcPts val="75"/>
              </a:spcBef>
              <a:spcAft>
                <a:spcPct val="0"/>
              </a:spcAft>
              <a:buClrTx/>
            </a:pPr>
            <a:r>
              <a:rPr lang="en-US" altLang="en-US" sz="1575" kern="1200">
                <a:solidFill>
                  <a:srgbClr val="585858"/>
                </a:solidFill>
                <a:ea typeface="+mn-ea"/>
              </a:rPr>
              <a:t>LCD Monitors</a:t>
            </a:r>
            <a:endParaRPr lang="en-US" altLang="en-US" sz="1575" kern="1200">
              <a:solidFill>
                <a:prstClr val="black"/>
              </a:solidFill>
              <a:ea typeface="+mn-ea"/>
            </a:endParaRPr>
          </a:p>
          <a:p>
            <a:pPr marL="9525" defTabSz="685800" eaLnBrk="1" fontAlgn="base" hangingPunct="1">
              <a:spcBef>
                <a:spcPts val="28"/>
              </a:spcBef>
              <a:spcAft>
                <a:spcPct val="0"/>
              </a:spcAft>
              <a:buClrTx/>
            </a:pPr>
            <a:endParaRPr lang="en-US" altLang="en-US" sz="2025" kern="1200">
              <a:solidFill>
                <a:prstClr val="black"/>
              </a:solidFill>
              <a:ea typeface="+mn-ea"/>
            </a:endParaRPr>
          </a:p>
          <a:p>
            <a:pPr marL="9525" defTabSz="685800" eaLnBrk="1" fontAlgn="base" hangingPunct="1">
              <a:lnSpc>
                <a:spcPct val="101000"/>
              </a:lnSpc>
              <a:spcBef>
                <a:spcPct val="0"/>
              </a:spcBef>
              <a:spcAft>
                <a:spcPct val="0"/>
              </a:spcAft>
              <a:buClrTx/>
              <a:buFontTx/>
              <a:buChar char="•"/>
            </a:pPr>
            <a:r>
              <a:rPr lang="en-US" altLang="en-US" sz="1350" kern="1200">
                <a:solidFill>
                  <a:prstClr val="black"/>
                </a:solidFill>
                <a:ea typeface="+mn-ea"/>
              </a:rPr>
              <a:t>When an electric field appears, the  molecules are partially aligned along it</a:t>
            </a:r>
          </a:p>
          <a:p>
            <a:pPr marL="9525" defTabSz="685800" eaLnBrk="1" fontAlgn="base" hangingPunct="1">
              <a:spcBef>
                <a:spcPts val="10"/>
              </a:spcBef>
              <a:spcAft>
                <a:spcPct val="0"/>
              </a:spcAft>
              <a:buClrTx/>
              <a:buFont typeface="Arial" panose="020B0604020202020204" pitchFamily="34" charset="0"/>
              <a:buChar char="•"/>
            </a:pPr>
            <a:endParaRPr lang="en-US" altLang="en-US" sz="1425" kern="1200">
              <a:solidFill>
                <a:prstClr val="black"/>
              </a:solidFill>
              <a:ea typeface="+mn-ea"/>
            </a:endParaRPr>
          </a:p>
          <a:p>
            <a:pPr marL="9525" defTabSz="685800" eaLnBrk="1" fontAlgn="base" hangingPunct="1">
              <a:spcBef>
                <a:spcPct val="0"/>
              </a:spcBef>
              <a:spcAft>
                <a:spcPct val="0"/>
              </a:spcAft>
              <a:buClrTx/>
              <a:buFontTx/>
              <a:buChar char="•"/>
            </a:pPr>
            <a:r>
              <a:rPr lang="en-US" altLang="en-US" sz="1350" kern="1200">
                <a:solidFill>
                  <a:prstClr val="black"/>
                </a:solidFill>
                <a:ea typeface="+mn-ea"/>
              </a:rPr>
              <a:t>By producing screens using LCD monitor  technology, the backlight of the monitor is  used to output a color image so that light  is generated at the back of the LCD  monitors.</a:t>
            </a:r>
          </a:p>
          <a:p>
            <a:pPr marL="9525" defTabSz="685800" eaLnBrk="1" fontAlgn="base" hangingPunct="1">
              <a:spcBef>
                <a:spcPts val="28"/>
              </a:spcBef>
              <a:spcAft>
                <a:spcPct val="0"/>
              </a:spcAft>
              <a:buClrTx/>
              <a:buFont typeface="Arial" panose="020B0604020202020204" pitchFamily="34" charset="0"/>
              <a:buChar char="•"/>
            </a:pPr>
            <a:endParaRPr lang="en-US" altLang="en-US" sz="1425" kern="1200">
              <a:solidFill>
                <a:prstClr val="black"/>
              </a:solidFill>
              <a:ea typeface="+mn-ea"/>
            </a:endParaRPr>
          </a:p>
          <a:p>
            <a:pPr marL="9525" defTabSz="685800" eaLnBrk="1" fontAlgn="base" hangingPunct="1">
              <a:lnSpc>
                <a:spcPct val="99000"/>
              </a:lnSpc>
              <a:spcBef>
                <a:spcPct val="0"/>
              </a:spcBef>
              <a:spcAft>
                <a:spcPct val="0"/>
              </a:spcAft>
              <a:buClrTx/>
              <a:buFontTx/>
              <a:buChar char="•"/>
            </a:pPr>
            <a:r>
              <a:rPr lang="en-US" altLang="en-US" sz="1350" kern="1200">
                <a:solidFill>
                  <a:prstClr val="black"/>
                </a:solidFill>
                <a:ea typeface="+mn-ea"/>
              </a:rPr>
              <a:t>By combining the three primary colors for  each pixel of the screen, you can  reproduce any color</a:t>
            </a: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5379B5FD-9AFD-45CB-A8FE-C69270BC29DE}"/>
              </a:ext>
            </a:extLst>
          </p:cNvPr>
          <p:cNvSpPr txBox="1">
            <a:spLocks noGrp="1"/>
          </p:cNvSpPr>
          <p:nvPr>
            <p:ph type="title"/>
          </p:nvPr>
        </p:nvSpPr>
        <p:spPr>
          <a:xfrm>
            <a:off x="138113" y="634604"/>
            <a:ext cx="4242197" cy="321242"/>
          </a:xfrm>
        </p:spPr>
        <p:txBody>
          <a:bodyPr vert="horz" wrap="square" lIns="0" tIns="9525" rIns="0" bIns="0" numCol="1" rtlCol="0" anchor="t" anchorCtr="0" compatLnSpc="1">
            <a:prstTxWarp prst="textNoShape">
              <a:avLst/>
            </a:prstTxWarp>
            <a:spAutoFit/>
          </a:bodyPr>
          <a:lstStyle/>
          <a:p>
            <a:pPr marL="9525" eaLnBrk="1" fontAlgn="auto" hangingPunct="1">
              <a:spcBef>
                <a:spcPts val="75"/>
              </a:spcBef>
              <a:spcAft>
                <a:spcPts val="0"/>
              </a:spcAft>
              <a:defRPr/>
            </a:pPr>
            <a:r>
              <a:rPr sz="2025"/>
              <a:t>CRT</a:t>
            </a:r>
            <a:r>
              <a:rPr lang="en-IN" sz="2025" dirty="0"/>
              <a:t> </a:t>
            </a:r>
            <a:r>
              <a:rPr lang="en-US" sz="2025" spc="-30" dirty="0" err="1"/>
              <a:t>vs</a:t>
            </a:r>
            <a:r>
              <a:rPr sz="2025"/>
              <a:t> </a:t>
            </a:r>
            <a:r>
              <a:rPr lang="en-IN" sz="2025" dirty="0"/>
              <a:t>LCD </a:t>
            </a:r>
            <a:r>
              <a:rPr sz="2025" spc="-19"/>
              <a:t>display</a:t>
            </a:r>
            <a:r>
              <a:rPr sz="2025" spc="304"/>
              <a:t> </a:t>
            </a:r>
            <a:r>
              <a:rPr sz="2025" dirty="0"/>
              <a:t>systems</a:t>
            </a:r>
            <a:endParaRPr sz="2025"/>
          </a:p>
        </p:txBody>
      </p:sp>
      <p:pic>
        <p:nvPicPr>
          <p:cNvPr id="79875" name="Picture 22">
            <a:extLst>
              <a:ext uri="{FF2B5EF4-FFF2-40B4-BE49-F238E27FC236}">
                <a16:creationId xmlns:a16="http://schemas.microsoft.com/office/drawing/2014/main" id="{473C8A4E-A820-4C39-9BF1-9F9ECEE62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 y="1028700"/>
            <a:ext cx="41719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3A865D8D-AF58-4D51-9FFF-76DB37A1D268}"/>
              </a:ext>
            </a:extLst>
          </p:cNvPr>
          <p:cNvSpPr txBox="1">
            <a:spLocks noGrp="1"/>
          </p:cNvSpPr>
          <p:nvPr>
            <p:ph type="title"/>
          </p:nvPr>
        </p:nvSpPr>
        <p:spPr>
          <a:xfrm>
            <a:off x="3573" y="782241"/>
            <a:ext cx="4435078" cy="294857"/>
          </a:xfrm>
        </p:spPr>
        <p:txBody>
          <a:bodyPr vert="horz" wrap="square" lIns="0" tIns="11906" rIns="0" bIns="0" numCol="1" rtlCol="0" anchor="t" anchorCtr="0" compatLnSpc="1">
            <a:prstTxWarp prst="textNoShape">
              <a:avLst/>
            </a:prstTxWarp>
            <a:spAutoFit/>
          </a:bodyPr>
          <a:lstStyle/>
          <a:p>
            <a:pPr marL="9525" eaLnBrk="1" fontAlgn="auto" hangingPunct="1">
              <a:spcBef>
                <a:spcPts val="94"/>
              </a:spcBef>
              <a:spcAft>
                <a:spcPts val="0"/>
              </a:spcAft>
              <a:defRPr/>
            </a:pPr>
            <a:r>
              <a:rPr sz="1838" spc="-19" dirty="0"/>
              <a:t>Displays memory quality </a:t>
            </a:r>
            <a:r>
              <a:rPr sz="1838" spc="-26" dirty="0"/>
              <a:t>and</a:t>
            </a:r>
            <a:r>
              <a:rPr sz="1838" spc="-98" dirty="0"/>
              <a:t> </a:t>
            </a:r>
            <a:r>
              <a:rPr sz="1838" spc="-4" dirty="0"/>
              <a:t>performance</a:t>
            </a:r>
            <a:endParaRPr sz="1838"/>
          </a:p>
        </p:txBody>
      </p:sp>
      <p:sp>
        <p:nvSpPr>
          <p:cNvPr id="80899" name="object 3">
            <a:extLst>
              <a:ext uri="{FF2B5EF4-FFF2-40B4-BE49-F238E27FC236}">
                <a16:creationId xmlns:a16="http://schemas.microsoft.com/office/drawing/2014/main" id="{055204A6-657F-4AB2-A615-C4E140BB65D7}"/>
              </a:ext>
            </a:extLst>
          </p:cNvPr>
          <p:cNvSpPr txBox="1">
            <a:spLocks noChangeArrowheads="1"/>
          </p:cNvSpPr>
          <p:nvPr/>
        </p:nvSpPr>
        <p:spPr bwMode="auto">
          <a:xfrm>
            <a:off x="739379" y="1334691"/>
            <a:ext cx="3315890" cy="2104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9525" rIns="0" bIns="0">
            <a:spAutoFit/>
          </a:bodyPr>
          <a:lstStyle>
            <a:lvl1pPr marL="219075"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64306" algn="ctr" defTabSz="685800" eaLnBrk="1" fontAlgn="base" hangingPunct="1">
              <a:spcBef>
                <a:spcPts val="75"/>
              </a:spcBef>
              <a:spcAft>
                <a:spcPct val="0"/>
              </a:spcAft>
              <a:buClrTx/>
            </a:pPr>
            <a:r>
              <a:rPr lang="en-US" altLang="en-US" sz="1350" kern="1200">
                <a:solidFill>
                  <a:srgbClr val="585858"/>
                </a:solidFill>
                <a:ea typeface="+mn-ea"/>
              </a:rPr>
              <a:t>VRAM</a:t>
            </a:r>
            <a:endParaRPr lang="en-US" altLang="en-US" sz="1350" kern="1200">
              <a:solidFill>
                <a:prstClr val="black"/>
              </a:solidFill>
              <a:ea typeface="+mn-ea"/>
            </a:endParaRPr>
          </a:p>
          <a:p>
            <a:pPr marL="164306" defTabSz="685800" eaLnBrk="1" fontAlgn="base" hangingPunct="1">
              <a:spcBef>
                <a:spcPct val="0"/>
              </a:spcBef>
              <a:spcAft>
                <a:spcPct val="0"/>
              </a:spcAft>
              <a:buClrTx/>
            </a:pPr>
            <a:endParaRPr lang="en-US" altLang="en-US" sz="1500" kern="1200">
              <a:solidFill>
                <a:prstClr val="black"/>
              </a:solidFill>
              <a:ea typeface="+mn-ea"/>
            </a:endParaRPr>
          </a:p>
          <a:p>
            <a:pPr marL="164306" defTabSz="685800" eaLnBrk="1" fontAlgn="base" hangingPunct="1">
              <a:spcBef>
                <a:spcPts val="10"/>
              </a:spcBef>
              <a:spcAft>
                <a:spcPct val="0"/>
              </a:spcAft>
              <a:buClrTx/>
            </a:pPr>
            <a:endParaRPr lang="en-US" altLang="en-US" sz="1350" kern="1200">
              <a:solidFill>
                <a:prstClr val="black"/>
              </a:solidFill>
              <a:ea typeface="+mn-ea"/>
            </a:endParaRPr>
          </a:p>
          <a:p>
            <a:pPr marL="164306"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VRAM (video RAM) is a reference to  any type of random access memory  (RAM) used to store image data for a  computer display.</a:t>
            </a:r>
          </a:p>
          <a:p>
            <a:pPr marL="164306" defTabSz="685800" eaLnBrk="1" fontAlgn="base" hangingPunct="1">
              <a:lnSpc>
                <a:spcPct val="118000"/>
              </a:lnSpc>
              <a:spcBef>
                <a:spcPct val="0"/>
              </a:spcBef>
              <a:spcAft>
                <a:spcPct val="0"/>
              </a:spcAft>
              <a:buClrTx/>
              <a:buSzPct val="76000"/>
              <a:buFontTx/>
              <a:buChar char="●"/>
            </a:pPr>
            <a:r>
              <a:rPr lang="en-US" altLang="en-US" sz="1350" kern="1200">
                <a:solidFill>
                  <a:prstClr val="black"/>
                </a:solidFill>
                <a:ea typeface="+mn-ea"/>
              </a:rPr>
              <a:t>All types of VRAM are special  arrangements of dynamic RAM  (DRAM)</a:t>
            </a: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C3D0EE1-5788-4E3E-907F-F86E52A78F3D}"/>
              </a:ext>
            </a:extLst>
          </p:cNvPr>
          <p:cNvSpPr txBox="1">
            <a:spLocks noGrp="1"/>
          </p:cNvSpPr>
          <p:nvPr>
            <p:ph type="title"/>
          </p:nvPr>
        </p:nvSpPr>
        <p:spPr>
          <a:xfrm>
            <a:off x="3573" y="782241"/>
            <a:ext cx="4435078" cy="294857"/>
          </a:xfrm>
        </p:spPr>
        <p:txBody>
          <a:bodyPr vert="horz" wrap="square" lIns="0" tIns="11906" rIns="0" bIns="0" numCol="1" rtlCol="0" anchor="t" anchorCtr="0" compatLnSpc="1">
            <a:prstTxWarp prst="textNoShape">
              <a:avLst/>
            </a:prstTxWarp>
            <a:spAutoFit/>
          </a:bodyPr>
          <a:lstStyle/>
          <a:p>
            <a:pPr marL="9525" eaLnBrk="1" fontAlgn="auto" hangingPunct="1">
              <a:spcBef>
                <a:spcPts val="94"/>
              </a:spcBef>
              <a:spcAft>
                <a:spcPts val="0"/>
              </a:spcAft>
              <a:defRPr/>
            </a:pPr>
            <a:r>
              <a:rPr sz="1838" spc="-19" dirty="0"/>
              <a:t>Displays memory quality </a:t>
            </a:r>
            <a:r>
              <a:rPr sz="1838" spc="-26" dirty="0"/>
              <a:t>and</a:t>
            </a:r>
            <a:r>
              <a:rPr sz="1838" spc="-98" dirty="0"/>
              <a:t> </a:t>
            </a:r>
            <a:r>
              <a:rPr sz="1838" spc="-4" dirty="0"/>
              <a:t>performance</a:t>
            </a:r>
            <a:endParaRPr sz="1838"/>
          </a:p>
        </p:txBody>
      </p:sp>
      <p:sp>
        <p:nvSpPr>
          <p:cNvPr id="3" name="object 3">
            <a:extLst>
              <a:ext uri="{FF2B5EF4-FFF2-40B4-BE49-F238E27FC236}">
                <a16:creationId xmlns:a16="http://schemas.microsoft.com/office/drawing/2014/main" id="{46259670-1220-4A36-BCD2-80909D451217}"/>
              </a:ext>
            </a:extLst>
          </p:cNvPr>
          <p:cNvSpPr txBox="1"/>
          <p:nvPr/>
        </p:nvSpPr>
        <p:spPr>
          <a:xfrm>
            <a:off x="1879998" y="1334691"/>
            <a:ext cx="1206103" cy="217367"/>
          </a:xfrm>
          <a:prstGeom prst="rect">
            <a:avLst/>
          </a:prstGeom>
        </p:spPr>
        <p:txBody>
          <a:bodyPr lIns="0" tIns="9525" rIns="0" bIns="0">
            <a:spAutoFit/>
          </a:bodyPr>
          <a:lstStyle/>
          <a:p>
            <a:pPr marL="9525" defTabSz="685800">
              <a:spcBef>
                <a:spcPts val="75"/>
              </a:spcBef>
              <a:buClrTx/>
              <a:defRPr/>
            </a:pPr>
            <a:r>
              <a:rPr sz="1350" kern="1200" spc="-8" dirty="0">
                <a:solidFill>
                  <a:srgbClr val="585858"/>
                </a:solidFill>
                <a:ea typeface="+mn-ea"/>
              </a:rPr>
              <a:t>Types </a:t>
            </a:r>
            <a:r>
              <a:rPr sz="1350" kern="1200" spc="-11" dirty="0">
                <a:solidFill>
                  <a:srgbClr val="585858"/>
                </a:solidFill>
                <a:ea typeface="+mn-ea"/>
              </a:rPr>
              <a:t>of</a:t>
            </a:r>
            <a:r>
              <a:rPr sz="1350" kern="1200" spc="4" dirty="0">
                <a:solidFill>
                  <a:srgbClr val="585858"/>
                </a:solidFill>
                <a:ea typeface="+mn-ea"/>
              </a:rPr>
              <a:t> </a:t>
            </a:r>
            <a:r>
              <a:rPr sz="1350" kern="1200" spc="-34" dirty="0">
                <a:solidFill>
                  <a:srgbClr val="585858"/>
                </a:solidFill>
                <a:ea typeface="+mn-ea"/>
              </a:rPr>
              <a:t>VRAM</a:t>
            </a:r>
            <a:endParaRPr sz="1350" kern="1200">
              <a:solidFill>
                <a:prstClr val="black"/>
              </a:solidFill>
              <a:ea typeface="+mn-ea"/>
            </a:endParaRPr>
          </a:p>
        </p:txBody>
      </p:sp>
      <p:sp>
        <p:nvSpPr>
          <p:cNvPr id="81924" name="object 4">
            <a:extLst>
              <a:ext uri="{FF2B5EF4-FFF2-40B4-BE49-F238E27FC236}">
                <a16:creationId xmlns:a16="http://schemas.microsoft.com/office/drawing/2014/main" id="{DD9A7974-843C-4659-BD41-735BBF53DA4F}"/>
              </a:ext>
            </a:extLst>
          </p:cNvPr>
          <p:cNvSpPr txBox="1">
            <a:spLocks noChangeArrowheads="1"/>
          </p:cNvSpPr>
          <p:nvPr/>
        </p:nvSpPr>
        <p:spPr bwMode="auto">
          <a:xfrm>
            <a:off x="739379" y="2088357"/>
            <a:ext cx="3292078" cy="126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101" rIns="0" bIns="0">
            <a:spAutoFit/>
          </a:bodyPr>
          <a:lstStyle>
            <a:lvl1pPr marL="431800" indent="-419100" eaLnBrk="0" hangingPunct="0">
              <a:tabLst>
                <a:tab pos="431800"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431800"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431800"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431800"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4318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431800" algn="l"/>
              </a:tabLst>
              <a:defRPr>
                <a:solidFill>
                  <a:schemeClr val="tx1"/>
                </a:solidFill>
                <a:latin typeface="Arial" panose="020B0604020202020204" pitchFamily="34" charset="0"/>
                <a:cs typeface="Arial" panose="020B0604020202020204" pitchFamily="34" charset="0"/>
              </a:defRPr>
            </a:lvl9pPr>
          </a:lstStyle>
          <a:p>
            <a:pPr marL="323850" indent="-314325" defTabSz="685800" eaLnBrk="1" fontAlgn="base" hangingPunct="1">
              <a:spcBef>
                <a:spcPts val="375"/>
              </a:spcBef>
              <a:spcAft>
                <a:spcPct val="0"/>
              </a:spcAft>
              <a:buClrTx/>
              <a:buSzPct val="76000"/>
              <a:buFont typeface="Arial" panose="020B0604020202020204" pitchFamily="34" charset="0"/>
              <a:buChar char="●"/>
              <a:tabLst>
                <a:tab pos="323850" algn="l"/>
              </a:tabLst>
            </a:pPr>
            <a:r>
              <a:rPr lang="en-US" altLang="en-US" sz="1350" b="1" kern="1200">
                <a:solidFill>
                  <a:prstClr val="black"/>
                </a:solidFill>
                <a:ea typeface="+mn-ea"/>
              </a:rPr>
              <a:t>Multibank Dynamic RAM (MDRAM)</a:t>
            </a:r>
            <a:endParaRPr lang="en-US" altLang="en-US" sz="1350" kern="1200">
              <a:solidFill>
                <a:prstClr val="black"/>
              </a:solidFill>
              <a:ea typeface="+mn-ea"/>
            </a:endParaRPr>
          </a:p>
          <a:p>
            <a:pPr marL="323850" indent="-314325" defTabSz="685800" eaLnBrk="1" fontAlgn="base" hangingPunct="1">
              <a:spcBef>
                <a:spcPts val="310"/>
              </a:spcBef>
              <a:spcAft>
                <a:spcPct val="0"/>
              </a:spcAft>
              <a:buClrTx/>
              <a:buSzPct val="76000"/>
              <a:buFont typeface="Arial" panose="020B0604020202020204" pitchFamily="34" charset="0"/>
              <a:buChar char="●"/>
              <a:tabLst>
                <a:tab pos="323850" algn="l"/>
              </a:tabLst>
            </a:pPr>
            <a:r>
              <a:rPr lang="en-US" altLang="en-US" sz="1350" b="1" kern="1200">
                <a:solidFill>
                  <a:prstClr val="black"/>
                </a:solidFill>
                <a:ea typeface="+mn-ea"/>
              </a:rPr>
              <a:t>Rambus Dynamic RAM (RDRAM)</a:t>
            </a:r>
            <a:endParaRPr lang="en-US" altLang="en-US" sz="1350" kern="1200">
              <a:solidFill>
                <a:prstClr val="black"/>
              </a:solidFill>
              <a:ea typeface="+mn-ea"/>
            </a:endParaRPr>
          </a:p>
          <a:p>
            <a:pPr marL="323850" indent="-314325" defTabSz="685800" eaLnBrk="1" fontAlgn="base" hangingPunct="1">
              <a:lnSpc>
                <a:spcPts val="1969"/>
              </a:lnSpc>
              <a:spcBef>
                <a:spcPts val="113"/>
              </a:spcBef>
              <a:spcAft>
                <a:spcPct val="0"/>
              </a:spcAft>
              <a:buClrTx/>
              <a:buSzPct val="76000"/>
              <a:buFont typeface="Arial" panose="020B0604020202020204" pitchFamily="34" charset="0"/>
              <a:buChar char="●"/>
              <a:tabLst>
                <a:tab pos="323850" algn="l"/>
              </a:tabLst>
            </a:pPr>
            <a:r>
              <a:rPr lang="en-US" altLang="en-US" sz="1350" b="1" kern="1200">
                <a:solidFill>
                  <a:prstClr val="black"/>
                </a:solidFill>
                <a:ea typeface="+mn-ea"/>
              </a:rPr>
              <a:t>Synchronous Graphics RAM  (SGRAM)</a:t>
            </a:r>
            <a:endParaRPr lang="en-US" altLang="en-US" sz="1350" kern="1200">
              <a:solidFill>
                <a:prstClr val="black"/>
              </a:solidFill>
              <a:ea typeface="+mn-ea"/>
            </a:endParaRPr>
          </a:p>
          <a:p>
            <a:pPr marL="323850" indent="-314325" defTabSz="685800" eaLnBrk="1" fontAlgn="base" hangingPunct="1">
              <a:spcBef>
                <a:spcPts val="188"/>
              </a:spcBef>
              <a:spcAft>
                <a:spcPct val="0"/>
              </a:spcAft>
              <a:buClrTx/>
              <a:buSzPct val="76000"/>
              <a:buFont typeface="Arial" panose="020B0604020202020204" pitchFamily="34" charset="0"/>
              <a:buChar char="●"/>
              <a:tabLst>
                <a:tab pos="323850" algn="l"/>
              </a:tabLst>
            </a:pPr>
            <a:r>
              <a:rPr lang="en-US" altLang="en-US" sz="1350" b="1" kern="1200">
                <a:solidFill>
                  <a:prstClr val="black"/>
                </a:solidFill>
                <a:ea typeface="+mn-ea"/>
              </a:rPr>
              <a:t>Window RAM (WRAM)</a:t>
            </a:r>
            <a:endParaRPr lang="en-US" altLang="en-US" sz="1350" kern="1200">
              <a:solidFill>
                <a:prstClr val="black"/>
              </a:solidFill>
              <a:ea typeface="+mn-ea"/>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2875" y="164307"/>
            <a:ext cx="778669" cy="307181"/>
          </a:xfrm>
          <a:prstGeom prst="rect">
            <a:avLst/>
          </a:prstGeom>
          <a:blipFill>
            <a:blip r:embed="rId2" cstate="print"/>
            <a:stretch>
              <a:fillRect/>
            </a:stretch>
          </a:blipFill>
        </p:spPr>
        <p:txBody>
          <a:bodyPr wrap="square" lIns="0" tIns="0" rIns="0" bIns="0" rtlCol="0"/>
          <a:lstStyle/>
          <a:p>
            <a:endParaRPr sz="1050"/>
          </a:p>
        </p:txBody>
      </p:sp>
      <p:sp>
        <p:nvSpPr>
          <p:cNvPr id="3" name="object 3"/>
          <p:cNvSpPr/>
          <p:nvPr/>
        </p:nvSpPr>
        <p:spPr>
          <a:xfrm>
            <a:off x="8229601" y="164307"/>
            <a:ext cx="792956" cy="307181"/>
          </a:xfrm>
          <a:prstGeom prst="rect">
            <a:avLst/>
          </a:prstGeom>
          <a:blipFill>
            <a:blip r:embed="rId3" cstate="print"/>
            <a:stretch>
              <a:fillRect/>
            </a:stretch>
          </a:blipFill>
        </p:spPr>
        <p:txBody>
          <a:bodyPr wrap="square" lIns="0" tIns="0" rIns="0" bIns="0" rtlCol="0"/>
          <a:lstStyle/>
          <a:p>
            <a:endParaRPr sz="1050"/>
          </a:p>
        </p:txBody>
      </p:sp>
      <p:sp>
        <p:nvSpPr>
          <p:cNvPr id="4" name="object 4"/>
          <p:cNvSpPr txBox="1"/>
          <p:nvPr/>
        </p:nvSpPr>
        <p:spPr>
          <a:xfrm>
            <a:off x="3064193" y="4867037"/>
            <a:ext cx="3019901" cy="253916"/>
          </a:xfrm>
          <a:prstGeom prst="rect">
            <a:avLst/>
          </a:prstGeom>
        </p:spPr>
        <p:txBody>
          <a:bodyPr vert="horz" wrap="square" lIns="0" tIns="0" rIns="0" bIns="0" rtlCol="0">
            <a:spAutoFit/>
          </a:bodyPr>
          <a:lstStyle/>
          <a:p>
            <a:pPr algn="ctr">
              <a:lnSpc>
                <a:spcPct val="100000"/>
              </a:lnSpc>
            </a:pPr>
            <a:r>
              <a:rPr sz="825" spc="8" dirty="0"/>
              <a:t>Disclaimer: </a:t>
            </a:r>
            <a:r>
              <a:rPr sz="825" dirty="0"/>
              <a:t>The </a:t>
            </a:r>
            <a:r>
              <a:rPr sz="825" spc="-4" dirty="0"/>
              <a:t>content is </a:t>
            </a:r>
            <a:r>
              <a:rPr sz="825" dirty="0"/>
              <a:t>curated </a:t>
            </a:r>
            <a:r>
              <a:rPr sz="825" spc="-4" dirty="0"/>
              <a:t>for </a:t>
            </a:r>
            <a:r>
              <a:rPr sz="825" spc="-8" dirty="0"/>
              <a:t>educational </a:t>
            </a:r>
            <a:r>
              <a:rPr sz="825" spc="-4" dirty="0"/>
              <a:t>purposes</a:t>
            </a:r>
            <a:r>
              <a:rPr sz="825" spc="-94" dirty="0"/>
              <a:t> </a:t>
            </a:r>
            <a:r>
              <a:rPr sz="825" spc="-11" dirty="0"/>
              <a:t>only.</a:t>
            </a:r>
            <a:endParaRPr sz="825"/>
          </a:p>
          <a:p>
            <a:pPr marL="1429" algn="ctr">
              <a:spcBef>
                <a:spcPts val="23"/>
              </a:spcBef>
            </a:pPr>
            <a:r>
              <a:rPr sz="825" spc="15" dirty="0"/>
              <a:t>© </a:t>
            </a:r>
            <a:r>
              <a:rPr sz="825" spc="-8" dirty="0"/>
              <a:t>Edunet </a:t>
            </a:r>
            <a:r>
              <a:rPr sz="825" spc="-11" dirty="0"/>
              <a:t>Foundation.  </a:t>
            </a:r>
            <a:r>
              <a:rPr sz="825" spc="-19" dirty="0"/>
              <a:t>All </a:t>
            </a:r>
            <a:r>
              <a:rPr sz="825" spc="-8" dirty="0"/>
              <a:t>rights</a:t>
            </a:r>
            <a:r>
              <a:rPr sz="825" spc="-60" dirty="0"/>
              <a:t> </a:t>
            </a:r>
            <a:r>
              <a:rPr sz="825" spc="-4" dirty="0"/>
              <a:t>reserved.</a:t>
            </a:r>
            <a:endParaRPr sz="825"/>
          </a:p>
        </p:txBody>
      </p:sp>
      <p:sp>
        <p:nvSpPr>
          <p:cNvPr id="5" name="object 5"/>
          <p:cNvSpPr txBox="1">
            <a:spLocks noGrp="1"/>
          </p:cNvSpPr>
          <p:nvPr>
            <p:ph type="body" idx="1"/>
          </p:nvPr>
        </p:nvSpPr>
        <p:spPr>
          <a:xfrm>
            <a:off x="1479251" y="1108723"/>
            <a:ext cx="6390450" cy="2083888"/>
          </a:xfrm>
          <a:prstGeom prst="rect">
            <a:avLst/>
          </a:prstGeom>
        </p:spPr>
        <p:txBody>
          <a:bodyPr spcFirstLastPara="1" vert="horz" wrap="square" lIns="0" tIns="451786" rIns="0" bIns="0" rtlCol="0" anchor="t" anchorCtr="0">
            <a:spAutoFit/>
          </a:bodyPr>
          <a:lstStyle/>
          <a:p>
            <a:pPr marL="0" marR="3810" indent="0" algn="ctr">
              <a:lnSpc>
                <a:spcPct val="100800"/>
              </a:lnSpc>
              <a:buNone/>
            </a:pPr>
            <a:r>
              <a:rPr sz="4050" dirty="0">
                <a:solidFill>
                  <a:srgbClr val="000000"/>
                </a:solidFill>
              </a:rPr>
              <a:t>Able to </a:t>
            </a:r>
            <a:r>
              <a:rPr sz="4050" spc="8" dirty="0">
                <a:solidFill>
                  <a:srgbClr val="000000"/>
                </a:solidFill>
              </a:rPr>
              <a:t>perform </a:t>
            </a:r>
            <a:r>
              <a:rPr sz="4050" dirty="0">
                <a:solidFill>
                  <a:srgbClr val="000000"/>
                </a:solidFill>
              </a:rPr>
              <a:t>basic</a:t>
            </a:r>
            <a:r>
              <a:rPr sz="4050" spc="-79" dirty="0">
                <a:solidFill>
                  <a:srgbClr val="000000"/>
                </a:solidFill>
              </a:rPr>
              <a:t> </a:t>
            </a:r>
            <a:r>
              <a:rPr sz="4050" spc="-4" dirty="0">
                <a:solidFill>
                  <a:srgbClr val="000000"/>
                </a:solidFill>
              </a:rPr>
              <a:t>troubleshoot  </a:t>
            </a:r>
            <a:r>
              <a:rPr sz="4050" dirty="0">
                <a:solidFill>
                  <a:srgbClr val="000000"/>
                </a:solidFill>
              </a:rPr>
              <a:t>of</a:t>
            </a:r>
            <a:r>
              <a:rPr sz="4050" spc="-71" dirty="0">
                <a:solidFill>
                  <a:srgbClr val="000000"/>
                </a:solidFill>
              </a:rPr>
              <a:t> </a:t>
            </a:r>
            <a:r>
              <a:rPr sz="4050" dirty="0">
                <a:solidFill>
                  <a:srgbClr val="000000"/>
                </a:solidFill>
              </a:rPr>
              <a:t>PC</a:t>
            </a:r>
            <a:endParaRPr sz="4050" dirty="0"/>
          </a:p>
          <a:p>
            <a:pPr marL="0" indent="0" algn="ctr">
              <a:lnSpc>
                <a:spcPct val="100000"/>
              </a:lnSpc>
              <a:spcBef>
                <a:spcPts val="420"/>
              </a:spcBef>
              <a:buNone/>
            </a:pPr>
            <a:r>
              <a:rPr sz="2063" spc="-4" dirty="0"/>
              <a:t>(3</a:t>
            </a:r>
            <a:r>
              <a:rPr sz="2063" spc="8" dirty="0"/>
              <a:t> </a:t>
            </a:r>
            <a:r>
              <a:rPr sz="2063" spc="11" dirty="0"/>
              <a:t>hours)</a:t>
            </a:r>
            <a:endParaRPr sz="2063" dirty="0"/>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71501" y="914400"/>
            <a:ext cx="4157186" cy="369332"/>
          </a:xfrm>
          <a:prstGeom prst="rect">
            <a:avLst/>
          </a:prstGeom>
        </p:spPr>
        <p:txBody>
          <a:bodyPr vert="horz" wrap="square" lIns="0" tIns="0" rIns="0" bIns="0" rtlCol="0">
            <a:spAutoFit/>
          </a:bodyPr>
          <a:lstStyle/>
          <a:p>
            <a:pPr marL="9525"/>
            <a:r>
              <a:rPr sz="2400" spc="8" dirty="0"/>
              <a:t>In </a:t>
            </a:r>
            <a:r>
              <a:rPr sz="2400" spc="11" dirty="0"/>
              <a:t>this </a:t>
            </a:r>
            <a:r>
              <a:rPr sz="2400" spc="19" dirty="0"/>
              <a:t>section, </a:t>
            </a:r>
            <a:r>
              <a:rPr sz="2400" spc="-49" dirty="0"/>
              <a:t>we </a:t>
            </a:r>
            <a:r>
              <a:rPr sz="2400" spc="-11" dirty="0"/>
              <a:t>will</a:t>
            </a:r>
            <a:r>
              <a:rPr sz="2400" spc="-146" dirty="0"/>
              <a:t> </a:t>
            </a:r>
            <a:r>
              <a:rPr sz="2400" spc="19" dirty="0"/>
              <a:t>discuss:</a:t>
            </a:r>
            <a:endParaRPr sz="2400" dirty="0"/>
          </a:p>
        </p:txBody>
      </p:sp>
      <p:sp>
        <p:nvSpPr>
          <p:cNvPr id="4" name="object 4"/>
          <p:cNvSpPr txBox="1"/>
          <p:nvPr/>
        </p:nvSpPr>
        <p:spPr>
          <a:xfrm>
            <a:off x="3440716" y="5010560"/>
            <a:ext cx="1934528" cy="128881"/>
          </a:xfrm>
          <a:prstGeom prst="rect">
            <a:avLst/>
          </a:prstGeom>
        </p:spPr>
        <p:txBody>
          <a:bodyPr vert="horz" wrap="square" lIns="0" tIns="1905" rIns="0" bIns="0" rtlCol="0">
            <a:spAutoFit/>
          </a:bodyPr>
          <a:lstStyle/>
          <a:p>
            <a:pPr marL="9525">
              <a:spcBef>
                <a:spcPts val="15"/>
              </a:spcBef>
            </a:pPr>
            <a:r>
              <a:rPr sz="825" spc="15" dirty="0"/>
              <a:t>© </a:t>
            </a:r>
            <a:r>
              <a:rPr sz="825" spc="-8" dirty="0"/>
              <a:t>Edunet </a:t>
            </a:r>
            <a:r>
              <a:rPr sz="825" spc="-11" dirty="0"/>
              <a:t>Foundation.  </a:t>
            </a:r>
            <a:r>
              <a:rPr sz="825" spc="-19" dirty="0"/>
              <a:t>All </a:t>
            </a:r>
            <a:r>
              <a:rPr sz="825" spc="-8" dirty="0"/>
              <a:t>rights</a:t>
            </a:r>
            <a:r>
              <a:rPr sz="825" spc="-60" dirty="0"/>
              <a:t> </a:t>
            </a:r>
            <a:r>
              <a:rPr sz="825" spc="-4" dirty="0"/>
              <a:t>reserved.</a:t>
            </a:r>
            <a:endParaRPr sz="825"/>
          </a:p>
        </p:txBody>
      </p:sp>
      <p:sp>
        <p:nvSpPr>
          <p:cNvPr id="3" name="object 3"/>
          <p:cNvSpPr txBox="1"/>
          <p:nvPr/>
        </p:nvSpPr>
        <p:spPr>
          <a:xfrm>
            <a:off x="340519" y="1523047"/>
            <a:ext cx="7073265" cy="276999"/>
          </a:xfrm>
          <a:prstGeom prst="rect">
            <a:avLst/>
          </a:prstGeom>
        </p:spPr>
        <p:txBody>
          <a:bodyPr vert="horz" wrap="square" lIns="0" tIns="0" rIns="0" bIns="0" rtlCol="0">
            <a:spAutoFit/>
          </a:bodyPr>
          <a:lstStyle/>
          <a:p>
            <a:pPr marL="352425" indent="-342900">
              <a:buSzPct val="75000"/>
              <a:buChar char="●"/>
              <a:tabLst>
                <a:tab pos="352425" algn="l"/>
                <a:tab pos="352901" algn="l"/>
              </a:tabLst>
            </a:pPr>
            <a:r>
              <a:rPr sz="1800" spc="-26" dirty="0">
                <a:solidFill>
                  <a:srgbClr val="585858"/>
                </a:solidFill>
              </a:rPr>
              <a:t>Proper </a:t>
            </a:r>
            <a:r>
              <a:rPr sz="1800" spc="-15" dirty="0">
                <a:solidFill>
                  <a:srgbClr val="585858"/>
                </a:solidFill>
              </a:rPr>
              <a:t>troubleshooting Techniques </a:t>
            </a:r>
            <a:r>
              <a:rPr sz="1800" spc="4" dirty="0">
                <a:solidFill>
                  <a:srgbClr val="585858"/>
                </a:solidFill>
              </a:rPr>
              <a:t>for </a:t>
            </a:r>
            <a:r>
              <a:rPr sz="1800" spc="-19" dirty="0">
                <a:solidFill>
                  <a:srgbClr val="585858"/>
                </a:solidFill>
              </a:rPr>
              <a:t>motherboards, </a:t>
            </a:r>
            <a:r>
              <a:rPr sz="1800" dirty="0">
                <a:solidFill>
                  <a:srgbClr val="585858"/>
                </a:solidFill>
              </a:rPr>
              <a:t>I/O </a:t>
            </a:r>
            <a:r>
              <a:rPr sz="1800" spc="195" dirty="0">
                <a:solidFill>
                  <a:srgbClr val="585858"/>
                </a:solidFill>
              </a:rPr>
              <a:t> </a:t>
            </a:r>
            <a:r>
              <a:rPr sz="1800" spc="-23" dirty="0">
                <a:solidFill>
                  <a:srgbClr val="585858"/>
                </a:solidFill>
              </a:rPr>
              <a:t>Devices.</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https://awesomerajaaida.files.wordpress.com/2015/02/lab-3-how-to-install-a-hard-drive.jpg</a:t>
            </a: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1 : Unplugging</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2714845"/>
          </a:xfrm>
          <a:prstGeom prst="rect">
            <a:avLst/>
          </a:prstGeom>
        </p:spPr>
        <p:txBody>
          <a:bodyPr vert="horz" wrap="square" lIns="0" tIns="52069" rIns="0" bIns="0" rtlCol="0">
            <a:spAutoFit/>
          </a:bodyPr>
          <a:lstStyle/>
          <a:p>
            <a:pPr marL="342900" lvl="0" indent="-342900">
              <a:buFont typeface="Symbol" panose="05050102010706020507" pitchFamily="18" charset="2"/>
              <a:buChar char=""/>
            </a:pPr>
            <a:r>
              <a:rPr lang="en-IN" dirty="0">
                <a:solidFill>
                  <a:srgbClr val="211D1E"/>
                </a:solidFill>
                <a:latin typeface="+mj-lt"/>
              </a:rPr>
              <a:t>Unplug the power cord from the PC and from the wall socket to prevent any injuries and damage of the PC from electrostatic discharge (ESD). </a:t>
            </a:r>
          </a:p>
          <a:p>
            <a:pPr marL="342900" lvl="0" indent="-342900">
              <a:buFont typeface="Symbol" panose="05050102010706020507" pitchFamily="18" charset="2"/>
              <a:buChar char=""/>
            </a:pPr>
            <a:r>
              <a:rPr lang="en-IN" dirty="0">
                <a:solidFill>
                  <a:srgbClr val="211D1E"/>
                </a:solidFill>
                <a:latin typeface="+mj-lt"/>
              </a:rPr>
              <a:t>Unplug all the peripherals attached to the computer, such as the keyboard, mouse, monitor, headphones, and any external drives. </a:t>
            </a:r>
          </a:p>
          <a:p>
            <a:pPr marL="342900" lvl="0" indent="-342900">
              <a:buFont typeface="Symbol" panose="05050102010706020507" pitchFamily="18" charset="2"/>
              <a:buChar char=""/>
            </a:pPr>
            <a:r>
              <a:rPr lang="en-IN" dirty="0">
                <a:solidFill>
                  <a:srgbClr val="211D1E"/>
                </a:solidFill>
                <a:latin typeface="+mj-lt"/>
              </a:rPr>
              <a:t>Wear a grounding strap to discharge any static electricity. </a:t>
            </a:r>
          </a:p>
          <a:p>
            <a:pPr marL="342900" lvl="0" indent="-342900">
              <a:spcAft>
                <a:spcPts val="75"/>
              </a:spcAft>
              <a:buFont typeface="+mj-lt"/>
              <a:buAutoNum type="arabicPeriod"/>
            </a:pPr>
            <a:endParaRPr lang="en-IN" dirty="0">
              <a:solidFill>
                <a:srgbClr val="211D1E"/>
              </a:solidFill>
              <a:latin typeface="+mj-lt"/>
            </a:endParaRPr>
          </a:p>
          <a:p>
            <a:pPr marL="342900" lvl="0" indent="-342900">
              <a:spcAft>
                <a:spcPts val="75"/>
              </a:spcAft>
              <a:buFont typeface="+mj-lt"/>
              <a:buAutoNum type="arabicPeriod"/>
            </a:pPr>
            <a:endParaRPr lang="en-IN" dirty="0">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2050" name="Picture 2">
            <a:extLst>
              <a:ext uri="{FF2B5EF4-FFF2-40B4-BE49-F238E27FC236}">
                <a16:creationId xmlns:a16="http://schemas.microsoft.com/office/drawing/2014/main" id="{C0630346-27BB-45A1-8229-06614D593B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62"/>
          <a:stretch/>
        </p:blipFill>
        <p:spPr bwMode="auto">
          <a:xfrm>
            <a:off x="4904824" y="1373076"/>
            <a:ext cx="3869605" cy="2688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4188082"/>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606" y="770883"/>
            <a:ext cx="3560921" cy="553998"/>
          </a:xfrm>
          <a:prstGeom prst="rect">
            <a:avLst/>
          </a:prstGeom>
        </p:spPr>
        <p:txBody>
          <a:bodyPr spcFirstLastPara="1" vert="horz" wrap="square" lIns="0" tIns="0" rIns="0" bIns="0" rtlCol="0" anchor="t" anchorCtr="0">
            <a:spAutoFit/>
          </a:bodyPr>
          <a:lstStyle/>
          <a:p>
            <a:pPr algn="ctr">
              <a:lnSpc>
                <a:spcPct val="100000"/>
              </a:lnSpc>
            </a:pPr>
            <a:r>
              <a:rPr sz="1800" b="0" spc="-26" dirty="0"/>
              <a:t>Proper </a:t>
            </a:r>
            <a:r>
              <a:rPr sz="1800" b="0" spc="-15" dirty="0"/>
              <a:t>troubleshooting</a:t>
            </a:r>
            <a:r>
              <a:rPr sz="1800" b="0" spc="323" dirty="0"/>
              <a:t> </a:t>
            </a:r>
            <a:r>
              <a:rPr sz="1800" b="0" spc="-15" dirty="0"/>
              <a:t>Techniques</a:t>
            </a:r>
            <a:endParaRPr sz="1800" dirty="0"/>
          </a:p>
          <a:p>
            <a:pPr algn="ctr">
              <a:spcBef>
                <a:spcPts val="34"/>
              </a:spcBef>
            </a:pPr>
            <a:r>
              <a:rPr sz="1800" b="0" spc="4" dirty="0"/>
              <a:t>for </a:t>
            </a:r>
            <a:r>
              <a:rPr sz="1800" b="0" spc="-19" dirty="0"/>
              <a:t>motherboards, </a:t>
            </a:r>
            <a:r>
              <a:rPr sz="1800" b="0" dirty="0"/>
              <a:t>I/O</a:t>
            </a:r>
            <a:r>
              <a:rPr sz="1800" b="0" spc="139" dirty="0"/>
              <a:t> </a:t>
            </a:r>
            <a:r>
              <a:rPr sz="1800" b="0" spc="-26" dirty="0"/>
              <a:t>Devices</a:t>
            </a:r>
            <a:endParaRPr sz="1800" dirty="0"/>
          </a:p>
        </p:txBody>
      </p:sp>
      <p:sp>
        <p:nvSpPr>
          <p:cNvPr id="3" name="object 3"/>
          <p:cNvSpPr txBox="1"/>
          <p:nvPr/>
        </p:nvSpPr>
        <p:spPr>
          <a:xfrm>
            <a:off x="4696777" y="4859656"/>
            <a:ext cx="3729038" cy="103875"/>
          </a:xfrm>
          <a:prstGeom prst="rect">
            <a:avLst/>
          </a:prstGeom>
        </p:spPr>
        <p:txBody>
          <a:bodyPr vert="horz" wrap="square" lIns="0" tIns="0" rIns="0" bIns="0" rtlCol="0">
            <a:spAutoFit/>
          </a:bodyPr>
          <a:lstStyle/>
          <a:p>
            <a:pPr marL="9525"/>
            <a:r>
              <a:rPr sz="675" spc="11" dirty="0">
                <a:solidFill>
                  <a:srgbClr val="585858"/>
                </a:solidFill>
              </a:rPr>
              <a:t>Image</a:t>
            </a:r>
            <a:r>
              <a:rPr sz="675" spc="-64" dirty="0">
                <a:solidFill>
                  <a:srgbClr val="585858"/>
                </a:solidFill>
              </a:rPr>
              <a:t> </a:t>
            </a:r>
            <a:r>
              <a:rPr sz="675" spc="4" dirty="0">
                <a:solidFill>
                  <a:srgbClr val="585858"/>
                </a:solidFill>
              </a:rPr>
              <a:t>Source:</a:t>
            </a:r>
            <a:r>
              <a:rPr sz="675" spc="-94" dirty="0">
                <a:solidFill>
                  <a:srgbClr val="585858"/>
                </a:solidFill>
              </a:rPr>
              <a:t> </a:t>
            </a:r>
            <a:r>
              <a:rPr sz="675" u="sng" dirty="0">
                <a:solidFill>
                  <a:srgbClr val="0096A7"/>
                </a:solidFill>
                <a:hlinkClick r:id="rId2"/>
              </a:rPr>
              <a:t>https://www.fieldengineer.com/skills/pc-support-technician</a:t>
            </a:r>
            <a:r>
              <a:rPr sz="675" u="sng" dirty="0">
                <a:solidFill>
                  <a:srgbClr val="0096A7"/>
                </a:solidFill>
                <a:hlinkClick r:id="rId3"/>
              </a:rPr>
              <a:t>-devices-db57ecc1262d</a:t>
            </a:r>
            <a:endParaRPr sz="675"/>
          </a:p>
        </p:txBody>
      </p:sp>
      <p:sp>
        <p:nvSpPr>
          <p:cNvPr id="4" name="object 4"/>
          <p:cNvSpPr/>
          <p:nvPr/>
        </p:nvSpPr>
        <p:spPr>
          <a:xfrm>
            <a:off x="4614862" y="1700213"/>
            <a:ext cx="4529138" cy="2593181"/>
          </a:xfrm>
          <a:prstGeom prst="rect">
            <a:avLst/>
          </a:prstGeom>
          <a:blipFill>
            <a:blip r:embed="rId4" cstate="print"/>
            <a:stretch>
              <a:fillRect/>
            </a:stretch>
          </a:blipFill>
        </p:spPr>
        <p:txBody>
          <a:bodyPr wrap="square" lIns="0" tIns="0" rIns="0" bIns="0" rtlCol="0"/>
          <a:lstStyle/>
          <a:p>
            <a:endParaRPr sz="1050"/>
          </a:p>
        </p:txBody>
      </p:sp>
      <p:sp>
        <p:nvSpPr>
          <p:cNvPr id="5" name="object 5"/>
          <p:cNvSpPr txBox="1"/>
          <p:nvPr/>
        </p:nvSpPr>
        <p:spPr>
          <a:xfrm>
            <a:off x="654605" y="1614202"/>
            <a:ext cx="3503295" cy="3041217"/>
          </a:xfrm>
          <a:prstGeom prst="rect">
            <a:avLst/>
          </a:prstGeom>
        </p:spPr>
        <p:txBody>
          <a:bodyPr vert="horz" wrap="square" lIns="0" tIns="0" rIns="0" bIns="0" rtlCol="0">
            <a:spAutoFit/>
          </a:bodyPr>
          <a:lstStyle/>
          <a:p>
            <a:pPr marL="9525"/>
            <a:r>
              <a:rPr sz="1350" spc="-15" dirty="0">
                <a:solidFill>
                  <a:srgbClr val="585858"/>
                </a:solidFill>
              </a:rPr>
              <a:t>How </a:t>
            </a:r>
            <a:r>
              <a:rPr sz="1350" spc="8" dirty="0">
                <a:solidFill>
                  <a:srgbClr val="585858"/>
                </a:solidFill>
              </a:rPr>
              <a:t>to </a:t>
            </a:r>
            <a:r>
              <a:rPr sz="1350" spc="-4" dirty="0">
                <a:solidFill>
                  <a:srgbClr val="585858"/>
                </a:solidFill>
              </a:rPr>
              <a:t>Diagnose </a:t>
            </a:r>
            <a:r>
              <a:rPr sz="1350" spc="-8" dirty="0">
                <a:solidFill>
                  <a:srgbClr val="585858"/>
                </a:solidFill>
              </a:rPr>
              <a:t>Motherboard </a:t>
            </a:r>
            <a:r>
              <a:rPr sz="1350" spc="-11" dirty="0">
                <a:solidFill>
                  <a:srgbClr val="585858"/>
                </a:solidFill>
              </a:rPr>
              <a:t>or</a:t>
            </a:r>
            <a:r>
              <a:rPr sz="1350" spc="71" dirty="0">
                <a:solidFill>
                  <a:srgbClr val="585858"/>
                </a:solidFill>
              </a:rPr>
              <a:t> </a:t>
            </a:r>
            <a:r>
              <a:rPr sz="1350" spc="-8" dirty="0">
                <a:solidFill>
                  <a:srgbClr val="585858"/>
                </a:solidFill>
              </a:rPr>
              <a:t>Processor</a:t>
            </a:r>
            <a:endParaRPr sz="1350"/>
          </a:p>
          <a:p>
            <a:pPr marL="114300" algn="ctr">
              <a:spcBef>
                <a:spcPts val="11"/>
              </a:spcBef>
            </a:pPr>
            <a:r>
              <a:rPr sz="1350" dirty="0">
                <a:solidFill>
                  <a:srgbClr val="585858"/>
                </a:solidFill>
              </a:rPr>
              <a:t>Problems?</a:t>
            </a:r>
            <a:endParaRPr sz="1350"/>
          </a:p>
          <a:p>
            <a:pPr>
              <a:spcBef>
                <a:spcPts val="26"/>
              </a:spcBef>
            </a:pPr>
            <a:endParaRPr sz="2025">
              <a:latin typeface="Times New Roman"/>
              <a:cs typeface="Times New Roman"/>
            </a:endParaRPr>
          </a:p>
          <a:p>
            <a:pPr marL="340519" marR="18574" indent="-314325">
              <a:lnSpc>
                <a:spcPct val="119100"/>
              </a:lnSpc>
              <a:buSzPct val="90322"/>
              <a:buChar char="●"/>
              <a:tabLst>
                <a:tab pos="340519" algn="l"/>
                <a:tab pos="340994" algn="l"/>
              </a:tabLst>
            </a:pPr>
            <a:r>
              <a:rPr sz="1163" spc="-19" dirty="0"/>
              <a:t>The </a:t>
            </a:r>
            <a:r>
              <a:rPr sz="1163" dirty="0"/>
              <a:t>motherboard and </a:t>
            </a:r>
            <a:r>
              <a:rPr sz="1163" spc="15" dirty="0"/>
              <a:t>processor </a:t>
            </a:r>
            <a:r>
              <a:rPr sz="1163" spc="11" dirty="0"/>
              <a:t>are </a:t>
            </a:r>
            <a:r>
              <a:rPr sz="1163" spc="8" dirty="0"/>
              <a:t>two </a:t>
            </a:r>
            <a:r>
              <a:rPr sz="1163" spc="15" dirty="0"/>
              <a:t>of </a:t>
            </a:r>
            <a:r>
              <a:rPr sz="1163" spc="-4" dirty="0"/>
              <a:t>the  most </a:t>
            </a:r>
            <a:r>
              <a:rPr sz="1163" spc="-8" dirty="0"/>
              <a:t>important </a:t>
            </a:r>
            <a:r>
              <a:rPr sz="1163" dirty="0"/>
              <a:t>hardware </a:t>
            </a:r>
            <a:r>
              <a:rPr sz="1163" spc="-4" dirty="0"/>
              <a:t>components </a:t>
            </a:r>
            <a:r>
              <a:rPr sz="1163" spc="4" dirty="0"/>
              <a:t>inside  </a:t>
            </a:r>
            <a:r>
              <a:rPr sz="1163" spc="-4" dirty="0"/>
              <a:t>the</a:t>
            </a:r>
            <a:r>
              <a:rPr sz="1163" spc="23" dirty="0"/>
              <a:t> </a:t>
            </a:r>
            <a:r>
              <a:rPr sz="1163" spc="-4" dirty="0"/>
              <a:t>computer.</a:t>
            </a:r>
            <a:endParaRPr sz="1163"/>
          </a:p>
          <a:p>
            <a:pPr marL="340519" indent="-314325">
              <a:spcBef>
                <a:spcPts val="236"/>
              </a:spcBef>
              <a:buSzPct val="90322"/>
              <a:buChar char="●"/>
              <a:tabLst>
                <a:tab pos="340519" algn="l"/>
                <a:tab pos="340994" algn="l"/>
              </a:tabLst>
            </a:pPr>
            <a:r>
              <a:rPr sz="1163" spc="-19" dirty="0"/>
              <a:t>The  </a:t>
            </a:r>
            <a:r>
              <a:rPr sz="1163" spc="11" dirty="0"/>
              <a:t>various pieces </a:t>
            </a:r>
            <a:r>
              <a:rPr sz="1163" spc="15" dirty="0"/>
              <a:t>of </a:t>
            </a:r>
            <a:r>
              <a:rPr sz="1163" dirty="0"/>
              <a:t>hardware </a:t>
            </a:r>
            <a:r>
              <a:rPr sz="1163" spc="4" dirty="0"/>
              <a:t>inside </a:t>
            </a:r>
            <a:r>
              <a:rPr sz="1163" spc="-4" dirty="0"/>
              <a:t>the</a:t>
            </a:r>
            <a:r>
              <a:rPr sz="1163" spc="90" dirty="0"/>
              <a:t> </a:t>
            </a:r>
            <a:r>
              <a:rPr sz="1163" spc="11" dirty="0"/>
              <a:t>PC</a:t>
            </a:r>
            <a:endParaRPr sz="1163"/>
          </a:p>
          <a:p>
            <a:pPr marL="340519" marR="3810">
              <a:lnSpc>
                <a:spcPct val="119100"/>
              </a:lnSpc>
              <a:spcBef>
                <a:spcPts val="26"/>
              </a:spcBef>
            </a:pPr>
            <a:r>
              <a:rPr sz="1163" spc="-4" dirty="0"/>
              <a:t>communicate </a:t>
            </a:r>
            <a:r>
              <a:rPr sz="1163" spc="8" dirty="0"/>
              <a:t>with </a:t>
            </a:r>
            <a:r>
              <a:rPr sz="1163" dirty="0"/>
              <a:t>one </a:t>
            </a:r>
            <a:r>
              <a:rPr sz="1163" spc="4" dirty="0"/>
              <a:t>another </a:t>
            </a:r>
            <a:r>
              <a:rPr sz="1163" spc="-8" dirty="0"/>
              <a:t>through </a:t>
            </a:r>
            <a:r>
              <a:rPr sz="1163" spc="-4" dirty="0"/>
              <a:t>the  </a:t>
            </a:r>
            <a:r>
              <a:rPr sz="1163" spc="11" dirty="0"/>
              <a:t>circuits </a:t>
            </a:r>
            <a:r>
              <a:rPr sz="1163" spc="19" dirty="0"/>
              <a:t>on </a:t>
            </a:r>
            <a:r>
              <a:rPr sz="1163" spc="-4" dirty="0"/>
              <a:t>the motherboard, </a:t>
            </a:r>
            <a:r>
              <a:rPr sz="1163" spc="-8" dirty="0"/>
              <a:t>while </a:t>
            </a:r>
            <a:r>
              <a:rPr sz="1163" spc="-4" dirty="0"/>
              <a:t>the </a:t>
            </a:r>
            <a:r>
              <a:rPr sz="1163" spc="8" dirty="0"/>
              <a:t>CPU  </a:t>
            </a:r>
            <a:r>
              <a:rPr sz="1163" spc="19" dirty="0"/>
              <a:t>stores </a:t>
            </a:r>
            <a:r>
              <a:rPr sz="1163" dirty="0"/>
              <a:t>and </a:t>
            </a:r>
            <a:r>
              <a:rPr sz="1163" spc="8" dirty="0"/>
              <a:t>executes </a:t>
            </a:r>
            <a:r>
              <a:rPr sz="1163" spc="-4" dirty="0"/>
              <a:t>programming </a:t>
            </a:r>
            <a:r>
              <a:rPr sz="1163" dirty="0"/>
              <a:t> </a:t>
            </a:r>
            <a:r>
              <a:rPr sz="1163" spc="8" dirty="0"/>
              <a:t>instructions.</a:t>
            </a:r>
            <a:endParaRPr sz="1163"/>
          </a:p>
          <a:p>
            <a:pPr marL="340519" marR="40481" indent="-314325">
              <a:lnSpc>
                <a:spcPct val="117000"/>
              </a:lnSpc>
              <a:buSzPct val="90322"/>
              <a:buChar char="●"/>
              <a:tabLst>
                <a:tab pos="340519" algn="l"/>
                <a:tab pos="340994" algn="l"/>
              </a:tabLst>
            </a:pPr>
            <a:r>
              <a:rPr sz="1163" spc="-19" dirty="0"/>
              <a:t>The </a:t>
            </a:r>
            <a:r>
              <a:rPr sz="1163" dirty="0"/>
              <a:t>motherboard and </a:t>
            </a:r>
            <a:r>
              <a:rPr sz="1163" spc="8" dirty="0"/>
              <a:t>CPU </a:t>
            </a:r>
            <a:r>
              <a:rPr sz="1163" spc="23" dirty="0"/>
              <a:t>can </a:t>
            </a:r>
            <a:r>
              <a:rPr sz="1163" spc="4" dirty="0"/>
              <a:t>both </a:t>
            </a:r>
            <a:r>
              <a:rPr sz="1163" spc="-11" dirty="0"/>
              <a:t>be  </a:t>
            </a:r>
            <a:r>
              <a:rPr sz="1163" spc="8" dirty="0"/>
              <a:t>expensive to </a:t>
            </a:r>
            <a:r>
              <a:rPr sz="1163" spc="4" dirty="0"/>
              <a:t>replace, </a:t>
            </a:r>
            <a:r>
              <a:rPr sz="1163" spc="11" dirty="0"/>
              <a:t>however, </a:t>
            </a:r>
            <a:r>
              <a:rPr sz="1163" spc="-19" dirty="0"/>
              <a:t>but </a:t>
            </a:r>
            <a:r>
              <a:rPr sz="1163" spc="-11" dirty="0"/>
              <a:t> </a:t>
            </a:r>
            <a:r>
              <a:rPr sz="1163" dirty="0"/>
              <a:t>diagnosing</a:t>
            </a:r>
            <a:endParaRPr sz="1163"/>
          </a:p>
          <a:p>
            <a:pPr marL="340519" marR="154305">
              <a:lnSpc>
                <a:spcPct val="117100"/>
              </a:lnSpc>
              <a:spcBef>
                <a:spcPts val="56"/>
              </a:spcBef>
            </a:pPr>
            <a:r>
              <a:rPr sz="1163" dirty="0"/>
              <a:t>hardware failure </a:t>
            </a:r>
            <a:r>
              <a:rPr sz="1163" spc="19" dirty="0"/>
              <a:t>on </a:t>
            </a:r>
            <a:r>
              <a:rPr sz="1163" spc="8" dirty="0"/>
              <a:t>your </a:t>
            </a:r>
            <a:r>
              <a:rPr sz="1163" spc="11" dirty="0"/>
              <a:t>own </a:t>
            </a:r>
            <a:r>
              <a:rPr sz="1163" spc="23" dirty="0"/>
              <a:t>can </a:t>
            </a:r>
            <a:r>
              <a:rPr sz="1163" dirty="0"/>
              <a:t>reduce </a:t>
            </a:r>
            <a:r>
              <a:rPr sz="1163" spc="-4" dirty="0"/>
              <a:t>the  </a:t>
            </a:r>
            <a:r>
              <a:rPr sz="1163" spc="4" dirty="0"/>
              <a:t>potential </a:t>
            </a:r>
            <a:r>
              <a:rPr sz="1163" spc="8" dirty="0"/>
              <a:t>repair </a:t>
            </a:r>
            <a:r>
              <a:rPr sz="1163" spc="19" dirty="0"/>
              <a:t>costs </a:t>
            </a:r>
            <a:r>
              <a:rPr sz="1163" spc="11" dirty="0"/>
              <a:t>for </a:t>
            </a:r>
            <a:r>
              <a:rPr sz="1163" spc="8" dirty="0"/>
              <a:t>your</a:t>
            </a:r>
            <a:r>
              <a:rPr sz="1163" spc="83" dirty="0"/>
              <a:t> </a:t>
            </a:r>
            <a:r>
              <a:rPr sz="1163" spc="4" dirty="0"/>
              <a:t>business.</a:t>
            </a:r>
            <a:endParaRPr sz="1163"/>
          </a:p>
        </p:txBody>
      </p:sp>
      <p:sp>
        <p:nvSpPr>
          <p:cNvPr id="6" name="object 6"/>
          <p:cNvSpPr txBox="1"/>
          <p:nvPr/>
        </p:nvSpPr>
        <p:spPr>
          <a:xfrm>
            <a:off x="3440716" y="5010560"/>
            <a:ext cx="1934528" cy="128881"/>
          </a:xfrm>
          <a:prstGeom prst="rect">
            <a:avLst/>
          </a:prstGeom>
        </p:spPr>
        <p:txBody>
          <a:bodyPr vert="horz" wrap="square" lIns="0" tIns="1905" rIns="0" bIns="0" rtlCol="0">
            <a:spAutoFit/>
          </a:bodyPr>
          <a:lstStyle/>
          <a:p>
            <a:pPr marL="9525">
              <a:spcBef>
                <a:spcPts val="15"/>
              </a:spcBef>
            </a:pPr>
            <a:r>
              <a:rPr sz="825" spc="15" dirty="0"/>
              <a:t>© </a:t>
            </a:r>
            <a:r>
              <a:rPr sz="825" spc="-8" dirty="0"/>
              <a:t>Edunet </a:t>
            </a:r>
            <a:r>
              <a:rPr sz="825" spc="-11" dirty="0"/>
              <a:t>Foundation.  </a:t>
            </a:r>
            <a:r>
              <a:rPr sz="825" spc="-19" dirty="0"/>
              <a:t>All </a:t>
            </a:r>
            <a:r>
              <a:rPr sz="825" spc="-8" dirty="0"/>
              <a:t>rights</a:t>
            </a:r>
            <a:r>
              <a:rPr sz="825" spc="-60" dirty="0"/>
              <a:t> </a:t>
            </a:r>
            <a:r>
              <a:rPr sz="825" spc="-4" dirty="0"/>
              <a:t>reserved.</a:t>
            </a:r>
            <a:endParaRPr sz="825"/>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4606" y="766539"/>
            <a:ext cx="3560921" cy="553998"/>
          </a:xfrm>
          <a:prstGeom prst="rect">
            <a:avLst/>
          </a:prstGeom>
        </p:spPr>
        <p:txBody>
          <a:bodyPr spcFirstLastPara="1" vert="horz" wrap="square" lIns="0" tIns="0" rIns="0" bIns="0" rtlCol="0" anchor="t" anchorCtr="0">
            <a:spAutoFit/>
          </a:bodyPr>
          <a:lstStyle/>
          <a:p>
            <a:pPr algn="ctr">
              <a:lnSpc>
                <a:spcPct val="100000"/>
              </a:lnSpc>
            </a:pPr>
            <a:r>
              <a:rPr sz="1800" b="0" spc="-26" dirty="0"/>
              <a:t>Proper </a:t>
            </a:r>
            <a:r>
              <a:rPr sz="1800" b="0" spc="-15" dirty="0"/>
              <a:t>troubleshooting</a:t>
            </a:r>
            <a:r>
              <a:rPr sz="1800" b="0" spc="323" dirty="0"/>
              <a:t> </a:t>
            </a:r>
            <a:r>
              <a:rPr sz="1800" b="0" spc="-15" dirty="0"/>
              <a:t>Techniques</a:t>
            </a:r>
            <a:endParaRPr sz="1800" dirty="0"/>
          </a:p>
          <a:p>
            <a:pPr marL="5715" algn="ctr">
              <a:spcBef>
                <a:spcPts val="34"/>
              </a:spcBef>
            </a:pPr>
            <a:r>
              <a:rPr sz="1800" b="0" spc="4" dirty="0"/>
              <a:t>for </a:t>
            </a:r>
            <a:r>
              <a:rPr sz="1800" b="0" spc="-19" dirty="0"/>
              <a:t>motherboards, </a:t>
            </a:r>
            <a:r>
              <a:rPr sz="1800" b="0" spc="4" dirty="0"/>
              <a:t>I/O</a:t>
            </a:r>
            <a:r>
              <a:rPr sz="1800" b="0" spc="139" dirty="0"/>
              <a:t> </a:t>
            </a:r>
            <a:r>
              <a:rPr sz="1800" b="0" spc="-23" dirty="0"/>
              <a:t>Devices</a:t>
            </a:r>
            <a:endParaRPr sz="1800" dirty="0"/>
          </a:p>
        </p:txBody>
      </p:sp>
      <p:sp>
        <p:nvSpPr>
          <p:cNvPr id="3" name="object 3"/>
          <p:cNvSpPr txBox="1"/>
          <p:nvPr/>
        </p:nvSpPr>
        <p:spPr>
          <a:xfrm>
            <a:off x="654605" y="1614202"/>
            <a:ext cx="3359468" cy="415498"/>
          </a:xfrm>
          <a:prstGeom prst="rect">
            <a:avLst/>
          </a:prstGeom>
        </p:spPr>
        <p:txBody>
          <a:bodyPr vert="horz" wrap="square" lIns="0" tIns="0" rIns="0" bIns="0" rtlCol="0">
            <a:spAutoFit/>
          </a:bodyPr>
          <a:lstStyle/>
          <a:p>
            <a:pPr marL="9525"/>
            <a:r>
              <a:rPr sz="1350" spc="-15" dirty="0">
                <a:solidFill>
                  <a:srgbClr val="585858"/>
                </a:solidFill>
              </a:rPr>
              <a:t>How </a:t>
            </a:r>
            <a:r>
              <a:rPr sz="1350" spc="8" dirty="0">
                <a:solidFill>
                  <a:srgbClr val="585858"/>
                </a:solidFill>
              </a:rPr>
              <a:t>to </a:t>
            </a:r>
            <a:r>
              <a:rPr sz="1350" spc="-4" dirty="0">
                <a:solidFill>
                  <a:srgbClr val="585858"/>
                </a:solidFill>
              </a:rPr>
              <a:t>Diagnose </a:t>
            </a:r>
            <a:r>
              <a:rPr sz="1350" spc="-8" dirty="0">
                <a:solidFill>
                  <a:srgbClr val="585858"/>
                </a:solidFill>
              </a:rPr>
              <a:t>Motherboard </a:t>
            </a:r>
            <a:r>
              <a:rPr sz="1350" spc="-11" dirty="0">
                <a:solidFill>
                  <a:srgbClr val="585858"/>
                </a:solidFill>
              </a:rPr>
              <a:t>or</a:t>
            </a:r>
            <a:r>
              <a:rPr sz="1350" spc="71" dirty="0">
                <a:solidFill>
                  <a:srgbClr val="585858"/>
                </a:solidFill>
              </a:rPr>
              <a:t> </a:t>
            </a:r>
            <a:r>
              <a:rPr sz="1350" spc="-8" dirty="0">
                <a:solidFill>
                  <a:srgbClr val="585858"/>
                </a:solidFill>
              </a:rPr>
              <a:t>Processor</a:t>
            </a:r>
            <a:endParaRPr sz="1350"/>
          </a:p>
          <a:p>
            <a:pPr marL="257651" algn="ctr">
              <a:spcBef>
                <a:spcPts val="11"/>
              </a:spcBef>
            </a:pPr>
            <a:r>
              <a:rPr sz="1350" dirty="0">
                <a:solidFill>
                  <a:srgbClr val="585858"/>
                </a:solidFill>
              </a:rPr>
              <a:t>Problems?</a:t>
            </a:r>
            <a:endParaRPr sz="1350"/>
          </a:p>
        </p:txBody>
      </p:sp>
      <p:sp>
        <p:nvSpPr>
          <p:cNvPr id="4" name="object 4"/>
          <p:cNvSpPr txBox="1"/>
          <p:nvPr/>
        </p:nvSpPr>
        <p:spPr>
          <a:xfrm>
            <a:off x="671275" y="2470976"/>
            <a:ext cx="3070859" cy="2072875"/>
          </a:xfrm>
          <a:prstGeom prst="rect">
            <a:avLst/>
          </a:prstGeom>
        </p:spPr>
        <p:txBody>
          <a:bodyPr vert="horz" wrap="square" lIns="0" tIns="0" rIns="0" bIns="0" rtlCol="0">
            <a:spAutoFit/>
          </a:bodyPr>
          <a:lstStyle/>
          <a:p>
            <a:pPr marL="323850" indent="-314325">
              <a:buSzPct val="90322"/>
              <a:buChar char="●"/>
              <a:tabLst>
                <a:tab pos="323850" algn="l"/>
                <a:tab pos="324326" algn="l"/>
              </a:tabLst>
            </a:pPr>
            <a:r>
              <a:rPr sz="1163" spc="-26" dirty="0"/>
              <a:t>Turn </a:t>
            </a:r>
            <a:r>
              <a:rPr sz="1163" dirty="0"/>
              <a:t>Off </a:t>
            </a:r>
            <a:r>
              <a:rPr sz="1163" spc="-4" dirty="0"/>
              <a:t>the</a:t>
            </a:r>
            <a:r>
              <a:rPr sz="1163" spc="214" dirty="0"/>
              <a:t> </a:t>
            </a:r>
            <a:r>
              <a:rPr sz="1163" spc="-8" dirty="0"/>
              <a:t>Computer</a:t>
            </a:r>
            <a:endParaRPr sz="1163"/>
          </a:p>
          <a:p>
            <a:pPr marL="323850" indent="-314325">
              <a:spcBef>
                <a:spcPts val="293"/>
              </a:spcBef>
              <a:buSzPct val="90322"/>
              <a:buChar char="●"/>
              <a:tabLst>
                <a:tab pos="323850" algn="l"/>
                <a:tab pos="324326" algn="l"/>
              </a:tabLst>
            </a:pPr>
            <a:r>
              <a:rPr sz="1163" spc="-23" dirty="0"/>
              <a:t>Touch </a:t>
            </a:r>
            <a:r>
              <a:rPr sz="1163" spc="11" dirty="0"/>
              <a:t>a Bare </a:t>
            </a:r>
            <a:r>
              <a:rPr sz="1163" spc="8" dirty="0"/>
              <a:t>Metal</a:t>
            </a:r>
            <a:r>
              <a:rPr sz="1163" spc="139" dirty="0"/>
              <a:t> </a:t>
            </a:r>
            <a:r>
              <a:rPr sz="1163" spc="8" dirty="0"/>
              <a:t>Surface</a:t>
            </a:r>
            <a:endParaRPr sz="1163"/>
          </a:p>
          <a:p>
            <a:pPr marL="323850" indent="-314325">
              <a:spcBef>
                <a:spcPts val="240"/>
              </a:spcBef>
              <a:buSzPct val="90322"/>
              <a:buChar char="●"/>
              <a:tabLst>
                <a:tab pos="323850" algn="l"/>
                <a:tab pos="324326" algn="l"/>
              </a:tabLst>
            </a:pPr>
            <a:r>
              <a:rPr sz="1163" spc="-26" dirty="0"/>
              <a:t>Turn </a:t>
            </a:r>
            <a:r>
              <a:rPr sz="1163" spc="19" dirty="0"/>
              <a:t>on </a:t>
            </a:r>
            <a:r>
              <a:rPr sz="1163" spc="-4" dirty="0"/>
              <a:t>the</a:t>
            </a:r>
            <a:r>
              <a:rPr sz="1163" spc="135" dirty="0"/>
              <a:t> </a:t>
            </a:r>
            <a:r>
              <a:rPr sz="1163" spc="-8" dirty="0"/>
              <a:t>Computer</a:t>
            </a:r>
            <a:endParaRPr sz="1163"/>
          </a:p>
          <a:p>
            <a:pPr marL="323850" marR="39052" indent="-314325">
              <a:lnSpc>
                <a:spcPts val="1688"/>
              </a:lnSpc>
              <a:spcBef>
                <a:spcPts val="49"/>
              </a:spcBef>
              <a:buSzPct val="90322"/>
              <a:buChar char="●"/>
              <a:tabLst>
                <a:tab pos="323850" algn="l"/>
                <a:tab pos="324326" algn="l"/>
              </a:tabLst>
            </a:pPr>
            <a:r>
              <a:rPr sz="1163" spc="4" dirty="0"/>
              <a:t>Navigate </a:t>
            </a:r>
            <a:r>
              <a:rPr sz="1163" spc="8" dirty="0"/>
              <a:t>to </a:t>
            </a:r>
            <a:r>
              <a:rPr sz="1163" spc="4" dirty="0"/>
              <a:t>Motherboard Manufacturer's  </a:t>
            </a:r>
            <a:r>
              <a:rPr sz="1163" spc="19" dirty="0"/>
              <a:t>Website</a:t>
            </a:r>
            <a:endParaRPr sz="1163"/>
          </a:p>
          <a:p>
            <a:pPr marL="323850" indent="-314325">
              <a:spcBef>
                <a:spcPts val="131"/>
              </a:spcBef>
              <a:buSzPct val="90322"/>
              <a:buChar char="●"/>
              <a:tabLst>
                <a:tab pos="323850" algn="l"/>
                <a:tab pos="324326" algn="l"/>
              </a:tabLst>
            </a:pPr>
            <a:r>
              <a:rPr sz="1163" spc="-8" dirty="0"/>
              <a:t>Uninstall</a:t>
            </a:r>
            <a:r>
              <a:rPr sz="1163" spc="105" dirty="0"/>
              <a:t> </a:t>
            </a:r>
            <a:r>
              <a:rPr sz="1163" spc="-4" dirty="0"/>
              <a:t>Hardware</a:t>
            </a:r>
            <a:endParaRPr sz="1163"/>
          </a:p>
          <a:p>
            <a:pPr marL="323850" indent="-314325">
              <a:spcBef>
                <a:spcPts val="293"/>
              </a:spcBef>
              <a:buSzPct val="90322"/>
              <a:buChar char="●"/>
              <a:tabLst>
                <a:tab pos="323850" algn="l"/>
                <a:tab pos="324326" algn="l"/>
              </a:tabLst>
            </a:pPr>
            <a:r>
              <a:rPr sz="1163" spc="23" dirty="0"/>
              <a:t>Loosen </a:t>
            </a:r>
            <a:r>
              <a:rPr sz="1163" spc="-4" dirty="0"/>
              <a:t>the </a:t>
            </a:r>
            <a:r>
              <a:rPr sz="1163" dirty="0"/>
              <a:t>HeatSink and </a:t>
            </a:r>
            <a:r>
              <a:rPr sz="1163" spc="23" dirty="0"/>
              <a:t>Processor</a:t>
            </a:r>
            <a:r>
              <a:rPr sz="1163" spc="101" dirty="0"/>
              <a:t> </a:t>
            </a:r>
            <a:r>
              <a:rPr sz="1163" spc="15" dirty="0"/>
              <a:t>Fan</a:t>
            </a:r>
            <a:endParaRPr sz="1163"/>
          </a:p>
          <a:p>
            <a:pPr marL="323850" indent="-314325">
              <a:spcBef>
                <a:spcPts val="236"/>
              </a:spcBef>
              <a:buSzPct val="90322"/>
              <a:buChar char="●"/>
              <a:tabLst>
                <a:tab pos="323850" algn="l"/>
                <a:tab pos="324326" algn="l"/>
              </a:tabLst>
            </a:pPr>
            <a:r>
              <a:rPr sz="1163" spc="-23" dirty="0"/>
              <a:t>Touch </a:t>
            </a:r>
            <a:r>
              <a:rPr sz="1163" spc="-4" dirty="0"/>
              <a:t>the</a:t>
            </a:r>
            <a:r>
              <a:rPr sz="1163" spc="98" dirty="0"/>
              <a:t> </a:t>
            </a:r>
            <a:r>
              <a:rPr sz="1163" spc="19" dirty="0"/>
              <a:t>Processor</a:t>
            </a:r>
            <a:endParaRPr sz="1163"/>
          </a:p>
          <a:p>
            <a:pPr marL="323850" indent="-314325">
              <a:spcBef>
                <a:spcPts val="293"/>
              </a:spcBef>
              <a:buSzPct val="90322"/>
              <a:buChar char="●"/>
              <a:tabLst>
                <a:tab pos="323850" algn="l"/>
                <a:tab pos="324326" algn="l"/>
              </a:tabLst>
            </a:pPr>
            <a:r>
              <a:rPr sz="1163" spc="15" dirty="0"/>
              <a:t>Lift </a:t>
            </a:r>
            <a:r>
              <a:rPr sz="1163" spc="-11" dirty="0"/>
              <a:t>Out </a:t>
            </a:r>
            <a:r>
              <a:rPr sz="1163" spc="-4" dirty="0"/>
              <a:t>the</a:t>
            </a:r>
            <a:r>
              <a:rPr sz="1163" spc="116" dirty="0"/>
              <a:t> </a:t>
            </a:r>
            <a:r>
              <a:rPr sz="1163" spc="8" dirty="0"/>
              <a:t>CPU</a:t>
            </a:r>
            <a:endParaRPr sz="1163"/>
          </a:p>
          <a:p>
            <a:pPr marL="323850" indent="-314325">
              <a:spcBef>
                <a:spcPts val="236"/>
              </a:spcBef>
              <a:buSzPct val="90322"/>
              <a:buChar char="●"/>
              <a:tabLst>
                <a:tab pos="323850" algn="l"/>
                <a:tab pos="324326" algn="l"/>
              </a:tabLst>
            </a:pPr>
            <a:r>
              <a:rPr sz="1163" spc="23" dirty="0"/>
              <a:t>Lock </a:t>
            </a:r>
            <a:r>
              <a:rPr sz="1163" spc="-4" dirty="0"/>
              <a:t>the </a:t>
            </a:r>
            <a:r>
              <a:rPr sz="1163" spc="8" dirty="0"/>
              <a:t>CPU </a:t>
            </a:r>
            <a:r>
              <a:rPr sz="1163" spc="15" dirty="0"/>
              <a:t>in</a:t>
            </a:r>
            <a:r>
              <a:rPr sz="1163" spc="23" dirty="0"/>
              <a:t> </a:t>
            </a:r>
            <a:r>
              <a:rPr sz="1163" spc="8" dirty="0"/>
              <a:t>Place</a:t>
            </a:r>
            <a:endParaRPr sz="1163"/>
          </a:p>
        </p:txBody>
      </p:sp>
      <p:sp>
        <p:nvSpPr>
          <p:cNvPr id="5" name="object 5"/>
          <p:cNvSpPr/>
          <p:nvPr/>
        </p:nvSpPr>
        <p:spPr>
          <a:xfrm>
            <a:off x="4564857" y="1600200"/>
            <a:ext cx="4579144" cy="2471738"/>
          </a:xfrm>
          <a:prstGeom prst="rect">
            <a:avLst/>
          </a:prstGeom>
          <a:blipFill>
            <a:blip r:embed="rId2" cstate="print"/>
            <a:stretch>
              <a:fillRect/>
            </a:stretch>
          </a:blipFill>
        </p:spPr>
        <p:txBody>
          <a:bodyPr wrap="square" lIns="0" tIns="0" rIns="0" bIns="0" rtlCol="0"/>
          <a:lstStyle/>
          <a:p>
            <a:endParaRPr sz="1050"/>
          </a:p>
        </p:txBody>
      </p:sp>
      <p:sp>
        <p:nvSpPr>
          <p:cNvPr id="6" name="object 6"/>
          <p:cNvSpPr txBox="1"/>
          <p:nvPr/>
        </p:nvSpPr>
        <p:spPr>
          <a:xfrm>
            <a:off x="3335369" y="4858034"/>
            <a:ext cx="5197793" cy="270747"/>
          </a:xfrm>
          <a:prstGeom prst="rect">
            <a:avLst/>
          </a:prstGeom>
        </p:spPr>
        <p:txBody>
          <a:bodyPr vert="horz" wrap="square" lIns="0" tIns="1429" rIns="0" bIns="0" rtlCol="0">
            <a:spAutoFit/>
          </a:bodyPr>
          <a:lstStyle/>
          <a:p>
            <a:pPr marL="1370648">
              <a:spcBef>
                <a:spcPts val="11"/>
              </a:spcBef>
            </a:pPr>
            <a:r>
              <a:rPr sz="675" spc="11" dirty="0">
                <a:solidFill>
                  <a:srgbClr val="585858"/>
                </a:solidFill>
              </a:rPr>
              <a:t>Image </a:t>
            </a:r>
            <a:r>
              <a:rPr sz="675" spc="4" dirty="0">
                <a:solidFill>
                  <a:srgbClr val="585858"/>
                </a:solidFill>
              </a:rPr>
              <a:t>Source: </a:t>
            </a:r>
            <a:r>
              <a:rPr sz="675" spc="120" dirty="0">
                <a:solidFill>
                  <a:srgbClr val="585858"/>
                </a:solidFill>
              </a:rPr>
              <a:t> </a:t>
            </a:r>
            <a:r>
              <a:rPr sz="675" u="sng" spc="-4" dirty="0">
                <a:solidFill>
                  <a:srgbClr val="0096A7"/>
                </a:solidFill>
                <a:hlinkClick r:id="rId3"/>
              </a:rPr>
              <a:t>https://www.pearsonitcertification.com/articles/article.aspx?p=2731934&amp;seqNum=28</a:t>
            </a:r>
            <a:endParaRPr sz="675"/>
          </a:p>
          <a:p>
            <a:pPr marL="9525">
              <a:spcBef>
                <a:spcPts val="323"/>
              </a:spcBef>
            </a:pPr>
            <a:r>
              <a:rPr sz="825" spc="11" dirty="0"/>
              <a:t>© </a:t>
            </a:r>
            <a:r>
              <a:rPr sz="825" spc="-4" dirty="0"/>
              <a:t>Edunet </a:t>
            </a:r>
            <a:r>
              <a:rPr sz="825" spc="-8" dirty="0"/>
              <a:t>Foundation. </a:t>
            </a:r>
            <a:r>
              <a:rPr sz="825" spc="-19" dirty="0"/>
              <a:t>All </a:t>
            </a:r>
            <a:r>
              <a:rPr sz="825" spc="-4" dirty="0"/>
              <a:t>rights</a:t>
            </a:r>
            <a:r>
              <a:rPr sz="825" spc="94" dirty="0"/>
              <a:t> </a:t>
            </a:r>
            <a:r>
              <a:rPr sz="825" dirty="0"/>
              <a:t>reserved.</a:t>
            </a:r>
            <a:endParaRPr sz="825"/>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2707" y="770004"/>
            <a:ext cx="3566160" cy="565026"/>
          </a:xfrm>
          <a:prstGeom prst="rect">
            <a:avLst/>
          </a:prstGeom>
        </p:spPr>
        <p:txBody>
          <a:bodyPr spcFirstLastPara="1" vert="horz" wrap="square" lIns="0" tIns="0" rIns="0" bIns="0" rtlCol="0" anchor="t" anchorCtr="0">
            <a:spAutoFit/>
          </a:bodyPr>
          <a:lstStyle/>
          <a:p>
            <a:pPr marL="266700" marR="3810" indent="-257651">
              <a:lnSpc>
                <a:spcPct val="101699"/>
              </a:lnSpc>
            </a:pPr>
            <a:r>
              <a:rPr sz="1800" b="0" spc="-23" dirty="0"/>
              <a:t>Proper </a:t>
            </a:r>
            <a:r>
              <a:rPr sz="1800" b="0" spc="-15" dirty="0"/>
              <a:t>troubleshooting Techniques  </a:t>
            </a:r>
            <a:r>
              <a:rPr sz="1800" b="0" spc="4" dirty="0"/>
              <a:t>for </a:t>
            </a:r>
            <a:r>
              <a:rPr sz="1800" b="0" spc="-19" dirty="0"/>
              <a:t>motherboards, </a:t>
            </a:r>
            <a:r>
              <a:rPr sz="1800" b="0" dirty="0"/>
              <a:t>I/O</a:t>
            </a:r>
            <a:r>
              <a:rPr sz="1800" b="0" spc="139" dirty="0"/>
              <a:t> </a:t>
            </a:r>
            <a:r>
              <a:rPr sz="1800" b="0" spc="-23" dirty="0"/>
              <a:t>Devices</a:t>
            </a:r>
            <a:endParaRPr sz="1800"/>
          </a:p>
        </p:txBody>
      </p:sp>
      <p:sp>
        <p:nvSpPr>
          <p:cNvPr id="3" name="object 3"/>
          <p:cNvSpPr txBox="1"/>
          <p:nvPr/>
        </p:nvSpPr>
        <p:spPr>
          <a:xfrm>
            <a:off x="654605" y="1614202"/>
            <a:ext cx="3359468" cy="415498"/>
          </a:xfrm>
          <a:prstGeom prst="rect">
            <a:avLst/>
          </a:prstGeom>
        </p:spPr>
        <p:txBody>
          <a:bodyPr vert="horz" wrap="square" lIns="0" tIns="0" rIns="0" bIns="0" rtlCol="0">
            <a:spAutoFit/>
          </a:bodyPr>
          <a:lstStyle/>
          <a:p>
            <a:pPr marL="9525"/>
            <a:r>
              <a:rPr sz="1350" spc="-15" dirty="0">
                <a:solidFill>
                  <a:srgbClr val="585858"/>
                </a:solidFill>
              </a:rPr>
              <a:t>How </a:t>
            </a:r>
            <a:r>
              <a:rPr sz="1350" spc="8" dirty="0">
                <a:solidFill>
                  <a:srgbClr val="585858"/>
                </a:solidFill>
              </a:rPr>
              <a:t>to </a:t>
            </a:r>
            <a:r>
              <a:rPr sz="1350" spc="-4" dirty="0">
                <a:solidFill>
                  <a:srgbClr val="585858"/>
                </a:solidFill>
              </a:rPr>
              <a:t>Diagnose </a:t>
            </a:r>
            <a:r>
              <a:rPr sz="1350" spc="-8" dirty="0">
                <a:solidFill>
                  <a:srgbClr val="585858"/>
                </a:solidFill>
              </a:rPr>
              <a:t>Motherboard </a:t>
            </a:r>
            <a:r>
              <a:rPr sz="1350" spc="-11" dirty="0">
                <a:solidFill>
                  <a:srgbClr val="585858"/>
                </a:solidFill>
              </a:rPr>
              <a:t>or</a:t>
            </a:r>
            <a:r>
              <a:rPr sz="1350" spc="71" dirty="0">
                <a:solidFill>
                  <a:srgbClr val="585858"/>
                </a:solidFill>
              </a:rPr>
              <a:t> </a:t>
            </a:r>
            <a:r>
              <a:rPr sz="1350" spc="-8" dirty="0">
                <a:solidFill>
                  <a:srgbClr val="585858"/>
                </a:solidFill>
              </a:rPr>
              <a:t>Processor</a:t>
            </a:r>
            <a:endParaRPr sz="1350"/>
          </a:p>
          <a:p>
            <a:pPr marL="257651" algn="ctr">
              <a:spcBef>
                <a:spcPts val="11"/>
              </a:spcBef>
            </a:pPr>
            <a:r>
              <a:rPr sz="1350" dirty="0">
                <a:solidFill>
                  <a:srgbClr val="585858"/>
                </a:solidFill>
              </a:rPr>
              <a:t>Problems?</a:t>
            </a:r>
            <a:endParaRPr sz="1350"/>
          </a:p>
        </p:txBody>
      </p:sp>
      <p:sp>
        <p:nvSpPr>
          <p:cNvPr id="4" name="object 4"/>
          <p:cNvSpPr txBox="1"/>
          <p:nvPr/>
        </p:nvSpPr>
        <p:spPr>
          <a:xfrm>
            <a:off x="671274" y="2800159"/>
            <a:ext cx="2701290" cy="1227644"/>
          </a:xfrm>
          <a:prstGeom prst="rect">
            <a:avLst/>
          </a:prstGeom>
        </p:spPr>
        <p:txBody>
          <a:bodyPr vert="horz" wrap="square" lIns="0" tIns="0" rIns="0" bIns="0" rtlCol="0">
            <a:spAutoFit/>
          </a:bodyPr>
          <a:lstStyle/>
          <a:p>
            <a:pPr marL="323850" indent="-314325">
              <a:buSzPct val="90322"/>
              <a:buChar char="●"/>
              <a:tabLst>
                <a:tab pos="323850" algn="l"/>
                <a:tab pos="324326" algn="l"/>
              </a:tabLst>
            </a:pPr>
            <a:r>
              <a:rPr sz="1163" spc="8" dirty="0"/>
              <a:t>Reconnect </a:t>
            </a:r>
            <a:r>
              <a:rPr sz="1163" spc="-4" dirty="0"/>
              <a:t>the</a:t>
            </a:r>
            <a:r>
              <a:rPr sz="1163" spc="64" dirty="0"/>
              <a:t> </a:t>
            </a:r>
            <a:r>
              <a:rPr sz="1163" spc="11" dirty="0"/>
              <a:t>Power</a:t>
            </a:r>
            <a:endParaRPr sz="1163"/>
          </a:p>
          <a:p>
            <a:pPr marL="323850" indent="-314325">
              <a:spcBef>
                <a:spcPts val="293"/>
              </a:spcBef>
              <a:buSzPct val="90322"/>
              <a:buChar char="●"/>
              <a:tabLst>
                <a:tab pos="323850" algn="l"/>
                <a:tab pos="324326" algn="l"/>
              </a:tabLst>
            </a:pPr>
            <a:r>
              <a:rPr sz="1163" spc="8" dirty="0"/>
              <a:t>Check </a:t>
            </a:r>
            <a:r>
              <a:rPr sz="1163" spc="11" dirty="0"/>
              <a:t>for </a:t>
            </a:r>
            <a:r>
              <a:rPr sz="1163" spc="-8" dirty="0"/>
              <a:t>Damage  </a:t>
            </a:r>
            <a:r>
              <a:rPr sz="1163" spc="19" dirty="0"/>
              <a:t>on</a:t>
            </a:r>
            <a:r>
              <a:rPr sz="1163" spc="-131" dirty="0"/>
              <a:t> </a:t>
            </a:r>
            <a:r>
              <a:rPr sz="1163" spc="4" dirty="0"/>
              <a:t>Motherboard</a:t>
            </a:r>
            <a:endParaRPr sz="1163"/>
          </a:p>
          <a:p>
            <a:pPr marL="323850" indent="-314325">
              <a:spcBef>
                <a:spcPts val="240"/>
              </a:spcBef>
              <a:buSzPct val="90322"/>
              <a:buChar char="●"/>
              <a:tabLst>
                <a:tab pos="323850" algn="l"/>
                <a:tab pos="324326" algn="l"/>
              </a:tabLst>
            </a:pPr>
            <a:r>
              <a:rPr sz="1163" spc="4" dirty="0"/>
              <a:t>Remove </a:t>
            </a:r>
            <a:r>
              <a:rPr sz="1163" spc="-4" dirty="0"/>
              <a:t>the </a:t>
            </a:r>
            <a:r>
              <a:rPr sz="1163" dirty="0"/>
              <a:t>CLRTC</a:t>
            </a:r>
            <a:r>
              <a:rPr sz="1163" spc="161" dirty="0"/>
              <a:t> </a:t>
            </a:r>
            <a:r>
              <a:rPr sz="1163" spc="-11" dirty="0"/>
              <a:t>Jumper</a:t>
            </a:r>
            <a:endParaRPr sz="1163"/>
          </a:p>
          <a:p>
            <a:pPr marL="323850" indent="-314325">
              <a:spcBef>
                <a:spcPts val="236"/>
              </a:spcBef>
              <a:buSzPct val="90322"/>
              <a:buChar char="●"/>
              <a:tabLst>
                <a:tab pos="323850" algn="l"/>
                <a:tab pos="324326" algn="l"/>
              </a:tabLst>
            </a:pPr>
            <a:r>
              <a:rPr sz="1163" spc="8" dirty="0"/>
              <a:t>Reconnect </a:t>
            </a:r>
            <a:r>
              <a:rPr sz="1163" spc="-4" dirty="0"/>
              <a:t>the</a:t>
            </a:r>
            <a:r>
              <a:rPr sz="1163" spc="64" dirty="0"/>
              <a:t> </a:t>
            </a:r>
            <a:r>
              <a:rPr sz="1163" spc="11" dirty="0"/>
              <a:t>Keyboard</a:t>
            </a:r>
            <a:endParaRPr sz="1163"/>
          </a:p>
          <a:p>
            <a:pPr marL="323850" indent="-314325">
              <a:spcBef>
                <a:spcPts val="293"/>
              </a:spcBef>
              <a:buSzPct val="90322"/>
              <a:buChar char="●"/>
              <a:tabLst>
                <a:tab pos="323850" algn="l"/>
                <a:tab pos="324326" algn="l"/>
              </a:tabLst>
            </a:pPr>
            <a:r>
              <a:rPr sz="1163" spc="23" dirty="0"/>
              <a:t>Load </a:t>
            </a:r>
            <a:r>
              <a:rPr sz="1163" spc="8" dirty="0"/>
              <a:t>Fail-Safe</a:t>
            </a:r>
            <a:r>
              <a:rPr sz="1163" spc="-53" dirty="0"/>
              <a:t> </a:t>
            </a:r>
            <a:r>
              <a:rPr sz="1163" dirty="0"/>
              <a:t>Defaults</a:t>
            </a:r>
            <a:endParaRPr sz="1163"/>
          </a:p>
          <a:p>
            <a:pPr marL="323850" indent="-314325">
              <a:spcBef>
                <a:spcPts val="236"/>
              </a:spcBef>
              <a:buSzPct val="90322"/>
              <a:buChar char="●"/>
              <a:tabLst>
                <a:tab pos="323850" algn="l"/>
                <a:tab pos="324326" algn="l"/>
              </a:tabLst>
            </a:pPr>
            <a:r>
              <a:rPr sz="1163" spc="15" dirty="0"/>
              <a:t>Restart </a:t>
            </a:r>
            <a:r>
              <a:rPr sz="1163" spc="-4" dirty="0"/>
              <a:t>the</a:t>
            </a:r>
            <a:r>
              <a:rPr sz="1163" spc="-34" dirty="0"/>
              <a:t> </a:t>
            </a:r>
            <a:r>
              <a:rPr sz="1163" spc="-8" dirty="0"/>
              <a:t>Computer</a:t>
            </a:r>
            <a:endParaRPr sz="1163"/>
          </a:p>
        </p:txBody>
      </p:sp>
      <p:sp>
        <p:nvSpPr>
          <p:cNvPr id="5" name="object 5"/>
          <p:cNvSpPr/>
          <p:nvPr/>
        </p:nvSpPr>
        <p:spPr>
          <a:xfrm>
            <a:off x="4564857" y="1935957"/>
            <a:ext cx="4579144" cy="2464594"/>
          </a:xfrm>
          <a:prstGeom prst="rect">
            <a:avLst/>
          </a:prstGeom>
          <a:blipFill>
            <a:blip r:embed="rId2" cstate="print"/>
            <a:stretch>
              <a:fillRect/>
            </a:stretch>
          </a:blipFill>
        </p:spPr>
        <p:txBody>
          <a:bodyPr wrap="square" lIns="0" tIns="0" rIns="0" bIns="0" rtlCol="0"/>
          <a:lstStyle/>
          <a:p>
            <a:endParaRPr sz="1050"/>
          </a:p>
        </p:txBody>
      </p:sp>
      <p:sp>
        <p:nvSpPr>
          <p:cNvPr id="6" name="object 6"/>
          <p:cNvSpPr txBox="1"/>
          <p:nvPr/>
        </p:nvSpPr>
        <p:spPr>
          <a:xfrm>
            <a:off x="3335369" y="4858034"/>
            <a:ext cx="5197793" cy="270747"/>
          </a:xfrm>
          <a:prstGeom prst="rect">
            <a:avLst/>
          </a:prstGeom>
        </p:spPr>
        <p:txBody>
          <a:bodyPr vert="horz" wrap="square" lIns="0" tIns="1429" rIns="0" bIns="0" rtlCol="0">
            <a:spAutoFit/>
          </a:bodyPr>
          <a:lstStyle/>
          <a:p>
            <a:pPr marL="1370648">
              <a:spcBef>
                <a:spcPts val="11"/>
              </a:spcBef>
            </a:pPr>
            <a:r>
              <a:rPr sz="675" spc="11" dirty="0">
                <a:solidFill>
                  <a:srgbClr val="585858"/>
                </a:solidFill>
              </a:rPr>
              <a:t>Image </a:t>
            </a:r>
            <a:r>
              <a:rPr sz="675" spc="4" dirty="0">
                <a:solidFill>
                  <a:srgbClr val="585858"/>
                </a:solidFill>
              </a:rPr>
              <a:t>Source: </a:t>
            </a:r>
            <a:r>
              <a:rPr sz="675" spc="120" dirty="0">
                <a:solidFill>
                  <a:srgbClr val="585858"/>
                </a:solidFill>
              </a:rPr>
              <a:t> </a:t>
            </a:r>
            <a:r>
              <a:rPr sz="675" u="sng" spc="-4" dirty="0">
                <a:solidFill>
                  <a:srgbClr val="0096A7"/>
                </a:solidFill>
                <a:hlinkClick r:id="rId3"/>
              </a:rPr>
              <a:t>https://www.pearsonitcertification.com/articles/article.aspx?p=2731934&amp;seqNum=28</a:t>
            </a:r>
            <a:endParaRPr sz="675"/>
          </a:p>
          <a:p>
            <a:pPr marL="9525">
              <a:spcBef>
                <a:spcPts val="323"/>
              </a:spcBef>
            </a:pPr>
            <a:r>
              <a:rPr sz="825" spc="11" dirty="0"/>
              <a:t>© </a:t>
            </a:r>
            <a:r>
              <a:rPr sz="825" spc="-4" dirty="0"/>
              <a:t>Edunet </a:t>
            </a:r>
            <a:r>
              <a:rPr sz="825" spc="-8" dirty="0"/>
              <a:t>Foundation. </a:t>
            </a:r>
            <a:r>
              <a:rPr sz="825" spc="-19" dirty="0"/>
              <a:t>All </a:t>
            </a:r>
            <a:r>
              <a:rPr sz="825" spc="-4" dirty="0"/>
              <a:t>rights</a:t>
            </a:r>
            <a:r>
              <a:rPr sz="825" spc="94" dirty="0"/>
              <a:t> </a:t>
            </a:r>
            <a:r>
              <a:rPr sz="825" dirty="0"/>
              <a:t>reserved.</a:t>
            </a:r>
            <a:endParaRPr sz="825"/>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7936" y="763905"/>
            <a:ext cx="3567113" cy="553998"/>
          </a:xfrm>
          <a:prstGeom prst="rect">
            <a:avLst/>
          </a:prstGeom>
        </p:spPr>
        <p:txBody>
          <a:bodyPr spcFirstLastPara="1" vert="horz" wrap="square" lIns="0" tIns="0" rIns="0" bIns="0" rtlCol="0" anchor="t" anchorCtr="0">
            <a:spAutoFit/>
          </a:bodyPr>
          <a:lstStyle/>
          <a:p>
            <a:pPr algn="ctr">
              <a:lnSpc>
                <a:spcPct val="100000"/>
              </a:lnSpc>
            </a:pPr>
            <a:r>
              <a:rPr sz="1800" b="0" spc="-23" dirty="0"/>
              <a:t>Proper </a:t>
            </a:r>
            <a:r>
              <a:rPr sz="1800" b="0" spc="-15" dirty="0"/>
              <a:t>troubleshooting</a:t>
            </a:r>
            <a:r>
              <a:rPr sz="1800" b="0" spc="323" dirty="0"/>
              <a:t> </a:t>
            </a:r>
            <a:r>
              <a:rPr sz="1800" b="0" spc="-15" dirty="0"/>
              <a:t>Techniques</a:t>
            </a:r>
            <a:endParaRPr sz="1800"/>
          </a:p>
          <a:p>
            <a:pPr algn="ctr">
              <a:spcBef>
                <a:spcPts val="34"/>
              </a:spcBef>
            </a:pPr>
            <a:r>
              <a:rPr sz="1800" b="0" spc="4" dirty="0"/>
              <a:t>for </a:t>
            </a:r>
            <a:r>
              <a:rPr sz="1800" b="0" spc="-19" dirty="0"/>
              <a:t>motherboards, </a:t>
            </a:r>
            <a:r>
              <a:rPr sz="1800" b="0" dirty="0"/>
              <a:t>I/O</a:t>
            </a:r>
            <a:r>
              <a:rPr sz="1800" b="0" spc="127" dirty="0"/>
              <a:t> </a:t>
            </a:r>
            <a:r>
              <a:rPr sz="1800" b="0" spc="-23" dirty="0"/>
              <a:t>Devices</a:t>
            </a:r>
            <a:endParaRPr sz="1800"/>
          </a:p>
        </p:txBody>
      </p:sp>
      <p:sp>
        <p:nvSpPr>
          <p:cNvPr id="3" name="object 3"/>
          <p:cNvSpPr txBox="1"/>
          <p:nvPr/>
        </p:nvSpPr>
        <p:spPr>
          <a:xfrm>
            <a:off x="660321" y="1717071"/>
            <a:ext cx="3424714" cy="2972032"/>
          </a:xfrm>
          <a:prstGeom prst="rect">
            <a:avLst/>
          </a:prstGeom>
        </p:spPr>
        <p:txBody>
          <a:bodyPr vert="horz" wrap="square" lIns="0" tIns="0" rIns="0" bIns="0" rtlCol="0">
            <a:spAutoFit/>
          </a:bodyPr>
          <a:lstStyle/>
          <a:p>
            <a:pPr marL="539591"/>
            <a:r>
              <a:rPr sz="1350" spc="-8" dirty="0">
                <a:solidFill>
                  <a:srgbClr val="585858"/>
                </a:solidFill>
              </a:rPr>
              <a:t>Motherboard</a:t>
            </a:r>
            <a:r>
              <a:rPr sz="1350" spc="38" dirty="0">
                <a:solidFill>
                  <a:srgbClr val="585858"/>
                </a:solidFill>
              </a:rPr>
              <a:t> </a:t>
            </a:r>
            <a:r>
              <a:rPr sz="1350" dirty="0">
                <a:solidFill>
                  <a:srgbClr val="585858"/>
                </a:solidFill>
              </a:rPr>
              <a:t>Troubleshooting</a:t>
            </a:r>
            <a:endParaRPr sz="1350"/>
          </a:p>
          <a:p>
            <a:pPr>
              <a:lnSpc>
                <a:spcPct val="100000"/>
              </a:lnSpc>
            </a:pPr>
            <a:endParaRPr sz="1650">
              <a:latin typeface="Times New Roman"/>
              <a:cs typeface="Times New Roman"/>
            </a:endParaRPr>
          </a:p>
          <a:p>
            <a:pPr marL="323850" marR="38576" indent="-314325">
              <a:lnSpc>
                <a:spcPct val="118400"/>
              </a:lnSpc>
              <a:buSzPct val="90322"/>
              <a:buChar char="●"/>
              <a:tabLst>
                <a:tab pos="323850" algn="l"/>
                <a:tab pos="324326" algn="l"/>
              </a:tabLst>
            </a:pPr>
            <a:r>
              <a:rPr sz="1163" spc="8" dirty="0"/>
              <a:t>Check </a:t>
            </a:r>
            <a:r>
              <a:rPr sz="1163" spc="-4" dirty="0"/>
              <a:t>the </a:t>
            </a:r>
            <a:r>
              <a:rPr sz="1163" spc="4" dirty="0"/>
              <a:t>power </a:t>
            </a:r>
            <a:r>
              <a:rPr sz="1163" spc="-15" dirty="0"/>
              <a:t>supply </a:t>
            </a:r>
            <a:r>
              <a:rPr sz="1163" spc="11" dirty="0"/>
              <a:t>to </a:t>
            </a:r>
            <a:r>
              <a:rPr sz="1163" spc="23" dirty="0"/>
              <a:t>see </a:t>
            </a:r>
            <a:r>
              <a:rPr sz="1163" spc="11" dirty="0"/>
              <a:t>if </a:t>
            </a:r>
            <a:r>
              <a:rPr sz="1163" spc="-4" dirty="0"/>
              <a:t>the </a:t>
            </a:r>
            <a:r>
              <a:rPr sz="1163" spc="15" dirty="0"/>
              <a:t>fan is  </a:t>
            </a:r>
            <a:r>
              <a:rPr sz="1163" spc="-8" dirty="0"/>
              <a:t>turning. </a:t>
            </a:r>
            <a:r>
              <a:rPr sz="1163" spc="8" dirty="0"/>
              <a:t>If </a:t>
            </a:r>
            <a:r>
              <a:rPr sz="1163" spc="-4" dirty="0"/>
              <a:t>the </a:t>
            </a:r>
            <a:r>
              <a:rPr sz="1163" spc="8" dirty="0"/>
              <a:t>CPU </a:t>
            </a:r>
            <a:r>
              <a:rPr sz="1163" spc="15" dirty="0"/>
              <a:t>or </a:t>
            </a:r>
            <a:r>
              <a:rPr sz="1163" dirty="0"/>
              <a:t>motherboard has </a:t>
            </a:r>
            <a:r>
              <a:rPr sz="1163" spc="11" dirty="0"/>
              <a:t>a </a:t>
            </a:r>
            <a:r>
              <a:rPr sz="1163" spc="4" dirty="0"/>
              <a:t>fan,  </a:t>
            </a:r>
            <a:r>
              <a:rPr sz="1163" spc="23" dirty="0"/>
              <a:t>see </a:t>
            </a:r>
            <a:r>
              <a:rPr sz="1163" spc="11" dirty="0"/>
              <a:t>if it </a:t>
            </a:r>
            <a:r>
              <a:rPr sz="1163" spc="15" dirty="0"/>
              <a:t>is </a:t>
            </a:r>
            <a:r>
              <a:rPr sz="1163" spc="-8" dirty="0"/>
              <a:t>turning. </a:t>
            </a:r>
            <a:r>
              <a:rPr sz="1163" spc="8" dirty="0"/>
              <a:t>Check voltages </a:t>
            </a:r>
            <a:r>
              <a:rPr sz="1163" dirty="0"/>
              <a:t>going </a:t>
            </a:r>
            <a:r>
              <a:rPr sz="1163" spc="15" dirty="0"/>
              <a:t>from  </a:t>
            </a:r>
            <a:r>
              <a:rPr sz="1163" spc="-4" dirty="0"/>
              <a:t>the </a:t>
            </a:r>
            <a:r>
              <a:rPr sz="1163" spc="4" dirty="0"/>
              <a:t>power </a:t>
            </a:r>
            <a:r>
              <a:rPr sz="1163" spc="-15" dirty="0"/>
              <a:t>supply  </a:t>
            </a:r>
            <a:r>
              <a:rPr sz="1163" spc="11" dirty="0"/>
              <a:t>to </a:t>
            </a:r>
            <a:r>
              <a:rPr sz="1163" spc="-4" dirty="0"/>
              <a:t>the</a:t>
            </a:r>
            <a:r>
              <a:rPr sz="1163" spc="143" dirty="0"/>
              <a:t> </a:t>
            </a:r>
            <a:r>
              <a:rPr sz="1163" spc="-4" dirty="0"/>
              <a:t>motherboard.</a:t>
            </a:r>
            <a:endParaRPr sz="1163"/>
          </a:p>
          <a:p>
            <a:pPr marL="323850" indent="-314325">
              <a:spcBef>
                <a:spcPts val="240"/>
              </a:spcBef>
              <a:buSzPct val="90322"/>
              <a:buChar char="●"/>
              <a:tabLst>
                <a:tab pos="323850" algn="l"/>
                <a:tab pos="324326" algn="l"/>
              </a:tabLst>
            </a:pPr>
            <a:r>
              <a:rPr sz="1163" spc="8" dirty="0"/>
              <a:t>Check </a:t>
            </a:r>
            <a:r>
              <a:rPr sz="1163" spc="-4" dirty="0"/>
              <a:t>the </a:t>
            </a:r>
            <a:r>
              <a:rPr sz="1163" spc="4" dirty="0"/>
              <a:t>BIOS/UEFI </a:t>
            </a:r>
            <a:r>
              <a:rPr sz="1163" spc="8" dirty="0"/>
              <a:t>settings </a:t>
            </a:r>
            <a:r>
              <a:rPr sz="1163" spc="15" dirty="0"/>
              <a:t>for</a:t>
            </a:r>
            <a:r>
              <a:rPr sz="1163" spc="326" dirty="0"/>
              <a:t> </a:t>
            </a:r>
            <a:r>
              <a:rPr sz="1163" spc="19" dirty="0"/>
              <a:t>accuracy</a:t>
            </a:r>
            <a:endParaRPr sz="1163"/>
          </a:p>
          <a:p>
            <a:pPr marL="323850" marR="275273" indent="-314325">
              <a:lnSpc>
                <a:spcPct val="119100"/>
              </a:lnSpc>
              <a:spcBef>
                <a:spcPts val="26"/>
              </a:spcBef>
              <a:buSzPct val="90322"/>
              <a:buChar char="●"/>
              <a:tabLst>
                <a:tab pos="323850" algn="l"/>
                <a:tab pos="324326" algn="l"/>
              </a:tabLst>
            </a:pPr>
            <a:r>
              <a:rPr sz="1163" spc="8" dirty="0"/>
              <a:t>Check </a:t>
            </a:r>
            <a:r>
              <a:rPr sz="1163" spc="15" dirty="0"/>
              <a:t>for </a:t>
            </a:r>
            <a:r>
              <a:rPr sz="1163" spc="8" dirty="0"/>
              <a:t>overheating. </a:t>
            </a:r>
            <a:r>
              <a:rPr sz="1163" spc="15" dirty="0"/>
              <a:t>Power </a:t>
            </a:r>
            <a:r>
              <a:rPr sz="1163" spc="4" dirty="0"/>
              <a:t>down </a:t>
            </a:r>
            <a:r>
              <a:rPr sz="1163" spc="-4" dirty="0"/>
              <a:t>the  computer </a:t>
            </a:r>
            <a:r>
              <a:rPr sz="1163" spc="4" dirty="0"/>
              <a:t>and </a:t>
            </a:r>
            <a:r>
              <a:rPr sz="1163" spc="-4" dirty="0"/>
              <a:t>allow the computer </a:t>
            </a:r>
            <a:r>
              <a:rPr sz="1163" spc="11" dirty="0"/>
              <a:t>to cool.  </a:t>
            </a:r>
            <a:r>
              <a:rPr sz="1163" spc="15" dirty="0"/>
              <a:t>Power </a:t>
            </a:r>
            <a:r>
              <a:rPr sz="1163" spc="19" dirty="0"/>
              <a:t>on </a:t>
            </a:r>
            <a:r>
              <a:rPr sz="1163" spc="-4" dirty="0"/>
              <a:t>the computer  </a:t>
            </a:r>
            <a:r>
              <a:rPr sz="1163" spc="11" dirty="0"/>
              <a:t>with </a:t>
            </a:r>
            <a:r>
              <a:rPr sz="1163" spc="-4" dirty="0"/>
              <a:t>the </a:t>
            </a:r>
            <a:r>
              <a:rPr sz="1163" spc="26" dirty="0"/>
              <a:t>cover</a:t>
            </a:r>
            <a:r>
              <a:rPr sz="1163" spc="-26" dirty="0"/>
              <a:t> </a:t>
            </a:r>
            <a:r>
              <a:rPr sz="1163" spc="11" dirty="0"/>
              <a:t>off.</a:t>
            </a:r>
            <a:endParaRPr sz="1163"/>
          </a:p>
          <a:p>
            <a:pPr marL="323850" indent="-314325">
              <a:spcBef>
                <a:spcPts val="240"/>
              </a:spcBef>
              <a:buSzPct val="90322"/>
              <a:buChar char="●"/>
              <a:tabLst>
                <a:tab pos="323850" algn="l"/>
                <a:tab pos="324326" algn="l"/>
              </a:tabLst>
            </a:pPr>
            <a:r>
              <a:rPr sz="1163" spc="8" dirty="0"/>
              <a:t>Check </a:t>
            </a:r>
            <a:r>
              <a:rPr sz="1163" spc="-4" dirty="0"/>
              <a:t>the </a:t>
            </a:r>
            <a:r>
              <a:rPr sz="1163" dirty="0"/>
              <a:t>motherboard  </a:t>
            </a:r>
            <a:r>
              <a:rPr sz="1163" spc="15" dirty="0"/>
              <a:t>for</a:t>
            </a:r>
            <a:r>
              <a:rPr sz="1163" spc="26" dirty="0"/>
              <a:t> </a:t>
            </a:r>
            <a:r>
              <a:rPr sz="1163" spc="4" dirty="0"/>
              <a:t>distended</a:t>
            </a:r>
            <a:endParaRPr sz="1163"/>
          </a:p>
          <a:p>
            <a:pPr marL="323850">
              <a:spcBef>
                <a:spcPts val="236"/>
              </a:spcBef>
            </a:pPr>
            <a:r>
              <a:rPr sz="1163" spc="19" dirty="0"/>
              <a:t>capacitors. </a:t>
            </a:r>
            <a:r>
              <a:rPr sz="1163" dirty="0"/>
              <a:t>These </a:t>
            </a:r>
            <a:r>
              <a:rPr sz="1163" spc="11" dirty="0"/>
              <a:t>are </a:t>
            </a:r>
            <a:r>
              <a:rPr sz="1163" spc="-11" dirty="0"/>
              <a:t>small </a:t>
            </a:r>
            <a:r>
              <a:rPr sz="1163" spc="-4" dirty="0"/>
              <a:t>components </a:t>
            </a:r>
            <a:r>
              <a:rPr sz="1163" spc="105" dirty="0"/>
              <a:t> </a:t>
            </a:r>
            <a:r>
              <a:rPr sz="1163" spc="4" dirty="0"/>
              <a:t>that</a:t>
            </a:r>
            <a:endParaRPr sz="1163"/>
          </a:p>
          <a:p>
            <a:pPr marL="323850" marR="3810">
              <a:lnSpc>
                <a:spcPct val="117100"/>
              </a:lnSpc>
              <a:spcBef>
                <a:spcPts val="56"/>
              </a:spcBef>
            </a:pPr>
            <a:r>
              <a:rPr sz="1163" spc="-19" dirty="0"/>
              <a:t>might </a:t>
            </a:r>
            <a:r>
              <a:rPr sz="1163" spc="4" dirty="0"/>
              <a:t>appear </a:t>
            </a:r>
            <a:r>
              <a:rPr sz="1163" spc="11" dirty="0"/>
              <a:t>to </a:t>
            </a:r>
            <a:r>
              <a:rPr sz="1163" spc="-8" dirty="0"/>
              <a:t>be </a:t>
            </a:r>
            <a:r>
              <a:rPr sz="1163" spc="-19" dirty="0"/>
              <a:t>bulging. </a:t>
            </a:r>
            <a:r>
              <a:rPr sz="1163" spc="8" dirty="0"/>
              <a:t>If </a:t>
            </a:r>
            <a:r>
              <a:rPr sz="1163" dirty="0"/>
              <a:t>sighted, </a:t>
            </a:r>
            <a:r>
              <a:rPr sz="1163" spc="4" dirty="0"/>
              <a:t>replace  </a:t>
            </a:r>
            <a:r>
              <a:rPr sz="1163" spc="-4" dirty="0"/>
              <a:t>the </a:t>
            </a:r>
            <a:r>
              <a:rPr sz="1163" dirty="0"/>
              <a:t>motherboard  </a:t>
            </a:r>
            <a:r>
              <a:rPr sz="1163" spc="15" dirty="0"/>
              <a:t>as </a:t>
            </a:r>
            <a:r>
              <a:rPr sz="1163" spc="23" dirty="0"/>
              <a:t>soon </a:t>
            </a:r>
            <a:r>
              <a:rPr sz="1163" spc="15" dirty="0"/>
              <a:t>as</a:t>
            </a:r>
            <a:r>
              <a:rPr sz="1163" spc="-53" dirty="0"/>
              <a:t> </a:t>
            </a:r>
            <a:r>
              <a:rPr sz="1163" spc="4" dirty="0"/>
              <a:t>possible.</a:t>
            </a:r>
            <a:endParaRPr sz="1163"/>
          </a:p>
        </p:txBody>
      </p:sp>
      <p:sp>
        <p:nvSpPr>
          <p:cNvPr id="4" name="object 4"/>
          <p:cNvSpPr/>
          <p:nvPr/>
        </p:nvSpPr>
        <p:spPr>
          <a:xfrm>
            <a:off x="4607719" y="1900238"/>
            <a:ext cx="4536281" cy="2543175"/>
          </a:xfrm>
          <a:prstGeom prst="rect">
            <a:avLst/>
          </a:prstGeom>
          <a:blipFill>
            <a:blip r:embed="rId2" cstate="print"/>
            <a:stretch>
              <a:fillRect/>
            </a:stretch>
          </a:blipFill>
        </p:spPr>
        <p:txBody>
          <a:bodyPr wrap="square" lIns="0" tIns="0" rIns="0" bIns="0" rtlCol="0"/>
          <a:lstStyle/>
          <a:p>
            <a:endParaRPr sz="1050"/>
          </a:p>
        </p:txBody>
      </p:sp>
      <p:sp>
        <p:nvSpPr>
          <p:cNvPr id="5" name="object 5"/>
          <p:cNvSpPr txBox="1"/>
          <p:nvPr/>
        </p:nvSpPr>
        <p:spPr>
          <a:xfrm>
            <a:off x="3335369" y="4858034"/>
            <a:ext cx="5124450" cy="270747"/>
          </a:xfrm>
          <a:prstGeom prst="rect">
            <a:avLst/>
          </a:prstGeom>
        </p:spPr>
        <p:txBody>
          <a:bodyPr vert="horz" wrap="square" lIns="0" tIns="1429" rIns="0" bIns="0" rtlCol="0">
            <a:spAutoFit/>
          </a:bodyPr>
          <a:lstStyle/>
          <a:p>
            <a:pPr marL="1370648">
              <a:spcBef>
                <a:spcPts val="11"/>
              </a:spcBef>
            </a:pPr>
            <a:r>
              <a:rPr sz="675" spc="11" dirty="0">
                <a:solidFill>
                  <a:srgbClr val="585858"/>
                </a:solidFill>
              </a:rPr>
              <a:t>Image </a:t>
            </a:r>
            <a:r>
              <a:rPr sz="675" spc="4" dirty="0">
                <a:solidFill>
                  <a:srgbClr val="585858"/>
                </a:solidFill>
              </a:rPr>
              <a:t>Source:</a:t>
            </a:r>
            <a:r>
              <a:rPr sz="675" spc="-150" dirty="0">
                <a:solidFill>
                  <a:srgbClr val="585858"/>
                </a:solidFill>
              </a:rPr>
              <a:t> </a:t>
            </a:r>
            <a:r>
              <a:rPr sz="675" u="sng" dirty="0">
                <a:solidFill>
                  <a:srgbClr val="0096A7"/>
                </a:solidFill>
                <a:hlinkClick r:id="rId3"/>
              </a:rPr>
              <a:t>https://www.easypcmod.com/know-motherboard-bad-fix-troubleshooting-guide-282</a:t>
            </a:r>
            <a:endParaRPr sz="675"/>
          </a:p>
          <a:p>
            <a:pPr marL="9525">
              <a:spcBef>
                <a:spcPts val="323"/>
              </a:spcBef>
            </a:pPr>
            <a:r>
              <a:rPr sz="825" spc="11" dirty="0"/>
              <a:t>© </a:t>
            </a:r>
            <a:r>
              <a:rPr sz="825" spc="-4" dirty="0"/>
              <a:t>Edunet </a:t>
            </a:r>
            <a:r>
              <a:rPr sz="825" spc="-8" dirty="0"/>
              <a:t>Foundation. </a:t>
            </a:r>
            <a:r>
              <a:rPr sz="825" spc="-19" dirty="0"/>
              <a:t>All </a:t>
            </a:r>
            <a:r>
              <a:rPr sz="825" spc="-4" dirty="0"/>
              <a:t>rights</a:t>
            </a:r>
            <a:r>
              <a:rPr sz="825" spc="94" dirty="0"/>
              <a:t> </a:t>
            </a:r>
            <a:r>
              <a:rPr sz="825" dirty="0"/>
              <a:t>reserved.</a:t>
            </a:r>
            <a:endParaRPr sz="825"/>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7936" y="737250"/>
            <a:ext cx="3567113" cy="565026"/>
          </a:xfrm>
          <a:prstGeom prst="rect">
            <a:avLst/>
          </a:prstGeom>
        </p:spPr>
        <p:txBody>
          <a:bodyPr spcFirstLastPara="1" vert="horz" wrap="square" lIns="0" tIns="0" rIns="0" bIns="0" rtlCol="0" anchor="t" anchorCtr="0">
            <a:spAutoFit/>
          </a:bodyPr>
          <a:lstStyle/>
          <a:p>
            <a:pPr marL="266700" marR="3810" indent="-257651">
              <a:lnSpc>
                <a:spcPct val="101800"/>
              </a:lnSpc>
            </a:pPr>
            <a:r>
              <a:rPr sz="1800" b="0" spc="-23" dirty="0"/>
              <a:t>Proper </a:t>
            </a:r>
            <a:r>
              <a:rPr sz="1800" b="0" spc="-15" dirty="0"/>
              <a:t>troubleshooting Techniques  </a:t>
            </a:r>
            <a:r>
              <a:rPr sz="1800" b="0" spc="4" dirty="0"/>
              <a:t>for </a:t>
            </a:r>
            <a:r>
              <a:rPr sz="1800" b="0" spc="-19" dirty="0"/>
              <a:t>motherboards, </a:t>
            </a:r>
            <a:r>
              <a:rPr sz="1800" b="0" dirty="0"/>
              <a:t>I/O</a:t>
            </a:r>
            <a:r>
              <a:rPr sz="1800" b="0" spc="150" dirty="0"/>
              <a:t> </a:t>
            </a:r>
            <a:r>
              <a:rPr sz="1800" b="0" spc="-23" dirty="0"/>
              <a:t>Devices</a:t>
            </a:r>
            <a:endParaRPr sz="1800"/>
          </a:p>
        </p:txBody>
      </p:sp>
      <p:sp>
        <p:nvSpPr>
          <p:cNvPr id="3" name="object 3"/>
          <p:cNvSpPr txBox="1"/>
          <p:nvPr/>
        </p:nvSpPr>
        <p:spPr>
          <a:xfrm>
            <a:off x="1190815" y="1717071"/>
            <a:ext cx="2277904" cy="207749"/>
          </a:xfrm>
          <a:prstGeom prst="rect">
            <a:avLst/>
          </a:prstGeom>
        </p:spPr>
        <p:txBody>
          <a:bodyPr vert="horz" wrap="square" lIns="0" tIns="0" rIns="0" bIns="0" rtlCol="0">
            <a:spAutoFit/>
          </a:bodyPr>
          <a:lstStyle/>
          <a:p>
            <a:pPr marL="9525"/>
            <a:r>
              <a:rPr sz="1350" spc="-8" dirty="0">
                <a:solidFill>
                  <a:srgbClr val="585858"/>
                </a:solidFill>
              </a:rPr>
              <a:t>Motherboard</a:t>
            </a:r>
            <a:r>
              <a:rPr sz="1350" spc="38" dirty="0">
                <a:solidFill>
                  <a:srgbClr val="585858"/>
                </a:solidFill>
              </a:rPr>
              <a:t> </a:t>
            </a:r>
            <a:r>
              <a:rPr sz="1350" dirty="0">
                <a:solidFill>
                  <a:srgbClr val="585858"/>
                </a:solidFill>
              </a:rPr>
              <a:t>Troubleshooting</a:t>
            </a:r>
            <a:endParaRPr sz="1350"/>
          </a:p>
        </p:txBody>
      </p:sp>
      <p:sp>
        <p:nvSpPr>
          <p:cNvPr id="4" name="object 4"/>
          <p:cNvSpPr txBox="1"/>
          <p:nvPr/>
        </p:nvSpPr>
        <p:spPr>
          <a:xfrm>
            <a:off x="660321" y="2483834"/>
            <a:ext cx="3559016" cy="2066271"/>
          </a:xfrm>
          <a:prstGeom prst="rect">
            <a:avLst/>
          </a:prstGeom>
        </p:spPr>
        <p:txBody>
          <a:bodyPr vert="horz" wrap="square" lIns="0" tIns="0" rIns="0" bIns="0" rtlCol="0">
            <a:spAutoFit/>
          </a:bodyPr>
          <a:lstStyle/>
          <a:p>
            <a:pPr marL="323850" indent="-314325">
              <a:buSzPct val="90322"/>
              <a:buChar char="●"/>
              <a:tabLst>
                <a:tab pos="323850" algn="l"/>
                <a:tab pos="324326" algn="l"/>
              </a:tabLst>
            </a:pPr>
            <a:r>
              <a:rPr sz="1163" spc="19" dirty="0"/>
              <a:t>Reseat </a:t>
            </a:r>
            <a:r>
              <a:rPr sz="1163" spc="-4" dirty="0"/>
              <a:t>the </a:t>
            </a:r>
            <a:r>
              <a:rPr sz="1163" spc="-8" dirty="0"/>
              <a:t>CPU, </a:t>
            </a:r>
            <a:r>
              <a:rPr sz="1163" spc="8" dirty="0"/>
              <a:t>adapters, </a:t>
            </a:r>
            <a:r>
              <a:rPr sz="1163" spc="4" dirty="0"/>
              <a:t>and </a:t>
            </a:r>
            <a:r>
              <a:rPr sz="1163" spc="-15" dirty="0"/>
              <a:t>memory </a:t>
            </a:r>
            <a:r>
              <a:rPr sz="1163" spc="233" dirty="0"/>
              <a:t> </a:t>
            </a:r>
            <a:r>
              <a:rPr sz="1163" spc="8" dirty="0"/>
              <a:t>chips.</a:t>
            </a:r>
            <a:endParaRPr sz="1163"/>
          </a:p>
          <a:p>
            <a:pPr marL="323850" marR="254794" indent="-314325">
              <a:lnSpc>
                <a:spcPts val="1695"/>
              </a:lnSpc>
              <a:spcBef>
                <a:spcPts val="45"/>
              </a:spcBef>
              <a:buSzPct val="90322"/>
              <a:buChar char="●"/>
              <a:tabLst>
                <a:tab pos="323850" algn="l"/>
                <a:tab pos="324326" algn="l"/>
              </a:tabLst>
            </a:pPr>
            <a:r>
              <a:rPr sz="1163" spc="4" dirty="0"/>
              <a:t>Remove </a:t>
            </a:r>
            <a:r>
              <a:rPr sz="1163" spc="11" dirty="0"/>
              <a:t>unnecessary </a:t>
            </a:r>
            <a:r>
              <a:rPr sz="1163" spc="4" dirty="0"/>
              <a:t>adapters and </a:t>
            </a:r>
            <a:r>
              <a:rPr sz="1163" spc="19" dirty="0"/>
              <a:t>devices  </a:t>
            </a:r>
            <a:r>
              <a:rPr sz="1163" spc="4" dirty="0"/>
              <a:t>and </a:t>
            </a:r>
            <a:r>
              <a:rPr sz="1163" spc="8" dirty="0"/>
              <a:t>boot </a:t>
            </a:r>
            <a:r>
              <a:rPr sz="1163" spc="-4" dirty="0"/>
              <a:t>the</a:t>
            </a:r>
            <a:r>
              <a:rPr sz="1163" spc="127" dirty="0"/>
              <a:t> </a:t>
            </a:r>
            <a:r>
              <a:rPr sz="1163" spc="-8" dirty="0"/>
              <a:t>computer.</a:t>
            </a:r>
            <a:endParaRPr sz="1163"/>
          </a:p>
          <a:p>
            <a:pPr marL="323850" indent="-314325">
              <a:spcBef>
                <a:spcPts val="131"/>
              </a:spcBef>
              <a:buSzPct val="90322"/>
              <a:buChar char="●"/>
              <a:tabLst>
                <a:tab pos="323850" algn="l"/>
                <a:tab pos="324326" algn="l"/>
              </a:tabLst>
            </a:pPr>
            <a:r>
              <a:rPr sz="1163" spc="-11" dirty="0"/>
              <a:t>Plug </a:t>
            </a:r>
            <a:r>
              <a:rPr sz="1163" spc="-4" dirty="0"/>
              <a:t>the computer  </a:t>
            </a:r>
            <a:r>
              <a:rPr sz="1163" spc="4" dirty="0"/>
              <a:t>into </a:t>
            </a:r>
            <a:r>
              <a:rPr sz="1163" spc="11" dirty="0"/>
              <a:t>a </a:t>
            </a:r>
            <a:r>
              <a:rPr sz="1163" spc="4" dirty="0"/>
              <a:t>different power</a:t>
            </a:r>
            <a:r>
              <a:rPr sz="1163" spc="274" dirty="0"/>
              <a:t> </a:t>
            </a:r>
            <a:r>
              <a:rPr sz="1163" dirty="0"/>
              <a:t>outlet</a:t>
            </a:r>
            <a:endParaRPr sz="1163"/>
          </a:p>
          <a:p>
            <a:pPr marL="323850">
              <a:spcBef>
                <a:spcPts val="293"/>
              </a:spcBef>
            </a:pPr>
            <a:r>
              <a:rPr sz="1163" spc="4" dirty="0"/>
              <a:t>and </a:t>
            </a:r>
            <a:r>
              <a:rPr sz="1163" spc="11" dirty="0"/>
              <a:t>circuit, if</a:t>
            </a:r>
            <a:r>
              <a:rPr sz="1163" spc="53" dirty="0"/>
              <a:t> </a:t>
            </a:r>
            <a:r>
              <a:rPr sz="1163" spc="4" dirty="0"/>
              <a:t>possible.</a:t>
            </a:r>
            <a:endParaRPr sz="1163"/>
          </a:p>
          <a:p>
            <a:pPr marL="323850" indent="-314325">
              <a:spcBef>
                <a:spcPts val="236"/>
              </a:spcBef>
              <a:buSzPct val="90322"/>
              <a:buChar char="●"/>
              <a:tabLst>
                <a:tab pos="323850" algn="l"/>
                <a:tab pos="324326" algn="l"/>
              </a:tabLst>
            </a:pPr>
            <a:r>
              <a:rPr sz="1163" spc="8" dirty="0"/>
              <a:t>Check </a:t>
            </a:r>
            <a:r>
              <a:rPr sz="1163" spc="11" dirty="0"/>
              <a:t>to </a:t>
            </a:r>
            <a:r>
              <a:rPr sz="1163" spc="-4" dirty="0"/>
              <a:t>determine  </a:t>
            </a:r>
            <a:r>
              <a:rPr sz="1163" dirty="0"/>
              <a:t>whether </a:t>
            </a:r>
            <a:r>
              <a:rPr sz="1163" spc="-4" dirty="0"/>
              <a:t>the </a:t>
            </a:r>
            <a:r>
              <a:rPr sz="1163" dirty="0"/>
              <a:t>motherboard</a:t>
            </a:r>
            <a:r>
              <a:rPr sz="1163" spc="319" dirty="0"/>
              <a:t> </a:t>
            </a:r>
            <a:r>
              <a:rPr sz="1163" spc="15" dirty="0"/>
              <a:t>is</a:t>
            </a:r>
            <a:endParaRPr sz="1163"/>
          </a:p>
          <a:p>
            <a:pPr marL="323850">
              <a:spcBef>
                <a:spcPts val="240"/>
              </a:spcBef>
            </a:pPr>
            <a:r>
              <a:rPr sz="1163" spc="8" dirty="0"/>
              <a:t>shorting </a:t>
            </a:r>
            <a:r>
              <a:rPr sz="1163" dirty="0"/>
              <a:t>out </a:t>
            </a:r>
            <a:r>
              <a:rPr sz="1163" spc="19" dirty="0"/>
              <a:t>on </a:t>
            </a:r>
            <a:r>
              <a:rPr sz="1163" spc="-4" dirty="0"/>
              <a:t>the</a:t>
            </a:r>
            <a:r>
              <a:rPr sz="1163" spc="165" dirty="0"/>
              <a:t> </a:t>
            </a:r>
            <a:r>
              <a:rPr sz="1163" dirty="0"/>
              <a:t>frame.</a:t>
            </a:r>
            <a:endParaRPr sz="1163"/>
          </a:p>
          <a:p>
            <a:pPr marL="323850" indent="-314325">
              <a:spcBef>
                <a:spcPts val="293"/>
              </a:spcBef>
              <a:buSzPct val="90322"/>
              <a:buChar char="●"/>
              <a:tabLst>
                <a:tab pos="323850" algn="l"/>
                <a:tab pos="324326" algn="l"/>
              </a:tabLst>
            </a:pPr>
            <a:r>
              <a:rPr sz="1163" spc="8" dirty="0"/>
              <a:t>Check </a:t>
            </a:r>
            <a:r>
              <a:rPr sz="1163" spc="-4" dirty="0"/>
              <a:t>the CMOS</a:t>
            </a:r>
            <a:r>
              <a:rPr sz="1163" spc="229" dirty="0"/>
              <a:t> </a:t>
            </a:r>
            <a:r>
              <a:rPr sz="1163" spc="8" dirty="0"/>
              <a:t>battery</a:t>
            </a:r>
            <a:endParaRPr sz="1163"/>
          </a:p>
          <a:p>
            <a:pPr marL="323850" marR="116681" indent="-314325">
              <a:lnSpc>
                <a:spcPts val="1688"/>
              </a:lnSpc>
              <a:spcBef>
                <a:spcPts val="49"/>
              </a:spcBef>
              <a:buSzPct val="90322"/>
              <a:buChar char="●"/>
              <a:tabLst>
                <a:tab pos="323850" algn="l"/>
                <a:tab pos="324326" algn="l"/>
              </a:tabLst>
            </a:pPr>
            <a:r>
              <a:rPr sz="1163" spc="30" dirty="0"/>
              <a:t>With </a:t>
            </a:r>
            <a:r>
              <a:rPr sz="1163" spc="11" dirty="0"/>
              <a:t>a </a:t>
            </a:r>
            <a:r>
              <a:rPr sz="1163" dirty="0"/>
              <a:t>motherboard </a:t>
            </a:r>
            <a:r>
              <a:rPr sz="1163" spc="4" dirty="0"/>
              <a:t>that </a:t>
            </a:r>
            <a:r>
              <a:rPr sz="1163" dirty="0"/>
              <a:t>has </a:t>
            </a:r>
            <a:r>
              <a:rPr sz="1163" spc="8" dirty="0"/>
              <a:t>diagnostic </a:t>
            </a:r>
            <a:r>
              <a:rPr sz="1163" spc="15" dirty="0"/>
              <a:t>LEDs,  check </a:t>
            </a:r>
            <a:r>
              <a:rPr sz="1163" spc="-4" dirty="0"/>
              <a:t>the </a:t>
            </a:r>
            <a:r>
              <a:rPr sz="1163" spc="-8" dirty="0"/>
              <a:t>output  </a:t>
            </a:r>
            <a:r>
              <a:rPr sz="1163" spc="15" dirty="0"/>
              <a:t>for </a:t>
            </a:r>
            <a:r>
              <a:rPr sz="1163" dirty="0"/>
              <a:t>any </a:t>
            </a:r>
            <a:r>
              <a:rPr sz="1163" spc="15" dirty="0"/>
              <a:t>error</a:t>
            </a:r>
            <a:r>
              <a:rPr sz="1163" spc="-23" dirty="0"/>
              <a:t> </a:t>
            </a:r>
            <a:r>
              <a:rPr sz="1163" spc="11" dirty="0"/>
              <a:t>code.</a:t>
            </a:r>
            <a:endParaRPr sz="1163"/>
          </a:p>
        </p:txBody>
      </p:sp>
      <p:sp>
        <p:nvSpPr>
          <p:cNvPr id="5" name="object 5"/>
          <p:cNvSpPr/>
          <p:nvPr/>
        </p:nvSpPr>
        <p:spPr>
          <a:xfrm>
            <a:off x="4564857" y="1593057"/>
            <a:ext cx="4579144" cy="2550319"/>
          </a:xfrm>
          <a:prstGeom prst="rect">
            <a:avLst/>
          </a:prstGeom>
          <a:blipFill>
            <a:blip r:embed="rId2" cstate="print"/>
            <a:stretch>
              <a:fillRect/>
            </a:stretch>
          </a:blipFill>
        </p:spPr>
        <p:txBody>
          <a:bodyPr wrap="square" lIns="0" tIns="0" rIns="0" bIns="0" rtlCol="0"/>
          <a:lstStyle/>
          <a:p>
            <a:endParaRPr sz="1050"/>
          </a:p>
        </p:txBody>
      </p:sp>
      <p:sp>
        <p:nvSpPr>
          <p:cNvPr id="6" name="object 6"/>
          <p:cNvSpPr txBox="1"/>
          <p:nvPr/>
        </p:nvSpPr>
        <p:spPr>
          <a:xfrm>
            <a:off x="3335369" y="4858034"/>
            <a:ext cx="5124450" cy="270747"/>
          </a:xfrm>
          <a:prstGeom prst="rect">
            <a:avLst/>
          </a:prstGeom>
        </p:spPr>
        <p:txBody>
          <a:bodyPr vert="horz" wrap="square" lIns="0" tIns="1429" rIns="0" bIns="0" rtlCol="0">
            <a:spAutoFit/>
          </a:bodyPr>
          <a:lstStyle/>
          <a:p>
            <a:pPr marL="1370648">
              <a:spcBef>
                <a:spcPts val="11"/>
              </a:spcBef>
            </a:pPr>
            <a:r>
              <a:rPr sz="675" spc="11" dirty="0">
                <a:solidFill>
                  <a:srgbClr val="585858"/>
                </a:solidFill>
              </a:rPr>
              <a:t>Image </a:t>
            </a:r>
            <a:r>
              <a:rPr sz="675" spc="4" dirty="0">
                <a:solidFill>
                  <a:srgbClr val="585858"/>
                </a:solidFill>
              </a:rPr>
              <a:t>Source:</a:t>
            </a:r>
            <a:r>
              <a:rPr sz="675" spc="-150" dirty="0">
                <a:solidFill>
                  <a:srgbClr val="585858"/>
                </a:solidFill>
              </a:rPr>
              <a:t> </a:t>
            </a:r>
            <a:r>
              <a:rPr sz="675" u="sng" dirty="0">
                <a:solidFill>
                  <a:srgbClr val="0096A7"/>
                </a:solidFill>
                <a:hlinkClick r:id="rId3"/>
              </a:rPr>
              <a:t>https://www.easypcmod.com/know-motherboard-bad-fix-troubleshooting-guide-282</a:t>
            </a:r>
            <a:endParaRPr sz="675"/>
          </a:p>
          <a:p>
            <a:pPr marL="9525">
              <a:spcBef>
                <a:spcPts val="323"/>
              </a:spcBef>
            </a:pPr>
            <a:r>
              <a:rPr sz="825" spc="11" dirty="0"/>
              <a:t>© </a:t>
            </a:r>
            <a:r>
              <a:rPr sz="825" spc="-4" dirty="0"/>
              <a:t>Edunet </a:t>
            </a:r>
            <a:r>
              <a:rPr sz="825" spc="-8" dirty="0"/>
              <a:t>Foundation. </a:t>
            </a:r>
            <a:r>
              <a:rPr sz="825" spc="-19" dirty="0"/>
              <a:t>All </a:t>
            </a:r>
            <a:r>
              <a:rPr sz="825" spc="-4" dirty="0"/>
              <a:t>rights</a:t>
            </a:r>
            <a:r>
              <a:rPr sz="825" spc="94" dirty="0"/>
              <a:t> </a:t>
            </a:r>
            <a:r>
              <a:rPr sz="825" dirty="0"/>
              <a:t>reserved.</a:t>
            </a:r>
            <a:endParaRPr sz="825"/>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7936" y="737250"/>
            <a:ext cx="3567113" cy="565026"/>
          </a:xfrm>
          <a:prstGeom prst="rect">
            <a:avLst/>
          </a:prstGeom>
        </p:spPr>
        <p:txBody>
          <a:bodyPr spcFirstLastPara="1" vert="horz" wrap="square" lIns="0" tIns="0" rIns="0" bIns="0" rtlCol="0" anchor="t" anchorCtr="0">
            <a:spAutoFit/>
          </a:bodyPr>
          <a:lstStyle/>
          <a:p>
            <a:pPr marL="266700" marR="3810" indent="-257651">
              <a:lnSpc>
                <a:spcPct val="101800"/>
              </a:lnSpc>
            </a:pPr>
            <a:r>
              <a:rPr sz="1800" b="0" spc="-23" dirty="0"/>
              <a:t>Proper </a:t>
            </a:r>
            <a:r>
              <a:rPr sz="1800" b="0" spc="-15" dirty="0"/>
              <a:t>troubleshooting Techniques  </a:t>
            </a:r>
            <a:r>
              <a:rPr sz="1800" b="0" spc="4" dirty="0"/>
              <a:t>for </a:t>
            </a:r>
            <a:r>
              <a:rPr sz="1800" b="0" spc="-19" dirty="0"/>
              <a:t>motherboards, </a:t>
            </a:r>
            <a:r>
              <a:rPr sz="1800" b="0" dirty="0"/>
              <a:t>I/O</a:t>
            </a:r>
            <a:r>
              <a:rPr sz="1800" b="0" spc="150" dirty="0"/>
              <a:t> </a:t>
            </a:r>
            <a:r>
              <a:rPr sz="1800" b="0" spc="-23" dirty="0"/>
              <a:t>Devices</a:t>
            </a:r>
            <a:endParaRPr sz="1800"/>
          </a:p>
        </p:txBody>
      </p:sp>
      <p:sp>
        <p:nvSpPr>
          <p:cNvPr id="3" name="object 3"/>
          <p:cNvSpPr txBox="1"/>
          <p:nvPr/>
        </p:nvSpPr>
        <p:spPr>
          <a:xfrm>
            <a:off x="1247966" y="1717071"/>
            <a:ext cx="2164556" cy="207749"/>
          </a:xfrm>
          <a:prstGeom prst="rect">
            <a:avLst/>
          </a:prstGeom>
        </p:spPr>
        <p:txBody>
          <a:bodyPr vert="horz" wrap="square" lIns="0" tIns="0" rIns="0" bIns="0" rtlCol="0">
            <a:spAutoFit/>
          </a:bodyPr>
          <a:lstStyle/>
          <a:p>
            <a:pPr marL="9525"/>
            <a:r>
              <a:rPr sz="1350" dirty="0">
                <a:solidFill>
                  <a:srgbClr val="585858"/>
                </a:solidFill>
              </a:rPr>
              <a:t>Troubleshooting </a:t>
            </a:r>
            <a:r>
              <a:rPr sz="1350" spc="-11" dirty="0">
                <a:solidFill>
                  <a:srgbClr val="585858"/>
                </a:solidFill>
              </a:rPr>
              <a:t>I/O</a:t>
            </a:r>
            <a:r>
              <a:rPr sz="1350" spc="-86" dirty="0">
                <a:solidFill>
                  <a:srgbClr val="585858"/>
                </a:solidFill>
              </a:rPr>
              <a:t> </a:t>
            </a:r>
            <a:r>
              <a:rPr sz="1350" spc="-23" dirty="0">
                <a:solidFill>
                  <a:srgbClr val="585858"/>
                </a:solidFill>
              </a:rPr>
              <a:t>Devices</a:t>
            </a:r>
            <a:endParaRPr sz="1350"/>
          </a:p>
        </p:txBody>
      </p:sp>
      <p:sp>
        <p:nvSpPr>
          <p:cNvPr id="4" name="object 4"/>
          <p:cNvSpPr txBox="1"/>
          <p:nvPr/>
        </p:nvSpPr>
        <p:spPr>
          <a:xfrm>
            <a:off x="660320" y="2405063"/>
            <a:ext cx="3476625" cy="1864934"/>
          </a:xfrm>
          <a:prstGeom prst="rect">
            <a:avLst/>
          </a:prstGeom>
        </p:spPr>
        <p:txBody>
          <a:bodyPr vert="horz" wrap="square" lIns="0" tIns="0" rIns="0" bIns="0" rtlCol="0">
            <a:spAutoFit/>
          </a:bodyPr>
          <a:lstStyle/>
          <a:p>
            <a:pPr marL="323850" indent="-314325">
              <a:buSzPct val="90322"/>
              <a:buChar char="●"/>
              <a:tabLst>
                <a:tab pos="323850" algn="l"/>
                <a:tab pos="324326" algn="l"/>
              </a:tabLst>
            </a:pPr>
            <a:r>
              <a:rPr sz="1163" spc="4" dirty="0"/>
              <a:t>Solution </a:t>
            </a:r>
            <a:r>
              <a:rPr sz="1163" spc="15" dirty="0"/>
              <a:t>1: </a:t>
            </a:r>
            <a:r>
              <a:rPr sz="1163" dirty="0"/>
              <a:t>Make </a:t>
            </a:r>
            <a:r>
              <a:rPr sz="1163" spc="19" dirty="0"/>
              <a:t>certain </a:t>
            </a:r>
            <a:r>
              <a:rPr sz="1163" spc="4" dirty="0"/>
              <a:t>that </a:t>
            </a:r>
            <a:r>
              <a:rPr sz="1163" spc="-4" dirty="0"/>
              <a:t>all </a:t>
            </a:r>
            <a:r>
              <a:rPr sz="1163" spc="4" dirty="0"/>
              <a:t>cables</a:t>
            </a:r>
            <a:r>
              <a:rPr sz="1163" spc="304" dirty="0"/>
              <a:t> </a:t>
            </a:r>
            <a:r>
              <a:rPr sz="1163" spc="15" dirty="0"/>
              <a:t>are</a:t>
            </a:r>
            <a:endParaRPr sz="1163"/>
          </a:p>
          <a:p>
            <a:pPr marL="323850">
              <a:spcBef>
                <a:spcPts val="236"/>
              </a:spcBef>
            </a:pPr>
            <a:r>
              <a:rPr sz="1163" spc="11" dirty="0"/>
              <a:t>connected</a:t>
            </a:r>
            <a:r>
              <a:rPr sz="1163" spc="8" dirty="0"/>
              <a:t> </a:t>
            </a:r>
            <a:r>
              <a:rPr sz="1163" spc="11" dirty="0"/>
              <a:t>correctly</a:t>
            </a:r>
            <a:endParaRPr sz="1163"/>
          </a:p>
          <a:p>
            <a:pPr marL="323850" marR="90964" indent="-314325">
              <a:lnSpc>
                <a:spcPct val="117100"/>
              </a:lnSpc>
              <a:spcBef>
                <a:spcPts val="53"/>
              </a:spcBef>
              <a:buSzPct val="90322"/>
              <a:buChar char="●"/>
              <a:tabLst>
                <a:tab pos="323850" algn="l"/>
                <a:tab pos="324326" algn="l"/>
              </a:tabLst>
            </a:pPr>
            <a:r>
              <a:rPr sz="1163" spc="4" dirty="0"/>
              <a:t>Solution </a:t>
            </a:r>
            <a:r>
              <a:rPr sz="1163" spc="15" dirty="0"/>
              <a:t>2: </a:t>
            </a:r>
            <a:r>
              <a:rPr sz="1163" spc="11" dirty="0"/>
              <a:t>Start </a:t>
            </a:r>
            <a:r>
              <a:rPr sz="1163" spc="-4" dirty="0"/>
              <a:t>the computer </a:t>
            </a:r>
            <a:r>
              <a:rPr sz="1163" spc="15" dirty="0"/>
              <a:t>in </a:t>
            </a:r>
            <a:r>
              <a:rPr sz="1163" spc="11" dirty="0"/>
              <a:t>a clean </a:t>
            </a:r>
            <a:r>
              <a:rPr sz="1163" spc="8" dirty="0"/>
              <a:t>boot  </a:t>
            </a:r>
            <a:r>
              <a:rPr sz="1163" spc="19" dirty="0"/>
              <a:t>state</a:t>
            </a:r>
            <a:endParaRPr sz="1163"/>
          </a:p>
          <a:p>
            <a:pPr marL="323850" indent="-314325">
              <a:spcBef>
                <a:spcPts val="293"/>
              </a:spcBef>
              <a:buSzPct val="90322"/>
              <a:buChar char="●"/>
              <a:tabLst>
                <a:tab pos="323850" algn="l"/>
                <a:tab pos="324326" algn="l"/>
              </a:tabLst>
            </a:pPr>
            <a:r>
              <a:rPr sz="1163" spc="4" dirty="0"/>
              <a:t>Solution </a:t>
            </a:r>
            <a:r>
              <a:rPr sz="1163" spc="15" dirty="0"/>
              <a:t>3: </a:t>
            </a:r>
            <a:r>
              <a:rPr sz="1163" spc="-8" dirty="0"/>
              <a:t>Change </a:t>
            </a:r>
            <a:r>
              <a:rPr sz="1163" spc="-4" dirty="0"/>
              <a:t>the </a:t>
            </a:r>
            <a:r>
              <a:rPr sz="1163" spc="11" dirty="0"/>
              <a:t>transfer </a:t>
            </a:r>
            <a:r>
              <a:rPr sz="1163" spc="-15" dirty="0"/>
              <a:t>mode  </a:t>
            </a:r>
            <a:r>
              <a:rPr sz="1163" spc="15" dirty="0"/>
              <a:t>for</a:t>
            </a:r>
            <a:r>
              <a:rPr sz="1163" spc="259" dirty="0"/>
              <a:t> </a:t>
            </a:r>
            <a:r>
              <a:rPr sz="1163" spc="-4" dirty="0"/>
              <a:t>the</a:t>
            </a:r>
            <a:endParaRPr sz="1163"/>
          </a:p>
          <a:p>
            <a:pPr marL="323850">
              <a:spcBef>
                <a:spcPts val="236"/>
              </a:spcBef>
            </a:pPr>
            <a:r>
              <a:rPr sz="1163" spc="8" dirty="0"/>
              <a:t>drive </a:t>
            </a:r>
            <a:r>
              <a:rPr sz="1163" spc="15" dirty="0"/>
              <a:t>in </a:t>
            </a:r>
            <a:r>
              <a:rPr sz="1163" spc="8" dirty="0"/>
              <a:t>IDE </a:t>
            </a:r>
            <a:r>
              <a:rPr sz="1163" spc="-4" dirty="0"/>
              <a:t>Channel</a:t>
            </a:r>
            <a:r>
              <a:rPr sz="1163" spc="169" dirty="0"/>
              <a:t> </a:t>
            </a:r>
            <a:r>
              <a:rPr sz="1163" spc="11" dirty="0"/>
              <a:t>Properties</a:t>
            </a:r>
            <a:endParaRPr sz="1163"/>
          </a:p>
          <a:p>
            <a:pPr marL="323850" marR="170974" indent="-314325">
              <a:lnSpc>
                <a:spcPts val="1688"/>
              </a:lnSpc>
              <a:spcBef>
                <a:spcPts val="49"/>
              </a:spcBef>
              <a:buSzPct val="90322"/>
              <a:buChar char="●"/>
              <a:tabLst>
                <a:tab pos="323850" algn="l"/>
                <a:tab pos="324326" algn="l"/>
              </a:tabLst>
            </a:pPr>
            <a:r>
              <a:rPr sz="1163" spc="4" dirty="0"/>
              <a:t>Solution </a:t>
            </a:r>
            <a:r>
              <a:rPr sz="1163" spc="15" dirty="0"/>
              <a:t>4: </a:t>
            </a:r>
            <a:r>
              <a:rPr sz="1163" spc="8" dirty="0"/>
              <a:t>Check </a:t>
            </a:r>
            <a:r>
              <a:rPr sz="1163" spc="-4" dirty="0"/>
              <a:t>the </a:t>
            </a:r>
            <a:r>
              <a:rPr sz="1163" spc="11" dirty="0"/>
              <a:t>status </a:t>
            </a:r>
            <a:r>
              <a:rPr sz="1163" spc="15" dirty="0"/>
              <a:t>of </a:t>
            </a:r>
            <a:r>
              <a:rPr sz="1163" spc="-4" dirty="0"/>
              <a:t>the </a:t>
            </a:r>
            <a:r>
              <a:rPr sz="1163" spc="15" dirty="0"/>
              <a:t>device in  </a:t>
            </a:r>
            <a:r>
              <a:rPr sz="1163" spc="23" dirty="0"/>
              <a:t>Device</a:t>
            </a:r>
            <a:r>
              <a:rPr sz="1163" spc="-75" dirty="0"/>
              <a:t> </a:t>
            </a:r>
            <a:r>
              <a:rPr sz="1163" dirty="0"/>
              <a:t>Manager</a:t>
            </a:r>
            <a:endParaRPr sz="1163"/>
          </a:p>
          <a:p>
            <a:pPr marL="323850" indent="-314325">
              <a:spcBef>
                <a:spcPts val="131"/>
              </a:spcBef>
              <a:buSzPct val="90322"/>
              <a:buChar char="●"/>
              <a:tabLst>
                <a:tab pos="323850" algn="l"/>
                <a:tab pos="324326" algn="l"/>
              </a:tabLst>
            </a:pPr>
            <a:r>
              <a:rPr sz="1163" spc="4" dirty="0"/>
              <a:t>Solution </a:t>
            </a:r>
            <a:r>
              <a:rPr sz="1163" spc="15" dirty="0"/>
              <a:t>5: </a:t>
            </a:r>
            <a:r>
              <a:rPr sz="1163" spc="11" dirty="0"/>
              <a:t>Contact </a:t>
            </a:r>
            <a:r>
              <a:rPr sz="1163" spc="-4" dirty="0"/>
              <a:t>the </a:t>
            </a:r>
            <a:r>
              <a:rPr sz="1163" dirty="0"/>
              <a:t>hardware </a:t>
            </a:r>
            <a:r>
              <a:rPr sz="1163" spc="23" dirty="0"/>
              <a:t> </a:t>
            </a:r>
            <a:r>
              <a:rPr sz="1163" dirty="0"/>
              <a:t>manufacturer</a:t>
            </a:r>
            <a:endParaRPr sz="1163"/>
          </a:p>
        </p:txBody>
      </p:sp>
      <p:sp>
        <p:nvSpPr>
          <p:cNvPr id="5" name="object 5"/>
          <p:cNvSpPr/>
          <p:nvPr/>
        </p:nvSpPr>
        <p:spPr>
          <a:xfrm>
            <a:off x="4572000" y="1507332"/>
            <a:ext cx="4572000" cy="2764631"/>
          </a:xfrm>
          <a:prstGeom prst="rect">
            <a:avLst/>
          </a:prstGeom>
          <a:blipFill>
            <a:blip r:embed="rId2" cstate="print"/>
            <a:stretch>
              <a:fillRect/>
            </a:stretch>
          </a:blipFill>
        </p:spPr>
        <p:txBody>
          <a:bodyPr wrap="square" lIns="0" tIns="0" rIns="0" bIns="0" rtlCol="0"/>
          <a:lstStyle/>
          <a:p>
            <a:endParaRPr sz="1050"/>
          </a:p>
        </p:txBody>
      </p:sp>
      <p:sp>
        <p:nvSpPr>
          <p:cNvPr id="6" name="object 6"/>
          <p:cNvSpPr txBox="1"/>
          <p:nvPr/>
        </p:nvSpPr>
        <p:spPr>
          <a:xfrm>
            <a:off x="3335369" y="4858034"/>
            <a:ext cx="3368040" cy="270747"/>
          </a:xfrm>
          <a:prstGeom prst="rect">
            <a:avLst/>
          </a:prstGeom>
        </p:spPr>
        <p:txBody>
          <a:bodyPr vert="horz" wrap="square" lIns="0" tIns="1429" rIns="0" bIns="0" rtlCol="0">
            <a:spAutoFit/>
          </a:bodyPr>
          <a:lstStyle/>
          <a:p>
            <a:pPr marL="1370648">
              <a:spcBef>
                <a:spcPts val="11"/>
              </a:spcBef>
            </a:pPr>
            <a:r>
              <a:rPr sz="675" spc="11" dirty="0">
                <a:solidFill>
                  <a:srgbClr val="585858"/>
                </a:solidFill>
              </a:rPr>
              <a:t>Image </a:t>
            </a:r>
            <a:r>
              <a:rPr sz="675" spc="4" dirty="0">
                <a:solidFill>
                  <a:srgbClr val="585858"/>
                </a:solidFill>
              </a:rPr>
              <a:t>Source:</a:t>
            </a:r>
            <a:r>
              <a:rPr sz="675" spc="-113" dirty="0">
                <a:solidFill>
                  <a:srgbClr val="585858"/>
                </a:solidFill>
              </a:rPr>
              <a:t> </a:t>
            </a:r>
            <a:r>
              <a:rPr sz="675" u="sng" dirty="0">
                <a:solidFill>
                  <a:srgbClr val="0096A7"/>
                </a:solidFill>
                <a:hlinkClick r:id="rId3"/>
              </a:rPr>
              <a:t>https://slideplayer.com/slide/253942</a:t>
            </a:r>
            <a:r>
              <a:rPr sz="675" dirty="0">
                <a:solidFill>
                  <a:srgbClr val="0096A7"/>
                </a:solidFill>
                <a:hlinkClick r:id="rId3"/>
              </a:rPr>
              <a:t>/</a:t>
            </a:r>
            <a:endParaRPr sz="675"/>
          </a:p>
          <a:p>
            <a:pPr marL="9525">
              <a:spcBef>
                <a:spcPts val="323"/>
              </a:spcBef>
            </a:pPr>
            <a:r>
              <a:rPr sz="825" spc="11" dirty="0"/>
              <a:t>© </a:t>
            </a:r>
            <a:r>
              <a:rPr sz="825" spc="-4" dirty="0"/>
              <a:t>Edunet </a:t>
            </a:r>
            <a:r>
              <a:rPr sz="825" spc="-8" dirty="0"/>
              <a:t>Foundation. </a:t>
            </a:r>
            <a:r>
              <a:rPr sz="825" spc="-19" dirty="0"/>
              <a:t>All </a:t>
            </a:r>
            <a:r>
              <a:rPr sz="825" spc="-4" dirty="0"/>
              <a:t>rights</a:t>
            </a:r>
            <a:r>
              <a:rPr sz="825" spc="94" dirty="0"/>
              <a:t> </a:t>
            </a:r>
            <a:r>
              <a:rPr sz="825" dirty="0"/>
              <a:t>reserved.</a:t>
            </a:r>
            <a:endParaRPr sz="825"/>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53636"/>
            <a:ext cx="2934335" cy="135890"/>
          </a:xfrm>
          <a:prstGeom prst="rect">
            <a:avLst/>
          </a:prstGeom>
        </p:spPr>
        <p:txBody>
          <a:bodyPr vert="horz" wrap="square" lIns="0" tIns="0" rIns="0" bIns="0" rtlCol="0">
            <a:spAutoFit/>
          </a:bodyPr>
          <a:lstStyle/>
          <a:p>
            <a:pPr marL="12700">
              <a:lnSpc>
                <a:spcPct val="100000"/>
              </a:lnSpc>
            </a:pPr>
            <a:r>
              <a:rPr sz="800" spc="-5" dirty="0">
                <a:latin typeface="Arial"/>
                <a:cs typeface="Arial"/>
              </a:rPr>
              <a:t>Disclaimer: The content </a:t>
            </a:r>
            <a:r>
              <a:rPr sz="800" dirty="0">
                <a:latin typeface="Arial"/>
                <a:cs typeface="Arial"/>
              </a:rPr>
              <a:t>is </a:t>
            </a:r>
            <a:r>
              <a:rPr sz="800" spc="-5" dirty="0">
                <a:latin typeface="Arial"/>
                <a:cs typeface="Arial"/>
              </a:rPr>
              <a:t>curated for educational </a:t>
            </a:r>
            <a:r>
              <a:rPr sz="800" dirty="0">
                <a:latin typeface="Arial"/>
                <a:cs typeface="Arial"/>
              </a:rPr>
              <a:t>purposes</a:t>
            </a:r>
            <a:r>
              <a:rPr sz="800" spc="95" dirty="0">
                <a:latin typeface="Arial"/>
                <a:cs typeface="Arial"/>
              </a:rPr>
              <a:t> </a:t>
            </a:r>
            <a:r>
              <a:rPr sz="800" spc="-15" dirty="0">
                <a:latin typeface="Arial"/>
                <a:cs typeface="Arial"/>
              </a:rPr>
              <a:t>only.</a:t>
            </a:r>
            <a:endParaRPr sz="800">
              <a:latin typeface="Arial"/>
              <a:cs typeface="Arial"/>
            </a:endParaRPr>
          </a:p>
        </p:txBody>
      </p:sp>
      <p:sp>
        <p:nvSpPr>
          <p:cNvPr id="4" name="object 4"/>
          <p:cNvSpPr txBox="1"/>
          <p:nvPr/>
        </p:nvSpPr>
        <p:spPr>
          <a:xfrm>
            <a:off x="3633256" y="4974385"/>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3" name="object 3"/>
          <p:cNvSpPr txBox="1">
            <a:spLocks noGrp="1"/>
          </p:cNvSpPr>
          <p:nvPr>
            <p:ph type="title"/>
          </p:nvPr>
        </p:nvSpPr>
        <p:spPr>
          <a:xfrm>
            <a:off x="521755" y="1132332"/>
            <a:ext cx="8097520" cy="1575435"/>
          </a:xfrm>
          <a:prstGeom prst="rect">
            <a:avLst/>
          </a:prstGeom>
        </p:spPr>
        <p:txBody>
          <a:bodyPr vert="horz" wrap="square" lIns="0" tIns="0" rIns="0" bIns="0" rtlCol="0">
            <a:spAutoFit/>
          </a:bodyPr>
          <a:lstStyle/>
          <a:p>
            <a:pPr marL="1205230" marR="5080" indent="-1193165">
              <a:lnSpc>
                <a:spcPts val="6220"/>
              </a:lnSpc>
            </a:pPr>
            <a:r>
              <a:rPr sz="5200" spc="-5" dirty="0"/>
              <a:t>Understand basic computer  network</a:t>
            </a:r>
            <a:r>
              <a:rPr sz="5200" spc="-40" dirty="0"/>
              <a:t> </a:t>
            </a:r>
            <a:r>
              <a:rPr sz="5200" spc="-5" dirty="0"/>
              <a:t>technology</a:t>
            </a:r>
            <a:endParaRPr sz="520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975" y="161799"/>
            <a:ext cx="774074" cy="31122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229556" y="161800"/>
            <a:ext cx="791593" cy="31122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384725" y="518557"/>
            <a:ext cx="4138929" cy="382270"/>
          </a:xfrm>
          <a:prstGeom prst="rect">
            <a:avLst/>
          </a:prstGeom>
        </p:spPr>
        <p:txBody>
          <a:bodyPr vert="horz" wrap="square" lIns="0" tIns="0" rIns="0" bIns="0" rtlCol="0">
            <a:spAutoFit/>
          </a:bodyPr>
          <a:lstStyle/>
          <a:p>
            <a:pPr marL="12700">
              <a:lnSpc>
                <a:spcPct val="100000"/>
              </a:lnSpc>
            </a:pPr>
            <a:r>
              <a:rPr spc="-5" dirty="0"/>
              <a:t>In this section, we will</a:t>
            </a:r>
            <a:r>
              <a:rPr spc="15" dirty="0"/>
              <a:t> </a:t>
            </a:r>
            <a:r>
              <a:rPr spc="-5" dirty="0"/>
              <a:t>discuss:</a:t>
            </a:r>
          </a:p>
        </p:txBody>
      </p:sp>
      <p:sp>
        <p:nvSpPr>
          <p:cNvPr id="6" name="object 6"/>
          <p:cNvSpPr txBox="1"/>
          <p:nvPr/>
        </p:nvSpPr>
        <p:spPr>
          <a:xfrm>
            <a:off x="3633256" y="4974385"/>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5" name="object 5"/>
          <p:cNvSpPr txBox="1"/>
          <p:nvPr/>
        </p:nvSpPr>
        <p:spPr>
          <a:xfrm>
            <a:off x="307524" y="1262781"/>
            <a:ext cx="8049259" cy="2804795"/>
          </a:xfrm>
          <a:prstGeom prst="rect">
            <a:avLst/>
          </a:prstGeom>
        </p:spPr>
        <p:txBody>
          <a:bodyPr vert="horz" wrap="square" lIns="0" tIns="0" rIns="0" bIns="0" rtlCol="0">
            <a:spAutoFit/>
          </a:bodyPr>
          <a:lstStyle/>
          <a:p>
            <a:pPr marL="379095" indent="-366395">
              <a:lnSpc>
                <a:spcPct val="100000"/>
              </a:lnSpc>
              <a:buChar char="●"/>
              <a:tabLst>
                <a:tab pos="379095" algn="l"/>
                <a:tab pos="379730" algn="l"/>
              </a:tabLst>
            </a:pPr>
            <a:r>
              <a:rPr sz="1800" spc="-5" dirty="0">
                <a:solidFill>
                  <a:srgbClr val="595959"/>
                </a:solidFill>
                <a:latin typeface="Arial"/>
                <a:cs typeface="Arial"/>
              </a:rPr>
              <a:t>Introduction to</a:t>
            </a:r>
            <a:r>
              <a:rPr sz="1800" spc="-10" dirty="0">
                <a:solidFill>
                  <a:srgbClr val="595959"/>
                </a:solidFill>
                <a:latin typeface="Arial"/>
                <a:cs typeface="Arial"/>
              </a:rPr>
              <a:t> </a:t>
            </a:r>
            <a:r>
              <a:rPr sz="1800" spc="-5" dirty="0">
                <a:solidFill>
                  <a:srgbClr val="595959"/>
                </a:solidFill>
                <a:latin typeface="Arial"/>
                <a:cs typeface="Arial"/>
              </a:rPr>
              <a:t>networks</a:t>
            </a:r>
            <a:endParaRPr sz="1800">
              <a:latin typeface="Arial"/>
              <a:cs typeface="Arial"/>
            </a:endParaRPr>
          </a:p>
          <a:p>
            <a:pPr marL="379095" indent="-366395">
              <a:lnSpc>
                <a:spcPct val="100000"/>
              </a:lnSpc>
              <a:spcBef>
                <a:spcPts val="315"/>
              </a:spcBef>
              <a:buChar char="●"/>
              <a:tabLst>
                <a:tab pos="379095" algn="l"/>
                <a:tab pos="379730" algn="l"/>
              </a:tabLst>
            </a:pPr>
            <a:r>
              <a:rPr sz="1800" spc="-30" dirty="0">
                <a:solidFill>
                  <a:srgbClr val="595959"/>
                </a:solidFill>
                <a:latin typeface="Arial"/>
                <a:cs typeface="Arial"/>
              </a:rPr>
              <a:t>Type </a:t>
            </a:r>
            <a:r>
              <a:rPr sz="1800" spc="-5" dirty="0">
                <a:solidFill>
                  <a:srgbClr val="595959"/>
                </a:solidFill>
                <a:latin typeface="Arial"/>
                <a:cs typeface="Arial"/>
              </a:rPr>
              <a:t>of area networks </a:t>
            </a:r>
            <a:r>
              <a:rPr sz="1800" dirty="0">
                <a:solidFill>
                  <a:srgbClr val="595959"/>
                </a:solidFill>
                <a:latin typeface="Arial"/>
                <a:cs typeface="Arial"/>
              </a:rPr>
              <a:t>- </a:t>
            </a:r>
            <a:r>
              <a:rPr sz="1800" spc="-5" dirty="0">
                <a:solidFill>
                  <a:srgbClr val="595959"/>
                </a:solidFill>
                <a:latin typeface="Arial"/>
                <a:cs typeface="Arial"/>
              </a:rPr>
              <a:t>LAN, VLAN, CAN, MAN,</a:t>
            </a:r>
            <a:r>
              <a:rPr sz="1800" spc="65" dirty="0">
                <a:solidFill>
                  <a:srgbClr val="595959"/>
                </a:solidFill>
                <a:latin typeface="Arial"/>
                <a:cs typeface="Arial"/>
              </a:rPr>
              <a:t> </a:t>
            </a:r>
            <a:r>
              <a:rPr sz="1800" spc="-25" dirty="0">
                <a:solidFill>
                  <a:srgbClr val="595959"/>
                </a:solidFill>
                <a:latin typeface="Arial"/>
                <a:cs typeface="Arial"/>
              </a:rPr>
              <a:t>WAN</a:t>
            </a:r>
            <a:endParaRPr sz="1800">
              <a:latin typeface="Arial"/>
              <a:cs typeface="Arial"/>
            </a:endParaRPr>
          </a:p>
          <a:p>
            <a:pPr marL="379095" indent="-366395">
              <a:lnSpc>
                <a:spcPct val="100000"/>
              </a:lnSpc>
              <a:spcBef>
                <a:spcPts val="315"/>
              </a:spcBef>
              <a:buChar char="●"/>
              <a:tabLst>
                <a:tab pos="379095" algn="l"/>
                <a:tab pos="379730" algn="l"/>
              </a:tabLst>
            </a:pPr>
            <a:r>
              <a:rPr sz="1800" spc="-5" dirty="0">
                <a:solidFill>
                  <a:srgbClr val="595959"/>
                </a:solidFill>
                <a:latin typeface="Arial"/>
                <a:cs typeface="Arial"/>
              </a:rPr>
              <a:t>Internet and Intranet</a:t>
            </a:r>
            <a:r>
              <a:rPr sz="1800" spc="-10" dirty="0">
                <a:solidFill>
                  <a:srgbClr val="595959"/>
                </a:solidFill>
                <a:latin typeface="Arial"/>
                <a:cs typeface="Arial"/>
              </a:rPr>
              <a:t> </a:t>
            </a:r>
            <a:r>
              <a:rPr sz="1800" spc="-5" dirty="0">
                <a:solidFill>
                  <a:srgbClr val="595959"/>
                </a:solidFill>
                <a:latin typeface="Arial"/>
                <a:cs typeface="Arial"/>
              </a:rPr>
              <a:t>etc.</a:t>
            </a:r>
            <a:endParaRPr sz="1800">
              <a:latin typeface="Arial"/>
              <a:cs typeface="Arial"/>
            </a:endParaRPr>
          </a:p>
          <a:p>
            <a:pPr marL="379095" indent="-366395">
              <a:lnSpc>
                <a:spcPct val="100000"/>
              </a:lnSpc>
              <a:spcBef>
                <a:spcPts val="315"/>
              </a:spcBef>
              <a:buChar char="●"/>
              <a:tabLst>
                <a:tab pos="379095" algn="l"/>
                <a:tab pos="379730" algn="l"/>
              </a:tabLst>
            </a:pPr>
            <a:r>
              <a:rPr sz="1800" spc="-5" dirty="0">
                <a:solidFill>
                  <a:srgbClr val="595959"/>
                </a:solidFill>
                <a:latin typeface="Arial"/>
                <a:cs typeface="Arial"/>
              </a:rPr>
              <a:t>Uses and benefits of</a:t>
            </a:r>
            <a:r>
              <a:rPr sz="1800"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a:p>
            <a:pPr marL="379095" indent="-366395">
              <a:lnSpc>
                <a:spcPct val="100000"/>
              </a:lnSpc>
              <a:spcBef>
                <a:spcPts val="315"/>
              </a:spcBef>
              <a:buChar char="●"/>
              <a:tabLst>
                <a:tab pos="379095" algn="l"/>
                <a:tab pos="379730" algn="l"/>
              </a:tabLst>
            </a:pPr>
            <a:r>
              <a:rPr sz="1800" spc="-5" dirty="0">
                <a:solidFill>
                  <a:srgbClr val="595959"/>
                </a:solidFill>
                <a:latin typeface="Arial"/>
                <a:cs typeface="Arial"/>
              </a:rPr>
              <a:t>Server-client based</a:t>
            </a:r>
            <a:r>
              <a:rPr sz="1800" spc="10"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a:p>
            <a:pPr marL="379095" indent="-366395">
              <a:lnSpc>
                <a:spcPct val="100000"/>
              </a:lnSpc>
              <a:spcBef>
                <a:spcPts val="315"/>
              </a:spcBef>
              <a:buChar char="●"/>
              <a:tabLst>
                <a:tab pos="379095" algn="l"/>
                <a:tab pos="379730" algn="l"/>
              </a:tabLst>
            </a:pPr>
            <a:r>
              <a:rPr sz="1800" spc="-5" dirty="0">
                <a:solidFill>
                  <a:srgbClr val="595959"/>
                </a:solidFill>
                <a:latin typeface="Arial"/>
                <a:cs typeface="Arial"/>
              </a:rPr>
              <a:t>peer to peer</a:t>
            </a:r>
            <a:r>
              <a:rPr sz="1800" spc="-25" dirty="0">
                <a:solidFill>
                  <a:srgbClr val="595959"/>
                </a:solidFill>
                <a:latin typeface="Arial"/>
                <a:cs typeface="Arial"/>
              </a:rPr>
              <a:t> </a:t>
            </a:r>
            <a:r>
              <a:rPr sz="1800" spc="-5" dirty="0">
                <a:solidFill>
                  <a:srgbClr val="595959"/>
                </a:solidFill>
                <a:latin typeface="Arial"/>
                <a:cs typeface="Arial"/>
              </a:rPr>
              <a:t>networks</a:t>
            </a:r>
            <a:endParaRPr sz="1800">
              <a:latin typeface="Arial"/>
              <a:cs typeface="Arial"/>
            </a:endParaRPr>
          </a:p>
          <a:p>
            <a:pPr marL="379095" indent="-366395">
              <a:lnSpc>
                <a:spcPct val="100000"/>
              </a:lnSpc>
              <a:spcBef>
                <a:spcPts val="315"/>
              </a:spcBef>
              <a:buChar char="●"/>
              <a:tabLst>
                <a:tab pos="379095" algn="l"/>
                <a:tab pos="379730" algn="l"/>
              </a:tabLst>
            </a:pPr>
            <a:r>
              <a:rPr sz="1800" spc="-5" dirty="0">
                <a:solidFill>
                  <a:srgbClr val="595959"/>
                </a:solidFill>
                <a:latin typeface="Arial"/>
                <a:cs typeface="Arial"/>
              </a:rPr>
              <a:t>Network Interface</a:t>
            </a:r>
            <a:r>
              <a:rPr sz="1800" spc="-15" dirty="0">
                <a:solidFill>
                  <a:srgbClr val="595959"/>
                </a:solidFill>
                <a:latin typeface="Arial"/>
                <a:cs typeface="Arial"/>
              </a:rPr>
              <a:t> </a:t>
            </a:r>
            <a:r>
              <a:rPr sz="1800" spc="-5" dirty="0">
                <a:solidFill>
                  <a:srgbClr val="595959"/>
                </a:solidFill>
                <a:latin typeface="Arial"/>
                <a:cs typeface="Arial"/>
              </a:rPr>
              <a:t>Card</a:t>
            </a:r>
            <a:endParaRPr sz="1800">
              <a:latin typeface="Arial"/>
              <a:cs typeface="Arial"/>
            </a:endParaRPr>
          </a:p>
          <a:p>
            <a:pPr marL="379095" indent="-366395">
              <a:lnSpc>
                <a:spcPct val="100000"/>
              </a:lnSpc>
              <a:spcBef>
                <a:spcPts val="315"/>
              </a:spcBef>
              <a:buChar char="●"/>
              <a:tabLst>
                <a:tab pos="379095" algn="l"/>
                <a:tab pos="379730" algn="l"/>
              </a:tabLst>
            </a:pPr>
            <a:r>
              <a:rPr sz="1800" spc="-10" dirty="0">
                <a:solidFill>
                  <a:srgbClr val="595959"/>
                </a:solidFill>
                <a:latin typeface="Arial"/>
                <a:cs typeface="Arial"/>
              </a:rPr>
              <a:t>Transmission </a:t>
            </a:r>
            <a:r>
              <a:rPr sz="1800" spc="-5" dirty="0">
                <a:solidFill>
                  <a:srgbClr val="595959"/>
                </a:solidFill>
                <a:latin typeface="Arial"/>
                <a:cs typeface="Arial"/>
              </a:rPr>
              <a:t>Media and </a:t>
            </a:r>
            <a:r>
              <a:rPr sz="1800" spc="-25" dirty="0">
                <a:solidFill>
                  <a:srgbClr val="595959"/>
                </a:solidFill>
                <a:latin typeface="Arial"/>
                <a:cs typeface="Arial"/>
              </a:rPr>
              <a:t>Topologies </a:t>
            </a:r>
            <a:r>
              <a:rPr sz="1800" spc="-5" dirty="0">
                <a:solidFill>
                  <a:srgbClr val="595959"/>
                </a:solidFill>
                <a:latin typeface="Arial"/>
                <a:cs typeface="Arial"/>
              </a:rPr>
              <a:t>Media</a:t>
            </a:r>
            <a:r>
              <a:rPr sz="1800" spc="30" dirty="0">
                <a:solidFill>
                  <a:srgbClr val="595959"/>
                </a:solidFill>
                <a:latin typeface="Arial"/>
                <a:cs typeface="Arial"/>
              </a:rPr>
              <a:t> </a:t>
            </a:r>
            <a:r>
              <a:rPr sz="1800" spc="-30" dirty="0">
                <a:solidFill>
                  <a:srgbClr val="595959"/>
                </a:solidFill>
                <a:latin typeface="Arial"/>
                <a:cs typeface="Arial"/>
              </a:rPr>
              <a:t>Type</a:t>
            </a:r>
            <a:endParaRPr sz="1800">
              <a:latin typeface="Arial"/>
              <a:cs typeface="Arial"/>
            </a:endParaRPr>
          </a:p>
          <a:p>
            <a:pPr marL="379095" indent="-366395">
              <a:lnSpc>
                <a:spcPct val="100000"/>
              </a:lnSpc>
              <a:spcBef>
                <a:spcPts val="315"/>
              </a:spcBef>
              <a:buChar char="●"/>
              <a:tabLst>
                <a:tab pos="379095" algn="l"/>
                <a:tab pos="379730" algn="l"/>
              </a:tabLst>
            </a:pPr>
            <a:r>
              <a:rPr sz="1800" spc="-5" dirty="0">
                <a:solidFill>
                  <a:srgbClr val="595959"/>
                </a:solidFill>
                <a:latin typeface="Arial"/>
                <a:cs typeface="Arial"/>
              </a:rPr>
              <a:t>Crimping tools and Color standards for Straight crimping and</a:t>
            </a:r>
            <a:r>
              <a:rPr sz="1800" spc="195" dirty="0">
                <a:solidFill>
                  <a:srgbClr val="595959"/>
                </a:solidFill>
                <a:latin typeface="Arial"/>
                <a:cs typeface="Arial"/>
              </a:rPr>
              <a:t> </a:t>
            </a:r>
            <a:r>
              <a:rPr sz="1800" spc="-5" dirty="0">
                <a:solidFill>
                  <a:srgbClr val="595959"/>
                </a:solidFill>
                <a:latin typeface="Arial"/>
                <a:cs typeface="Arial"/>
              </a:rPr>
              <a:t>Crosscrimping</a:t>
            </a:r>
            <a:endParaRPr sz="1800">
              <a:latin typeface="Arial"/>
              <a:cs typeface="Arial"/>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996436"/>
            <a:ext cx="1878330" cy="135890"/>
          </a:xfrm>
          <a:prstGeom prst="rect">
            <a:avLst/>
          </a:prstGeom>
        </p:spPr>
        <p:txBody>
          <a:bodyPr vert="horz" wrap="square" lIns="0" tIns="0" rIns="0" bIns="0" rtlCol="0">
            <a:spAutoFit/>
          </a:bodyPr>
          <a:lstStyle/>
          <a:p>
            <a:pPr marL="12700">
              <a:lnSpc>
                <a:spcPct val="100000"/>
              </a:lnSpc>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3" name="object 3"/>
          <p:cNvSpPr txBox="1">
            <a:spLocks noGrp="1"/>
          </p:cNvSpPr>
          <p:nvPr>
            <p:ph type="title"/>
          </p:nvPr>
        </p:nvSpPr>
        <p:spPr>
          <a:xfrm>
            <a:off x="620689" y="841033"/>
            <a:ext cx="3309620" cy="382270"/>
          </a:xfrm>
          <a:prstGeom prst="rect">
            <a:avLst/>
          </a:prstGeom>
        </p:spPr>
        <p:txBody>
          <a:bodyPr vert="horz" wrap="square" lIns="0" tIns="0" rIns="0" bIns="0" rtlCol="0">
            <a:spAutoFit/>
          </a:bodyPr>
          <a:lstStyle/>
          <a:p>
            <a:pPr marL="12700">
              <a:lnSpc>
                <a:spcPct val="100000"/>
              </a:lnSpc>
            </a:pPr>
            <a:r>
              <a:rPr spc="-5" dirty="0"/>
              <a:t>Introduction to</a:t>
            </a:r>
            <a:r>
              <a:rPr spc="-10" dirty="0"/>
              <a:t> </a:t>
            </a:r>
            <a:r>
              <a:rPr spc="-5" dirty="0"/>
              <a:t>Networks</a:t>
            </a:r>
          </a:p>
        </p:txBody>
      </p:sp>
      <p:sp>
        <p:nvSpPr>
          <p:cNvPr id="4" name="object 4"/>
          <p:cNvSpPr txBox="1"/>
          <p:nvPr/>
        </p:nvSpPr>
        <p:spPr>
          <a:xfrm>
            <a:off x="656568" y="1504950"/>
            <a:ext cx="3569970" cy="3133725"/>
          </a:xfrm>
          <a:prstGeom prst="rect">
            <a:avLst/>
          </a:prstGeom>
        </p:spPr>
        <p:txBody>
          <a:bodyPr vert="horz" wrap="square" lIns="0" tIns="0" rIns="0" bIns="0" rtlCol="0">
            <a:spAutoFit/>
          </a:bodyPr>
          <a:lstStyle/>
          <a:p>
            <a:pPr marL="95250">
              <a:lnSpc>
                <a:spcPct val="100000"/>
              </a:lnSpc>
            </a:pPr>
            <a:r>
              <a:rPr sz="1800" spc="-5" dirty="0">
                <a:latin typeface="Arial"/>
                <a:cs typeface="Arial"/>
              </a:rPr>
              <a:t>What is a Computer</a:t>
            </a:r>
            <a:r>
              <a:rPr sz="1800" dirty="0">
                <a:latin typeface="Arial"/>
                <a:cs typeface="Arial"/>
              </a:rPr>
              <a:t> </a:t>
            </a:r>
            <a:r>
              <a:rPr sz="1800" spc="-5" dirty="0">
                <a:latin typeface="Arial"/>
                <a:cs typeface="Arial"/>
              </a:rPr>
              <a:t>Network?</a:t>
            </a:r>
            <a:endParaRPr sz="1800" dirty="0">
              <a:latin typeface="Arial"/>
              <a:cs typeface="Arial"/>
            </a:endParaRPr>
          </a:p>
          <a:p>
            <a:pPr>
              <a:lnSpc>
                <a:spcPct val="100000"/>
              </a:lnSpc>
              <a:spcBef>
                <a:spcPts val="20"/>
              </a:spcBef>
            </a:pPr>
            <a:endParaRPr sz="2500" dirty="0">
              <a:latin typeface="Times New Roman"/>
              <a:cs typeface="Times New Roman"/>
            </a:endParaRPr>
          </a:p>
          <a:p>
            <a:pPr marL="348615" marR="5080" indent="-335915" algn="just">
              <a:lnSpc>
                <a:spcPct val="116100"/>
              </a:lnSpc>
              <a:buChar char="●"/>
              <a:tabLst>
                <a:tab pos="349250" algn="l"/>
              </a:tabLst>
            </a:pPr>
            <a:r>
              <a:rPr sz="1400" spc="-5" dirty="0">
                <a:solidFill>
                  <a:srgbClr val="222222"/>
                </a:solidFill>
                <a:latin typeface="Arial"/>
                <a:cs typeface="Arial"/>
              </a:rPr>
              <a:t>A computer network is a set of  computers connected together for the  purpose of sharing</a:t>
            </a:r>
            <a:r>
              <a:rPr sz="1400" spc="15" dirty="0">
                <a:solidFill>
                  <a:srgbClr val="222222"/>
                </a:solidFill>
                <a:latin typeface="Arial"/>
                <a:cs typeface="Arial"/>
              </a:rPr>
              <a:t> </a:t>
            </a:r>
            <a:r>
              <a:rPr sz="1400" spc="-5" dirty="0">
                <a:solidFill>
                  <a:srgbClr val="222222"/>
                </a:solidFill>
                <a:latin typeface="Arial"/>
                <a:cs typeface="Arial"/>
              </a:rPr>
              <a:t>resources.</a:t>
            </a:r>
            <a:endParaRPr sz="1400" dirty="0">
              <a:latin typeface="Arial"/>
              <a:cs typeface="Arial"/>
            </a:endParaRPr>
          </a:p>
          <a:p>
            <a:pPr marL="348615" marR="5715" indent="-335915" algn="just">
              <a:lnSpc>
                <a:spcPct val="116100"/>
              </a:lnSpc>
              <a:buChar char="●"/>
              <a:tabLst>
                <a:tab pos="349250" algn="l"/>
              </a:tabLst>
            </a:pPr>
            <a:r>
              <a:rPr sz="1400" spc="-5" dirty="0">
                <a:solidFill>
                  <a:srgbClr val="222222"/>
                </a:solidFill>
                <a:latin typeface="Arial"/>
                <a:cs typeface="Arial"/>
              </a:rPr>
              <a:t>The term network originated during the  mid of the 1960s in the Department of  Defense in the United</a:t>
            </a:r>
            <a:r>
              <a:rPr sz="1400" spc="5" dirty="0">
                <a:solidFill>
                  <a:srgbClr val="222222"/>
                </a:solidFill>
                <a:latin typeface="Arial"/>
                <a:cs typeface="Arial"/>
              </a:rPr>
              <a:t> </a:t>
            </a:r>
            <a:r>
              <a:rPr sz="1400" spc="-5" dirty="0">
                <a:solidFill>
                  <a:srgbClr val="222222"/>
                </a:solidFill>
                <a:latin typeface="Arial"/>
                <a:cs typeface="Arial"/>
              </a:rPr>
              <a:t>States.</a:t>
            </a:r>
            <a:endParaRPr sz="1400" dirty="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A network is a collection of computers,  servers, mainframes, network devices,  peripherals, or other devices connected  to  one  another  to  allow  the  sharing</a:t>
            </a:r>
            <a:r>
              <a:rPr sz="1400" spc="-35" dirty="0">
                <a:solidFill>
                  <a:srgbClr val="222222"/>
                </a:solidFill>
                <a:latin typeface="Arial"/>
                <a:cs typeface="Arial"/>
              </a:rPr>
              <a:t> </a:t>
            </a:r>
            <a:r>
              <a:rPr sz="1400" spc="-5" dirty="0">
                <a:solidFill>
                  <a:srgbClr val="222222"/>
                </a:solidFill>
                <a:latin typeface="Arial"/>
                <a:cs typeface="Arial"/>
              </a:rPr>
              <a:t>of</a:t>
            </a:r>
            <a:endParaRPr sz="1400" dirty="0">
              <a:latin typeface="Arial"/>
              <a:cs typeface="Arial"/>
            </a:endParaRPr>
          </a:p>
        </p:txBody>
      </p:sp>
      <p:sp>
        <p:nvSpPr>
          <p:cNvPr id="5" name="object 5"/>
          <p:cNvSpPr txBox="1"/>
          <p:nvPr/>
        </p:nvSpPr>
        <p:spPr>
          <a:xfrm>
            <a:off x="992500" y="4657770"/>
            <a:ext cx="421005" cy="228600"/>
          </a:xfrm>
          <a:prstGeom prst="rect">
            <a:avLst/>
          </a:prstGeom>
        </p:spPr>
        <p:txBody>
          <a:bodyPr vert="horz" wrap="square" lIns="0" tIns="0" rIns="0" bIns="0" rtlCol="0">
            <a:spAutoFit/>
          </a:bodyPr>
          <a:lstStyle/>
          <a:p>
            <a:pPr marL="12700">
              <a:lnSpc>
                <a:spcPct val="100000"/>
              </a:lnSpc>
            </a:pPr>
            <a:r>
              <a:rPr sz="1400" spc="-5" dirty="0">
                <a:solidFill>
                  <a:srgbClr val="222222"/>
                </a:solidFill>
                <a:latin typeface="Arial"/>
                <a:cs typeface="Arial"/>
              </a:rPr>
              <a:t>data.</a:t>
            </a:r>
            <a:endParaRPr sz="1400">
              <a:latin typeface="Arial"/>
              <a:cs typeface="Arial"/>
            </a:endParaRPr>
          </a:p>
        </p:txBody>
      </p:sp>
      <p:sp>
        <p:nvSpPr>
          <p:cNvPr id="6" name="object 6"/>
          <p:cNvSpPr txBox="1"/>
          <p:nvPr/>
        </p:nvSpPr>
        <p:spPr>
          <a:xfrm>
            <a:off x="4645025" y="4854444"/>
            <a:ext cx="380365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85" dirty="0">
                <a:solidFill>
                  <a:srgbClr val="595959"/>
                </a:solidFill>
                <a:latin typeface="Arial"/>
                <a:cs typeface="Arial"/>
              </a:rPr>
              <a:t> </a:t>
            </a:r>
            <a:r>
              <a:rPr sz="700" spc="-5" dirty="0">
                <a:solidFill>
                  <a:srgbClr val="595959"/>
                </a:solidFill>
                <a:latin typeface="Arial"/>
                <a:cs typeface="Arial"/>
                <a:hlinkClick r:id="rId2"/>
              </a:rPr>
              <a:t>https://www.tutorialspoint.com/computer_fundamentals/computer_networking.htm</a:t>
            </a:r>
            <a:endParaRPr sz="700">
              <a:latin typeface="Arial"/>
              <a:cs typeface="Arial"/>
            </a:endParaRPr>
          </a:p>
        </p:txBody>
      </p:sp>
      <p:sp>
        <p:nvSpPr>
          <p:cNvPr id="7" name="object 7"/>
          <p:cNvSpPr/>
          <p:nvPr/>
        </p:nvSpPr>
        <p:spPr>
          <a:xfrm>
            <a:off x="4572000" y="1487025"/>
            <a:ext cx="4571999" cy="2778775"/>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689" y="841033"/>
            <a:ext cx="3309620" cy="382270"/>
          </a:xfrm>
          <a:prstGeom prst="rect">
            <a:avLst/>
          </a:prstGeom>
        </p:spPr>
        <p:txBody>
          <a:bodyPr vert="horz" wrap="square" lIns="0" tIns="0" rIns="0" bIns="0" rtlCol="0">
            <a:spAutoFit/>
          </a:bodyPr>
          <a:lstStyle/>
          <a:p>
            <a:pPr marL="12700">
              <a:lnSpc>
                <a:spcPct val="100000"/>
              </a:lnSpc>
            </a:pPr>
            <a:r>
              <a:rPr spc="-5" dirty="0"/>
              <a:t>Introduction to</a:t>
            </a:r>
            <a:r>
              <a:rPr spc="-10" dirty="0"/>
              <a:t> </a:t>
            </a:r>
            <a:r>
              <a:rPr spc="-5" dirty="0"/>
              <a:t>Networks</a:t>
            </a:r>
          </a:p>
        </p:txBody>
      </p:sp>
      <p:sp>
        <p:nvSpPr>
          <p:cNvPr id="3" name="object 3"/>
          <p:cNvSpPr txBox="1"/>
          <p:nvPr/>
        </p:nvSpPr>
        <p:spPr>
          <a:xfrm>
            <a:off x="356121" y="1679159"/>
            <a:ext cx="3839845" cy="282575"/>
          </a:xfrm>
          <a:prstGeom prst="rect">
            <a:avLst/>
          </a:prstGeom>
        </p:spPr>
        <p:txBody>
          <a:bodyPr vert="horz" wrap="square" lIns="0" tIns="0" rIns="0" bIns="0" rtlCol="0">
            <a:spAutoFit/>
          </a:bodyPr>
          <a:lstStyle/>
          <a:p>
            <a:pPr marL="12700">
              <a:lnSpc>
                <a:spcPct val="100000"/>
              </a:lnSpc>
            </a:pPr>
            <a:r>
              <a:rPr sz="1750" spc="-5" dirty="0">
                <a:latin typeface="Arial"/>
                <a:cs typeface="Arial"/>
              </a:rPr>
              <a:t>Characteristics of a Computer</a:t>
            </a:r>
            <a:r>
              <a:rPr sz="1750" spc="45" dirty="0">
                <a:latin typeface="Arial"/>
                <a:cs typeface="Arial"/>
              </a:rPr>
              <a:t> </a:t>
            </a:r>
            <a:r>
              <a:rPr sz="1750" spc="-5" dirty="0">
                <a:latin typeface="Arial"/>
                <a:cs typeface="Arial"/>
              </a:rPr>
              <a:t>Network</a:t>
            </a:r>
            <a:endParaRPr sz="1750">
              <a:latin typeface="Arial"/>
              <a:cs typeface="Arial"/>
            </a:endParaRPr>
          </a:p>
        </p:txBody>
      </p:sp>
      <p:sp>
        <p:nvSpPr>
          <p:cNvPr id="4" name="object 4"/>
          <p:cNvSpPr txBox="1"/>
          <p:nvPr/>
        </p:nvSpPr>
        <p:spPr>
          <a:xfrm>
            <a:off x="656568" y="2878087"/>
            <a:ext cx="3569970" cy="15011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Share resources from one computer to  </a:t>
            </a:r>
            <a:r>
              <a:rPr sz="1400" spc="-15" dirty="0">
                <a:solidFill>
                  <a:srgbClr val="222222"/>
                </a:solidFill>
                <a:latin typeface="Arial"/>
                <a:cs typeface="Arial"/>
              </a:rPr>
              <a:t>another.</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Create files and store them in one  </a:t>
            </a:r>
            <a:r>
              <a:rPr sz="1400" spc="-10" dirty="0">
                <a:solidFill>
                  <a:srgbClr val="222222"/>
                </a:solidFill>
                <a:latin typeface="Arial"/>
                <a:cs typeface="Arial"/>
              </a:rPr>
              <a:t>computer, </a:t>
            </a:r>
            <a:r>
              <a:rPr sz="1400" dirty="0">
                <a:solidFill>
                  <a:srgbClr val="222222"/>
                </a:solidFill>
                <a:latin typeface="Arial"/>
                <a:cs typeface="Arial"/>
              </a:rPr>
              <a:t>access </a:t>
            </a:r>
            <a:r>
              <a:rPr sz="1400" spc="-5" dirty="0">
                <a:solidFill>
                  <a:srgbClr val="222222"/>
                </a:solidFill>
                <a:latin typeface="Arial"/>
                <a:cs typeface="Arial"/>
              </a:rPr>
              <a:t>those files from the  other computer(s) connected over the  network.</a:t>
            </a:r>
            <a:endParaRPr sz="1400">
              <a:latin typeface="Arial"/>
              <a:cs typeface="Arial"/>
            </a:endParaRPr>
          </a:p>
        </p:txBody>
      </p:sp>
      <p:sp>
        <p:nvSpPr>
          <p:cNvPr id="5" name="object 5"/>
          <p:cNvSpPr/>
          <p:nvPr/>
        </p:nvSpPr>
        <p:spPr>
          <a:xfrm>
            <a:off x="4572001" y="1200150"/>
            <a:ext cx="4572000" cy="275677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81520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85" dirty="0">
                <a:solidFill>
                  <a:srgbClr val="595959"/>
                </a:solidFill>
                <a:latin typeface="Arial"/>
                <a:cs typeface="Arial"/>
              </a:rPr>
              <a:t> </a:t>
            </a:r>
            <a:r>
              <a:rPr sz="700" spc="-5" dirty="0">
                <a:solidFill>
                  <a:srgbClr val="595959"/>
                </a:solidFill>
                <a:latin typeface="Arial"/>
                <a:cs typeface="Arial"/>
                <a:hlinkClick r:id="rId3"/>
              </a:rPr>
              <a:t>https://www.tutorialspoint.com/computer_fundamentals/computer_networking.htm</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800" u="sng" dirty="0">
                <a:solidFill>
                  <a:srgbClr val="000000"/>
                </a:solidFill>
                <a:effectLst/>
                <a:latin typeface="+mj-lt"/>
                <a:ea typeface="Times New Roman" panose="02020603050405020304" pitchFamily="18" charset="0"/>
                <a:cs typeface="Bookman Old Style" panose="02050604050505020204" pitchFamily="18" charset="0"/>
                <a:hlinkClick r:id="rId3"/>
              </a:rPr>
              <a:t>https://ncert.nic.in/vocational/pdf/keit104.pdf</a:t>
            </a:r>
            <a:endParaRPr lang="en-IN" sz="800" dirty="0">
              <a:solidFill>
                <a:srgbClr val="000000"/>
              </a:solidFill>
              <a:effectLst/>
              <a:latin typeface="+mj-lt"/>
              <a:ea typeface="Times New Roman" panose="02020603050405020304" pitchFamily="18" charset="0"/>
              <a:cs typeface="Bookman Old Style" panose="02050604050505020204" pitchFamily="18" charset="0"/>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2 : open the case</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69571" y="2040543"/>
            <a:ext cx="4090669" cy="1422183"/>
          </a:xfrm>
          <a:prstGeom prst="rect">
            <a:avLst/>
          </a:prstGeom>
        </p:spPr>
        <p:txBody>
          <a:bodyPr vert="horz" wrap="square" lIns="0" tIns="52069" rIns="0" bIns="0" rtlCol="0">
            <a:spAutoFit/>
          </a:bodyPr>
          <a:lstStyle/>
          <a:p>
            <a:pPr marL="342900" lvl="0" indent="-342900">
              <a:spcAft>
                <a:spcPts val="75"/>
              </a:spcAft>
              <a:buFont typeface="Arial" panose="020B0604020202020204" pitchFamily="34" charset="0"/>
              <a:buChar char="•"/>
            </a:pPr>
            <a:r>
              <a:rPr lang="en-IN" dirty="0">
                <a:solidFill>
                  <a:srgbClr val="211D1E"/>
                </a:solidFill>
                <a:latin typeface="+mj-lt"/>
              </a:rPr>
              <a:t>To open the case, first remove the screws of the left side cover and slide the side cover. </a:t>
            </a:r>
          </a:p>
          <a:p>
            <a:pPr marL="342900" lvl="0" indent="-342900">
              <a:buFont typeface="Arial" panose="020B0604020202020204" pitchFamily="34" charset="0"/>
              <a:buChar char="•"/>
            </a:pPr>
            <a:r>
              <a:rPr lang="en-IN" dirty="0">
                <a:solidFill>
                  <a:srgbClr val="211D1E"/>
                </a:solidFill>
                <a:latin typeface="+mj-lt"/>
              </a:rPr>
              <a:t>Pull the latch to release the side panel. Then lift the side cover out from the chassis. </a:t>
            </a:r>
          </a:p>
          <a:p>
            <a:pPr marL="342900" lvl="0" indent="-342900">
              <a:spcAft>
                <a:spcPts val="75"/>
              </a:spcAft>
              <a:buFont typeface="+mj-lt"/>
              <a:buAutoNum type="arabicPeriod"/>
            </a:pPr>
            <a:endParaRPr lang="en-IN" dirty="0">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8" name="Picture 7">
            <a:extLst>
              <a:ext uri="{FF2B5EF4-FFF2-40B4-BE49-F238E27FC236}">
                <a16:creationId xmlns:a16="http://schemas.microsoft.com/office/drawing/2014/main" id="{4821F517-93CE-49AD-83E8-DC8F6C5BC9B7}"/>
              </a:ext>
            </a:extLst>
          </p:cNvPr>
          <p:cNvPicPr>
            <a:picLocks noChangeAspect="1"/>
          </p:cNvPicPr>
          <p:nvPr/>
        </p:nvPicPr>
        <p:blipFill rotWithShape="1">
          <a:blip r:embed="rId4">
            <a:extLst>
              <a:ext uri="{28A0092B-C50C-407E-A947-70E740481C1C}">
                <a14:useLocalDpi xmlns:a14="http://schemas.microsoft.com/office/drawing/2010/main" val="0"/>
              </a:ext>
            </a:extLst>
          </a:blip>
          <a:srcRect l="58373"/>
          <a:stretch/>
        </p:blipFill>
        <p:spPr bwMode="auto">
          <a:xfrm>
            <a:off x="5476165" y="987902"/>
            <a:ext cx="2971979" cy="2971572"/>
          </a:xfrm>
          <a:prstGeom prst="rect">
            <a:avLst/>
          </a:prstGeom>
          <a:noFill/>
          <a:ln>
            <a:noFill/>
          </a:ln>
        </p:spPr>
      </p:pic>
    </p:spTree>
    <p:extLst>
      <p:ext uri="{BB962C8B-B14F-4D97-AF65-F5344CB8AC3E}">
        <p14:creationId xmlns:p14="http://schemas.microsoft.com/office/powerpoint/2010/main" val="1686159756"/>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689" y="841033"/>
            <a:ext cx="3309620" cy="382270"/>
          </a:xfrm>
          <a:prstGeom prst="rect">
            <a:avLst/>
          </a:prstGeom>
        </p:spPr>
        <p:txBody>
          <a:bodyPr vert="horz" wrap="square" lIns="0" tIns="0" rIns="0" bIns="0" rtlCol="0">
            <a:spAutoFit/>
          </a:bodyPr>
          <a:lstStyle/>
          <a:p>
            <a:pPr marL="12700">
              <a:lnSpc>
                <a:spcPct val="100000"/>
              </a:lnSpc>
            </a:pPr>
            <a:r>
              <a:rPr spc="-5" dirty="0"/>
              <a:t>Introduction to</a:t>
            </a:r>
            <a:r>
              <a:rPr spc="-10" dirty="0"/>
              <a:t> </a:t>
            </a:r>
            <a:r>
              <a:rPr spc="-5" dirty="0"/>
              <a:t>Networks</a:t>
            </a:r>
          </a:p>
        </p:txBody>
      </p:sp>
      <p:sp>
        <p:nvSpPr>
          <p:cNvPr id="3" name="object 3"/>
          <p:cNvSpPr txBox="1"/>
          <p:nvPr/>
        </p:nvSpPr>
        <p:spPr>
          <a:xfrm>
            <a:off x="656568" y="1488621"/>
            <a:ext cx="3569335" cy="2271395"/>
          </a:xfrm>
          <a:prstGeom prst="rect">
            <a:avLst/>
          </a:prstGeom>
        </p:spPr>
        <p:txBody>
          <a:bodyPr vert="horz" wrap="square" lIns="0" tIns="0" rIns="0" bIns="0" rtlCol="0">
            <a:spAutoFit/>
          </a:bodyPr>
          <a:lstStyle/>
          <a:p>
            <a:pPr marL="656590" marR="473075" indent="-506730">
              <a:lnSpc>
                <a:spcPct val="114300"/>
              </a:lnSpc>
            </a:pPr>
            <a:r>
              <a:rPr sz="1750" spc="-5" dirty="0">
                <a:latin typeface="Arial"/>
                <a:cs typeface="Arial"/>
              </a:rPr>
              <a:t>Characteristics of a Computer  Network(continued)</a:t>
            </a:r>
            <a:endParaRPr sz="1750">
              <a:latin typeface="Arial"/>
              <a:cs typeface="Arial"/>
            </a:endParaRPr>
          </a:p>
          <a:p>
            <a:pPr>
              <a:lnSpc>
                <a:spcPct val="100000"/>
              </a:lnSpc>
              <a:spcBef>
                <a:spcPts val="50"/>
              </a:spcBef>
            </a:pPr>
            <a:endParaRPr sz="2750">
              <a:latin typeface="Times New Roman"/>
              <a:cs typeface="Times New Roman"/>
            </a:endParaRPr>
          </a:p>
          <a:p>
            <a:pPr marL="348615" marR="5080" indent="-335915" algn="just">
              <a:lnSpc>
                <a:spcPct val="116100"/>
              </a:lnSpc>
              <a:buChar char="●"/>
              <a:tabLst>
                <a:tab pos="349250" algn="l"/>
              </a:tabLst>
            </a:pPr>
            <a:r>
              <a:rPr sz="1400" spc="-5" dirty="0">
                <a:solidFill>
                  <a:srgbClr val="222222"/>
                </a:solidFill>
                <a:latin typeface="Arial"/>
                <a:cs typeface="Arial"/>
              </a:rPr>
              <a:t>Connect a </a:t>
            </a:r>
            <a:r>
              <a:rPr sz="1400" spc="-15" dirty="0">
                <a:solidFill>
                  <a:srgbClr val="222222"/>
                </a:solidFill>
                <a:latin typeface="Arial"/>
                <a:cs typeface="Arial"/>
              </a:rPr>
              <a:t>printer, scanner, </a:t>
            </a:r>
            <a:r>
              <a:rPr sz="1400" spc="-5" dirty="0">
                <a:solidFill>
                  <a:srgbClr val="222222"/>
                </a:solidFill>
                <a:latin typeface="Arial"/>
                <a:cs typeface="Arial"/>
              </a:rPr>
              <a:t>or a fax  machine to one computer within the  network and let other computers of the  network use the machines available  over the</a:t>
            </a:r>
            <a:r>
              <a:rPr sz="1400" spc="-40" dirty="0">
                <a:solidFill>
                  <a:srgbClr val="222222"/>
                </a:solidFill>
                <a:latin typeface="Arial"/>
                <a:cs typeface="Arial"/>
              </a:rPr>
              <a:t> </a:t>
            </a:r>
            <a:r>
              <a:rPr sz="1400" spc="-5" dirty="0">
                <a:solidFill>
                  <a:srgbClr val="222222"/>
                </a:solidFill>
                <a:latin typeface="Arial"/>
                <a:cs typeface="Arial"/>
              </a:rPr>
              <a:t>network.</a:t>
            </a:r>
            <a:endParaRPr sz="1400">
              <a:latin typeface="Arial"/>
              <a:cs typeface="Arial"/>
            </a:endParaRPr>
          </a:p>
        </p:txBody>
      </p:sp>
      <p:sp>
        <p:nvSpPr>
          <p:cNvPr id="4" name="object 4"/>
          <p:cNvSpPr/>
          <p:nvPr/>
        </p:nvSpPr>
        <p:spPr>
          <a:xfrm>
            <a:off x="4572000" y="1634925"/>
            <a:ext cx="4571999" cy="25431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481520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85" dirty="0">
                <a:solidFill>
                  <a:srgbClr val="595959"/>
                </a:solidFill>
                <a:latin typeface="Arial"/>
                <a:cs typeface="Arial"/>
              </a:rPr>
              <a:t> </a:t>
            </a:r>
            <a:r>
              <a:rPr sz="700" spc="-5" dirty="0">
                <a:solidFill>
                  <a:srgbClr val="595959"/>
                </a:solidFill>
                <a:latin typeface="Arial"/>
                <a:cs typeface="Arial"/>
                <a:hlinkClick r:id="rId3"/>
              </a:rPr>
              <a:t>https://www.tutorialspoint.com/computer_fundamentals/computer_networking.htm</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689" y="841033"/>
            <a:ext cx="3309620" cy="382270"/>
          </a:xfrm>
          <a:prstGeom prst="rect">
            <a:avLst/>
          </a:prstGeom>
        </p:spPr>
        <p:txBody>
          <a:bodyPr vert="horz" wrap="square" lIns="0" tIns="0" rIns="0" bIns="0" rtlCol="0">
            <a:spAutoFit/>
          </a:bodyPr>
          <a:lstStyle/>
          <a:p>
            <a:pPr marL="12700">
              <a:lnSpc>
                <a:spcPct val="100000"/>
              </a:lnSpc>
            </a:pPr>
            <a:r>
              <a:rPr spc="-5" dirty="0"/>
              <a:t>Introduction to</a:t>
            </a:r>
            <a:r>
              <a:rPr spc="-10" dirty="0"/>
              <a:t> </a:t>
            </a:r>
            <a:r>
              <a:rPr spc="-5" dirty="0"/>
              <a:t>Networks</a:t>
            </a:r>
          </a:p>
        </p:txBody>
      </p:sp>
      <p:sp>
        <p:nvSpPr>
          <p:cNvPr id="3" name="object 3"/>
          <p:cNvSpPr txBox="1"/>
          <p:nvPr/>
        </p:nvSpPr>
        <p:spPr>
          <a:xfrm>
            <a:off x="794446" y="1621971"/>
            <a:ext cx="2963545" cy="625475"/>
          </a:xfrm>
          <a:prstGeom prst="rect">
            <a:avLst/>
          </a:prstGeom>
        </p:spPr>
        <p:txBody>
          <a:bodyPr vert="horz" wrap="square" lIns="0" tIns="0" rIns="0" bIns="0" rtlCol="0">
            <a:spAutoFit/>
          </a:bodyPr>
          <a:lstStyle/>
          <a:p>
            <a:pPr marL="518795" marR="5080" indent="-506730">
              <a:lnSpc>
                <a:spcPct val="114300"/>
              </a:lnSpc>
            </a:pPr>
            <a:r>
              <a:rPr sz="1750" spc="-5" dirty="0">
                <a:latin typeface="Arial"/>
                <a:cs typeface="Arial"/>
              </a:rPr>
              <a:t>Characteristics of a Computer  Network(continued)</a:t>
            </a:r>
            <a:endParaRPr sz="1750">
              <a:latin typeface="Arial"/>
              <a:cs typeface="Arial"/>
            </a:endParaRPr>
          </a:p>
        </p:txBody>
      </p:sp>
      <p:sp>
        <p:nvSpPr>
          <p:cNvPr id="4" name="object 4"/>
          <p:cNvSpPr txBox="1"/>
          <p:nvPr/>
        </p:nvSpPr>
        <p:spPr>
          <a:xfrm>
            <a:off x="535300" y="2912438"/>
            <a:ext cx="3393440" cy="1466850"/>
          </a:xfrm>
          <a:prstGeom prst="rect">
            <a:avLst/>
          </a:prstGeom>
        </p:spPr>
        <p:txBody>
          <a:bodyPr vert="horz" wrap="square" lIns="0" tIns="0" rIns="0" bIns="0" rtlCol="0">
            <a:spAutoFit/>
          </a:bodyPr>
          <a:lstStyle/>
          <a:p>
            <a:pPr marL="12700">
              <a:lnSpc>
                <a:spcPct val="100000"/>
              </a:lnSpc>
            </a:pPr>
            <a:r>
              <a:rPr sz="1400" spc="-5" dirty="0">
                <a:solidFill>
                  <a:srgbClr val="222222"/>
                </a:solidFill>
                <a:latin typeface="Arial"/>
                <a:cs typeface="Arial"/>
              </a:rPr>
              <a:t>Devices required for computer</a:t>
            </a:r>
            <a:r>
              <a:rPr sz="1400" spc="70" dirty="0">
                <a:solidFill>
                  <a:srgbClr val="222222"/>
                </a:solidFill>
                <a:latin typeface="Arial"/>
                <a:cs typeface="Arial"/>
              </a:rPr>
              <a:t> </a:t>
            </a:r>
            <a:r>
              <a:rPr sz="1400" spc="-5" dirty="0">
                <a:solidFill>
                  <a:srgbClr val="222222"/>
                </a:solidFill>
                <a:latin typeface="Arial"/>
                <a:cs typeface="Arial"/>
              </a:rPr>
              <a:t>Networking:</a:t>
            </a:r>
            <a:endParaRPr sz="1400">
              <a:latin typeface="Arial"/>
              <a:cs typeface="Arial"/>
            </a:endParaRPr>
          </a:p>
          <a:p>
            <a:pPr marL="469900" indent="-336550">
              <a:lnSpc>
                <a:spcPct val="100000"/>
              </a:lnSpc>
              <a:spcBef>
                <a:spcPts val="270"/>
              </a:spcBef>
              <a:buChar char="●"/>
              <a:tabLst>
                <a:tab pos="469265" algn="l"/>
                <a:tab pos="469900" algn="l"/>
              </a:tabLst>
            </a:pPr>
            <a:r>
              <a:rPr sz="1400" spc="-5" dirty="0">
                <a:solidFill>
                  <a:srgbClr val="222222"/>
                </a:solidFill>
                <a:latin typeface="Arial"/>
                <a:cs typeface="Arial"/>
              </a:rPr>
              <a:t>Network</a:t>
            </a:r>
            <a:r>
              <a:rPr sz="1400" spc="-45" dirty="0">
                <a:solidFill>
                  <a:srgbClr val="222222"/>
                </a:solidFill>
                <a:latin typeface="Arial"/>
                <a:cs typeface="Arial"/>
              </a:rPr>
              <a:t> </a:t>
            </a:r>
            <a:r>
              <a:rPr sz="1400" spc="-5" dirty="0">
                <a:solidFill>
                  <a:srgbClr val="222222"/>
                </a:solidFill>
                <a:latin typeface="Arial"/>
                <a:cs typeface="Arial"/>
              </a:rPr>
              <a:t>Cables</a:t>
            </a:r>
            <a:endParaRPr sz="1400">
              <a:latin typeface="Arial"/>
              <a:cs typeface="Arial"/>
            </a:endParaRPr>
          </a:p>
          <a:p>
            <a:pPr marL="469900" indent="-336550">
              <a:lnSpc>
                <a:spcPct val="100000"/>
              </a:lnSpc>
              <a:spcBef>
                <a:spcPts val="270"/>
              </a:spcBef>
              <a:buChar char="●"/>
              <a:tabLst>
                <a:tab pos="469265" algn="l"/>
                <a:tab pos="469900" algn="l"/>
              </a:tabLst>
            </a:pPr>
            <a:r>
              <a:rPr sz="1400" spc="-5" dirty="0">
                <a:solidFill>
                  <a:srgbClr val="222222"/>
                </a:solidFill>
                <a:latin typeface="Arial"/>
                <a:cs typeface="Arial"/>
              </a:rPr>
              <a:t>Distributors</a:t>
            </a:r>
            <a:endParaRPr sz="1400">
              <a:latin typeface="Arial"/>
              <a:cs typeface="Arial"/>
            </a:endParaRPr>
          </a:p>
          <a:p>
            <a:pPr marL="469900" indent="-336550">
              <a:lnSpc>
                <a:spcPct val="100000"/>
              </a:lnSpc>
              <a:spcBef>
                <a:spcPts val="270"/>
              </a:spcBef>
              <a:buChar char="●"/>
              <a:tabLst>
                <a:tab pos="469265" algn="l"/>
                <a:tab pos="469900" algn="l"/>
              </a:tabLst>
            </a:pPr>
            <a:r>
              <a:rPr sz="1400" spc="-5" dirty="0">
                <a:solidFill>
                  <a:srgbClr val="222222"/>
                </a:solidFill>
                <a:latin typeface="Arial"/>
                <a:cs typeface="Arial"/>
              </a:rPr>
              <a:t>Routers</a:t>
            </a:r>
            <a:endParaRPr sz="1400">
              <a:latin typeface="Arial"/>
              <a:cs typeface="Arial"/>
            </a:endParaRPr>
          </a:p>
          <a:p>
            <a:pPr marL="469900" indent="-336550">
              <a:lnSpc>
                <a:spcPct val="100000"/>
              </a:lnSpc>
              <a:spcBef>
                <a:spcPts val="270"/>
              </a:spcBef>
              <a:buChar char="●"/>
              <a:tabLst>
                <a:tab pos="469265" algn="l"/>
                <a:tab pos="469900" algn="l"/>
              </a:tabLst>
            </a:pPr>
            <a:r>
              <a:rPr sz="1400" spc="-5" dirty="0">
                <a:solidFill>
                  <a:srgbClr val="222222"/>
                </a:solidFill>
                <a:latin typeface="Arial"/>
                <a:cs typeface="Arial"/>
              </a:rPr>
              <a:t>Internal Network</a:t>
            </a:r>
            <a:r>
              <a:rPr sz="1400" spc="-15" dirty="0">
                <a:solidFill>
                  <a:srgbClr val="222222"/>
                </a:solidFill>
                <a:latin typeface="Arial"/>
                <a:cs typeface="Arial"/>
              </a:rPr>
              <a:t> </a:t>
            </a:r>
            <a:r>
              <a:rPr sz="1400" spc="-5" dirty="0">
                <a:solidFill>
                  <a:srgbClr val="222222"/>
                </a:solidFill>
                <a:latin typeface="Arial"/>
                <a:cs typeface="Arial"/>
              </a:rPr>
              <a:t>Cards</a:t>
            </a:r>
            <a:endParaRPr sz="1400">
              <a:latin typeface="Arial"/>
              <a:cs typeface="Arial"/>
            </a:endParaRPr>
          </a:p>
          <a:p>
            <a:pPr marL="469900" indent="-336550">
              <a:lnSpc>
                <a:spcPct val="100000"/>
              </a:lnSpc>
              <a:spcBef>
                <a:spcPts val="270"/>
              </a:spcBef>
              <a:buChar char="●"/>
              <a:tabLst>
                <a:tab pos="469265" algn="l"/>
                <a:tab pos="469900" algn="l"/>
              </a:tabLst>
            </a:pPr>
            <a:r>
              <a:rPr sz="1400" spc="-5" dirty="0">
                <a:solidFill>
                  <a:srgbClr val="222222"/>
                </a:solidFill>
                <a:latin typeface="Arial"/>
                <a:cs typeface="Arial"/>
              </a:rPr>
              <a:t>External Network</a:t>
            </a:r>
            <a:r>
              <a:rPr sz="1400" spc="-15" dirty="0">
                <a:solidFill>
                  <a:srgbClr val="222222"/>
                </a:solidFill>
                <a:latin typeface="Arial"/>
                <a:cs typeface="Arial"/>
              </a:rPr>
              <a:t> </a:t>
            </a:r>
            <a:r>
              <a:rPr sz="1400" spc="-5" dirty="0">
                <a:solidFill>
                  <a:srgbClr val="222222"/>
                </a:solidFill>
                <a:latin typeface="Arial"/>
                <a:cs typeface="Arial"/>
              </a:rPr>
              <a:t>Cards</a:t>
            </a:r>
            <a:endParaRPr sz="1400">
              <a:latin typeface="Arial"/>
              <a:cs typeface="Arial"/>
            </a:endParaRPr>
          </a:p>
        </p:txBody>
      </p:sp>
      <p:sp>
        <p:nvSpPr>
          <p:cNvPr id="5" name="object 5"/>
          <p:cNvSpPr/>
          <p:nvPr/>
        </p:nvSpPr>
        <p:spPr>
          <a:xfrm>
            <a:off x="4572000" y="1191024"/>
            <a:ext cx="4539931" cy="291647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336613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a:t>
            </a:r>
            <a:r>
              <a:rPr sz="700" spc="110" dirty="0">
                <a:solidFill>
                  <a:srgbClr val="595959"/>
                </a:solidFill>
                <a:latin typeface="Arial"/>
                <a:cs typeface="Arial"/>
              </a:rPr>
              <a:t> </a:t>
            </a:r>
            <a:r>
              <a:rPr sz="700" spc="-5" dirty="0">
                <a:solidFill>
                  <a:srgbClr val="595959"/>
                </a:solidFill>
                <a:latin typeface="Arial"/>
                <a:cs typeface="Arial"/>
              </a:rPr>
              <a:t>https://tyrocity.com/topic/computer-networks/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689" y="841033"/>
            <a:ext cx="3309620" cy="382270"/>
          </a:xfrm>
          <a:prstGeom prst="rect">
            <a:avLst/>
          </a:prstGeom>
        </p:spPr>
        <p:txBody>
          <a:bodyPr vert="horz" wrap="square" lIns="0" tIns="0" rIns="0" bIns="0" rtlCol="0">
            <a:spAutoFit/>
          </a:bodyPr>
          <a:lstStyle/>
          <a:p>
            <a:pPr marL="12700">
              <a:lnSpc>
                <a:spcPct val="100000"/>
              </a:lnSpc>
            </a:pPr>
            <a:r>
              <a:rPr spc="-5" dirty="0"/>
              <a:t>Introduction to</a:t>
            </a:r>
            <a:r>
              <a:rPr spc="-10" dirty="0"/>
              <a:t> </a:t>
            </a:r>
            <a:r>
              <a:rPr spc="-5" dirty="0"/>
              <a:t>Networks</a:t>
            </a:r>
          </a:p>
        </p:txBody>
      </p:sp>
      <p:sp>
        <p:nvSpPr>
          <p:cNvPr id="3" name="object 3"/>
          <p:cNvSpPr txBox="1"/>
          <p:nvPr/>
        </p:nvSpPr>
        <p:spPr>
          <a:xfrm>
            <a:off x="561474" y="1600785"/>
            <a:ext cx="3428365" cy="3273425"/>
          </a:xfrm>
          <a:prstGeom prst="rect">
            <a:avLst/>
          </a:prstGeom>
        </p:spPr>
        <p:txBody>
          <a:bodyPr vert="horz" wrap="square" lIns="0" tIns="0" rIns="0" bIns="0" rtlCol="0">
            <a:spAutoFit/>
          </a:bodyPr>
          <a:lstStyle/>
          <a:p>
            <a:pPr marL="1295400" marR="5080" indent="-1283335">
              <a:lnSpc>
                <a:spcPct val="100699"/>
              </a:lnSpc>
            </a:pPr>
            <a:r>
              <a:rPr sz="1800" spc="-5" dirty="0">
                <a:latin typeface="Arial"/>
                <a:cs typeface="Arial"/>
              </a:rPr>
              <a:t>Basics Components Of Computer  Network</a:t>
            </a:r>
            <a:endParaRPr sz="1800">
              <a:latin typeface="Arial"/>
              <a:cs typeface="Arial"/>
            </a:endParaRPr>
          </a:p>
          <a:p>
            <a:pPr>
              <a:lnSpc>
                <a:spcPct val="100000"/>
              </a:lnSpc>
              <a:spcBef>
                <a:spcPts val="5"/>
              </a:spcBef>
            </a:pPr>
            <a:endParaRPr sz="1800">
              <a:latin typeface="Times New Roman"/>
              <a:cs typeface="Times New Roman"/>
            </a:endParaRPr>
          </a:p>
          <a:p>
            <a:pPr marL="443230" indent="-335915">
              <a:lnSpc>
                <a:spcPct val="100000"/>
              </a:lnSpc>
              <a:buChar char="●"/>
              <a:tabLst>
                <a:tab pos="443230" algn="l"/>
                <a:tab pos="443865" algn="l"/>
              </a:tabLst>
            </a:pPr>
            <a:r>
              <a:rPr sz="1400" spc="-5" dirty="0">
                <a:solidFill>
                  <a:srgbClr val="222222"/>
                </a:solidFill>
                <a:latin typeface="Arial"/>
                <a:cs typeface="Arial"/>
              </a:rPr>
              <a:t>Servers</a:t>
            </a:r>
            <a:endParaRPr sz="1400">
              <a:latin typeface="Arial"/>
              <a:cs typeface="Arial"/>
            </a:endParaRPr>
          </a:p>
          <a:p>
            <a:pPr marL="443230" indent="-335915">
              <a:lnSpc>
                <a:spcPct val="100000"/>
              </a:lnSpc>
              <a:spcBef>
                <a:spcPts val="270"/>
              </a:spcBef>
              <a:buChar char="●"/>
              <a:tabLst>
                <a:tab pos="443230" algn="l"/>
                <a:tab pos="443865" algn="l"/>
              </a:tabLst>
            </a:pPr>
            <a:r>
              <a:rPr sz="1400" spc="-5" dirty="0">
                <a:solidFill>
                  <a:srgbClr val="222222"/>
                </a:solidFill>
                <a:latin typeface="Arial"/>
                <a:cs typeface="Arial"/>
              </a:rPr>
              <a:t>Clients</a:t>
            </a:r>
            <a:endParaRPr sz="1400">
              <a:latin typeface="Arial"/>
              <a:cs typeface="Arial"/>
            </a:endParaRPr>
          </a:p>
          <a:p>
            <a:pPr marL="443230" indent="-335915">
              <a:lnSpc>
                <a:spcPct val="100000"/>
              </a:lnSpc>
              <a:spcBef>
                <a:spcPts val="270"/>
              </a:spcBef>
              <a:buChar char="●"/>
              <a:tabLst>
                <a:tab pos="443230" algn="l"/>
                <a:tab pos="443865" algn="l"/>
              </a:tabLst>
            </a:pPr>
            <a:r>
              <a:rPr sz="1400" spc="-5" dirty="0">
                <a:solidFill>
                  <a:srgbClr val="222222"/>
                </a:solidFill>
                <a:latin typeface="Arial"/>
                <a:cs typeface="Arial"/>
              </a:rPr>
              <a:t>Transmission</a:t>
            </a:r>
            <a:r>
              <a:rPr sz="1400" spc="-80" dirty="0">
                <a:solidFill>
                  <a:srgbClr val="222222"/>
                </a:solidFill>
                <a:latin typeface="Arial"/>
                <a:cs typeface="Arial"/>
              </a:rPr>
              <a:t> </a:t>
            </a:r>
            <a:r>
              <a:rPr sz="1400" spc="-5" dirty="0">
                <a:solidFill>
                  <a:srgbClr val="222222"/>
                </a:solidFill>
                <a:latin typeface="Arial"/>
                <a:cs typeface="Arial"/>
              </a:rPr>
              <a:t>Media</a:t>
            </a:r>
            <a:endParaRPr sz="1400">
              <a:latin typeface="Arial"/>
              <a:cs typeface="Arial"/>
            </a:endParaRPr>
          </a:p>
          <a:p>
            <a:pPr marL="443230" indent="-335915">
              <a:lnSpc>
                <a:spcPct val="100000"/>
              </a:lnSpc>
              <a:spcBef>
                <a:spcPts val="270"/>
              </a:spcBef>
              <a:buChar char="●"/>
              <a:tabLst>
                <a:tab pos="443230" algn="l"/>
                <a:tab pos="443865" algn="l"/>
              </a:tabLst>
            </a:pPr>
            <a:r>
              <a:rPr sz="1400" spc="-5" dirty="0">
                <a:solidFill>
                  <a:srgbClr val="222222"/>
                </a:solidFill>
                <a:latin typeface="Arial"/>
                <a:cs typeface="Arial"/>
              </a:rPr>
              <a:t>Network Interface</a:t>
            </a:r>
            <a:r>
              <a:rPr sz="1400" spc="-15" dirty="0">
                <a:solidFill>
                  <a:srgbClr val="222222"/>
                </a:solidFill>
                <a:latin typeface="Arial"/>
                <a:cs typeface="Arial"/>
              </a:rPr>
              <a:t> </a:t>
            </a:r>
            <a:r>
              <a:rPr sz="1400" spc="-5" dirty="0">
                <a:solidFill>
                  <a:srgbClr val="222222"/>
                </a:solidFill>
                <a:latin typeface="Arial"/>
                <a:cs typeface="Arial"/>
              </a:rPr>
              <a:t>card</a:t>
            </a:r>
            <a:endParaRPr sz="1400">
              <a:latin typeface="Arial"/>
              <a:cs typeface="Arial"/>
            </a:endParaRPr>
          </a:p>
          <a:p>
            <a:pPr marL="443230" indent="-335915">
              <a:lnSpc>
                <a:spcPct val="100000"/>
              </a:lnSpc>
              <a:spcBef>
                <a:spcPts val="270"/>
              </a:spcBef>
              <a:buChar char="●"/>
              <a:tabLst>
                <a:tab pos="443230" algn="l"/>
                <a:tab pos="443865" algn="l"/>
              </a:tabLst>
            </a:pPr>
            <a:r>
              <a:rPr sz="1400" spc="-5" dirty="0">
                <a:solidFill>
                  <a:srgbClr val="222222"/>
                </a:solidFill>
                <a:latin typeface="Arial"/>
                <a:cs typeface="Arial"/>
              </a:rPr>
              <a:t>Modem</a:t>
            </a:r>
            <a:endParaRPr sz="1400">
              <a:latin typeface="Arial"/>
              <a:cs typeface="Arial"/>
            </a:endParaRPr>
          </a:p>
          <a:p>
            <a:pPr marL="443230" indent="-335915">
              <a:lnSpc>
                <a:spcPct val="100000"/>
              </a:lnSpc>
              <a:spcBef>
                <a:spcPts val="270"/>
              </a:spcBef>
              <a:buChar char="●"/>
              <a:tabLst>
                <a:tab pos="443230" algn="l"/>
                <a:tab pos="443865" algn="l"/>
              </a:tabLst>
            </a:pPr>
            <a:r>
              <a:rPr sz="1400" spc="-5" dirty="0">
                <a:solidFill>
                  <a:srgbClr val="222222"/>
                </a:solidFill>
                <a:latin typeface="Arial"/>
                <a:cs typeface="Arial"/>
              </a:rPr>
              <a:t>Hub</a:t>
            </a:r>
            <a:endParaRPr sz="1400">
              <a:latin typeface="Arial"/>
              <a:cs typeface="Arial"/>
            </a:endParaRPr>
          </a:p>
          <a:p>
            <a:pPr marL="443230" indent="-335915">
              <a:lnSpc>
                <a:spcPct val="100000"/>
              </a:lnSpc>
              <a:spcBef>
                <a:spcPts val="270"/>
              </a:spcBef>
              <a:buChar char="●"/>
              <a:tabLst>
                <a:tab pos="443230" algn="l"/>
                <a:tab pos="443865" algn="l"/>
              </a:tabLst>
            </a:pPr>
            <a:r>
              <a:rPr sz="1400" spc="-5" dirty="0">
                <a:solidFill>
                  <a:srgbClr val="222222"/>
                </a:solidFill>
                <a:latin typeface="Arial"/>
                <a:cs typeface="Arial"/>
              </a:rPr>
              <a:t>Switch</a:t>
            </a:r>
            <a:endParaRPr sz="1400">
              <a:latin typeface="Arial"/>
              <a:cs typeface="Arial"/>
            </a:endParaRPr>
          </a:p>
          <a:p>
            <a:pPr marL="443230" indent="-335915">
              <a:lnSpc>
                <a:spcPct val="100000"/>
              </a:lnSpc>
              <a:spcBef>
                <a:spcPts val="270"/>
              </a:spcBef>
              <a:buChar char="●"/>
              <a:tabLst>
                <a:tab pos="443230" algn="l"/>
                <a:tab pos="443865" algn="l"/>
              </a:tabLst>
            </a:pPr>
            <a:r>
              <a:rPr sz="1400" spc="-5" dirty="0">
                <a:solidFill>
                  <a:srgbClr val="222222"/>
                </a:solidFill>
                <a:latin typeface="Arial"/>
                <a:cs typeface="Arial"/>
              </a:rPr>
              <a:t>Cables and</a:t>
            </a:r>
            <a:r>
              <a:rPr sz="1400" spc="-15" dirty="0">
                <a:solidFill>
                  <a:srgbClr val="222222"/>
                </a:solidFill>
                <a:latin typeface="Arial"/>
                <a:cs typeface="Arial"/>
              </a:rPr>
              <a:t> </a:t>
            </a:r>
            <a:r>
              <a:rPr sz="1400" spc="-5" dirty="0">
                <a:solidFill>
                  <a:srgbClr val="222222"/>
                </a:solidFill>
                <a:latin typeface="Arial"/>
                <a:cs typeface="Arial"/>
              </a:rPr>
              <a:t>connectors</a:t>
            </a:r>
            <a:endParaRPr sz="1400">
              <a:latin typeface="Arial"/>
              <a:cs typeface="Arial"/>
            </a:endParaRPr>
          </a:p>
          <a:p>
            <a:pPr marL="443230" indent="-335915">
              <a:lnSpc>
                <a:spcPct val="100000"/>
              </a:lnSpc>
              <a:spcBef>
                <a:spcPts val="270"/>
              </a:spcBef>
              <a:buChar char="●"/>
              <a:tabLst>
                <a:tab pos="443230" algn="l"/>
                <a:tab pos="443865" algn="l"/>
              </a:tabLst>
            </a:pPr>
            <a:r>
              <a:rPr sz="1400" spc="-5" dirty="0">
                <a:solidFill>
                  <a:srgbClr val="222222"/>
                </a:solidFill>
                <a:latin typeface="Arial"/>
                <a:cs typeface="Arial"/>
              </a:rPr>
              <a:t>Router</a:t>
            </a:r>
            <a:endParaRPr sz="1400">
              <a:latin typeface="Arial"/>
              <a:cs typeface="Arial"/>
            </a:endParaRPr>
          </a:p>
          <a:p>
            <a:pPr marL="443230" indent="-335915">
              <a:lnSpc>
                <a:spcPct val="100000"/>
              </a:lnSpc>
              <a:spcBef>
                <a:spcPts val="270"/>
              </a:spcBef>
              <a:buChar char="●"/>
              <a:tabLst>
                <a:tab pos="443230" algn="l"/>
                <a:tab pos="443865" algn="l"/>
              </a:tabLst>
            </a:pPr>
            <a:r>
              <a:rPr sz="1400" spc="-5" dirty="0">
                <a:solidFill>
                  <a:srgbClr val="222222"/>
                </a:solidFill>
                <a:latin typeface="Arial"/>
                <a:cs typeface="Arial"/>
              </a:rPr>
              <a:t>LAN</a:t>
            </a:r>
            <a:r>
              <a:rPr sz="1400" spc="-70" dirty="0">
                <a:solidFill>
                  <a:srgbClr val="222222"/>
                </a:solidFill>
                <a:latin typeface="Arial"/>
                <a:cs typeface="Arial"/>
              </a:rPr>
              <a:t> </a:t>
            </a:r>
            <a:r>
              <a:rPr sz="1400" spc="-5" dirty="0">
                <a:solidFill>
                  <a:srgbClr val="222222"/>
                </a:solidFill>
                <a:latin typeface="Arial"/>
                <a:cs typeface="Arial"/>
              </a:rPr>
              <a:t>cable</a:t>
            </a:r>
            <a:endParaRPr sz="1400">
              <a:latin typeface="Arial"/>
              <a:cs typeface="Arial"/>
            </a:endParaRPr>
          </a:p>
        </p:txBody>
      </p:sp>
      <p:sp>
        <p:nvSpPr>
          <p:cNvPr id="4" name="object 4"/>
          <p:cNvSpPr/>
          <p:nvPr/>
        </p:nvSpPr>
        <p:spPr>
          <a:xfrm>
            <a:off x="4572000" y="1354900"/>
            <a:ext cx="4571999" cy="302662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427736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60" dirty="0">
                <a:solidFill>
                  <a:srgbClr val="595959"/>
                </a:solidFill>
                <a:latin typeface="Arial"/>
                <a:cs typeface="Arial"/>
              </a:rPr>
              <a:t> </a:t>
            </a:r>
            <a:r>
              <a:rPr sz="700" spc="-5" dirty="0">
                <a:solidFill>
                  <a:srgbClr val="595959"/>
                </a:solidFill>
                <a:latin typeface="Arial"/>
                <a:cs typeface="Arial"/>
              </a:rPr>
              <a:t>https://beginnersbook.com/2019/03/computer-network-components/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689" y="841033"/>
            <a:ext cx="3309620" cy="382270"/>
          </a:xfrm>
          <a:prstGeom prst="rect">
            <a:avLst/>
          </a:prstGeom>
        </p:spPr>
        <p:txBody>
          <a:bodyPr vert="horz" wrap="square" lIns="0" tIns="0" rIns="0" bIns="0" rtlCol="0">
            <a:spAutoFit/>
          </a:bodyPr>
          <a:lstStyle/>
          <a:p>
            <a:pPr marL="12700">
              <a:lnSpc>
                <a:spcPct val="100000"/>
              </a:lnSpc>
            </a:pPr>
            <a:r>
              <a:rPr spc="-5" dirty="0"/>
              <a:t>Introduction to</a:t>
            </a:r>
            <a:r>
              <a:rPr spc="-10" dirty="0"/>
              <a:t> </a:t>
            </a:r>
            <a:r>
              <a:rPr spc="-5" dirty="0"/>
              <a:t>Networks</a:t>
            </a:r>
          </a:p>
        </p:txBody>
      </p:sp>
      <p:sp>
        <p:nvSpPr>
          <p:cNvPr id="3" name="object 3"/>
          <p:cNvSpPr txBox="1"/>
          <p:nvPr/>
        </p:nvSpPr>
        <p:spPr>
          <a:xfrm>
            <a:off x="605955" y="1740818"/>
            <a:ext cx="333946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Features of a Computer</a:t>
            </a:r>
            <a:r>
              <a:rPr sz="1800" spc="10" dirty="0">
                <a:latin typeface="Arial"/>
                <a:cs typeface="Arial"/>
              </a:rPr>
              <a:t> </a:t>
            </a:r>
            <a:r>
              <a:rPr sz="1800" spc="-5" dirty="0">
                <a:latin typeface="Arial"/>
                <a:cs typeface="Arial"/>
              </a:rPr>
              <a:t>Network</a:t>
            </a:r>
            <a:endParaRPr sz="1800">
              <a:latin typeface="Arial"/>
              <a:cs typeface="Arial"/>
            </a:endParaRPr>
          </a:p>
        </p:txBody>
      </p:sp>
      <p:sp>
        <p:nvSpPr>
          <p:cNvPr id="4" name="object 4"/>
          <p:cNvSpPr txBox="1"/>
          <p:nvPr/>
        </p:nvSpPr>
        <p:spPr>
          <a:xfrm>
            <a:off x="656568" y="2664788"/>
            <a:ext cx="3225800" cy="1714500"/>
          </a:xfrm>
          <a:prstGeom prst="rect">
            <a:avLst/>
          </a:prstGeom>
        </p:spPr>
        <p:txBody>
          <a:bodyPr vert="horz" wrap="square" lIns="0" tIns="0" rIns="0" bIns="0" rtlCol="0">
            <a:spAutoFit/>
          </a:bodyPr>
          <a:lstStyle/>
          <a:p>
            <a:pPr marL="348615" indent="-335915">
              <a:lnSpc>
                <a:spcPct val="100000"/>
              </a:lnSpc>
              <a:buChar char="●"/>
              <a:tabLst>
                <a:tab pos="347980" algn="l"/>
                <a:tab pos="349250" algn="l"/>
              </a:tabLst>
            </a:pPr>
            <a:r>
              <a:rPr sz="1400" spc="-5" dirty="0">
                <a:solidFill>
                  <a:srgbClr val="222222"/>
                </a:solidFill>
                <a:latin typeface="Arial"/>
                <a:cs typeface="Arial"/>
              </a:rPr>
              <a:t>Performance</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Data</a:t>
            </a:r>
            <a:r>
              <a:rPr sz="1400" spc="-55" dirty="0">
                <a:solidFill>
                  <a:srgbClr val="222222"/>
                </a:solidFill>
                <a:latin typeface="Arial"/>
                <a:cs typeface="Arial"/>
              </a:rPr>
              <a:t> </a:t>
            </a:r>
            <a:r>
              <a:rPr sz="1400" spc="-5" dirty="0">
                <a:solidFill>
                  <a:srgbClr val="222222"/>
                </a:solidFill>
                <a:latin typeface="Arial"/>
                <a:cs typeface="Arial"/>
              </a:rPr>
              <a:t>Sharing</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Backup</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Software and hardware</a:t>
            </a:r>
            <a:r>
              <a:rPr sz="1400" spc="40" dirty="0">
                <a:solidFill>
                  <a:srgbClr val="222222"/>
                </a:solidFill>
                <a:latin typeface="Arial"/>
                <a:cs typeface="Arial"/>
              </a:rPr>
              <a:t> </a:t>
            </a:r>
            <a:r>
              <a:rPr sz="1400" spc="-5" dirty="0">
                <a:solidFill>
                  <a:srgbClr val="222222"/>
                </a:solidFill>
                <a:latin typeface="Arial"/>
                <a:cs typeface="Arial"/>
              </a:rPr>
              <a:t>compatibility</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Reliability</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Security</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Scalability</a:t>
            </a:r>
            <a:endParaRPr sz="1400">
              <a:latin typeface="Arial"/>
              <a:cs typeface="Arial"/>
            </a:endParaRPr>
          </a:p>
        </p:txBody>
      </p:sp>
      <p:sp>
        <p:nvSpPr>
          <p:cNvPr id="5" name="object 5"/>
          <p:cNvSpPr/>
          <p:nvPr/>
        </p:nvSpPr>
        <p:spPr>
          <a:xfrm>
            <a:off x="4572000" y="1426200"/>
            <a:ext cx="4539937" cy="302662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11416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50" dirty="0">
                <a:solidFill>
                  <a:srgbClr val="595959"/>
                </a:solidFill>
                <a:latin typeface="Arial"/>
                <a:cs typeface="Arial"/>
              </a:rPr>
              <a:t> </a:t>
            </a:r>
            <a:r>
              <a:rPr sz="700" spc="-5" dirty="0">
                <a:solidFill>
                  <a:srgbClr val="595959"/>
                </a:solidFill>
                <a:latin typeface="Arial"/>
                <a:cs typeface="Arial"/>
              </a:rPr>
              <a:t>https://beginnersbook.com/2019/03/computer-network-features/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689" y="841033"/>
            <a:ext cx="3309620" cy="382270"/>
          </a:xfrm>
          <a:prstGeom prst="rect">
            <a:avLst/>
          </a:prstGeom>
        </p:spPr>
        <p:txBody>
          <a:bodyPr vert="horz" wrap="square" lIns="0" tIns="0" rIns="0" bIns="0" rtlCol="0">
            <a:spAutoFit/>
          </a:bodyPr>
          <a:lstStyle/>
          <a:p>
            <a:pPr marL="12700">
              <a:lnSpc>
                <a:spcPct val="100000"/>
              </a:lnSpc>
            </a:pPr>
            <a:r>
              <a:rPr spc="-5" dirty="0"/>
              <a:t>Introduction to</a:t>
            </a:r>
            <a:r>
              <a:rPr spc="-10" dirty="0"/>
              <a:t> </a:t>
            </a:r>
            <a:r>
              <a:rPr spc="-5" dirty="0"/>
              <a:t>Networks</a:t>
            </a:r>
          </a:p>
        </p:txBody>
      </p:sp>
      <p:sp>
        <p:nvSpPr>
          <p:cNvPr id="3" name="object 3"/>
          <p:cNvSpPr txBox="1"/>
          <p:nvPr/>
        </p:nvSpPr>
        <p:spPr>
          <a:xfrm>
            <a:off x="491487" y="1740818"/>
            <a:ext cx="356870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Advantages of Computer</a:t>
            </a:r>
            <a:r>
              <a:rPr sz="1800" spc="20" dirty="0">
                <a:latin typeface="Arial"/>
                <a:cs typeface="Arial"/>
              </a:rPr>
              <a:t> </a:t>
            </a:r>
            <a:r>
              <a:rPr sz="1800" spc="-5" dirty="0">
                <a:latin typeface="Arial"/>
                <a:cs typeface="Arial"/>
              </a:rPr>
              <a:t>Networks</a:t>
            </a:r>
            <a:endParaRPr sz="1800">
              <a:latin typeface="Arial"/>
              <a:cs typeface="Arial"/>
            </a:endParaRPr>
          </a:p>
        </p:txBody>
      </p:sp>
      <p:sp>
        <p:nvSpPr>
          <p:cNvPr id="4" name="object 4"/>
          <p:cNvSpPr txBox="1"/>
          <p:nvPr/>
        </p:nvSpPr>
        <p:spPr>
          <a:xfrm>
            <a:off x="656568" y="2664788"/>
            <a:ext cx="1941830" cy="1714500"/>
          </a:xfrm>
          <a:prstGeom prst="rect">
            <a:avLst/>
          </a:prstGeom>
        </p:spPr>
        <p:txBody>
          <a:bodyPr vert="horz" wrap="square" lIns="0" tIns="0" rIns="0" bIns="0" rtlCol="0">
            <a:spAutoFit/>
          </a:bodyPr>
          <a:lstStyle/>
          <a:p>
            <a:pPr marL="348615" indent="-335915">
              <a:lnSpc>
                <a:spcPct val="100000"/>
              </a:lnSpc>
              <a:buChar char="●"/>
              <a:tabLst>
                <a:tab pos="347980" algn="l"/>
                <a:tab pos="349250" algn="l"/>
              </a:tabLst>
            </a:pPr>
            <a:r>
              <a:rPr sz="1400" spc="-5" dirty="0">
                <a:solidFill>
                  <a:srgbClr val="222222"/>
                </a:solidFill>
                <a:latin typeface="Arial"/>
                <a:cs typeface="Arial"/>
              </a:rPr>
              <a:t>Workgroups</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Shared</a:t>
            </a:r>
            <a:r>
              <a:rPr sz="1400" spc="-35" dirty="0">
                <a:solidFill>
                  <a:srgbClr val="222222"/>
                </a:solidFill>
                <a:latin typeface="Arial"/>
                <a:cs typeface="Arial"/>
              </a:rPr>
              <a:t> </a:t>
            </a:r>
            <a:r>
              <a:rPr sz="1400" spc="-5" dirty="0">
                <a:solidFill>
                  <a:srgbClr val="222222"/>
                </a:solidFill>
                <a:latin typeface="Arial"/>
                <a:cs typeface="Arial"/>
              </a:rPr>
              <a:t>databases</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Distributed</a:t>
            </a:r>
            <a:r>
              <a:rPr sz="1400" spc="-25" dirty="0">
                <a:solidFill>
                  <a:srgbClr val="222222"/>
                </a:solidFill>
                <a:latin typeface="Arial"/>
                <a:cs typeface="Arial"/>
              </a:rPr>
              <a:t> </a:t>
            </a:r>
            <a:r>
              <a:rPr sz="1400" spc="-5" dirty="0">
                <a:solidFill>
                  <a:srgbClr val="222222"/>
                </a:solidFill>
                <a:latin typeface="Arial"/>
                <a:cs typeface="Arial"/>
              </a:rPr>
              <a:t>Systems</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Communications</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Device</a:t>
            </a:r>
            <a:r>
              <a:rPr sz="1400" spc="-45" dirty="0">
                <a:solidFill>
                  <a:srgbClr val="222222"/>
                </a:solidFill>
                <a:latin typeface="Arial"/>
                <a:cs typeface="Arial"/>
              </a:rPr>
              <a:t> </a:t>
            </a:r>
            <a:r>
              <a:rPr sz="1400" spc="-5" dirty="0">
                <a:solidFill>
                  <a:srgbClr val="222222"/>
                </a:solidFill>
                <a:latin typeface="Arial"/>
                <a:cs typeface="Arial"/>
              </a:rPr>
              <a:t>Sharing</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Software</a:t>
            </a:r>
            <a:r>
              <a:rPr sz="1400" spc="-40" dirty="0">
                <a:solidFill>
                  <a:srgbClr val="222222"/>
                </a:solidFill>
                <a:latin typeface="Arial"/>
                <a:cs typeface="Arial"/>
              </a:rPr>
              <a:t> </a:t>
            </a:r>
            <a:r>
              <a:rPr sz="1400" spc="-5" dirty="0">
                <a:solidFill>
                  <a:srgbClr val="222222"/>
                </a:solidFill>
                <a:latin typeface="Arial"/>
                <a:cs typeface="Arial"/>
              </a:rPr>
              <a:t>sharing</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Security</a:t>
            </a:r>
            <a:endParaRPr sz="1400">
              <a:latin typeface="Arial"/>
              <a:cs typeface="Arial"/>
            </a:endParaRPr>
          </a:p>
        </p:txBody>
      </p:sp>
      <p:sp>
        <p:nvSpPr>
          <p:cNvPr id="6" name="object 6"/>
          <p:cNvSpPr txBox="1"/>
          <p:nvPr/>
        </p:nvSpPr>
        <p:spPr>
          <a:xfrm>
            <a:off x="3633256" y="4850165"/>
            <a:ext cx="4795520" cy="282575"/>
          </a:xfrm>
          <a:prstGeom prst="rect">
            <a:avLst/>
          </a:prstGeom>
        </p:spPr>
        <p:txBody>
          <a:bodyPr vert="horz" wrap="square" lIns="0" tIns="3810" rIns="0" bIns="0" rtlCol="0">
            <a:spAutoFit/>
          </a:bodyPr>
          <a:lstStyle/>
          <a:p>
            <a:pPr marL="1024255">
              <a:lnSpc>
                <a:spcPct val="100000"/>
              </a:lnSpc>
              <a:spcBef>
                <a:spcPts val="30"/>
              </a:spcBef>
            </a:pPr>
            <a:endParaRPr lang="en-IN" sz="700" dirty="0">
              <a:latin typeface="Arial"/>
              <a:cs typeface="Arial"/>
            </a:endParaRPr>
          </a:p>
          <a:p>
            <a:pPr marL="12700">
              <a:lnSpc>
                <a:spcPct val="100000"/>
              </a:lnSpc>
              <a:spcBef>
                <a:spcPts val="275"/>
              </a:spcBef>
            </a:pPr>
            <a:r>
              <a:rPr lang="en-IN" sz="800" spc="-5" dirty="0">
                <a:latin typeface="Arial"/>
                <a:cs typeface="Arial"/>
              </a:rPr>
              <a:t>© </a:t>
            </a:r>
            <a:r>
              <a:rPr lang="en-IN" sz="800" spc="-5" dirty="0" err="1">
                <a:latin typeface="Arial"/>
                <a:cs typeface="Arial"/>
              </a:rPr>
              <a:t>Edunet</a:t>
            </a:r>
            <a:r>
              <a:rPr lang="en-IN" sz="800" spc="-5" dirty="0">
                <a:latin typeface="Arial"/>
                <a:cs typeface="Arial"/>
              </a:rPr>
              <a:t> </a:t>
            </a:r>
            <a:r>
              <a:rPr sz="800" spc="-5" dirty="0">
                <a:latin typeface="Arial"/>
                <a:cs typeface="Arial"/>
              </a:rPr>
              <a:t>Foundation. All rights</a:t>
            </a:r>
            <a:r>
              <a:rPr sz="800" spc="25" dirty="0">
                <a:latin typeface="Arial"/>
                <a:cs typeface="Arial"/>
              </a:rPr>
              <a:t> </a:t>
            </a:r>
            <a:r>
              <a:rPr sz="800" spc="-5" dirty="0">
                <a:latin typeface="Arial"/>
                <a:cs typeface="Arial"/>
              </a:rPr>
              <a:t>reserved.</a:t>
            </a:r>
            <a:endParaRPr sz="800" dirty="0">
              <a:latin typeface="Arial"/>
              <a:cs typeface="Arial"/>
            </a:endParaRPr>
          </a:p>
        </p:txBody>
      </p:sp>
      <p:sp>
        <p:nvSpPr>
          <p:cNvPr id="10" name="object 6">
            <a:extLst>
              <a:ext uri="{FF2B5EF4-FFF2-40B4-BE49-F238E27FC236}">
                <a16:creationId xmlns:a16="http://schemas.microsoft.com/office/drawing/2014/main" id="{51A4149B-B1D4-4BD9-85C4-DDCEE7753C4D}"/>
              </a:ext>
            </a:extLst>
          </p:cNvPr>
          <p:cNvSpPr txBox="1"/>
          <p:nvPr/>
        </p:nvSpPr>
        <p:spPr>
          <a:xfrm>
            <a:off x="4621744" y="4559283"/>
            <a:ext cx="4795520" cy="527067"/>
          </a:xfrm>
          <a:prstGeom prst="rect">
            <a:avLst/>
          </a:prstGeom>
        </p:spPr>
        <p:txBody>
          <a:bodyPr vert="horz" wrap="square" lIns="0" tIns="3810" rIns="0" bIns="0" rtlCol="0">
            <a:spAutoFit/>
          </a:bodyPr>
          <a:lstStyle/>
          <a:p>
            <a:pPr marL="12700">
              <a:lnSpc>
                <a:spcPct val="100000"/>
              </a:lnSpc>
              <a:spcBef>
                <a:spcPts val="275"/>
              </a:spcBef>
            </a:pPr>
            <a:endParaRPr lang="en-IN" sz="700" dirty="0">
              <a:latin typeface="Arial"/>
              <a:cs typeface="Arial"/>
            </a:endParaRPr>
          </a:p>
          <a:p>
            <a:pPr marL="12700">
              <a:lnSpc>
                <a:spcPct val="100000"/>
              </a:lnSpc>
              <a:spcBef>
                <a:spcPts val="275"/>
              </a:spcBef>
            </a:pPr>
            <a:r>
              <a:rPr lang="en-IN" sz="700" spc="-5" dirty="0">
                <a:latin typeface="Arial"/>
                <a:cs typeface="Arial"/>
              </a:rPr>
              <a:t>Ref: https://d8it4huxumps7.cloudfront.net/bites/wp-content/banners/2021/9/6139a6825ca07_advantages_and_disadvantages_of_computer_network.png?d=700x400</a:t>
            </a:r>
          </a:p>
          <a:p>
            <a:pPr marL="12700">
              <a:lnSpc>
                <a:spcPct val="100000"/>
              </a:lnSpc>
              <a:spcBef>
                <a:spcPts val="275"/>
              </a:spcBef>
            </a:pPr>
            <a:r>
              <a:rPr sz="800" spc="-5" dirty="0">
                <a:latin typeface="Arial"/>
                <a:cs typeface="Arial"/>
              </a:rPr>
              <a:t>.</a:t>
            </a:r>
            <a:endParaRPr sz="800" dirty="0">
              <a:latin typeface="Arial"/>
              <a:cs typeface="Arial"/>
            </a:endParaRPr>
          </a:p>
        </p:txBody>
      </p:sp>
      <p:pic>
        <p:nvPicPr>
          <p:cNvPr id="12" name="Picture 11">
            <a:extLst>
              <a:ext uri="{FF2B5EF4-FFF2-40B4-BE49-F238E27FC236}">
                <a16:creationId xmlns:a16="http://schemas.microsoft.com/office/drawing/2014/main" id="{C33C74B8-20AA-4F07-99AA-359E2111DD35}"/>
              </a:ext>
            </a:extLst>
          </p:cNvPr>
          <p:cNvPicPr>
            <a:picLocks noChangeAspect="1"/>
          </p:cNvPicPr>
          <p:nvPr/>
        </p:nvPicPr>
        <p:blipFill>
          <a:blip r:embed="rId2"/>
          <a:stretch>
            <a:fillRect/>
          </a:stretch>
        </p:blipFill>
        <p:spPr>
          <a:xfrm>
            <a:off x="4522257" y="1276350"/>
            <a:ext cx="4632967" cy="2629048"/>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0689" y="841033"/>
            <a:ext cx="3309620" cy="382270"/>
          </a:xfrm>
          <a:prstGeom prst="rect">
            <a:avLst/>
          </a:prstGeom>
        </p:spPr>
        <p:txBody>
          <a:bodyPr vert="horz" wrap="square" lIns="0" tIns="0" rIns="0" bIns="0" rtlCol="0">
            <a:spAutoFit/>
          </a:bodyPr>
          <a:lstStyle/>
          <a:p>
            <a:pPr marL="12700">
              <a:lnSpc>
                <a:spcPct val="100000"/>
              </a:lnSpc>
            </a:pPr>
            <a:r>
              <a:rPr spc="-5" dirty="0"/>
              <a:t>Introduction to</a:t>
            </a:r>
            <a:r>
              <a:rPr spc="-10" dirty="0"/>
              <a:t> </a:t>
            </a:r>
            <a:r>
              <a:rPr spc="-5" dirty="0"/>
              <a:t>Networks</a:t>
            </a:r>
          </a:p>
        </p:txBody>
      </p:sp>
      <p:sp>
        <p:nvSpPr>
          <p:cNvPr id="3" name="object 3"/>
          <p:cNvSpPr txBox="1"/>
          <p:nvPr/>
        </p:nvSpPr>
        <p:spPr>
          <a:xfrm>
            <a:off x="339069" y="1740818"/>
            <a:ext cx="387350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Disadvantages of Computer</a:t>
            </a:r>
            <a:r>
              <a:rPr sz="1800" spc="35" dirty="0">
                <a:latin typeface="Arial"/>
                <a:cs typeface="Arial"/>
              </a:rPr>
              <a:t> </a:t>
            </a:r>
            <a:r>
              <a:rPr sz="1800" spc="-5" dirty="0">
                <a:latin typeface="Arial"/>
                <a:cs typeface="Arial"/>
              </a:rPr>
              <a:t>Networks</a:t>
            </a:r>
            <a:endParaRPr sz="1800">
              <a:latin typeface="Arial"/>
              <a:cs typeface="Arial"/>
            </a:endParaRPr>
          </a:p>
        </p:txBody>
      </p:sp>
      <p:sp>
        <p:nvSpPr>
          <p:cNvPr id="4" name="object 4"/>
          <p:cNvSpPr txBox="1"/>
          <p:nvPr/>
        </p:nvSpPr>
        <p:spPr>
          <a:xfrm>
            <a:off x="656568" y="2754262"/>
            <a:ext cx="3569970" cy="1996439"/>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Lst>
            </a:pPr>
            <a:r>
              <a:rPr sz="1400" spc="-5" dirty="0">
                <a:solidFill>
                  <a:srgbClr val="222222"/>
                </a:solidFill>
                <a:latin typeface="Arial"/>
                <a:cs typeface="Arial"/>
              </a:rPr>
              <a:t>Buying the computer cable and </a:t>
            </a:r>
            <a:r>
              <a:rPr sz="1400" dirty="0">
                <a:solidFill>
                  <a:srgbClr val="222222"/>
                </a:solidFill>
                <a:latin typeface="Arial"/>
                <a:cs typeface="Arial"/>
              </a:rPr>
              <a:t>servers  </a:t>
            </a:r>
            <a:r>
              <a:rPr sz="1400" spc="-5" dirty="0">
                <a:solidFill>
                  <a:srgbClr val="222222"/>
                </a:solidFill>
                <a:latin typeface="Arial"/>
                <a:cs typeface="Arial"/>
              </a:rPr>
              <a:t>can be </a:t>
            </a:r>
            <a:r>
              <a:rPr sz="1400" dirty="0">
                <a:solidFill>
                  <a:srgbClr val="222222"/>
                </a:solidFill>
                <a:latin typeface="Arial"/>
                <a:cs typeface="Arial"/>
              </a:rPr>
              <a:t>very</a:t>
            </a:r>
            <a:r>
              <a:rPr sz="1400" spc="-35" dirty="0">
                <a:solidFill>
                  <a:srgbClr val="222222"/>
                </a:solidFill>
                <a:latin typeface="Arial"/>
                <a:cs typeface="Arial"/>
              </a:rPr>
              <a:t> </a:t>
            </a:r>
            <a:r>
              <a:rPr sz="1400" spc="-5" dirty="0">
                <a:solidFill>
                  <a:srgbClr val="222222"/>
                </a:solidFill>
                <a:latin typeface="Arial"/>
                <a:cs typeface="Arial"/>
              </a:rPr>
              <a:t>expensive.</a:t>
            </a:r>
            <a:endParaRPr sz="1400">
              <a:latin typeface="Arial"/>
              <a:cs typeface="Arial"/>
            </a:endParaRPr>
          </a:p>
          <a:p>
            <a:pPr marL="348615" marR="8255" indent="-335915">
              <a:lnSpc>
                <a:spcPct val="116100"/>
              </a:lnSpc>
              <a:buChar char="●"/>
              <a:tabLst>
                <a:tab pos="347980" algn="l"/>
                <a:tab pos="349250" algn="l"/>
              </a:tabLst>
            </a:pPr>
            <a:r>
              <a:rPr sz="1400" spc="-5" dirty="0">
                <a:solidFill>
                  <a:srgbClr val="222222"/>
                </a:solidFill>
                <a:latin typeface="Arial"/>
                <a:cs typeface="Arial"/>
              </a:rPr>
              <a:t>Viruses can spread to other computers  throughout a computer</a:t>
            </a:r>
            <a:r>
              <a:rPr sz="1400" spc="20" dirty="0">
                <a:solidFill>
                  <a:srgbClr val="222222"/>
                </a:solidFill>
                <a:latin typeface="Arial"/>
                <a:cs typeface="Arial"/>
              </a:rPr>
              <a:t> </a:t>
            </a:r>
            <a:r>
              <a:rPr sz="1400" spc="-5" dirty="0">
                <a:solidFill>
                  <a:srgbClr val="222222"/>
                </a:solidFill>
                <a:latin typeface="Arial"/>
                <a:cs typeface="Arial"/>
              </a:rPr>
              <a:t>network.</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People can hack your</a:t>
            </a:r>
            <a:r>
              <a:rPr sz="1400" spc="-20" dirty="0">
                <a:solidFill>
                  <a:srgbClr val="222222"/>
                </a:solidFill>
                <a:latin typeface="Arial"/>
                <a:cs typeface="Arial"/>
              </a:rPr>
              <a:t> </a:t>
            </a:r>
            <a:r>
              <a:rPr sz="1400" spc="-10" dirty="0">
                <a:solidFill>
                  <a:srgbClr val="222222"/>
                </a:solidFill>
                <a:latin typeface="Arial"/>
                <a:cs typeface="Arial"/>
              </a:rPr>
              <a:t>computer.</a:t>
            </a:r>
            <a:endParaRPr sz="1400">
              <a:latin typeface="Arial"/>
              <a:cs typeface="Arial"/>
            </a:endParaRPr>
          </a:p>
          <a:p>
            <a:pPr marL="348615" marR="5080" indent="-335915">
              <a:lnSpc>
                <a:spcPct val="116100"/>
              </a:lnSpc>
              <a:buChar char="●"/>
              <a:tabLst>
                <a:tab pos="347980" algn="l"/>
                <a:tab pos="349250" algn="l"/>
                <a:tab pos="663575" algn="l"/>
                <a:tab pos="1809114" algn="l"/>
                <a:tab pos="2559050" algn="l"/>
                <a:tab pos="2924175" algn="l"/>
              </a:tabLst>
            </a:pPr>
            <a:r>
              <a:rPr sz="1400" spc="-5" dirty="0">
                <a:solidFill>
                  <a:srgbClr val="222222"/>
                </a:solidFill>
                <a:latin typeface="Arial"/>
                <a:cs typeface="Arial"/>
              </a:rPr>
              <a:t>It	encourages	people	to	become  dependent on</a:t>
            </a:r>
            <a:r>
              <a:rPr sz="1400" spc="-10" dirty="0">
                <a:solidFill>
                  <a:srgbClr val="222222"/>
                </a:solidFill>
                <a:latin typeface="Arial"/>
                <a:cs typeface="Arial"/>
              </a:rPr>
              <a:t> </a:t>
            </a:r>
            <a:r>
              <a:rPr sz="1400" spc="-5" dirty="0">
                <a:solidFill>
                  <a:srgbClr val="222222"/>
                </a:solidFill>
                <a:latin typeface="Arial"/>
                <a:cs typeface="Arial"/>
              </a:rPr>
              <a:t>computers.</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It </a:t>
            </a:r>
            <a:r>
              <a:rPr sz="1400" dirty="0">
                <a:solidFill>
                  <a:srgbClr val="222222"/>
                </a:solidFill>
                <a:latin typeface="Arial"/>
                <a:cs typeface="Arial"/>
              </a:rPr>
              <a:t>comes </a:t>
            </a:r>
            <a:r>
              <a:rPr sz="1400" spc="-5" dirty="0">
                <a:solidFill>
                  <a:srgbClr val="222222"/>
                </a:solidFill>
                <a:latin typeface="Arial"/>
                <a:cs typeface="Arial"/>
              </a:rPr>
              <a:t>with the </a:t>
            </a:r>
            <a:r>
              <a:rPr sz="1400" dirty="0">
                <a:solidFill>
                  <a:srgbClr val="222222"/>
                </a:solidFill>
                <a:latin typeface="Arial"/>
                <a:cs typeface="Arial"/>
              </a:rPr>
              <a:t>risk </a:t>
            </a:r>
            <a:r>
              <a:rPr sz="1400" spc="-5" dirty="0">
                <a:solidFill>
                  <a:srgbClr val="222222"/>
                </a:solidFill>
                <a:latin typeface="Arial"/>
                <a:cs typeface="Arial"/>
              </a:rPr>
              <a:t>of security</a:t>
            </a:r>
            <a:r>
              <a:rPr sz="1400" dirty="0">
                <a:solidFill>
                  <a:srgbClr val="222222"/>
                </a:solidFill>
                <a:latin typeface="Arial"/>
                <a:cs typeface="Arial"/>
              </a:rPr>
              <a:t> </a:t>
            </a:r>
            <a:r>
              <a:rPr sz="1400" spc="-5" dirty="0">
                <a:solidFill>
                  <a:srgbClr val="222222"/>
                </a:solidFill>
                <a:latin typeface="Arial"/>
                <a:cs typeface="Arial"/>
              </a:rPr>
              <a:t>issues.</a:t>
            </a:r>
            <a:endParaRPr sz="1400">
              <a:latin typeface="Arial"/>
              <a:cs typeface="Arial"/>
            </a:endParaRPr>
          </a:p>
        </p:txBody>
      </p:sp>
      <p:sp>
        <p:nvSpPr>
          <p:cNvPr id="5" name="object 5"/>
          <p:cNvSpPr txBox="1"/>
          <p:nvPr/>
        </p:nvSpPr>
        <p:spPr>
          <a:xfrm>
            <a:off x="4645025" y="4854444"/>
            <a:ext cx="295211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hlinkClick r:id="rId2"/>
              </a:rPr>
              <a:t>ImageSource:https://www</a:t>
            </a:r>
            <a:r>
              <a:rPr sz="700" spc="-5" dirty="0">
                <a:solidFill>
                  <a:srgbClr val="595959"/>
                </a:solidFill>
                <a:latin typeface="Arial"/>
                <a:cs typeface="Arial"/>
              </a:rPr>
              <a:t>.pixuf</a:t>
            </a:r>
            <a:r>
              <a:rPr sz="700" spc="-5" dirty="0">
                <a:solidFill>
                  <a:srgbClr val="595959"/>
                </a:solidFill>
                <a:latin typeface="Arial"/>
                <a:cs typeface="Arial"/>
                <a:hlinkClick r:id="rId2"/>
              </a:rPr>
              <a:t>fle.net/disadvantages-of-computer-network/</a:t>
            </a:r>
            <a:endParaRPr sz="700">
              <a:latin typeface="Arial"/>
              <a:cs typeface="Arial"/>
            </a:endParaRPr>
          </a:p>
        </p:txBody>
      </p:sp>
      <p:sp>
        <p:nvSpPr>
          <p:cNvPr id="6" name="object 6"/>
          <p:cNvSpPr/>
          <p:nvPr/>
        </p:nvSpPr>
        <p:spPr>
          <a:xfrm>
            <a:off x="4572000" y="1428750"/>
            <a:ext cx="4571999" cy="2553700"/>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64594" y="841033"/>
            <a:ext cx="2023110" cy="382270"/>
          </a:xfrm>
          <a:prstGeom prst="rect">
            <a:avLst/>
          </a:prstGeom>
        </p:spPr>
        <p:txBody>
          <a:bodyPr vert="horz" wrap="square" lIns="0" tIns="0" rIns="0" bIns="0" rtlCol="0">
            <a:spAutoFit/>
          </a:bodyPr>
          <a:lstStyle/>
          <a:p>
            <a:pPr marL="12700">
              <a:lnSpc>
                <a:spcPct val="100000"/>
              </a:lnSpc>
            </a:pPr>
            <a:r>
              <a:rPr spc="-5" dirty="0"/>
              <a:t>Area</a:t>
            </a:r>
            <a:r>
              <a:rPr spc="-55" dirty="0"/>
              <a:t> </a:t>
            </a:r>
            <a:r>
              <a:rPr spc="-5" dirty="0"/>
              <a:t>Networks</a:t>
            </a:r>
          </a:p>
        </p:txBody>
      </p:sp>
      <p:sp>
        <p:nvSpPr>
          <p:cNvPr id="3" name="object 3"/>
          <p:cNvSpPr txBox="1"/>
          <p:nvPr/>
        </p:nvSpPr>
        <p:spPr>
          <a:xfrm>
            <a:off x="1114110" y="1740818"/>
            <a:ext cx="2324100" cy="290195"/>
          </a:xfrm>
          <a:prstGeom prst="rect">
            <a:avLst/>
          </a:prstGeom>
        </p:spPr>
        <p:txBody>
          <a:bodyPr vert="horz" wrap="square" lIns="0" tIns="0" rIns="0" bIns="0" rtlCol="0">
            <a:spAutoFit/>
          </a:bodyPr>
          <a:lstStyle/>
          <a:p>
            <a:pPr marL="12700">
              <a:lnSpc>
                <a:spcPct val="100000"/>
              </a:lnSpc>
            </a:pPr>
            <a:r>
              <a:rPr sz="1800" spc="-30" dirty="0">
                <a:solidFill>
                  <a:srgbClr val="595959"/>
                </a:solidFill>
                <a:latin typeface="Arial"/>
                <a:cs typeface="Arial"/>
              </a:rPr>
              <a:t>Type </a:t>
            </a:r>
            <a:r>
              <a:rPr sz="1800" spc="-5" dirty="0">
                <a:solidFill>
                  <a:srgbClr val="595959"/>
                </a:solidFill>
                <a:latin typeface="Arial"/>
                <a:cs typeface="Arial"/>
              </a:rPr>
              <a:t>of Area</a:t>
            </a:r>
            <a:r>
              <a:rPr sz="1800" spc="-100" dirty="0">
                <a:solidFill>
                  <a:srgbClr val="595959"/>
                </a:solidFill>
                <a:latin typeface="Arial"/>
                <a:cs typeface="Arial"/>
              </a:rPr>
              <a:t> </a:t>
            </a:r>
            <a:r>
              <a:rPr sz="1800" spc="-5" dirty="0">
                <a:solidFill>
                  <a:srgbClr val="595959"/>
                </a:solidFill>
                <a:latin typeface="Arial"/>
                <a:cs typeface="Arial"/>
              </a:rPr>
              <a:t>Networks</a:t>
            </a:r>
            <a:endParaRPr sz="1800">
              <a:latin typeface="Arial"/>
              <a:cs typeface="Arial"/>
            </a:endParaRPr>
          </a:p>
        </p:txBody>
      </p:sp>
      <p:sp>
        <p:nvSpPr>
          <p:cNvPr id="4" name="object 4"/>
          <p:cNvSpPr txBox="1"/>
          <p:nvPr/>
        </p:nvSpPr>
        <p:spPr>
          <a:xfrm>
            <a:off x="656568" y="2190750"/>
            <a:ext cx="875030" cy="2457450"/>
          </a:xfrm>
          <a:prstGeom prst="rect">
            <a:avLst/>
          </a:prstGeom>
        </p:spPr>
        <p:txBody>
          <a:bodyPr vert="horz" wrap="square" lIns="0" tIns="0" rIns="0" bIns="0" rtlCol="0">
            <a:spAutoFit/>
          </a:bodyPr>
          <a:lstStyle/>
          <a:p>
            <a:pPr marL="348615" indent="-335915">
              <a:lnSpc>
                <a:spcPct val="100000"/>
              </a:lnSpc>
              <a:buChar char="●"/>
              <a:tabLst>
                <a:tab pos="347980" algn="l"/>
                <a:tab pos="349250" algn="l"/>
              </a:tabLst>
            </a:pPr>
            <a:r>
              <a:rPr sz="1400" spc="-5" dirty="0">
                <a:latin typeface="Arial"/>
                <a:cs typeface="Arial"/>
              </a:rPr>
              <a:t>LAN</a:t>
            </a:r>
            <a:endParaRPr sz="1400" dirty="0">
              <a:latin typeface="Arial"/>
              <a:cs typeface="Arial"/>
            </a:endParaRPr>
          </a:p>
          <a:p>
            <a:pPr marL="348615" indent="-335915">
              <a:lnSpc>
                <a:spcPct val="100000"/>
              </a:lnSpc>
              <a:spcBef>
                <a:spcPts val="270"/>
              </a:spcBef>
              <a:buChar char="●"/>
              <a:tabLst>
                <a:tab pos="347980" algn="l"/>
                <a:tab pos="349250" algn="l"/>
              </a:tabLst>
            </a:pPr>
            <a:r>
              <a:rPr sz="1400" spc="-5" dirty="0">
                <a:latin typeface="Arial"/>
                <a:cs typeface="Arial"/>
              </a:rPr>
              <a:t>MAN</a:t>
            </a:r>
            <a:endParaRPr sz="1400" dirty="0">
              <a:latin typeface="Arial"/>
              <a:cs typeface="Arial"/>
            </a:endParaRPr>
          </a:p>
          <a:p>
            <a:pPr marL="348615" indent="-335915">
              <a:lnSpc>
                <a:spcPct val="100000"/>
              </a:lnSpc>
              <a:spcBef>
                <a:spcPts val="270"/>
              </a:spcBef>
              <a:buChar char="●"/>
              <a:tabLst>
                <a:tab pos="347980" algn="l"/>
                <a:tab pos="349250" algn="l"/>
              </a:tabLst>
            </a:pPr>
            <a:r>
              <a:rPr sz="1400" spc="-20" dirty="0">
                <a:latin typeface="Arial"/>
                <a:cs typeface="Arial"/>
              </a:rPr>
              <a:t>WAN</a:t>
            </a:r>
            <a:endParaRPr sz="1400" dirty="0">
              <a:latin typeface="Arial"/>
              <a:cs typeface="Arial"/>
            </a:endParaRPr>
          </a:p>
          <a:p>
            <a:pPr marL="348615" indent="-335915">
              <a:lnSpc>
                <a:spcPct val="100000"/>
              </a:lnSpc>
              <a:spcBef>
                <a:spcPts val="270"/>
              </a:spcBef>
              <a:buChar char="●"/>
              <a:tabLst>
                <a:tab pos="347980" algn="l"/>
                <a:tab pos="349250" algn="l"/>
              </a:tabLst>
            </a:pPr>
            <a:r>
              <a:rPr sz="1400" spc="-5" dirty="0">
                <a:latin typeface="Arial"/>
                <a:cs typeface="Arial"/>
              </a:rPr>
              <a:t>VLAN</a:t>
            </a:r>
            <a:endParaRPr sz="1400" dirty="0">
              <a:latin typeface="Arial"/>
              <a:cs typeface="Arial"/>
            </a:endParaRPr>
          </a:p>
          <a:p>
            <a:pPr marL="348615" indent="-335915">
              <a:lnSpc>
                <a:spcPct val="100000"/>
              </a:lnSpc>
              <a:spcBef>
                <a:spcPts val="270"/>
              </a:spcBef>
              <a:buChar char="●"/>
              <a:tabLst>
                <a:tab pos="347980" algn="l"/>
                <a:tab pos="349250" algn="l"/>
              </a:tabLst>
            </a:pPr>
            <a:r>
              <a:rPr sz="1400" spc="-5" dirty="0">
                <a:latin typeface="Arial"/>
                <a:cs typeface="Arial"/>
              </a:rPr>
              <a:t>WLAN</a:t>
            </a:r>
            <a:endParaRPr sz="1400" dirty="0">
              <a:latin typeface="Arial"/>
              <a:cs typeface="Arial"/>
            </a:endParaRPr>
          </a:p>
          <a:p>
            <a:pPr marL="348615" indent="-335915">
              <a:lnSpc>
                <a:spcPct val="100000"/>
              </a:lnSpc>
              <a:spcBef>
                <a:spcPts val="270"/>
              </a:spcBef>
              <a:buChar char="●"/>
              <a:tabLst>
                <a:tab pos="347980" algn="l"/>
                <a:tab pos="349250" algn="l"/>
              </a:tabLst>
            </a:pPr>
            <a:r>
              <a:rPr sz="1400" spc="-5" dirty="0">
                <a:latin typeface="Arial"/>
                <a:cs typeface="Arial"/>
              </a:rPr>
              <a:t>VPN</a:t>
            </a:r>
            <a:endParaRPr sz="1400" dirty="0">
              <a:latin typeface="Arial"/>
              <a:cs typeface="Arial"/>
            </a:endParaRPr>
          </a:p>
          <a:p>
            <a:pPr marL="348615" indent="-335915">
              <a:lnSpc>
                <a:spcPct val="100000"/>
              </a:lnSpc>
              <a:spcBef>
                <a:spcPts val="270"/>
              </a:spcBef>
              <a:buChar char="●"/>
              <a:tabLst>
                <a:tab pos="347980" algn="l"/>
                <a:tab pos="349250" algn="l"/>
              </a:tabLst>
            </a:pPr>
            <a:r>
              <a:rPr sz="1400" spc="-5" dirty="0">
                <a:latin typeface="Arial"/>
                <a:cs typeface="Arial"/>
              </a:rPr>
              <a:t>CAN</a:t>
            </a:r>
            <a:endParaRPr sz="1400" dirty="0">
              <a:latin typeface="Arial"/>
              <a:cs typeface="Arial"/>
            </a:endParaRPr>
          </a:p>
          <a:p>
            <a:pPr marL="348615" indent="-335915">
              <a:lnSpc>
                <a:spcPct val="100000"/>
              </a:lnSpc>
              <a:spcBef>
                <a:spcPts val="270"/>
              </a:spcBef>
              <a:buChar char="●"/>
              <a:tabLst>
                <a:tab pos="347980" algn="l"/>
                <a:tab pos="349250" algn="l"/>
              </a:tabLst>
            </a:pPr>
            <a:r>
              <a:rPr sz="1400" spc="-5" dirty="0">
                <a:latin typeface="Arial"/>
                <a:cs typeface="Arial"/>
              </a:rPr>
              <a:t>SAN</a:t>
            </a:r>
            <a:endParaRPr sz="1400" dirty="0">
              <a:latin typeface="Arial"/>
              <a:cs typeface="Arial"/>
            </a:endParaRPr>
          </a:p>
          <a:p>
            <a:pPr marL="348615" indent="-335915">
              <a:lnSpc>
                <a:spcPct val="100000"/>
              </a:lnSpc>
              <a:spcBef>
                <a:spcPts val="270"/>
              </a:spcBef>
              <a:buChar char="●"/>
              <a:tabLst>
                <a:tab pos="347980" algn="l"/>
                <a:tab pos="349250" algn="l"/>
              </a:tabLst>
            </a:pPr>
            <a:r>
              <a:rPr sz="1400" spc="-5" dirty="0">
                <a:latin typeface="Arial"/>
                <a:cs typeface="Arial"/>
              </a:rPr>
              <a:t>SHAN</a:t>
            </a:r>
            <a:endParaRPr sz="1400" dirty="0">
              <a:latin typeface="Arial"/>
              <a:cs typeface="Arial"/>
            </a:endParaRPr>
          </a:p>
          <a:p>
            <a:pPr marL="348615" indent="-335915">
              <a:lnSpc>
                <a:spcPct val="100000"/>
              </a:lnSpc>
              <a:spcBef>
                <a:spcPts val="270"/>
              </a:spcBef>
              <a:buChar char="●"/>
              <a:tabLst>
                <a:tab pos="347980" algn="l"/>
                <a:tab pos="349250" algn="l"/>
              </a:tabLst>
            </a:pPr>
            <a:r>
              <a:rPr sz="1400" spc="-40" dirty="0">
                <a:latin typeface="Arial"/>
                <a:cs typeface="Arial"/>
              </a:rPr>
              <a:t>PAN</a:t>
            </a:r>
            <a:endParaRPr sz="1400" dirty="0">
              <a:latin typeface="Arial"/>
              <a:cs typeface="Arial"/>
            </a:endParaRPr>
          </a:p>
        </p:txBody>
      </p:sp>
      <p:sp>
        <p:nvSpPr>
          <p:cNvPr id="5" name="object 5"/>
          <p:cNvSpPr txBox="1"/>
          <p:nvPr/>
        </p:nvSpPr>
        <p:spPr>
          <a:xfrm>
            <a:off x="4645025" y="4854444"/>
            <a:ext cx="317436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hlinkClick r:id="rId2"/>
              </a:rPr>
              <a:t>ImageSource:https://www.quora.com/What-are-the-different-types-of-networking</a:t>
            </a:r>
            <a:endParaRPr sz="700">
              <a:latin typeface="Arial"/>
              <a:cs typeface="Arial"/>
            </a:endParaRPr>
          </a:p>
        </p:txBody>
      </p:sp>
      <p:sp>
        <p:nvSpPr>
          <p:cNvPr id="6" name="object 6"/>
          <p:cNvSpPr/>
          <p:nvPr/>
        </p:nvSpPr>
        <p:spPr>
          <a:xfrm>
            <a:off x="4588024" y="1416550"/>
            <a:ext cx="4539924" cy="281109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974416" y="1740818"/>
            <a:ext cx="2603500" cy="290195"/>
          </a:xfrm>
          <a:prstGeom prst="rect">
            <a:avLst/>
          </a:prstGeom>
        </p:spPr>
        <p:txBody>
          <a:bodyPr vert="horz" wrap="square" lIns="0" tIns="0" rIns="0" bIns="0" rtlCol="0">
            <a:spAutoFit/>
          </a:bodyPr>
          <a:lstStyle/>
          <a:p>
            <a:pPr marL="12700">
              <a:lnSpc>
                <a:spcPct val="100000"/>
              </a:lnSpc>
            </a:pPr>
            <a:r>
              <a:rPr sz="1800" spc="-5" dirty="0">
                <a:solidFill>
                  <a:srgbClr val="595959"/>
                </a:solidFill>
                <a:latin typeface="Arial"/>
                <a:cs typeface="Arial"/>
              </a:rPr>
              <a:t>LAN(Local Area</a:t>
            </a:r>
            <a:r>
              <a:rPr sz="1800" spc="-110"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p:txBody>
      </p:sp>
      <p:sp>
        <p:nvSpPr>
          <p:cNvPr id="4" name="object 4"/>
          <p:cNvSpPr txBox="1"/>
          <p:nvPr/>
        </p:nvSpPr>
        <p:spPr>
          <a:xfrm>
            <a:off x="656568" y="2759143"/>
            <a:ext cx="3531870" cy="1991360"/>
          </a:xfrm>
          <a:prstGeom prst="rect">
            <a:avLst/>
          </a:prstGeom>
        </p:spPr>
        <p:txBody>
          <a:bodyPr vert="horz" wrap="square" lIns="0" tIns="0" rIns="0" bIns="0" rtlCol="0">
            <a:spAutoFit/>
          </a:bodyPr>
          <a:lstStyle/>
          <a:p>
            <a:pPr marL="348615" marR="380365" indent="-335915" algn="just">
              <a:lnSpc>
                <a:spcPct val="115300"/>
              </a:lnSpc>
              <a:buChar char="●"/>
              <a:tabLst>
                <a:tab pos="349250" algn="l"/>
              </a:tabLst>
            </a:pPr>
            <a:r>
              <a:rPr sz="1400" spc="-5" dirty="0">
                <a:latin typeface="Arial"/>
                <a:cs typeface="Arial"/>
              </a:rPr>
              <a:t>Group of interconnected computers  within a small area. (room, building,  </a:t>
            </a:r>
            <a:r>
              <a:rPr sz="1400" dirty="0">
                <a:latin typeface="Arial"/>
                <a:cs typeface="Arial"/>
              </a:rPr>
              <a:t>campus)</a:t>
            </a:r>
            <a:endParaRPr sz="1400">
              <a:latin typeface="Arial"/>
              <a:cs typeface="Arial"/>
            </a:endParaRPr>
          </a:p>
          <a:p>
            <a:pPr marL="348615" marR="5080" indent="-335915">
              <a:lnSpc>
                <a:spcPct val="116100"/>
              </a:lnSpc>
              <a:buChar char="●"/>
              <a:tabLst>
                <a:tab pos="347980" algn="l"/>
                <a:tab pos="349250" algn="l"/>
              </a:tabLst>
            </a:pPr>
            <a:r>
              <a:rPr sz="1400" spc="-30" dirty="0">
                <a:latin typeface="Arial"/>
                <a:cs typeface="Arial"/>
              </a:rPr>
              <a:t>Two </a:t>
            </a:r>
            <a:r>
              <a:rPr sz="1400" spc="-5" dirty="0">
                <a:latin typeface="Arial"/>
                <a:cs typeface="Arial"/>
              </a:rPr>
              <a:t>or more pc's can from a LAN to  share files, folders, printers, applications  and other</a:t>
            </a:r>
            <a:r>
              <a:rPr sz="1400" spc="-35" dirty="0">
                <a:latin typeface="Arial"/>
                <a:cs typeface="Arial"/>
              </a:rPr>
              <a:t> </a:t>
            </a:r>
            <a:r>
              <a:rPr sz="1400" spc="-5" dirty="0">
                <a:latin typeface="Arial"/>
                <a:cs typeface="Arial"/>
              </a:rPr>
              <a:t>devices</a:t>
            </a:r>
            <a:endParaRPr sz="1400">
              <a:latin typeface="Arial"/>
              <a:cs typeface="Arial"/>
            </a:endParaRPr>
          </a:p>
          <a:p>
            <a:pPr marL="348615" marR="248285" indent="-335915">
              <a:lnSpc>
                <a:spcPct val="116100"/>
              </a:lnSpc>
              <a:buChar char="●"/>
              <a:tabLst>
                <a:tab pos="347980" algn="l"/>
                <a:tab pos="349250" algn="l"/>
              </a:tabLst>
            </a:pPr>
            <a:r>
              <a:rPr sz="1400" spc="-5" dirty="0">
                <a:latin typeface="Arial"/>
                <a:cs typeface="Arial"/>
              </a:rPr>
              <a:t>Coaxial or </a:t>
            </a:r>
            <a:r>
              <a:rPr sz="1400" spc="-40" dirty="0">
                <a:latin typeface="Arial"/>
                <a:cs typeface="Arial"/>
              </a:rPr>
              <a:t>CAT </a:t>
            </a:r>
            <a:r>
              <a:rPr sz="1400" spc="-5" dirty="0">
                <a:latin typeface="Arial"/>
                <a:cs typeface="Arial"/>
              </a:rPr>
              <a:t>5 cables are normally  used for</a:t>
            </a:r>
            <a:r>
              <a:rPr sz="1400" spc="-20" dirty="0">
                <a:latin typeface="Arial"/>
                <a:cs typeface="Arial"/>
              </a:rPr>
              <a:t> </a:t>
            </a:r>
            <a:r>
              <a:rPr sz="1400" spc="-5" dirty="0">
                <a:latin typeface="Arial"/>
                <a:cs typeface="Arial"/>
              </a:rPr>
              <a:t>connections.</a:t>
            </a:r>
            <a:endParaRPr sz="1400">
              <a:latin typeface="Arial"/>
              <a:cs typeface="Arial"/>
            </a:endParaRPr>
          </a:p>
        </p:txBody>
      </p:sp>
      <p:sp>
        <p:nvSpPr>
          <p:cNvPr id="5" name="object 5"/>
          <p:cNvSpPr txBox="1"/>
          <p:nvPr/>
        </p:nvSpPr>
        <p:spPr>
          <a:xfrm>
            <a:off x="4645025" y="4854444"/>
            <a:ext cx="271208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hlinkClick r:id="rId2"/>
              </a:rPr>
              <a:t>ImageSource:https://www.javatpoint.com/types-of-computer-network</a:t>
            </a:r>
            <a:endParaRPr sz="700">
              <a:latin typeface="Arial"/>
              <a:cs typeface="Arial"/>
            </a:endParaRPr>
          </a:p>
        </p:txBody>
      </p:sp>
      <p:sp>
        <p:nvSpPr>
          <p:cNvPr id="6" name="object 6"/>
          <p:cNvSpPr/>
          <p:nvPr/>
        </p:nvSpPr>
        <p:spPr>
          <a:xfrm>
            <a:off x="4572000" y="1194600"/>
            <a:ext cx="4571999" cy="312419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418589" y="1740818"/>
            <a:ext cx="3716020" cy="290195"/>
          </a:xfrm>
          <a:prstGeom prst="rect">
            <a:avLst/>
          </a:prstGeom>
        </p:spPr>
        <p:txBody>
          <a:bodyPr vert="horz" wrap="square" lIns="0" tIns="0" rIns="0" bIns="0" rtlCol="0">
            <a:spAutoFit/>
          </a:bodyPr>
          <a:lstStyle/>
          <a:p>
            <a:pPr marL="12700">
              <a:lnSpc>
                <a:spcPct val="100000"/>
              </a:lnSpc>
            </a:pPr>
            <a:r>
              <a:rPr sz="1800" spc="-5" dirty="0">
                <a:solidFill>
                  <a:srgbClr val="595959"/>
                </a:solidFill>
                <a:latin typeface="Arial"/>
                <a:cs typeface="Arial"/>
              </a:rPr>
              <a:t>LAN(Local Area</a:t>
            </a:r>
            <a:r>
              <a:rPr sz="1800" spc="-145" dirty="0">
                <a:solidFill>
                  <a:srgbClr val="595959"/>
                </a:solidFill>
                <a:latin typeface="Arial"/>
                <a:cs typeface="Arial"/>
              </a:rPr>
              <a:t> </a:t>
            </a:r>
            <a:r>
              <a:rPr sz="1800" dirty="0">
                <a:solidFill>
                  <a:srgbClr val="595959"/>
                </a:solidFill>
                <a:latin typeface="Arial"/>
                <a:cs typeface="Arial"/>
              </a:rPr>
              <a:t>Network)</a:t>
            </a:r>
            <a:r>
              <a:rPr sz="1750" dirty="0">
                <a:latin typeface="Arial"/>
                <a:cs typeface="Arial"/>
              </a:rPr>
              <a:t>(continued)</a:t>
            </a:r>
            <a:endParaRPr sz="1750">
              <a:latin typeface="Arial"/>
              <a:cs typeface="Arial"/>
            </a:endParaRPr>
          </a:p>
        </p:txBody>
      </p:sp>
      <p:sp>
        <p:nvSpPr>
          <p:cNvPr id="4" name="object 4"/>
          <p:cNvSpPr txBox="1"/>
          <p:nvPr/>
        </p:nvSpPr>
        <p:spPr>
          <a:xfrm>
            <a:off x="535300" y="2908275"/>
            <a:ext cx="3633470" cy="1697989"/>
          </a:xfrm>
          <a:prstGeom prst="rect">
            <a:avLst/>
          </a:prstGeom>
        </p:spPr>
        <p:txBody>
          <a:bodyPr vert="horz" wrap="square" lIns="0" tIns="0" rIns="0" bIns="0" rtlCol="0">
            <a:spAutoFit/>
          </a:bodyPr>
          <a:lstStyle/>
          <a:p>
            <a:pPr marL="469900" marR="5080" indent="-336550">
              <a:lnSpc>
                <a:spcPct val="114599"/>
              </a:lnSpc>
              <a:buChar char="●"/>
              <a:tabLst>
                <a:tab pos="469265" algn="l"/>
                <a:tab pos="469900" algn="l"/>
              </a:tabLst>
            </a:pPr>
            <a:r>
              <a:rPr sz="1400" spc="-5" dirty="0">
                <a:latin typeface="Arial"/>
                <a:cs typeface="Arial"/>
              </a:rPr>
              <a:t>Due to short distances, </a:t>
            </a:r>
            <a:r>
              <a:rPr sz="1400" dirty="0">
                <a:latin typeface="Arial"/>
                <a:cs typeface="Arial"/>
              </a:rPr>
              <a:t>errors </a:t>
            </a:r>
            <a:r>
              <a:rPr sz="1400" spc="-5" dirty="0">
                <a:latin typeface="Arial"/>
                <a:cs typeface="Arial"/>
              </a:rPr>
              <a:t>and noise  are</a:t>
            </a:r>
            <a:r>
              <a:rPr sz="1400" spc="-55" dirty="0">
                <a:latin typeface="Arial"/>
                <a:cs typeface="Arial"/>
              </a:rPr>
              <a:t> </a:t>
            </a:r>
            <a:r>
              <a:rPr sz="1400" spc="-5" dirty="0">
                <a:latin typeface="Arial"/>
                <a:cs typeface="Arial"/>
              </a:rPr>
              <a:t>minimum.</a:t>
            </a:r>
            <a:endParaRPr sz="1400">
              <a:latin typeface="Arial"/>
              <a:cs typeface="Arial"/>
            </a:endParaRPr>
          </a:p>
          <a:p>
            <a:pPr marL="469900" marR="349885" indent="-336550">
              <a:lnSpc>
                <a:spcPct val="116100"/>
              </a:lnSpc>
              <a:buChar char="●"/>
              <a:tabLst>
                <a:tab pos="469265" algn="l"/>
                <a:tab pos="469900" algn="l"/>
              </a:tabLst>
            </a:pPr>
            <a:r>
              <a:rPr sz="1400" spc="-5" dirty="0">
                <a:latin typeface="Arial"/>
                <a:cs typeface="Arial"/>
              </a:rPr>
              <a:t>Local Area Network provides</a:t>
            </a:r>
            <a:r>
              <a:rPr sz="1400" spc="-40" dirty="0">
                <a:latin typeface="Arial"/>
                <a:cs typeface="Arial"/>
              </a:rPr>
              <a:t> </a:t>
            </a:r>
            <a:r>
              <a:rPr sz="1400" spc="-5" dirty="0">
                <a:latin typeface="Arial"/>
                <a:cs typeface="Arial"/>
              </a:rPr>
              <a:t>higher  </a:t>
            </a:r>
            <a:r>
              <a:rPr sz="1400" spc="-15" dirty="0">
                <a:latin typeface="Arial"/>
                <a:cs typeface="Arial"/>
              </a:rPr>
              <a:t>security.</a:t>
            </a:r>
            <a:endParaRPr sz="1400">
              <a:latin typeface="Arial"/>
              <a:cs typeface="Arial"/>
            </a:endParaRPr>
          </a:p>
          <a:p>
            <a:pPr marL="469900" indent="-336550">
              <a:lnSpc>
                <a:spcPct val="100000"/>
              </a:lnSpc>
              <a:spcBef>
                <a:spcPts val="270"/>
              </a:spcBef>
              <a:buChar char="●"/>
              <a:tabLst>
                <a:tab pos="469265" algn="l"/>
                <a:tab pos="469900" algn="l"/>
              </a:tabLst>
            </a:pPr>
            <a:r>
              <a:rPr sz="1400" spc="-5" dirty="0">
                <a:latin typeface="Arial"/>
                <a:cs typeface="Arial"/>
              </a:rPr>
              <a:t>Data transfer rate is 10 to 100</a:t>
            </a:r>
            <a:r>
              <a:rPr sz="1400" spc="30" dirty="0">
                <a:latin typeface="Arial"/>
                <a:cs typeface="Arial"/>
              </a:rPr>
              <a:t> </a:t>
            </a:r>
            <a:r>
              <a:rPr sz="1400" spc="-5" dirty="0">
                <a:latin typeface="Arial"/>
                <a:cs typeface="Arial"/>
              </a:rPr>
              <a:t>mbps.</a:t>
            </a:r>
            <a:endParaRPr sz="1400">
              <a:latin typeface="Arial"/>
              <a:cs typeface="Arial"/>
            </a:endParaRPr>
          </a:p>
          <a:p>
            <a:pPr>
              <a:lnSpc>
                <a:spcPct val="100000"/>
              </a:lnSpc>
              <a:spcBef>
                <a:spcPts val="30"/>
              </a:spcBef>
            </a:pPr>
            <a:endParaRPr sz="1600">
              <a:latin typeface="Times New Roman"/>
              <a:cs typeface="Times New Roman"/>
            </a:endParaRPr>
          </a:p>
          <a:p>
            <a:pPr marL="12700">
              <a:lnSpc>
                <a:spcPct val="100000"/>
              </a:lnSpc>
            </a:pPr>
            <a:r>
              <a:rPr sz="1400" spc="-5" dirty="0">
                <a:latin typeface="Arial"/>
                <a:cs typeface="Arial"/>
              </a:rPr>
              <a:t>Example: A computer lab in a</a:t>
            </a:r>
            <a:r>
              <a:rPr sz="1400" spc="-120" dirty="0">
                <a:latin typeface="Arial"/>
                <a:cs typeface="Arial"/>
              </a:rPr>
              <a:t> </a:t>
            </a:r>
            <a:r>
              <a:rPr sz="1400" spc="-5" dirty="0">
                <a:latin typeface="Arial"/>
                <a:cs typeface="Arial"/>
              </a:rPr>
              <a:t>school</a:t>
            </a:r>
            <a:endParaRPr sz="1400">
              <a:latin typeface="Arial"/>
              <a:cs typeface="Arial"/>
            </a:endParaRPr>
          </a:p>
        </p:txBody>
      </p:sp>
      <p:sp>
        <p:nvSpPr>
          <p:cNvPr id="5" name="object 5"/>
          <p:cNvSpPr/>
          <p:nvPr/>
        </p:nvSpPr>
        <p:spPr>
          <a:xfrm>
            <a:off x="4572000" y="1354900"/>
            <a:ext cx="4571999" cy="294232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00812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ImageSource:https://www.networkstraining.com/different-types-of-networks/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587035" y="1740818"/>
            <a:ext cx="3377565" cy="290195"/>
          </a:xfrm>
          <a:prstGeom prst="rect">
            <a:avLst/>
          </a:prstGeom>
        </p:spPr>
        <p:txBody>
          <a:bodyPr vert="horz" wrap="square" lIns="0" tIns="0" rIns="0" bIns="0" rtlCol="0">
            <a:spAutoFit/>
          </a:bodyPr>
          <a:lstStyle/>
          <a:p>
            <a:pPr marL="12700">
              <a:lnSpc>
                <a:spcPct val="100000"/>
              </a:lnSpc>
            </a:pPr>
            <a:r>
              <a:rPr sz="1800" spc="-5" dirty="0">
                <a:solidFill>
                  <a:srgbClr val="595959"/>
                </a:solidFill>
                <a:latin typeface="Arial"/>
                <a:cs typeface="Arial"/>
              </a:rPr>
              <a:t>MAN(Metropolitan Area</a:t>
            </a:r>
            <a:r>
              <a:rPr sz="1800" spc="-80"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p:txBody>
      </p:sp>
      <p:sp>
        <p:nvSpPr>
          <p:cNvPr id="4" name="object 4"/>
          <p:cNvSpPr txBox="1"/>
          <p:nvPr/>
        </p:nvSpPr>
        <p:spPr>
          <a:xfrm>
            <a:off x="656568" y="2691775"/>
            <a:ext cx="3531870" cy="1711325"/>
          </a:xfrm>
          <a:prstGeom prst="rect">
            <a:avLst/>
          </a:prstGeom>
        </p:spPr>
        <p:txBody>
          <a:bodyPr vert="horz" wrap="square" lIns="0" tIns="0" rIns="0" bIns="0" rtlCol="0">
            <a:spAutoFit/>
          </a:bodyPr>
          <a:lstStyle/>
          <a:p>
            <a:pPr marL="348615" indent="-335915">
              <a:lnSpc>
                <a:spcPct val="100000"/>
              </a:lnSpc>
              <a:buChar char="●"/>
              <a:tabLst>
                <a:tab pos="347980" algn="l"/>
                <a:tab pos="349250" algn="l"/>
              </a:tabLst>
            </a:pPr>
            <a:r>
              <a:rPr sz="1400" spc="-5" dirty="0">
                <a:latin typeface="Arial"/>
                <a:cs typeface="Arial"/>
              </a:rPr>
              <a:t>Design to extend over a large</a:t>
            </a:r>
            <a:r>
              <a:rPr sz="1400" spc="30" dirty="0">
                <a:latin typeface="Arial"/>
                <a:cs typeface="Arial"/>
              </a:rPr>
              <a:t> </a:t>
            </a:r>
            <a:r>
              <a:rPr sz="1400" spc="-5" dirty="0">
                <a:latin typeface="Arial"/>
                <a:cs typeface="Arial"/>
              </a:rPr>
              <a:t>area.</a:t>
            </a:r>
            <a:endParaRPr sz="1400">
              <a:latin typeface="Arial"/>
              <a:cs typeface="Arial"/>
            </a:endParaRPr>
          </a:p>
          <a:p>
            <a:pPr marL="348615" marR="5080" indent="-335915">
              <a:lnSpc>
                <a:spcPts val="1950"/>
              </a:lnSpc>
              <a:spcBef>
                <a:spcPts val="85"/>
              </a:spcBef>
              <a:buChar char="●"/>
              <a:tabLst>
                <a:tab pos="347980" algn="l"/>
                <a:tab pos="349250" algn="l"/>
              </a:tabLst>
            </a:pPr>
            <a:r>
              <a:rPr sz="1400" spc="-5" dirty="0">
                <a:latin typeface="Arial"/>
                <a:cs typeface="Arial"/>
              </a:rPr>
              <a:t>Connecting number of LAN's to form  larger network, so that resources can be  shared.</a:t>
            </a:r>
            <a:endParaRPr sz="1400">
              <a:latin typeface="Arial"/>
              <a:cs typeface="Arial"/>
            </a:endParaRPr>
          </a:p>
          <a:p>
            <a:pPr marL="348615" marR="459105" indent="-335915" algn="just">
              <a:lnSpc>
                <a:spcPts val="1950"/>
              </a:lnSpc>
              <a:buChar char="●"/>
              <a:tabLst>
                <a:tab pos="349250" algn="l"/>
              </a:tabLst>
            </a:pPr>
            <a:r>
              <a:rPr sz="1400" spc="-5" dirty="0">
                <a:latin typeface="Arial"/>
                <a:cs typeface="Arial"/>
              </a:rPr>
              <a:t>Government agencies use MAN to  connect to the citizens and private  industries</a:t>
            </a:r>
            <a:endParaRPr sz="1400">
              <a:latin typeface="Arial"/>
              <a:cs typeface="Arial"/>
            </a:endParaRPr>
          </a:p>
        </p:txBody>
      </p:sp>
      <p:sp>
        <p:nvSpPr>
          <p:cNvPr id="5" name="object 5"/>
          <p:cNvSpPr/>
          <p:nvPr/>
        </p:nvSpPr>
        <p:spPr>
          <a:xfrm>
            <a:off x="4555950" y="1455175"/>
            <a:ext cx="4571999" cy="280907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00812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ImageSource:https://www.networkstraining.com/different-types-of-networks/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700" u="sng" dirty="0">
                <a:solidFill>
                  <a:srgbClr val="000000"/>
                </a:solidFill>
                <a:effectLst/>
                <a:latin typeface="+mj-lt"/>
                <a:ea typeface="Times New Roman" panose="02020603050405020304" pitchFamily="18" charset="0"/>
                <a:cs typeface="Bookman Old Style" panose="02050604050505020204" pitchFamily="18" charset="0"/>
                <a:hlinkClick r:id="rId3"/>
              </a:rPr>
              <a:t>https://ncert.nic.in/vocational/pdf/keit104.pdf</a:t>
            </a: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566822"/>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3 : Disconnect all Connectors</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22437" y="2510582"/>
            <a:ext cx="4090669" cy="1666866"/>
          </a:xfrm>
          <a:prstGeom prst="rect">
            <a:avLst/>
          </a:prstGeom>
        </p:spPr>
        <p:txBody>
          <a:bodyPr vert="horz" wrap="square" lIns="0" tIns="52069" rIns="0" bIns="0" rtlCol="0">
            <a:spAutoFit/>
          </a:bodyPr>
          <a:lstStyle/>
          <a:p>
            <a:pPr marL="285750" indent="-285750">
              <a:lnSpc>
                <a:spcPct val="115000"/>
              </a:lnSpc>
              <a:spcBef>
                <a:spcPts val="1000"/>
              </a:spcBef>
              <a:spcAft>
                <a:spcPts val="1000"/>
              </a:spcAft>
              <a:buFont typeface="Arial" panose="020B0604020202020204" pitchFamily="34" charset="0"/>
              <a:buChar char="•"/>
              <a:tabLst>
                <a:tab pos="1375410" algn="l"/>
              </a:tabLst>
            </a:pPr>
            <a:r>
              <a:rPr lang="en-IN" dirty="0">
                <a:solidFill>
                  <a:srgbClr val="211D1E"/>
                </a:solidFill>
                <a:latin typeface="+mj-lt"/>
              </a:rPr>
              <a:t>Disconnect all the connectors connected to the motherboard. These include SATA power cable and data cable of HDD as well as SATA cable of optical drive.</a:t>
            </a:r>
          </a:p>
          <a:p>
            <a:pPr marL="342900" lvl="0" indent="-342900">
              <a:spcAft>
                <a:spcPts val="75"/>
              </a:spcAft>
              <a:buFont typeface="+mj-lt"/>
              <a:buAutoNum type="arabicPeriod"/>
            </a:pPr>
            <a:endParaRPr lang="en-IN" dirty="0">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7" name="Picture 6">
            <a:extLst>
              <a:ext uri="{FF2B5EF4-FFF2-40B4-BE49-F238E27FC236}">
                <a16:creationId xmlns:a16="http://schemas.microsoft.com/office/drawing/2014/main" id="{140364AA-8A25-4CE5-ADF2-5E212514D494}"/>
              </a:ext>
            </a:extLst>
          </p:cNvPr>
          <p:cNvPicPr>
            <a:picLocks noChangeAspect="1"/>
          </p:cNvPicPr>
          <p:nvPr/>
        </p:nvPicPr>
        <p:blipFill rotWithShape="1">
          <a:blip r:embed="rId4">
            <a:extLst>
              <a:ext uri="{28A0092B-C50C-407E-A947-70E740481C1C}">
                <a14:useLocalDpi xmlns:a14="http://schemas.microsoft.com/office/drawing/2010/main" val="0"/>
              </a:ext>
            </a:extLst>
          </a:blip>
          <a:srcRect r="50000"/>
          <a:stretch/>
        </p:blipFill>
        <p:spPr bwMode="auto">
          <a:xfrm>
            <a:off x="4905933" y="1384729"/>
            <a:ext cx="4024707" cy="2792719"/>
          </a:xfrm>
          <a:prstGeom prst="rect">
            <a:avLst/>
          </a:prstGeom>
          <a:noFill/>
          <a:ln>
            <a:noFill/>
          </a:ln>
        </p:spPr>
      </p:pic>
    </p:spTree>
    <p:extLst>
      <p:ext uri="{BB962C8B-B14F-4D97-AF65-F5344CB8AC3E}">
        <p14:creationId xmlns:p14="http://schemas.microsoft.com/office/powerpoint/2010/main" val="2389294292"/>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535300" y="1600785"/>
            <a:ext cx="3656965" cy="3249930"/>
          </a:xfrm>
          <a:prstGeom prst="rect">
            <a:avLst/>
          </a:prstGeom>
        </p:spPr>
        <p:txBody>
          <a:bodyPr vert="horz" wrap="square" lIns="0" tIns="0" rIns="0" bIns="0" rtlCol="0">
            <a:spAutoFit/>
          </a:bodyPr>
          <a:lstStyle/>
          <a:p>
            <a:pPr marL="727710" marR="720725" indent="-175260">
              <a:lnSpc>
                <a:spcPct val="100699"/>
              </a:lnSpc>
            </a:pPr>
            <a:r>
              <a:rPr sz="1800" spc="-5" dirty="0">
                <a:solidFill>
                  <a:srgbClr val="595959"/>
                </a:solidFill>
                <a:latin typeface="Arial"/>
                <a:cs typeface="Arial"/>
              </a:rPr>
              <a:t>MAN(Metropolitan</a:t>
            </a:r>
            <a:r>
              <a:rPr sz="1800" spc="-114" dirty="0">
                <a:solidFill>
                  <a:srgbClr val="595959"/>
                </a:solidFill>
                <a:latin typeface="Arial"/>
                <a:cs typeface="Arial"/>
              </a:rPr>
              <a:t> </a:t>
            </a:r>
            <a:r>
              <a:rPr sz="1800" spc="-5" dirty="0">
                <a:solidFill>
                  <a:srgbClr val="595959"/>
                </a:solidFill>
                <a:latin typeface="Arial"/>
                <a:cs typeface="Arial"/>
              </a:rPr>
              <a:t>Area  Network)</a:t>
            </a:r>
            <a:r>
              <a:rPr sz="1750" spc="-5" dirty="0">
                <a:latin typeface="Arial"/>
                <a:cs typeface="Arial"/>
              </a:rPr>
              <a:t>(continued)</a:t>
            </a:r>
            <a:endParaRPr sz="1750">
              <a:latin typeface="Arial"/>
              <a:cs typeface="Arial"/>
            </a:endParaRPr>
          </a:p>
          <a:p>
            <a:pPr>
              <a:lnSpc>
                <a:spcPct val="100000"/>
              </a:lnSpc>
            </a:pPr>
            <a:endParaRPr sz="2000">
              <a:latin typeface="Times New Roman"/>
              <a:cs typeface="Times New Roman"/>
            </a:endParaRPr>
          </a:p>
          <a:p>
            <a:pPr marL="469900" marR="58419" indent="-336550">
              <a:lnSpc>
                <a:spcPct val="115300"/>
              </a:lnSpc>
              <a:spcBef>
                <a:spcPts val="1680"/>
              </a:spcBef>
              <a:buChar char="●"/>
              <a:tabLst>
                <a:tab pos="469265" algn="l"/>
                <a:tab pos="469900" algn="l"/>
              </a:tabLst>
            </a:pPr>
            <a:r>
              <a:rPr sz="1400" spc="-5" dirty="0">
                <a:latin typeface="Arial"/>
                <a:cs typeface="Arial"/>
              </a:rPr>
              <a:t>In MAN, various LANs are connected to  each other through a telephone  exchange</a:t>
            </a:r>
            <a:r>
              <a:rPr sz="1400" spc="-45" dirty="0">
                <a:latin typeface="Arial"/>
                <a:cs typeface="Arial"/>
              </a:rPr>
              <a:t> </a:t>
            </a:r>
            <a:r>
              <a:rPr sz="1400" spc="-5" dirty="0">
                <a:latin typeface="Arial"/>
                <a:cs typeface="Arial"/>
              </a:rPr>
              <a:t>line.</a:t>
            </a:r>
            <a:endParaRPr sz="1400">
              <a:latin typeface="Arial"/>
              <a:cs typeface="Arial"/>
            </a:endParaRPr>
          </a:p>
          <a:p>
            <a:pPr marL="469900" indent="-336550">
              <a:lnSpc>
                <a:spcPct val="100000"/>
              </a:lnSpc>
              <a:spcBef>
                <a:spcPts val="270"/>
              </a:spcBef>
              <a:buChar char="●"/>
              <a:tabLst>
                <a:tab pos="469265" algn="l"/>
                <a:tab pos="469900" algn="l"/>
              </a:tabLst>
            </a:pPr>
            <a:r>
              <a:rPr sz="1400" spc="-5" dirty="0">
                <a:latin typeface="Arial"/>
                <a:cs typeface="Arial"/>
              </a:rPr>
              <a:t>Networks can be up to 5 to 50</a:t>
            </a:r>
            <a:r>
              <a:rPr sz="1400" spc="10" dirty="0">
                <a:latin typeface="Arial"/>
                <a:cs typeface="Arial"/>
              </a:rPr>
              <a:t> </a:t>
            </a:r>
            <a:r>
              <a:rPr sz="1400" spc="-5" dirty="0">
                <a:latin typeface="Arial"/>
                <a:cs typeface="Arial"/>
              </a:rPr>
              <a:t>km.</a:t>
            </a:r>
            <a:endParaRPr sz="1400">
              <a:latin typeface="Arial"/>
              <a:cs typeface="Arial"/>
            </a:endParaRPr>
          </a:p>
          <a:p>
            <a:pPr marL="469900" marR="265430" indent="-336550">
              <a:lnSpc>
                <a:spcPct val="116100"/>
              </a:lnSpc>
              <a:buChar char="●"/>
              <a:tabLst>
                <a:tab pos="469265" algn="l"/>
                <a:tab pos="469900" algn="l"/>
              </a:tabLst>
            </a:pPr>
            <a:r>
              <a:rPr sz="1400" spc="-5" dirty="0">
                <a:latin typeface="Arial"/>
                <a:cs typeface="Arial"/>
              </a:rPr>
              <a:t>Data transfer rate is low compared to  LAN.</a:t>
            </a:r>
            <a:endParaRPr sz="1400">
              <a:latin typeface="Arial"/>
              <a:cs typeface="Arial"/>
            </a:endParaRPr>
          </a:p>
          <a:p>
            <a:pPr>
              <a:lnSpc>
                <a:spcPct val="100000"/>
              </a:lnSpc>
              <a:spcBef>
                <a:spcPts val="10"/>
              </a:spcBef>
            </a:pPr>
            <a:endParaRPr sz="1400">
              <a:latin typeface="Times New Roman"/>
              <a:cs typeface="Times New Roman"/>
            </a:endParaRPr>
          </a:p>
          <a:p>
            <a:pPr marL="12700" marR="5080">
              <a:lnSpc>
                <a:spcPct val="114599"/>
              </a:lnSpc>
              <a:spcBef>
                <a:spcPts val="5"/>
              </a:spcBef>
            </a:pPr>
            <a:r>
              <a:rPr sz="1400" spc="-5" dirty="0">
                <a:latin typeface="Arial"/>
                <a:cs typeface="Arial"/>
              </a:rPr>
              <a:t>Example: Organization with different branches  located in the</a:t>
            </a:r>
            <a:r>
              <a:rPr sz="1400" spc="-35" dirty="0">
                <a:latin typeface="Arial"/>
                <a:cs typeface="Arial"/>
              </a:rPr>
              <a:t> </a:t>
            </a:r>
            <a:r>
              <a:rPr sz="1400" spc="-25" dirty="0">
                <a:latin typeface="Arial"/>
                <a:cs typeface="Arial"/>
              </a:rPr>
              <a:t>city.</a:t>
            </a:r>
            <a:endParaRPr sz="1400">
              <a:latin typeface="Arial"/>
              <a:cs typeface="Arial"/>
            </a:endParaRPr>
          </a:p>
        </p:txBody>
      </p:sp>
      <p:sp>
        <p:nvSpPr>
          <p:cNvPr id="4" name="object 4"/>
          <p:cNvSpPr/>
          <p:nvPr/>
        </p:nvSpPr>
        <p:spPr>
          <a:xfrm>
            <a:off x="4516400" y="1474475"/>
            <a:ext cx="4627599" cy="293402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372364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ImageSource:https://www.javatpoint.com/types-of-computer-network</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947180" y="1740818"/>
            <a:ext cx="2657475" cy="290195"/>
          </a:xfrm>
          <a:prstGeom prst="rect">
            <a:avLst/>
          </a:prstGeom>
        </p:spPr>
        <p:txBody>
          <a:bodyPr vert="horz" wrap="square" lIns="0" tIns="0" rIns="0" bIns="0" rtlCol="0">
            <a:spAutoFit/>
          </a:bodyPr>
          <a:lstStyle/>
          <a:p>
            <a:pPr marL="12700">
              <a:lnSpc>
                <a:spcPct val="100000"/>
              </a:lnSpc>
            </a:pPr>
            <a:r>
              <a:rPr sz="1800" spc="-10" dirty="0">
                <a:solidFill>
                  <a:srgbClr val="595959"/>
                </a:solidFill>
                <a:latin typeface="Arial"/>
                <a:cs typeface="Arial"/>
              </a:rPr>
              <a:t>WAN(Wide </a:t>
            </a:r>
            <a:r>
              <a:rPr sz="1800" spc="-5" dirty="0">
                <a:solidFill>
                  <a:srgbClr val="595959"/>
                </a:solidFill>
                <a:latin typeface="Arial"/>
                <a:cs typeface="Arial"/>
              </a:rPr>
              <a:t>Area</a:t>
            </a:r>
            <a:r>
              <a:rPr sz="1800" spc="-145"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p:txBody>
      </p:sp>
      <p:sp>
        <p:nvSpPr>
          <p:cNvPr id="4" name="object 4"/>
          <p:cNvSpPr txBox="1"/>
          <p:nvPr/>
        </p:nvSpPr>
        <p:spPr>
          <a:xfrm>
            <a:off x="656568" y="2782956"/>
            <a:ext cx="3444240" cy="1496060"/>
          </a:xfrm>
          <a:prstGeom prst="rect">
            <a:avLst/>
          </a:prstGeom>
        </p:spPr>
        <p:txBody>
          <a:bodyPr vert="horz" wrap="square" lIns="0" tIns="0" rIns="0" bIns="0" rtlCol="0">
            <a:spAutoFit/>
          </a:bodyPr>
          <a:lstStyle/>
          <a:p>
            <a:pPr marL="348615" marR="5080" indent="-335915">
              <a:lnSpc>
                <a:spcPct val="115300"/>
              </a:lnSpc>
              <a:buChar char="●"/>
              <a:tabLst>
                <a:tab pos="347980" algn="l"/>
                <a:tab pos="349250" algn="l"/>
              </a:tabLst>
            </a:pPr>
            <a:r>
              <a:rPr sz="1400" spc="-5" dirty="0">
                <a:latin typeface="Arial"/>
                <a:cs typeface="Arial"/>
              </a:rPr>
              <a:t>A Wide Area Network is a network that  extends over a large geographical area  such as states or</a:t>
            </a:r>
            <a:r>
              <a:rPr sz="1400" spc="5" dirty="0">
                <a:latin typeface="Arial"/>
                <a:cs typeface="Arial"/>
              </a:rPr>
              <a:t> </a:t>
            </a:r>
            <a:r>
              <a:rPr sz="1400" spc="-5" dirty="0">
                <a:latin typeface="Arial"/>
                <a:cs typeface="Arial"/>
              </a:rPr>
              <a:t>countries.</a:t>
            </a:r>
            <a:endParaRPr sz="1400">
              <a:latin typeface="Arial"/>
              <a:cs typeface="Arial"/>
            </a:endParaRPr>
          </a:p>
          <a:p>
            <a:pPr marL="348615" indent="-335915">
              <a:lnSpc>
                <a:spcPct val="100000"/>
              </a:lnSpc>
              <a:spcBef>
                <a:spcPts val="270"/>
              </a:spcBef>
              <a:buChar char="●"/>
              <a:tabLst>
                <a:tab pos="347980" algn="l"/>
                <a:tab pos="349250" algn="l"/>
              </a:tabLst>
            </a:pPr>
            <a:r>
              <a:rPr sz="1400" spc="-5" dirty="0">
                <a:latin typeface="Arial"/>
                <a:cs typeface="Arial"/>
              </a:rPr>
              <a:t>Contains multiple LAN's and</a:t>
            </a:r>
            <a:r>
              <a:rPr sz="1400" spc="30" dirty="0">
                <a:latin typeface="Arial"/>
                <a:cs typeface="Arial"/>
              </a:rPr>
              <a:t> </a:t>
            </a:r>
            <a:r>
              <a:rPr sz="1400" spc="-5" dirty="0">
                <a:latin typeface="Arial"/>
                <a:cs typeface="Arial"/>
              </a:rPr>
              <a:t>MAN's.</a:t>
            </a:r>
            <a:endParaRPr sz="1400">
              <a:latin typeface="Arial"/>
              <a:cs typeface="Arial"/>
            </a:endParaRPr>
          </a:p>
          <a:p>
            <a:pPr marL="348615" marR="252729" indent="-335915">
              <a:lnSpc>
                <a:spcPct val="116100"/>
              </a:lnSpc>
              <a:buChar char="●"/>
              <a:tabLst>
                <a:tab pos="347980" algn="l"/>
                <a:tab pos="349250" algn="l"/>
              </a:tabLst>
            </a:pPr>
            <a:r>
              <a:rPr sz="1400" spc="-5" dirty="0">
                <a:latin typeface="Arial"/>
                <a:cs typeface="Arial"/>
              </a:rPr>
              <a:t>A Wide Area Network is quite</a:t>
            </a:r>
            <a:r>
              <a:rPr sz="1400" spc="-125" dirty="0">
                <a:latin typeface="Arial"/>
                <a:cs typeface="Arial"/>
              </a:rPr>
              <a:t> </a:t>
            </a:r>
            <a:r>
              <a:rPr sz="1400" spc="-5" dirty="0">
                <a:latin typeface="Arial"/>
                <a:cs typeface="Arial"/>
              </a:rPr>
              <a:t>bigger  network than the</a:t>
            </a:r>
            <a:r>
              <a:rPr sz="1400" spc="-25" dirty="0">
                <a:latin typeface="Arial"/>
                <a:cs typeface="Arial"/>
              </a:rPr>
              <a:t> </a:t>
            </a:r>
            <a:r>
              <a:rPr sz="1400" spc="-5" dirty="0">
                <a:latin typeface="Arial"/>
                <a:cs typeface="Arial"/>
              </a:rPr>
              <a:t>LAN.</a:t>
            </a:r>
            <a:endParaRPr sz="1400">
              <a:latin typeface="Arial"/>
              <a:cs typeface="Arial"/>
            </a:endParaRPr>
          </a:p>
        </p:txBody>
      </p:sp>
      <p:sp>
        <p:nvSpPr>
          <p:cNvPr id="5" name="object 5"/>
          <p:cNvSpPr/>
          <p:nvPr/>
        </p:nvSpPr>
        <p:spPr>
          <a:xfrm>
            <a:off x="4516400" y="1455150"/>
            <a:ext cx="4627599" cy="283259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372364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ImageSource:https://www.javatpoint.com/types-of-computer-network</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391354" y="1602706"/>
            <a:ext cx="3770629" cy="290195"/>
          </a:xfrm>
          <a:prstGeom prst="rect">
            <a:avLst/>
          </a:prstGeom>
        </p:spPr>
        <p:txBody>
          <a:bodyPr vert="horz" wrap="square" lIns="0" tIns="0" rIns="0" bIns="0" rtlCol="0">
            <a:spAutoFit/>
          </a:bodyPr>
          <a:lstStyle/>
          <a:p>
            <a:pPr marL="12700">
              <a:lnSpc>
                <a:spcPct val="100000"/>
              </a:lnSpc>
            </a:pPr>
            <a:r>
              <a:rPr sz="1800" spc="-10" dirty="0">
                <a:solidFill>
                  <a:srgbClr val="595959"/>
                </a:solidFill>
                <a:latin typeface="Arial"/>
                <a:cs typeface="Arial"/>
              </a:rPr>
              <a:t>WAN(Wide </a:t>
            </a:r>
            <a:r>
              <a:rPr sz="1800" spc="-5" dirty="0">
                <a:solidFill>
                  <a:srgbClr val="595959"/>
                </a:solidFill>
                <a:latin typeface="Arial"/>
                <a:cs typeface="Arial"/>
              </a:rPr>
              <a:t>Area</a:t>
            </a:r>
            <a:r>
              <a:rPr sz="1800" spc="-175" dirty="0">
                <a:solidFill>
                  <a:srgbClr val="595959"/>
                </a:solidFill>
                <a:latin typeface="Arial"/>
                <a:cs typeface="Arial"/>
              </a:rPr>
              <a:t> </a:t>
            </a:r>
            <a:r>
              <a:rPr sz="1800" dirty="0">
                <a:solidFill>
                  <a:srgbClr val="595959"/>
                </a:solidFill>
                <a:latin typeface="Arial"/>
                <a:cs typeface="Arial"/>
              </a:rPr>
              <a:t>Network)</a:t>
            </a:r>
            <a:r>
              <a:rPr sz="1750" dirty="0">
                <a:latin typeface="Arial"/>
                <a:cs typeface="Arial"/>
              </a:rPr>
              <a:t>(continued)</a:t>
            </a:r>
            <a:endParaRPr sz="1750">
              <a:latin typeface="Arial"/>
              <a:cs typeface="Arial"/>
            </a:endParaRPr>
          </a:p>
        </p:txBody>
      </p:sp>
      <p:sp>
        <p:nvSpPr>
          <p:cNvPr id="4" name="object 4"/>
          <p:cNvSpPr txBox="1"/>
          <p:nvPr/>
        </p:nvSpPr>
        <p:spPr>
          <a:xfrm>
            <a:off x="535300" y="2808262"/>
            <a:ext cx="3672840" cy="1450340"/>
          </a:xfrm>
          <a:prstGeom prst="rect">
            <a:avLst/>
          </a:prstGeom>
        </p:spPr>
        <p:txBody>
          <a:bodyPr vert="horz" wrap="square" lIns="0" tIns="0" rIns="0" bIns="0" rtlCol="0">
            <a:spAutoFit/>
          </a:bodyPr>
          <a:lstStyle/>
          <a:p>
            <a:pPr marL="469900" marR="182245" indent="-336550">
              <a:lnSpc>
                <a:spcPct val="114599"/>
              </a:lnSpc>
              <a:buChar char="●"/>
              <a:tabLst>
                <a:tab pos="469265" algn="l"/>
                <a:tab pos="469900" algn="l"/>
              </a:tabLst>
            </a:pPr>
            <a:r>
              <a:rPr sz="1400" spc="-5" dirty="0">
                <a:latin typeface="Arial"/>
                <a:cs typeface="Arial"/>
              </a:rPr>
              <a:t>Distinguished in terms of geographical  range.</a:t>
            </a:r>
            <a:endParaRPr sz="1400">
              <a:latin typeface="Arial"/>
              <a:cs typeface="Arial"/>
            </a:endParaRPr>
          </a:p>
          <a:p>
            <a:pPr marL="469900" marR="5080" indent="-336550">
              <a:lnSpc>
                <a:spcPct val="116100"/>
              </a:lnSpc>
              <a:buChar char="●"/>
              <a:tabLst>
                <a:tab pos="469265" algn="l"/>
                <a:tab pos="469900" algn="l"/>
              </a:tabLst>
            </a:pPr>
            <a:r>
              <a:rPr sz="1400" spc="-5" dirty="0">
                <a:latin typeface="Arial"/>
                <a:cs typeface="Arial"/>
              </a:rPr>
              <a:t>Data transfer rate depends upon the ISP  provider and varies over the</a:t>
            </a:r>
            <a:r>
              <a:rPr sz="1400" spc="50" dirty="0">
                <a:latin typeface="Arial"/>
                <a:cs typeface="Arial"/>
              </a:rPr>
              <a:t> </a:t>
            </a:r>
            <a:r>
              <a:rPr sz="1400" spc="-5" dirty="0">
                <a:latin typeface="Arial"/>
                <a:cs typeface="Arial"/>
              </a:rPr>
              <a:t>location.</a:t>
            </a:r>
            <a:endParaRPr sz="1400">
              <a:latin typeface="Arial"/>
              <a:cs typeface="Arial"/>
            </a:endParaRPr>
          </a:p>
          <a:p>
            <a:pPr>
              <a:lnSpc>
                <a:spcPct val="100000"/>
              </a:lnSpc>
              <a:spcBef>
                <a:spcPts val="30"/>
              </a:spcBef>
            </a:pPr>
            <a:endParaRPr sz="1600">
              <a:latin typeface="Times New Roman"/>
              <a:cs typeface="Times New Roman"/>
            </a:endParaRPr>
          </a:p>
          <a:p>
            <a:pPr marL="12700">
              <a:lnSpc>
                <a:spcPct val="100000"/>
              </a:lnSpc>
            </a:pPr>
            <a:r>
              <a:rPr sz="1400" spc="-5" dirty="0">
                <a:latin typeface="Arial"/>
                <a:cs typeface="Arial"/>
              </a:rPr>
              <a:t>Example:Internet</a:t>
            </a:r>
            <a:endParaRPr sz="1400">
              <a:latin typeface="Arial"/>
              <a:cs typeface="Arial"/>
            </a:endParaRPr>
          </a:p>
        </p:txBody>
      </p:sp>
      <p:sp>
        <p:nvSpPr>
          <p:cNvPr id="5" name="object 5"/>
          <p:cNvSpPr/>
          <p:nvPr/>
        </p:nvSpPr>
        <p:spPr>
          <a:xfrm>
            <a:off x="4572449" y="1420400"/>
            <a:ext cx="4571099" cy="286514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00812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ImageSource:https://www.networkstraining.com/different-types-of-networks/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396609" y="1740818"/>
            <a:ext cx="3758565" cy="290195"/>
          </a:xfrm>
          <a:prstGeom prst="rect">
            <a:avLst/>
          </a:prstGeom>
        </p:spPr>
        <p:txBody>
          <a:bodyPr vert="horz" wrap="square" lIns="0" tIns="0" rIns="0" bIns="0" rtlCol="0">
            <a:spAutoFit/>
          </a:bodyPr>
          <a:lstStyle/>
          <a:p>
            <a:pPr marL="12700">
              <a:lnSpc>
                <a:spcPct val="100000"/>
              </a:lnSpc>
            </a:pPr>
            <a:r>
              <a:rPr sz="1800" spc="-5" dirty="0">
                <a:solidFill>
                  <a:srgbClr val="595959"/>
                </a:solidFill>
                <a:latin typeface="Arial"/>
                <a:cs typeface="Arial"/>
              </a:rPr>
              <a:t>WLAN(Wireless Local Area</a:t>
            </a:r>
            <a:r>
              <a:rPr sz="1800" spc="-70"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p:txBody>
      </p:sp>
      <p:sp>
        <p:nvSpPr>
          <p:cNvPr id="4" name="object 4"/>
          <p:cNvSpPr txBox="1"/>
          <p:nvPr/>
        </p:nvSpPr>
        <p:spPr>
          <a:xfrm>
            <a:off x="656568" y="2754262"/>
            <a:ext cx="3344545" cy="1996439"/>
          </a:xfrm>
          <a:prstGeom prst="rect">
            <a:avLst/>
          </a:prstGeom>
        </p:spPr>
        <p:txBody>
          <a:bodyPr vert="horz" wrap="square" lIns="0" tIns="0" rIns="0" bIns="0" rtlCol="0">
            <a:spAutoFit/>
          </a:bodyPr>
          <a:lstStyle/>
          <a:p>
            <a:pPr marL="348615" marR="64135" indent="-335915">
              <a:lnSpc>
                <a:spcPct val="116100"/>
              </a:lnSpc>
              <a:buChar char="●"/>
              <a:tabLst>
                <a:tab pos="347980" algn="l"/>
                <a:tab pos="349250" algn="l"/>
              </a:tabLst>
            </a:pPr>
            <a:r>
              <a:rPr sz="1400" spc="-5" dirty="0">
                <a:latin typeface="Arial"/>
                <a:cs typeface="Arial"/>
              </a:rPr>
              <a:t>A WLAN </a:t>
            </a:r>
            <a:r>
              <a:rPr sz="1400" dirty="0">
                <a:latin typeface="Arial"/>
                <a:cs typeface="Arial"/>
              </a:rPr>
              <a:t>makes </a:t>
            </a:r>
            <a:r>
              <a:rPr sz="1400" spc="-5" dirty="0">
                <a:latin typeface="Arial"/>
                <a:cs typeface="Arial"/>
              </a:rPr>
              <a:t>use of a Wireless  Access Point </a:t>
            </a:r>
            <a:r>
              <a:rPr sz="1400" spc="-15" dirty="0">
                <a:latin typeface="Arial"/>
                <a:cs typeface="Arial"/>
              </a:rPr>
              <a:t>(WAP) </a:t>
            </a:r>
            <a:r>
              <a:rPr sz="1400" spc="-5" dirty="0">
                <a:latin typeface="Arial"/>
                <a:cs typeface="Arial"/>
              </a:rPr>
              <a:t>device, which  </a:t>
            </a:r>
            <a:r>
              <a:rPr sz="1400" dirty="0">
                <a:latin typeface="Arial"/>
                <a:cs typeface="Arial"/>
              </a:rPr>
              <a:t>serves </a:t>
            </a:r>
            <a:r>
              <a:rPr sz="1400" spc="-5" dirty="0">
                <a:latin typeface="Arial"/>
                <a:cs typeface="Arial"/>
              </a:rPr>
              <a:t>as the point of connectivity for  wireless clients on the</a:t>
            </a:r>
            <a:r>
              <a:rPr sz="1400" spc="25" dirty="0">
                <a:latin typeface="Arial"/>
                <a:cs typeface="Arial"/>
              </a:rPr>
              <a:t> </a:t>
            </a:r>
            <a:r>
              <a:rPr sz="1400" spc="-5" dirty="0">
                <a:latin typeface="Arial"/>
                <a:cs typeface="Arial"/>
              </a:rPr>
              <a:t>network.</a:t>
            </a:r>
            <a:endParaRPr sz="1400">
              <a:latin typeface="Arial"/>
              <a:cs typeface="Arial"/>
            </a:endParaRPr>
          </a:p>
          <a:p>
            <a:pPr marL="348615" marR="53975" indent="-335915">
              <a:lnSpc>
                <a:spcPct val="116100"/>
              </a:lnSpc>
              <a:buChar char="●"/>
              <a:tabLst>
                <a:tab pos="347980" algn="l"/>
                <a:tab pos="349250" algn="l"/>
              </a:tabLst>
            </a:pPr>
            <a:r>
              <a:rPr sz="1400" spc="-5" dirty="0">
                <a:latin typeface="Arial"/>
                <a:cs typeface="Arial"/>
              </a:rPr>
              <a:t>A LAN that uses high frequency</a:t>
            </a:r>
            <a:r>
              <a:rPr sz="1400" spc="-45" dirty="0">
                <a:latin typeface="Arial"/>
                <a:cs typeface="Arial"/>
              </a:rPr>
              <a:t> </a:t>
            </a:r>
            <a:r>
              <a:rPr sz="1400" spc="-5" dirty="0">
                <a:latin typeface="Arial"/>
                <a:cs typeface="Arial"/>
              </a:rPr>
              <a:t>radio  waves for communication.</a:t>
            </a:r>
            <a:endParaRPr sz="1400">
              <a:latin typeface="Arial"/>
              <a:cs typeface="Arial"/>
            </a:endParaRPr>
          </a:p>
          <a:p>
            <a:pPr marL="348615" marR="5080" indent="-335915">
              <a:lnSpc>
                <a:spcPct val="116100"/>
              </a:lnSpc>
              <a:buChar char="●"/>
              <a:tabLst>
                <a:tab pos="347980" algn="l"/>
                <a:tab pos="349250" algn="l"/>
              </a:tabLst>
            </a:pPr>
            <a:r>
              <a:rPr sz="1400" spc="-5" dirty="0">
                <a:latin typeface="Arial"/>
                <a:cs typeface="Arial"/>
              </a:rPr>
              <a:t>Provides short range connectivity with  high speed data</a:t>
            </a:r>
            <a:r>
              <a:rPr sz="1400" spc="10" dirty="0">
                <a:latin typeface="Arial"/>
                <a:cs typeface="Arial"/>
              </a:rPr>
              <a:t> </a:t>
            </a:r>
            <a:r>
              <a:rPr sz="1400" spc="-5" dirty="0">
                <a:latin typeface="Arial"/>
                <a:cs typeface="Arial"/>
              </a:rPr>
              <a:t>transmission</a:t>
            </a:r>
            <a:endParaRPr sz="1400">
              <a:latin typeface="Arial"/>
              <a:cs typeface="Arial"/>
            </a:endParaRPr>
          </a:p>
        </p:txBody>
      </p:sp>
      <p:sp>
        <p:nvSpPr>
          <p:cNvPr id="5" name="object 5"/>
          <p:cNvSpPr/>
          <p:nvPr/>
        </p:nvSpPr>
        <p:spPr>
          <a:xfrm>
            <a:off x="4572000" y="1448425"/>
            <a:ext cx="4571999" cy="290372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00812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ImageSource:https://www.networkstraining.com/different-types-of-networks/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544507" y="1740818"/>
            <a:ext cx="3462020" cy="290195"/>
          </a:xfrm>
          <a:prstGeom prst="rect">
            <a:avLst/>
          </a:prstGeom>
        </p:spPr>
        <p:txBody>
          <a:bodyPr vert="horz" wrap="square" lIns="0" tIns="0" rIns="0" bIns="0" rtlCol="0">
            <a:spAutoFit/>
          </a:bodyPr>
          <a:lstStyle/>
          <a:p>
            <a:pPr marL="12700">
              <a:lnSpc>
                <a:spcPct val="100000"/>
              </a:lnSpc>
            </a:pPr>
            <a:r>
              <a:rPr sz="1800" spc="-5" dirty="0">
                <a:solidFill>
                  <a:srgbClr val="595959"/>
                </a:solidFill>
                <a:latin typeface="Arial"/>
                <a:cs typeface="Arial"/>
              </a:rPr>
              <a:t>VLAN(Virtual Local Area</a:t>
            </a:r>
            <a:r>
              <a:rPr sz="1800" spc="-110"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p:txBody>
      </p:sp>
      <p:sp>
        <p:nvSpPr>
          <p:cNvPr id="4" name="object 4"/>
          <p:cNvSpPr txBox="1"/>
          <p:nvPr/>
        </p:nvSpPr>
        <p:spPr>
          <a:xfrm>
            <a:off x="656568" y="3125737"/>
            <a:ext cx="3502660" cy="1253490"/>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Lst>
            </a:pPr>
            <a:r>
              <a:rPr sz="1400" spc="-5" dirty="0">
                <a:latin typeface="Arial"/>
                <a:cs typeface="Arial"/>
              </a:rPr>
              <a:t>Virtual Local Area Networks (VLANs)  divide a single existing physical network  into multiple logical</a:t>
            </a:r>
            <a:r>
              <a:rPr sz="1400" spc="25" dirty="0">
                <a:latin typeface="Arial"/>
                <a:cs typeface="Arial"/>
              </a:rPr>
              <a:t> </a:t>
            </a:r>
            <a:r>
              <a:rPr sz="1400" spc="-5" dirty="0">
                <a:latin typeface="Arial"/>
                <a:cs typeface="Arial"/>
              </a:rPr>
              <a:t>networks.</a:t>
            </a:r>
            <a:endParaRPr sz="1400">
              <a:latin typeface="Arial"/>
              <a:cs typeface="Arial"/>
            </a:endParaRPr>
          </a:p>
          <a:p>
            <a:pPr marL="348615" marR="414020" indent="-335915">
              <a:lnSpc>
                <a:spcPct val="116100"/>
              </a:lnSpc>
              <a:buChar char="●"/>
              <a:tabLst>
                <a:tab pos="347980" algn="l"/>
                <a:tab pos="349250" algn="l"/>
              </a:tabLst>
            </a:pPr>
            <a:r>
              <a:rPr sz="1400" spc="-15" dirty="0">
                <a:latin typeface="Arial"/>
                <a:cs typeface="Arial"/>
              </a:rPr>
              <a:t>Thereby, </a:t>
            </a:r>
            <a:r>
              <a:rPr sz="1400" spc="-5" dirty="0">
                <a:latin typeface="Arial"/>
                <a:cs typeface="Arial"/>
              </a:rPr>
              <a:t>each VLAN forms its own  broadcast</a:t>
            </a:r>
            <a:r>
              <a:rPr sz="1400" spc="-30" dirty="0">
                <a:latin typeface="Arial"/>
                <a:cs typeface="Arial"/>
              </a:rPr>
              <a:t> </a:t>
            </a:r>
            <a:r>
              <a:rPr sz="1400" spc="-5" dirty="0">
                <a:latin typeface="Arial"/>
                <a:cs typeface="Arial"/>
              </a:rPr>
              <a:t>domain.</a:t>
            </a:r>
            <a:endParaRPr sz="1400">
              <a:latin typeface="Arial"/>
              <a:cs typeface="Arial"/>
            </a:endParaRPr>
          </a:p>
        </p:txBody>
      </p:sp>
      <p:sp>
        <p:nvSpPr>
          <p:cNvPr id="5" name="object 5"/>
          <p:cNvSpPr/>
          <p:nvPr/>
        </p:nvSpPr>
        <p:spPr>
          <a:xfrm>
            <a:off x="4572000" y="1435875"/>
            <a:ext cx="4571999" cy="281939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3427729"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ImageSource:https://www.geeksforgeeks.org/virtual-lan-vlan/</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1033519" y="1600785"/>
            <a:ext cx="2484755" cy="568325"/>
          </a:xfrm>
          <a:prstGeom prst="rect">
            <a:avLst/>
          </a:prstGeom>
        </p:spPr>
        <p:txBody>
          <a:bodyPr vert="horz" wrap="square" lIns="0" tIns="0" rIns="0" bIns="0" rtlCol="0">
            <a:spAutoFit/>
          </a:bodyPr>
          <a:lstStyle/>
          <a:p>
            <a:pPr marL="229870" marR="5080" indent="-217804">
              <a:lnSpc>
                <a:spcPct val="100699"/>
              </a:lnSpc>
            </a:pPr>
            <a:r>
              <a:rPr sz="1800" spc="-5" dirty="0">
                <a:solidFill>
                  <a:srgbClr val="595959"/>
                </a:solidFill>
                <a:latin typeface="Arial"/>
                <a:cs typeface="Arial"/>
              </a:rPr>
              <a:t>VLAN(Virtual Local</a:t>
            </a:r>
            <a:r>
              <a:rPr sz="1800" spc="-150" dirty="0">
                <a:solidFill>
                  <a:srgbClr val="595959"/>
                </a:solidFill>
                <a:latin typeface="Arial"/>
                <a:cs typeface="Arial"/>
              </a:rPr>
              <a:t> </a:t>
            </a:r>
            <a:r>
              <a:rPr sz="1800" spc="-5" dirty="0">
                <a:solidFill>
                  <a:srgbClr val="595959"/>
                </a:solidFill>
                <a:latin typeface="Arial"/>
                <a:cs typeface="Arial"/>
              </a:rPr>
              <a:t>Area  Network)</a:t>
            </a:r>
            <a:r>
              <a:rPr sz="1750" spc="-5" dirty="0">
                <a:latin typeface="Arial"/>
                <a:cs typeface="Arial"/>
              </a:rPr>
              <a:t>(continued)</a:t>
            </a:r>
            <a:endParaRPr sz="1750">
              <a:latin typeface="Arial"/>
              <a:cs typeface="Arial"/>
            </a:endParaRPr>
          </a:p>
        </p:txBody>
      </p:sp>
      <p:sp>
        <p:nvSpPr>
          <p:cNvPr id="4" name="object 4"/>
          <p:cNvSpPr txBox="1"/>
          <p:nvPr/>
        </p:nvSpPr>
        <p:spPr>
          <a:xfrm>
            <a:off x="656568" y="2878087"/>
            <a:ext cx="3551554" cy="1501140"/>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Lst>
            </a:pPr>
            <a:r>
              <a:rPr sz="1400" spc="-5" dirty="0">
                <a:latin typeface="Arial"/>
                <a:cs typeface="Arial"/>
              </a:rPr>
              <a:t>Communication between two different  VLANs is only possible through a router  that has been connected to both</a:t>
            </a:r>
            <a:r>
              <a:rPr sz="1400" spc="40" dirty="0">
                <a:latin typeface="Arial"/>
                <a:cs typeface="Arial"/>
              </a:rPr>
              <a:t> </a:t>
            </a:r>
            <a:r>
              <a:rPr sz="1400" spc="-5" dirty="0">
                <a:latin typeface="Arial"/>
                <a:cs typeface="Arial"/>
              </a:rPr>
              <a:t>VLANs.</a:t>
            </a:r>
            <a:endParaRPr sz="1400">
              <a:latin typeface="Arial"/>
              <a:cs typeface="Arial"/>
            </a:endParaRPr>
          </a:p>
          <a:p>
            <a:pPr marL="348615" marR="419734" indent="-335915" algn="just">
              <a:lnSpc>
                <a:spcPct val="116100"/>
              </a:lnSpc>
              <a:buChar char="●"/>
              <a:tabLst>
                <a:tab pos="349250" algn="l"/>
              </a:tabLst>
            </a:pPr>
            <a:r>
              <a:rPr sz="1400" spc="-5" dirty="0">
                <a:latin typeface="Arial"/>
                <a:cs typeface="Arial"/>
              </a:rPr>
              <a:t>VLANs behave as if they had been  constructed using switches that are  independent of each</a:t>
            </a:r>
            <a:r>
              <a:rPr sz="1400" spc="-20" dirty="0">
                <a:latin typeface="Arial"/>
                <a:cs typeface="Arial"/>
              </a:rPr>
              <a:t> </a:t>
            </a:r>
            <a:r>
              <a:rPr sz="1400" spc="-15" dirty="0">
                <a:latin typeface="Arial"/>
                <a:cs typeface="Arial"/>
              </a:rPr>
              <a:t>other.</a:t>
            </a:r>
            <a:endParaRPr sz="1400">
              <a:latin typeface="Arial"/>
              <a:cs typeface="Arial"/>
            </a:endParaRPr>
          </a:p>
        </p:txBody>
      </p:sp>
      <p:sp>
        <p:nvSpPr>
          <p:cNvPr id="5" name="object 5"/>
          <p:cNvSpPr/>
          <p:nvPr/>
        </p:nvSpPr>
        <p:spPr>
          <a:xfrm>
            <a:off x="4572000" y="1622125"/>
            <a:ext cx="4571999" cy="263447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83997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90" dirty="0">
                <a:solidFill>
                  <a:srgbClr val="595959"/>
                </a:solidFill>
                <a:latin typeface="Arial"/>
                <a:cs typeface="Arial"/>
              </a:rPr>
              <a:t> </a:t>
            </a:r>
            <a:r>
              <a:rPr sz="700" spc="-5" dirty="0">
                <a:solidFill>
                  <a:srgbClr val="595959"/>
                </a:solidFill>
                <a:latin typeface="Arial"/>
                <a:cs typeface="Arial"/>
                <a:hlinkClick r:id="rId3"/>
              </a:rPr>
              <a:t>http://www.codesandtutorials.com/networking/basics/computer_network-types.php</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792474" y="1740818"/>
            <a:ext cx="2966720" cy="290195"/>
          </a:xfrm>
          <a:prstGeom prst="rect">
            <a:avLst/>
          </a:prstGeom>
        </p:spPr>
        <p:txBody>
          <a:bodyPr vert="horz" wrap="square" lIns="0" tIns="0" rIns="0" bIns="0" rtlCol="0">
            <a:spAutoFit/>
          </a:bodyPr>
          <a:lstStyle/>
          <a:p>
            <a:pPr marL="12700">
              <a:lnSpc>
                <a:spcPct val="100000"/>
              </a:lnSpc>
            </a:pPr>
            <a:r>
              <a:rPr sz="1800" spc="-5" dirty="0">
                <a:solidFill>
                  <a:srgbClr val="595959"/>
                </a:solidFill>
                <a:latin typeface="Arial"/>
                <a:cs typeface="Arial"/>
              </a:rPr>
              <a:t>VPN(Virtual Private</a:t>
            </a:r>
            <a:r>
              <a:rPr sz="1800" spc="-30"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p:txBody>
      </p:sp>
      <p:sp>
        <p:nvSpPr>
          <p:cNvPr id="4" name="object 4"/>
          <p:cNvSpPr txBox="1"/>
          <p:nvPr/>
        </p:nvSpPr>
        <p:spPr>
          <a:xfrm>
            <a:off x="656568" y="2878087"/>
            <a:ext cx="3522979" cy="1996439"/>
          </a:xfrm>
          <a:prstGeom prst="rect">
            <a:avLst/>
          </a:prstGeom>
        </p:spPr>
        <p:txBody>
          <a:bodyPr vert="horz" wrap="square" lIns="0" tIns="0" rIns="0" bIns="0" rtlCol="0">
            <a:spAutoFit/>
          </a:bodyPr>
          <a:lstStyle/>
          <a:p>
            <a:pPr marL="348615" marR="153670" indent="-335915">
              <a:lnSpc>
                <a:spcPct val="116100"/>
              </a:lnSpc>
              <a:buChar char="●"/>
              <a:tabLst>
                <a:tab pos="347980" algn="l"/>
                <a:tab pos="349250" algn="l"/>
              </a:tabLst>
            </a:pPr>
            <a:r>
              <a:rPr sz="1400" spc="-5" dirty="0">
                <a:latin typeface="Arial"/>
                <a:cs typeface="Arial"/>
              </a:rPr>
              <a:t>A Virtual Private Network is a type of  network that </a:t>
            </a:r>
            <a:r>
              <a:rPr sz="1400" dirty="0">
                <a:latin typeface="Arial"/>
                <a:cs typeface="Arial"/>
              </a:rPr>
              <a:t>makes </a:t>
            </a:r>
            <a:r>
              <a:rPr sz="1400" spc="-5" dirty="0">
                <a:latin typeface="Arial"/>
                <a:cs typeface="Arial"/>
              </a:rPr>
              <a:t>use of existing  private or public network infrastructure  (e.g the Internet) to provide a secure  network</a:t>
            </a:r>
            <a:r>
              <a:rPr sz="1400" spc="-25" dirty="0">
                <a:latin typeface="Arial"/>
                <a:cs typeface="Arial"/>
              </a:rPr>
              <a:t> </a:t>
            </a:r>
            <a:r>
              <a:rPr sz="1400" spc="-5" dirty="0">
                <a:latin typeface="Arial"/>
                <a:cs typeface="Arial"/>
              </a:rPr>
              <a:t>connection.</a:t>
            </a:r>
            <a:endParaRPr sz="1400">
              <a:latin typeface="Arial"/>
              <a:cs typeface="Arial"/>
            </a:endParaRPr>
          </a:p>
          <a:p>
            <a:pPr marL="348615" marR="5080" indent="-335915">
              <a:lnSpc>
                <a:spcPct val="116100"/>
              </a:lnSpc>
              <a:buChar char="●"/>
              <a:tabLst>
                <a:tab pos="347980" algn="l"/>
                <a:tab pos="349250" algn="l"/>
              </a:tabLst>
            </a:pPr>
            <a:r>
              <a:rPr sz="1400" spc="-5" dirty="0">
                <a:latin typeface="Arial"/>
                <a:cs typeface="Arial"/>
              </a:rPr>
              <a:t>This is often achieved by creating an  encrypted tunnel for secured end-to-end  </a:t>
            </a:r>
            <a:r>
              <a:rPr sz="1400" spc="-10" dirty="0">
                <a:latin typeface="Arial"/>
                <a:cs typeface="Arial"/>
              </a:rPr>
              <a:t>connectivity.</a:t>
            </a:r>
            <a:endParaRPr sz="1400">
              <a:latin typeface="Arial"/>
              <a:cs typeface="Arial"/>
            </a:endParaRPr>
          </a:p>
        </p:txBody>
      </p:sp>
      <p:sp>
        <p:nvSpPr>
          <p:cNvPr id="5" name="object 5"/>
          <p:cNvSpPr/>
          <p:nvPr/>
        </p:nvSpPr>
        <p:spPr>
          <a:xfrm>
            <a:off x="4555300" y="1567375"/>
            <a:ext cx="4588699" cy="278572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00812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ImageSource:https://www.networkstraining.com/different-types-of-networks/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1250892" y="1600785"/>
            <a:ext cx="2051685" cy="568325"/>
          </a:xfrm>
          <a:prstGeom prst="rect">
            <a:avLst/>
          </a:prstGeom>
        </p:spPr>
        <p:txBody>
          <a:bodyPr vert="horz" wrap="square" lIns="0" tIns="0" rIns="0" bIns="0" rtlCol="0">
            <a:spAutoFit/>
          </a:bodyPr>
          <a:lstStyle/>
          <a:p>
            <a:pPr marL="12700" marR="5080" indent="30480">
              <a:lnSpc>
                <a:spcPct val="100699"/>
              </a:lnSpc>
            </a:pPr>
            <a:r>
              <a:rPr sz="1800" spc="-5" dirty="0">
                <a:solidFill>
                  <a:srgbClr val="595959"/>
                </a:solidFill>
                <a:latin typeface="Arial"/>
                <a:cs typeface="Arial"/>
              </a:rPr>
              <a:t>VPN(Virtual Private  Network)</a:t>
            </a:r>
            <a:r>
              <a:rPr sz="1750" spc="-5" dirty="0">
                <a:latin typeface="Arial"/>
                <a:cs typeface="Arial"/>
              </a:rPr>
              <a:t>(continued)</a:t>
            </a:r>
            <a:endParaRPr sz="1750">
              <a:latin typeface="Arial"/>
              <a:cs typeface="Arial"/>
            </a:endParaRPr>
          </a:p>
        </p:txBody>
      </p:sp>
      <p:sp>
        <p:nvSpPr>
          <p:cNvPr id="4" name="object 4"/>
          <p:cNvSpPr txBox="1"/>
          <p:nvPr/>
        </p:nvSpPr>
        <p:spPr>
          <a:xfrm>
            <a:off x="656568" y="3001912"/>
            <a:ext cx="3561079" cy="1501140"/>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Lst>
            </a:pPr>
            <a:r>
              <a:rPr sz="1400" spc="-5" dirty="0">
                <a:latin typeface="Arial"/>
                <a:cs typeface="Arial"/>
              </a:rPr>
              <a:t>A Virtual Private Network uses data  encryption techniques to provide  security for files that are sent or received  over the</a:t>
            </a:r>
            <a:r>
              <a:rPr sz="1400" spc="-40" dirty="0">
                <a:latin typeface="Arial"/>
                <a:cs typeface="Arial"/>
              </a:rPr>
              <a:t> </a:t>
            </a:r>
            <a:r>
              <a:rPr sz="1400" spc="-5" dirty="0">
                <a:latin typeface="Arial"/>
                <a:cs typeface="Arial"/>
              </a:rPr>
              <a:t>network.</a:t>
            </a:r>
            <a:endParaRPr sz="1400">
              <a:latin typeface="Arial"/>
              <a:cs typeface="Arial"/>
            </a:endParaRPr>
          </a:p>
          <a:p>
            <a:pPr marL="348615" marR="122555" indent="-335915">
              <a:lnSpc>
                <a:spcPct val="116100"/>
              </a:lnSpc>
              <a:buChar char="●"/>
              <a:tabLst>
                <a:tab pos="347980" algn="l"/>
                <a:tab pos="349250" algn="l"/>
              </a:tabLst>
            </a:pPr>
            <a:r>
              <a:rPr sz="1400" spc="-5" dirty="0">
                <a:latin typeface="Arial"/>
                <a:cs typeface="Arial"/>
              </a:rPr>
              <a:t>This is often used by organizations that  have highly sensitive data to</a:t>
            </a:r>
            <a:r>
              <a:rPr sz="1400" spc="15" dirty="0">
                <a:latin typeface="Arial"/>
                <a:cs typeface="Arial"/>
              </a:rPr>
              <a:t> </a:t>
            </a:r>
            <a:r>
              <a:rPr sz="1400" spc="-10" dirty="0">
                <a:latin typeface="Arial"/>
                <a:cs typeface="Arial"/>
              </a:rPr>
              <a:t>transfer.</a:t>
            </a:r>
            <a:endParaRPr sz="1400">
              <a:latin typeface="Arial"/>
              <a:cs typeface="Arial"/>
            </a:endParaRPr>
          </a:p>
        </p:txBody>
      </p:sp>
      <p:sp>
        <p:nvSpPr>
          <p:cNvPr id="5" name="object 5"/>
          <p:cNvSpPr/>
          <p:nvPr/>
        </p:nvSpPr>
        <p:spPr>
          <a:xfrm>
            <a:off x="4572000" y="1699325"/>
            <a:ext cx="4571999" cy="203192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364807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dirty="0">
                <a:solidFill>
                  <a:srgbClr val="595959"/>
                </a:solidFill>
                <a:latin typeface="Arial"/>
                <a:cs typeface="Arial"/>
              </a:rPr>
              <a:t> </a:t>
            </a:r>
            <a:r>
              <a:rPr sz="700" spc="-5" dirty="0">
                <a:solidFill>
                  <a:srgbClr val="595959"/>
                </a:solidFill>
                <a:latin typeface="Arial"/>
                <a:cs typeface="Arial"/>
              </a:rPr>
              <a:t>https://en.wikipedia.org/wiki/Virtual_private_network</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803078" y="1740818"/>
            <a:ext cx="2945765" cy="290195"/>
          </a:xfrm>
          <a:prstGeom prst="rect">
            <a:avLst/>
          </a:prstGeom>
        </p:spPr>
        <p:txBody>
          <a:bodyPr vert="horz" wrap="square" lIns="0" tIns="0" rIns="0" bIns="0" rtlCol="0">
            <a:spAutoFit/>
          </a:bodyPr>
          <a:lstStyle/>
          <a:p>
            <a:pPr marL="12700">
              <a:lnSpc>
                <a:spcPct val="100000"/>
              </a:lnSpc>
            </a:pPr>
            <a:r>
              <a:rPr sz="1800" spc="-5" dirty="0">
                <a:solidFill>
                  <a:srgbClr val="595959"/>
                </a:solidFill>
                <a:latin typeface="Arial"/>
                <a:cs typeface="Arial"/>
              </a:rPr>
              <a:t>CAN(Campus Area</a:t>
            </a:r>
            <a:r>
              <a:rPr sz="1800" spc="-105"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p:txBody>
      </p:sp>
      <p:sp>
        <p:nvSpPr>
          <p:cNvPr id="4" name="object 4"/>
          <p:cNvSpPr txBox="1"/>
          <p:nvPr/>
        </p:nvSpPr>
        <p:spPr>
          <a:xfrm>
            <a:off x="535300" y="2630437"/>
            <a:ext cx="3594100" cy="2244090"/>
          </a:xfrm>
          <a:prstGeom prst="rect">
            <a:avLst/>
          </a:prstGeom>
        </p:spPr>
        <p:txBody>
          <a:bodyPr vert="horz" wrap="square" lIns="0" tIns="0" rIns="0" bIns="0" rtlCol="0">
            <a:spAutoFit/>
          </a:bodyPr>
          <a:lstStyle/>
          <a:p>
            <a:pPr marL="469900" marR="5080" indent="-336550">
              <a:lnSpc>
                <a:spcPct val="116100"/>
              </a:lnSpc>
              <a:buChar char="●"/>
              <a:tabLst>
                <a:tab pos="469265" algn="l"/>
                <a:tab pos="469900" algn="l"/>
              </a:tabLst>
            </a:pPr>
            <a:r>
              <a:rPr sz="1400" spc="-5" dirty="0">
                <a:latin typeface="Arial"/>
                <a:cs typeface="Arial"/>
              </a:rPr>
              <a:t>A campus area network (CAN) is a  network of multiple interconnected local  area networks (LAN) in a limited  geographical</a:t>
            </a:r>
            <a:r>
              <a:rPr sz="1400" spc="-25" dirty="0">
                <a:latin typeface="Arial"/>
                <a:cs typeface="Arial"/>
              </a:rPr>
              <a:t> </a:t>
            </a:r>
            <a:r>
              <a:rPr sz="1400" spc="-5" dirty="0">
                <a:latin typeface="Arial"/>
                <a:cs typeface="Arial"/>
              </a:rPr>
              <a:t>area.</a:t>
            </a:r>
            <a:endParaRPr sz="1400">
              <a:latin typeface="Arial"/>
              <a:cs typeface="Arial"/>
            </a:endParaRPr>
          </a:p>
          <a:p>
            <a:pPr marL="469900" marR="160655" indent="-336550">
              <a:lnSpc>
                <a:spcPct val="116100"/>
              </a:lnSpc>
              <a:buChar char="●"/>
              <a:tabLst>
                <a:tab pos="469265" algn="l"/>
                <a:tab pos="469900" algn="l"/>
              </a:tabLst>
            </a:pPr>
            <a:r>
              <a:rPr sz="1400" spc="-5" dirty="0">
                <a:latin typeface="Arial"/>
                <a:cs typeface="Arial"/>
              </a:rPr>
              <a:t>CAN is smaller than </a:t>
            </a:r>
            <a:r>
              <a:rPr sz="1400" spc="-20" dirty="0">
                <a:latin typeface="Arial"/>
                <a:cs typeface="Arial"/>
              </a:rPr>
              <a:t>WAN </a:t>
            </a:r>
            <a:r>
              <a:rPr sz="1400" spc="-5" dirty="0">
                <a:latin typeface="Arial"/>
                <a:cs typeface="Arial"/>
              </a:rPr>
              <a:t>(Wide</a:t>
            </a:r>
            <a:r>
              <a:rPr sz="1400" spc="-50" dirty="0">
                <a:latin typeface="Arial"/>
                <a:cs typeface="Arial"/>
              </a:rPr>
              <a:t> </a:t>
            </a:r>
            <a:r>
              <a:rPr sz="1400" spc="-5" dirty="0">
                <a:latin typeface="Arial"/>
                <a:cs typeface="Arial"/>
              </a:rPr>
              <a:t>Area  Network)</a:t>
            </a:r>
            <a:endParaRPr sz="1400">
              <a:latin typeface="Arial"/>
              <a:cs typeface="Arial"/>
            </a:endParaRPr>
          </a:p>
          <a:p>
            <a:pPr marL="469900" marR="54610" indent="-336550">
              <a:lnSpc>
                <a:spcPct val="116100"/>
              </a:lnSpc>
              <a:buChar char="●"/>
              <a:tabLst>
                <a:tab pos="469265" algn="l"/>
                <a:tab pos="469900" algn="l"/>
              </a:tabLst>
            </a:pPr>
            <a:r>
              <a:rPr sz="1400" spc="-5" dirty="0">
                <a:latin typeface="Arial"/>
                <a:cs typeface="Arial"/>
              </a:rPr>
              <a:t>CAN is also known as a controller area  network.</a:t>
            </a:r>
            <a:endParaRPr sz="1400">
              <a:latin typeface="Arial"/>
              <a:cs typeface="Arial"/>
            </a:endParaRPr>
          </a:p>
          <a:p>
            <a:pPr marL="12700">
              <a:lnSpc>
                <a:spcPct val="100000"/>
              </a:lnSpc>
              <a:spcBef>
                <a:spcPts val="270"/>
              </a:spcBef>
            </a:pPr>
            <a:r>
              <a:rPr sz="1400" spc="-5" dirty="0">
                <a:latin typeface="Arial"/>
                <a:cs typeface="Arial"/>
              </a:rPr>
              <a:t>Example:Network in</a:t>
            </a:r>
            <a:r>
              <a:rPr sz="1400" spc="20" dirty="0">
                <a:latin typeface="Arial"/>
                <a:cs typeface="Arial"/>
              </a:rPr>
              <a:t> </a:t>
            </a:r>
            <a:r>
              <a:rPr sz="1400" spc="-5" dirty="0">
                <a:latin typeface="Arial"/>
                <a:cs typeface="Arial"/>
              </a:rPr>
              <a:t>university</a:t>
            </a:r>
            <a:endParaRPr sz="1400">
              <a:latin typeface="Arial"/>
              <a:cs typeface="Arial"/>
            </a:endParaRPr>
          </a:p>
        </p:txBody>
      </p:sp>
      <p:sp>
        <p:nvSpPr>
          <p:cNvPr id="5" name="object 5"/>
          <p:cNvSpPr/>
          <p:nvPr/>
        </p:nvSpPr>
        <p:spPr>
          <a:xfrm>
            <a:off x="4572896" y="1878675"/>
            <a:ext cx="4571103" cy="230269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00812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ImageSource:https://www.networkstraining.com/different-types-of-networks/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834666" y="1740818"/>
            <a:ext cx="2882265" cy="290195"/>
          </a:xfrm>
          <a:prstGeom prst="rect">
            <a:avLst/>
          </a:prstGeom>
        </p:spPr>
        <p:txBody>
          <a:bodyPr vert="horz" wrap="square" lIns="0" tIns="0" rIns="0" bIns="0" rtlCol="0">
            <a:spAutoFit/>
          </a:bodyPr>
          <a:lstStyle/>
          <a:p>
            <a:pPr marL="12700">
              <a:lnSpc>
                <a:spcPct val="100000"/>
              </a:lnSpc>
            </a:pPr>
            <a:r>
              <a:rPr sz="1800" spc="-5" dirty="0">
                <a:solidFill>
                  <a:srgbClr val="595959"/>
                </a:solidFill>
                <a:latin typeface="Arial"/>
                <a:cs typeface="Arial"/>
              </a:rPr>
              <a:t>SAN(Storage Area</a:t>
            </a:r>
            <a:r>
              <a:rPr sz="1800" spc="-105"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p:txBody>
      </p:sp>
      <p:sp>
        <p:nvSpPr>
          <p:cNvPr id="4" name="object 4"/>
          <p:cNvSpPr txBox="1"/>
          <p:nvPr/>
        </p:nvSpPr>
        <p:spPr>
          <a:xfrm>
            <a:off x="535300" y="2878087"/>
            <a:ext cx="3621404" cy="1253490"/>
          </a:xfrm>
          <a:prstGeom prst="rect">
            <a:avLst/>
          </a:prstGeom>
        </p:spPr>
        <p:txBody>
          <a:bodyPr vert="horz" wrap="square" lIns="0" tIns="0" rIns="0" bIns="0" rtlCol="0">
            <a:spAutoFit/>
          </a:bodyPr>
          <a:lstStyle/>
          <a:p>
            <a:pPr marL="12700" marR="5080">
              <a:lnSpc>
                <a:spcPct val="116100"/>
              </a:lnSpc>
            </a:pPr>
            <a:r>
              <a:rPr sz="1400" spc="-5" dirty="0">
                <a:latin typeface="Arial"/>
                <a:cs typeface="Arial"/>
              </a:rPr>
              <a:t>A Storage Area Network (SAN) is a  specialized, high-speed network that provides  block-level network </a:t>
            </a:r>
            <a:r>
              <a:rPr sz="1400" dirty="0">
                <a:latin typeface="Arial"/>
                <a:cs typeface="Arial"/>
              </a:rPr>
              <a:t>access </a:t>
            </a:r>
            <a:r>
              <a:rPr sz="1400" spc="-5" dirty="0">
                <a:latin typeface="Arial"/>
                <a:cs typeface="Arial"/>
              </a:rPr>
              <a:t>to</a:t>
            </a:r>
            <a:r>
              <a:rPr sz="1400" spc="20" dirty="0">
                <a:latin typeface="Arial"/>
                <a:cs typeface="Arial"/>
              </a:rPr>
              <a:t> </a:t>
            </a:r>
            <a:r>
              <a:rPr sz="1400" spc="-5" dirty="0">
                <a:latin typeface="Arial"/>
                <a:cs typeface="Arial"/>
              </a:rPr>
              <a:t>storage.</a:t>
            </a:r>
            <a:endParaRPr sz="1400">
              <a:latin typeface="Arial"/>
              <a:cs typeface="Arial"/>
            </a:endParaRPr>
          </a:p>
          <a:p>
            <a:pPr marL="12700" marR="54610">
              <a:lnSpc>
                <a:spcPct val="116100"/>
              </a:lnSpc>
            </a:pPr>
            <a:r>
              <a:rPr sz="1400" spc="-5" dirty="0">
                <a:latin typeface="Arial"/>
                <a:cs typeface="Arial"/>
              </a:rPr>
              <a:t>Connects </a:t>
            </a:r>
            <a:r>
              <a:rPr sz="1400" dirty="0">
                <a:latin typeface="Arial"/>
                <a:cs typeface="Arial"/>
              </a:rPr>
              <a:t>servers </a:t>
            </a:r>
            <a:r>
              <a:rPr sz="1400" spc="-5" dirty="0">
                <a:latin typeface="Arial"/>
                <a:cs typeface="Arial"/>
              </a:rPr>
              <a:t>to data storage devices via  fiber-optic</a:t>
            </a:r>
            <a:r>
              <a:rPr sz="1400" spc="-25" dirty="0">
                <a:latin typeface="Arial"/>
                <a:cs typeface="Arial"/>
              </a:rPr>
              <a:t> </a:t>
            </a:r>
            <a:r>
              <a:rPr sz="1400" spc="-5" dirty="0">
                <a:latin typeface="Arial"/>
                <a:cs typeface="Arial"/>
              </a:rPr>
              <a:t>cables.</a:t>
            </a:r>
            <a:endParaRPr sz="1400">
              <a:latin typeface="Arial"/>
              <a:cs typeface="Arial"/>
            </a:endParaRPr>
          </a:p>
        </p:txBody>
      </p:sp>
      <p:sp>
        <p:nvSpPr>
          <p:cNvPr id="5" name="object 5"/>
          <p:cNvSpPr/>
          <p:nvPr/>
        </p:nvSpPr>
        <p:spPr>
          <a:xfrm>
            <a:off x="4572000" y="1499825"/>
            <a:ext cx="4571999" cy="257174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483997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90" dirty="0">
                <a:solidFill>
                  <a:srgbClr val="595959"/>
                </a:solidFill>
                <a:latin typeface="Arial"/>
                <a:cs typeface="Arial"/>
              </a:rPr>
              <a:t> </a:t>
            </a:r>
            <a:r>
              <a:rPr sz="700" spc="-5" dirty="0">
                <a:solidFill>
                  <a:srgbClr val="595959"/>
                </a:solidFill>
                <a:latin typeface="Arial"/>
                <a:cs typeface="Arial"/>
                <a:hlinkClick r:id="rId3"/>
              </a:rPr>
              <a:t>http://www.codesandtutorials.com/networking/basics/computer_network-types.php</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700" u="sng" dirty="0">
                <a:solidFill>
                  <a:srgbClr val="000000"/>
                </a:solidFill>
                <a:effectLst/>
                <a:latin typeface="+mj-lt"/>
                <a:ea typeface="Times New Roman" panose="02020603050405020304" pitchFamily="18" charset="0"/>
                <a:cs typeface="Bookman Old Style" panose="02050604050505020204" pitchFamily="18" charset="0"/>
                <a:hlinkClick r:id="rId3"/>
              </a:rPr>
              <a:t>https://ncert.nic.in/vocational/pdf/keit104.pdf</a:t>
            </a: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4 : Remove the Fan</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22437" y="2510582"/>
            <a:ext cx="4090669" cy="2914387"/>
          </a:xfrm>
          <a:prstGeom prst="rect">
            <a:avLst/>
          </a:prstGeom>
        </p:spPr>
        <p:txBody>
          <a:bodyPr vert="horz" wrap="square" lIns="0" tIns="52069" rIns="0" bIns="0" rtlCol="0">
            <a:spAutoFit/>
          </a:bodyPr>
          <a:lstStyle/>
          <a:p>
            <a:pPr marL="285750" indent="-285750">
              <a:lnSpc>
                <a:spcPct val="115000"/>
              </a:lnSpc>
              <a:spcBef>
                <a:spcPts val="1000"/>
              </a:spcBef>
              <a:spcAft>
                <a:spcPts val="1000"/>
              </a:spcAft>
              <a:buFont typeface="Arial" panose="020B0604020202020204" pitchFamily="34" charset="0"/>
              <a:buChar char="•"/>
              <a:tabLst>
                <a:tab pos="1375410" algn="l"/>
              </a:tabLst>
            </a:pPr>
            <a:r>
              <a:rPr lang="en-IN" dirty="0">
                <a:solidFill>
                  <a:srgbClr val="211D1E"/>
                </a:solidFill>
                <a:latin typeface="+mj-lt"/>
              </a:rPr>
              <a:t>Remove the fan now. Most computers have two fans — the system fan and CPU fan. The system fan is located at the back side of the computer to blow air into the computer. The CPU fan is located on top of the CPU heat sink. The fans and its connectors are labelled with their names. </a:t>
            </a:r>
          </a:p>
          <a:p>
            <a:pPr marL="285750" indent="-285750">
              <a:lnSpc>
                <a:spcPct val="115000"/>
              </a:lnSpc>
              <a:spcBef>
                <a:spcPts val="1000"/>
              </a:spcBef>
              <a:spcAft>
                <a:spcPts val="1000"/>
              </a:spcAft>
              <a:buFont typeface="Arial" panose="020B0604020202020204" pitchFamily="34" charset="0"/>
              <a:buChar char="•"/>
              <a:tabLst>
                <a:tab pos="1375410" algn="l"/>
              </a:tabLst>
            </a:pPr>
            <a:endParaRPr lang="en-IN" dirty="0">
              <a:solidFill>
                <a:srgbClr val="211D1E"/>
              </a:solidFill>
              <a:latin typeface="+mj-lt"/>
            </a:endParaRPr>
          </a:p>
          <a:p>
            <a:pPr marL="342900" lvl="0" indent="-342900">
              <a:spcAft>
                <a:spcPts val="75"/>
              </a:spcAft>
              <a:buFont typeface="+mj-lt"/>
              <a:buAutoNum type="arabicPeriod"/>
            </a:pPr>
            <a:endParaRPr lang="en-IN" dirty="0">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8" name="Picture 7">
            <a:extLst>
              <a:ext uri="{FF2B5EF4-FFF2-40B4-BE49-F238E27FC236}">
                <a16:creationId xmlns:a16="http://schemas.microsoft.com/office/drawing/2014/main" id="{2E956BEE-C308-426F-A8FC-CC06DEA9559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4835" y="809478"/>
            <a:ext cx="3074640" cy="3712485"/>
          </a:xfrm>
          <a:prstGeom prst="rect">
            <a:avLst/>
          </a:prstGeom>
          <a:noFill/>
          <a:ln>
            <a:noFill/>
          </a:ln>
        </p:spPr>
      </p:pic>
    </p:spTree>
    <p:extLst>
      <p:ext uri="{BB962C8B-B14F-4D97-AF65-F5344CB8AC3E}">
        <p14:creationId xmlns:p14="http://schemas.microsoft.com/office/powerpoint/2010/main" val="178321051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535300" y="1600785"/>
            <a:ext cx="3663315" cy="3025775"/>
          </a:xfrm>
          <a:prstGeom prst="rect">
            <a:avLst/>
          </a:prstGeom>
        </p:spPr>
        <p:txBody>
          <a:bodyPr vert="horz" wrap="square" lIns="0" tIns="0" rIns="0" bIns="0" rtlCol="0">
            <a:spAutoFit/>
          </a:bodyPr>
          <a:lstStyle/>
          <a:p>
            <a:pPr marL="727710" marR="900430" indent="72390">
              <a:lnSpc>
                <a:spcPct val="100699"/>
              </a:lnSpc>
            </a:pPr>
            <a:r>
              <a:rPr sz="1800" spc="-5" dirty="0">
                <a:solidFill>
                  <a:srgbClr val="595959"/>
                </a:solidFill>
                <a:latin typeface="Arial"/>
                <a:cs typeface="Arial"/>
              </a:rPr>
              <a:t>SAN(Storage Area  Network)</a:t>
            </a:r>
            <a:r>
              <a:rPr sz="1750" spc="-5" dirty="0">
                <a:latin typeface="Arial"/>
                <a:cs typeface="Arial"/>
              </a:rPr>
              <a:t>(continued)</a:t>
            </a:r>
            <a:endParaRPr sz="1750">
              <a:latin typeface="Arial"/>
              <a:cs typeface="Arial"/>
            </a:endParaRPr>
          </a:p>
          <a:p>
            <a:pPr>
              <a:lnSpc>
                <a:spcPct val="100000"/>
              </a:lnSpc>
            </a:pPr>
            <a:endParaRPr sz="2000">
              <a:latin typeface="Times New Roman"/>
              <a:cs typeface="Times New Roman"/>
            </a:endParaRPr>
          </a:p>
          <a:p>
            <a:pPr marL="469900" marR="5080" indent="-336550">
              <a:lnSpc>
                <a:spcPct val="116100"/>
              </a:lnSpc>
              <a:spcBef>
                <a:spcPts val="1455"/>
              </a:spcBef>
              <a:buChar char="●"/>
              <a:tabLst>
                <a:tab pos="469265" algn="l"/>
                <a:tab pos="469900" algn="l"/>
              </a:tabLst>
            </a:pPr>
            <a:r>
              <a:rPr sz="1400" spc="-5" dirty="0">
                <a:latin typeface="Arial"/>
                <a:cs typeface="Arial"/>
              </a:rPr>
              <a:t>SANs are typically composed of hosts,  switches, storage elements, and storage  devices that are interconnected using a  variety of technologies, topologies, and  protocols.</a:t>
            </a:r>
            <a:endParaRPr sz="1400">
              <a:latin typeface="Arial"/>
              <a:cs typeface="Arial"/>
            </a:endParaRPr>
          </a:p>
          <a:p>
            <a:pPr>
              <a:lnSpc>
                <a:spcPct val="100000"/>
              </a:lnSpc>
              <a:spcBef>
                <a:spcPts val="50"/>
              </a:spcBef>
            </a:pPr>
            <a:endParaRPr sz="1650">
              <a:latin typeface="Times New Roman"/>
              <a:cs typeface="Times New Roman"/>
            </a:endParaRPr>
          </a:p>
          <a:p>
            <a:pPr marL="12700" marR="946150">
              <a:lnSpc>
                <a:spcPct val="116100"/>
              </a:lnSpc>
            </a:pPr>
            <a:r>
              <a:rPr sz="1400" spc="-5" dirty="0">
                <a:latin typeface="Arial"/>
                <a:cs typeface="Arial"/>
              </a:rPr>
              <a:t>Example: Used for daily backup of  organization or a </a:t>
            </a:r>
            <a:r>
              <a:rPr sz="1400" dirty="0">
                <a:latin typeface="Arial"/>
                <a:cs typeface="Arial"/>
              </a:rPr>
              <a:t>mirror</a:t>
            </a:r>
            <a:r>
              <a:rPr sz="1400" spc="-15" dirty="0">
                <a:latin typeface="Arial"/>
                <a:cs typeface="Arial"/>
              </a:rPr>
              <a:t> </a:t>
            </a:r>
            <a:r>
              <a:rPr sz="1400" spc="-5" dirty="0">
                <a:latin typeface="Arial"/>
                <a:cs typeface="Arial"/>
              </a:rPr>
              <a:t>copy</a:t>
            </a:r>
            <a:endParaRPr sz="1400">
              <a:latin typeface="Arial"/>
              <a:cs typeface="Arial"/>
            </a:endParaRPr>
          </a:p>
        </p:txBody>
      </p:sp>
      <p:sp>
        <p:nvSpPr>
          <p:cNvPr id="4" name="object 4"/>
          <p:cNvSpPr/>
          <p:nvPr/>
        </p:nvSpPr>
        <p:spPr>
          <a:xfrm>
            <a:off x="4555950" y="1567375"/>
            <a:ext cx="4571999" cy="270852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400812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ImageSource:https://www.networkstraining.com/different-types-of-networks/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996436"/>
            <a:ext cx="1878330" cy="135890"/>
          </a:xfrm>
          <a:prstGeom prst="rect">
            <a:avLst/>
          </a:prstGeom>
        </p:spPr>
        <p:txBody>
          <a:bodyPr vert="horz" wrap="square" lIns="0" tIns="0" rIns="0" bIns="0" rtlCol="0">
            <a:spAutoFit/>
          </a:bodyPr>
          <a:lstStyle/>
          <a:p>
            <a:pPr marL="12700">
              <a:lnSpc>
                <a:spcPct val="100000"/>
              </a:lnSpc>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3" name="object 3"/>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4" name="object 4"/>
          <p:cNvSpPr txBox="1"/>
          <p:nvPr/>
        </p:nvSpPr>
        <p:spPr>
          <a:xfrm>
            <a:off x="510965" y="1740818"/>
            <a:ext cx="3677920" cy="3133725"/>
          </a:xfrm>
          <a:prstGeom prst="rect">
            <a:avLst/>
          </a:prstGeom>
        </p:spPr>
        <p:txBody>
          <a:bodyPr vert="horz" wrap="square" lIns="0" tIns="0" rIns="0" bIns="0" rtlCol="0">
            <a:spAutoFit/>
          </a:bodyPr>
          <a:lstStyle/>
          <a:p>
            <a:pPr marL="12700">
              <a:lnSpc>
                <a:spcPct val="100000"/>
              </a:lnSpc>
            </a:pPr>
            <a:r>
              <a:rPr sz="1800" spc="-5" dirty="0">
                <a:solidFill>
                  <a:srgbClr val="595959"/>
                </a:solidFill>
                <a:latin typeface="Arial"/>
                <a:cs typeface="Arial"/>
              </a:rPr>
              <a:t>SHAN(Smart Home Area</a:t>
            </a:r>
            <a:r>
              <a:rPr sz="1800" spc="-90"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a:p>
            <a:pPr>
              <a:lnSpc>
                <a:spcPct val="100000"/>
              </a:lnSpc>
              <a:spcBef>
                <a:spcPts val="20"/>
              </a:spcBef>
            </a:pPr>
            <a:endParaRPr sz="2500">
              <a:latin typeface="Times New Roman"/>
              <a:cs typeface="Times New Roman"/>
            </a:endParaRPr>
          </a:p>
          <a:p>
            <a:pPr marL="494030" marR="5080" indent="-335915">
              <a:lnSpc>
                <a:spcPct val="116100"/>
              </a:lnSpc>
              <a:buChar char="●"/>
              <a:tabLst>
                <a:tab pos="494030" algn="l"/>
                <a:tab pos="494665" algn="l"/>
              </a:tabLst>
            </a:pPr>
            <a:r>
              <a:rPr sz="1400" spc="-5" dirty="0">
                <a:latin typeface="Arial"/>
                <a:cs typeface="Arial"/>
              </a:rPr>
              <a:t>A home area network (HAN) is a  network contained within a user's home  that connects a person's digital devices,  from multiple computers and their  peripheral devices to telephones, VCRs,  televisions, video games, home security  systems, smart appliances, fax  machines and other digital devices that  are wired into the</a:t>
            </a:r>
            <a:r>
              <a:rPr sz="1400" dirty="0">
                <a:latin typeface="Arial"/>
                <a:cs typeface="Arial"/>
              </a:rPr>
              <a:t> </a:t>
            </a:r>
            <a:r>
              <a:rPr sz="1400" spc="-5" dirty="0">
                <a:latin typeface="Arial"/>
                <a:cs typeface="Arial"/>
              </a:rPr>
              <a:t>network.</a:t>
            </a:r>
            <a:endParaRPr sz="1400">
              <a:latin typeface="Arial"/>
              <a:cs typeface="Arial"/>
            </a:endParaRPr>
          </a:p>
          <a:p>
            <a:pPr marL="494030" indent="-335915">
              <a:lnSpc>
                <a:spcPct val="100000"/>
              </a:lnSpc>
              <a:spcBef>
                <a:spcPts val="270"/>
              </a:spcBef>
              <a:buChar char="●"/>
              <a:tabLst>
                <a:tab pos="494030" algn="l"/>
                <a:tab pos="494665" algn="l"/>
              </a:tabLst>
            </a:pPr>
            <a:r>
              <a:rPr sz="1400" spc="-5" dirty="0">
                <a:latin typeface="Arial"/>
                <a:cs typeface="Arial"/>
              </a:rPr>
              <a:t>The SHAN network generally used</a:t>
            </a:r>
            <a:r>
              <a:rPr sz="1400" spc="30" dirty="0">
                <a:latin typeface="Arial"/>
                <a:cs typeface="Arial"/>
              </a:rPr>
              <a:t> </a:t>
            </a:r>
            <a:r>
              <a:rPr sz="1400" spc="-5" dirty="0">
                <a:latin typeface="Arial"/>
                <a:cs typeface="Arial"/>
              </a:rPr>
              <a:t>in</a:t>
            </a:r>
            <a:endParaRPr sz="1400">
              <a:latin typeface="Arial"/>
              <a:cs typeface="Arial"/>
            </a:endParaRPr>
          </a:p>
        </p:txBody>
      </p:sp>
      <p:sp>
        <p:nvSpPr>
          <p:cNvPr id="5" name="object 5"/>
          <p:cNvSpPr txBox="1"/>
          <p:nvPr/>
        </p:nvSpPr>
        <p:spPr>
          <a:xfrm>
            <a:off x="992500" y="4893638"/>
            <a:ext cx="1948814" cy="228600"/>
          </a:xfrm>
          <a:prstGeom prst="rect">
            <a:avLst/>
          </a:prstGeom>
        </p:spPr>
        <p:txBody>
          <a:bodyPr vert="horz" wrap="square" lIns="0" tIns="0" rIns="0" bIns="0" rtlCol="0">
            <a:spAutoFit/>
          </a:bodyPr>
          <a:lstStyle/>
          <a:p>
            <a:pPr marL="12700">
              <a:lnSpc>
                <a:spcPct val="100000"/>
              </a:lnSpc>
            </a:pPr>
            <a:r>
              <a:rPr sz="1400" spc="-5" dirty="0">
                <a:latin typeface="Arial"/>
                <a:cs typeface="Arial"/>
              </a:rPr>
              <a:t>homes and </a:t>
            </a:r>
            <a:r>
              <a:rPr sz="1400" spc="-10" dirty="0">
                <a:latin typeface="Arial"/>
                <a:cs typeface="Arial"/>
              </a:rPr>
              <a:t>office</a:t>
            </a:r>
            <a:r>
              <a:rPr sz="1400" spc="-15" dirty="0">
                <a:latin typeface="Arial"/>
                <a:cs typeface="Arial"/>
              </a:rPr>
              <a:t> </a:t>
            </a:r>
            <a:r>
              <a:rPr sz="1400" spc="-5" dirty="0">
                <a:latin typeface="Arial"/>
                <a:cs typeface="Arial"/>
              </a:rPr>
              <a:t>space.</a:t>
            </a:r>
            <a:endParaRPr sz="1400">
              <a:latin typeface="Arial"/>
              <a:cs typeface="Arial"/>
            </a:endParaRPr>
          </a:p>
        </p:txBody>
      </p:sp>
      <p:sp>
        <p:nvSpPr>
          <p:cNvPr id="6" name="object 6"/>
          <p:cNvSpPr txBox="1"/>
          <p:nvPr/>
        </p:nvSpPr>
        <p:spPr>
          <a:xfrm>
            <a:off x="4645025" y="4854444"/>
            <a:ext cx="288988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20" dirty="0">
                <a:solidFill>
                  <a:srgbClr val="595959"/>
                </a:solidFill>
                <a:latin typeface="Arial"/>
                <a:cs typeface="Arial"/>
              </a:rPr>
              <a:t> </a:t>
            </a:r>
            <a:r>
              <a:rPr sz="700" spc="-5" dirty="0">
                <a:solidFill>
                  <a:srgbClr val="595959"/>
                </a:solidFill>
                <a:latin typeface="Arial"/>
                <a:cs typeface="Arial"/>
              </a:rPr>
              <a:t>https://networkencyclopedia.com/home-area-network-han/</a:t>
            </a:r>
            <a:endParaRPr sz="700">
              <a:latin typeface="Arial"/>
              <a:cs typeface="Arial"/>
            </a:endParaRPr>
          </a:p>
        </p:txBody>
      </p:sp>
      <p:sp>
        <p:nvSpPr>
          <p:cNvPr id="7" name="object 7"/>
          <p:cNvSpPr/>
          <p:nvPr/>
        </p:nvSpPr>
        <p:spPr>
          <a:xfrm>
            <a:off x="4572000" y="1458075"/>
            <a:ext cx="4571999" cy="28491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792362" y="1740818"/>
            <a:ext cx="2967355" cy="290195"/>
          </a:xfrm>
          <a:prstGeom prst="rect">
            <a:avLst/>
          </a:prstGeom>
        </p:spPr>
        <p:txBody>
          <a:bodyPr vert="horz" wrap="square" lIns="0" tIns="0" rIns="0" bIns="0" rtlCol="0">
            <a:spAutoFit/>
          </a:bodyPr>
          <a:lstStyle/>
          <a:p>
            <a:pPr marL="12700">
              <a:lnSpc>
                <a:spcPct val="100000"/>
              </a:lnSpc>
            </a:pPr>
            <a:r>
              <a:rPr sz="1800" spc="-15" dirty="0">
                <a:solidFill>
                  <a:srgbClr val="595959"/>
                </a:solidFill>
                <a:latin typeface="Arial"/>
                <a:cs typeface="Arial"/>
              </a:rPr>
              <a:t>PAN(Personal </a:t>
            </a:r>
            <a:r>
              <a:rPr sz="1800" spc="-5" dirty="0">
                <a:solidFill>
                  <a:srgbClr val="595959"/>
                </a:solidFill>
                <a:latin typeface="Arial"/>
                <a:cs typeface="Arial"/>
              </a:rPr>
              <a:t>Area</a:t>
            </a:r>
            <a:r>
              <a:rPr sz="1800" spc="-105" dirty="0">
                <a:solidFill>
                  <a:srgbClr val="595959"/>
                </a:solidFill>
                <a:latin typeface="Arial"/>
                <a:cs typeface="Arial"/>
              </a:rPr>
              <a:t> </a:t>
            </a:r>
            <a:r>
              <a:rPr sz="1800" spc="-5" dirty="0">
                <a:solidFill>
                  <a:srgbClr val="595959"/>
                </a:solidFill>
                <a:latin typeface="Arial"/>
                <a:cs typeface="Arial"/>
              </a:rPr>
              <a:t>Network)</a:t>
            </a:r>
            <a:endParaRPr sz="1800">
              <a:latin typeface="Arial"/>
              <a:cs typeface="Arial"/>
            </a:endParaRPr>
          </a:p>
        </p:txBody>
      </p:sp>
      <p:sp>
        <p:nvSpPr>
          <p:cNvPr id="4" name="object 4"/>
          <p:cNvSpPr txBox="1"/>
          <p:nvPr/>
        </p:nvSpPr>
        <p:spPr>
          <a:xfrm>
            <a:off x="656568" y="2878087"/>
            <a:ext cx="3522345" cy="1748789"/>
          </a:xfrm>
          <a:prstGeom prst="rect">
            <a:avLst/>
          </a:prstGeom>
        </p:spPr>
        <p:txBody>
          <a:bodyPr vert="horz" wrap="square" lIns="0" tIns="0" rIns="0" bIns="0" rtlCol="0">
            <a:spAutoFit/>
          </a:bodyPr>
          <a:lstStyle/>
          <a:p>
            <a:pPr marL="348615" marR="271145" indent="-335915">
              <a:lnSpc>
                <a:spcPct val="116100"/>
              </a:lnSpc>
              <a:buChar char="●"/>
              <a:tabLst>
                <a:tab pos="347980" algn="l"/>
                <a:tab pos="349250" algn="l"/>
              </a:tabLst>
            </a:pPr>
            <a:r>
              <a:rPr sz="1400" spc="-5" dirty="0">
                <a:latin typeface="Arial"/>
                <a:cs typeface="Arial"/>
              </a:rPr>
              <a:t>Personal Area Network is a network  arranged within an individual person,  typically within a range of 10</a:t>
            </a:r>
            <a:r>
              <a:rPr sz="1400" spc="45" dirty="0">
                <a:latin typeface="Arial"/>
                <a:cs typeface="Arial"/>
              </a:rPr>
              <a:t> </a:t>
            </a:r>
            <a:r>
              <a:rPr sz="1400" spc="-5" dirty="0">
                <a:latin typeface="Arial"/>
                <a:cs typeface="Arial"/>
              </a:rPr>
              <a:t>meters.</a:t>
            </a:r>
            <a:endParaRPr sz="1400">
              <a:latin typeface="Arial"/>
              <a:cs typeface="Arial"/>
            </a:endParaRPr>
          </a:p>
          <a:p>
            <a:pPr marL="348615" marR="5080" indent="-335915">
              <a:lnSpc>
                <a:spcPct val="116100"/>
              </a:lnSpc>
              <a:buChar char="●"/>
              <a:tabLst>
                <a:tab pos="347980" algn="l"/>
                <a:tab pos="349250" algn="l"/>
              </a:tabLst>
            </a:pPr>
            <a:r>
              <a:rPr sz="1400" spc="-5" dirty="0">
                <a:latin typeface="Arial"/>
                <a:cs typeface="Arial"/>
              </a:rPr>
              <a:t>Personal Area Network is used for  connecting the computer devices of  personal use is known as Personal</a:t>
            </a:r>
            <a:r>
              <a:rPr sz="1400" spc="-30" dirty="0">
                <a:latin typeface="Arial"/>
                <a:cs typeface="Arial"/>
              </a:rPr>
              <a:t> </a:t>
            </a:r>
            <a:r>
              <a:rPr sz="1400" spc="-5" dirty="0">
                <a:latin typeface="Arial"/>
                <a:cs typeface="Arial"/>
              </a:rPr>
              <a:t>Area  Network.</a:t>
            </a:r>
            <a:endParaRPr sz="1400">
              <a:latin typeface="Arial"/>
              <a:cs typeface="Arial"/>
            </a:endParaRPr>
          </a:p>
        </p:txBody>
      </p:sp>
      <p:sp>
        <p:nvSpPr>
          <p:cNvPr id="5" name="object 5"/>
          <p:cNvSpPr txBox="1"/>
          <p:nvPr/>
        </p:nvSpPr>
        <p:spPr>
          <a:xfrm>
            <a:off x="4645025" y="4854444"/>
            <a:ext cx="302133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5" dirty="0">
                <a:solidFill>
                  <a:srgbClr val="595959"/>
                </a:solidFill>
                <a:latin typeface="Arial"/>
                <a:cs typeface="Arial"/>
                <a:hlinkClick r:id="rId2"/>
              </a:rPr>
              <a:t>https://www.networkstraining.com/different-types-of-networks/</a:t>
            </a:r>
            <a:endParaRPr sz="700">
              <a:latin typeface="Arial"/>
              <a:cs typeface="Arial"/>
            </a:endParaRPr>
          </a:p>
        </p:txBody>
      </p:sp>
      <p:sp>
        <p:nvSpPr>
          <p:cNvPr id="6" name="object 6"/>
          <p:cNvSpPr/>
          <p:nvPr/>
        </p:nvSpPr>
        <p:spPr>
          <a:xfrm>
            <a:off x="4572000" y="1567375"/>
            <a:ext cx="4571999" cy="249554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30822" y="841033"/>
            <a:ext cx="3089910" cy="382270"/>
          </a:xfrm>
          <a:prstGeom prst="rect">
            <a:avLst/>
          </a:prstGeom>
        </p:spPr>
        <p:txBody>
          <a:bodyPr vert="horz" wrap="square" lIns="0" tIns="0" rIns="0" bIns="0" rtlCol="0">
            <a:spAutoFit/>
          </a:bodyPr>
          <a:lstStyle/>
          <a:p>
            <a:pPr marL="12700">
              <a:lnSpc>
                <a:spcPct val="100000"/>
              </a:lnSpc>
            </a:pPr>
            <a:r>
              <a:rPr spc="-35" dirty="0"/>
              <a:t>Type </a:t>
            </a:r>
            <a:r>
              <a:rPr spc="-5" dirty="0"/>
              <a:t>of Area</a:t>
            </a:r>
            <a:r>
              <a:rPr spc="-145" dirty="0"/>
              <a:t> </a:t>
            </a:r>
            <a:r>
              <a:rPr spc="-5" dirty="0"/>
              <a:t>Networks</a:t>
            </a:r>
          </a:p>
        </p:txBody>
      </p:sp>
      <p:sp>
        <p:nvSpPr>
          <p:cNvPr id="3" name="object 3"/>
          <p:cNvSpPr txBox="1"/>
          <p:nvPr/>
        </p:nvSpPr>
        <p:spPr>
          <a:xfrm>
            <a:off x="1250892" y="1600785"/>
            <a:ext cx="2051685" cy="568325"/>
          </a:xfrm>
          <a:prstGeom prst="rect">
            <a:avLst/>
          </a:prstGeom>
        </p:spPr>
        <p:txBody>
          <a:bodyPr vert="horz" wrap="square" lIns="0" tIns="0" rIns="0" bIns="0" rtlCol="0">
            <a:spAutoFit/>
          </a:bodyPr>
          <a:lstStyle/>
          <a:p>
            <a:pPr marL="12700" marR="5080" indent="30480">
              <a:lnSpc>
                <a:spcPct val="100699"/>
              </a:lnSpc>
            </a:pPr>
            <a:r>
              <a:rPr sz="1800" spc="-15" dirty="0">
                <a:solidFill>
                  <a:srgbClr val="595959"/>
                </a:solidFill>
                <a:latin typeface="Arial"/>
                <a:cs typeface="Arial"/>
              </a:rPr>
              <a:t>PAN(Personal </a:t>
            </a:r>
            <a:r>
              <a:rPr sz="1800" spc="-5" dirty="0">
                <a:solidFill>
                  <a:srgbClr val="595959"/>
                </a:solidFill>
                <a:latin typeface="Arial"/>
                <a:cs typeface="Arial"/>
              </a:rPr>
              <a:t>Area  Network)</a:t>
            </a:r>
            <a:r>
              <a:rPr sz="1750" spc="-5" dirty="0">
                <a:latin typeface="Arial"/>
                <a:cs typeface="Arial"/>
              </a:rPr>
              <a:t>(continued)</a:t>
            </a:r>
            <a:endParaRPr sz="1750">
              <a:latin typeface="Arial"/>
              <a:cs typeface="Arial"/>
            </a:endParaRPr>
          </a:p>
        </p:txBody>
      </p:sp>
      <p:sp>
        <p:nvSpPr>
          <p:cNvPr id="4" name="object 4"/>
          <p:cNvSpPr txBox="1"/>
          <p:nvPr/>
        </p:nvSpPr>
        <p:spPr>
          <a:xfrm>
            <a:off x="656568" y="2878087"/>
            <a:ext cx="3423285" cy="1501140"/>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Lst>
            </a:pPr>
            <a:r>
              <a:rPr sz="1400" spc="-5" dirty="0">
                <a:latin typeface="Arial"/>
                <a:cs typeface="Arial"/>
              </a:rPr>
              <a:t>Personal computer devices that are  used to develop the personal area  network are the laptop, mobile phones,  media player and play</a:t>
            </a:r>
            <a:r>
              <a:rPr sz="1400" spc="20" dirty="0">
                <a:latin typeface="Arial"/>
                <a:cs typeface="Arial"/>
              </a:rPr>
              <a:t> </a:t>
            </a:r>
            <a:r>
              <a:rPr sz="1400" spc="-5" dirty="0">
                <a:latin typeface="Arial"/>
                <a:cs typeface="Arial"/>
              </a:rPr>
              <a:t>stations.</a:t>
            </a:r>
            <a:endParaRPr sz="1400">
              <a:latin typeface="Arial"/>
              <a:cs typeface="Arial"/>
            </a:endParaRPr>
          </a:p>
          <a:p>
            <a:pPr marL="348615" marR="24765" indent="-335915">
              <a:lnSpc>
                <a:spcPct val="116100"/>
              </a:lnSpc>
              <a:buChar char="●"/>
              <a:tabLst>
                <a:tab pos="347980" algn="l"/>
                <a:tab pos="349250" algn="l"/>
              </a:tabLst>
            </a:pPr>
            <a:r>
              <a:rPr sz="1400" spc="-5" dirty="0">
                <a:latin typeface="Arial"/>
                <a:cs typeface="Arial"/>
              </a:rPr>
              <a:t>Personal Area Network </a:t>
            </a:r>
            <a:r>
              <a:rPr sz="1400" dirty="0">
                <a:latin typeface="Arial"/>
                <a:cs typeface="Arial"/>
              </a:rPr>
              <a:t>covers </a:t>
            </a:r>
            <a:r>
              <a:rPr sz="1400" spc="-5" dirty="0">
                <a:latin typeface="Arial"/>
                <a:cs typeface="Arial"/>
              </a:rPr>
              <a:t>an</a:t>
            </a:r>
            <a:r>
              <a:rPr sz="1400" spc="-70" dirty="0">
                <a:latin typeface="Arial"/>
                <a:cs typeface="Arial"/>
              </a:rPr>
              <a:t> </a:t>
            </a:r>
            <a:r>
              <a:rPr sz="1400" spc="-5" dirty="0">
                <a:latin typeface="Arial"/>
                <a:cs typeface="Arial"/>
              </a:rPr>
              <a:t>area  of 30</a:t>
            </a:r>
            <a:r>
              <a:rPr sz="1400" spc="-70" dirty="0">
                <a:latin typeface="Arial"/>
                <a:cs typeface="Arial"/>
              </a:rPr>
              <a:t> </a:t>
            </a:r>
            <a:r>
              <a:rPr sz="1400" spc="-5" dirty="0">
                <a:latin typeface="Arial"/>
                <a:cs typeface="Arial"/>
              </a:rPr>
              <a:t>feet.</a:t>
            </a:r>
            <a:endParaRPr sz="1400">
              <a:latin typeface="Arial"/>
              <a:cs typeface="Arial"/>
            </a:endParaRPr>
          </a:p>
        </p:txBody>
      </p:sp>
      <p:sp>
        <p:nvSpPr>
          <p:cNvPr id="5" name="object 5"/>
          <p:cNvSpPr txBox="1"/>
          <p:nvPr/>
        </p:nvSpPr>
        <p:spPr>
          <a:xfrm>
            <a:off x="4645025" y="4854444"/>
            <a:ext cx="273685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a:t>
            </a:r>
            <a:r>
              <a:rPr sz="700" spc="160" dirty="0">
                <a:solidFill>
                  <a:srgbClr val="595959"/>
                </a:solidFill>
                <a:latin typeface="Arial"/>
                <a:cs typeface="Arial"/>
              </a:rPr>
              <a:t> </a:t>
            </a:r>
            <a:r>
              <a:rPr sz="700" spc="-5" dirty="0">
                <a:solidFill>
                  <a:srgbClr val="595959"/>
                </a:solidFill>
                <a:latin typeface="Arial"/>
                <a:cs typeface="Arial"/>
                <a:hlinkClick r:id="rId2"/>
              </a:rPr>
              <a:t>https://www.javatpoint.com/types-of-computer-network</a:t>
            </a:r>
            <a:endParaRPr sz="700">
              <a:latin typeface="Arial"/>
              <a:cs typeface="Arial"/>
            </a:endParaRPr>
          </a:p>
        </p:txBody>
      </p:sp>
      <p:sp>
        <p:nvSpPr>
          <p:cNvPr id="6" name="object 6"/>
          <p:cNvSpPr/>
          <p:nvPr/>
        </p:nvSpPr>
        <p:spPr>
          <a:xfrm>
            <a:off x="4572000" y="1354900"/>
            <a:ext cx="4571999" cy="3011624"/>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766" y="841033"/>
            <a:ext cx="3258820" cy="382270"/>
          </a:xfrm>
          <a:prstGeom prst="rect">
            <a:avLst/>
          </a:prstGeom>
        </p:spPr>
        <p:txBody>
          <a:bodyPr vert="horz" wrap="square" lIns="0" tIns="0" rIns="0" bIns="0" rtlCol="0">
            <a:spAutoFit/>
          </a:bodyPr>
          <a:lstStyle/>
          <a:p>
            <a:pPr marL="12700">
              <a:lnSpc>
                <a:spcPct val="100000"/>
              </a:lnSpc>
            </a:pPr>
            <a:r>
              <a:rPr spc="-5" dirty="0"/>
              <a:t>Internet and Intranet</a:t>
            </a:r>
            <a:r>
              <a:rPr spc="-15" dirty="0"/>
              <a:t> </a:t>
            </a:r>
            <a:r>
              <a:rPr spc="-5" dirty="0"/>
              <a:t>etc</a:t>
            </a:r>
          </a:p>
        </p:txBody>
      </p:sp>
      <p:sp>
        <p:nvSpPr>
          <p:cNvPr id="3" name="object 3"/>
          <p:cNvSpPr txBox="1"/>
          <p:nvPr/>
        </p:nvSpPr>
        <p:spPr>
          <a:xfrm>
            <a:off x="656568" y="1740818"/>
            <a:ext cx="3569335" cy="3009900"/>
          </a:xfrm>
          <a:prstGeom prst="rect">
            <a:avLst/>
          </a:prstGeom>
        </p:spPr>
        <p:txBody>
          <a:bodyPr vert="horz" wrap="square" lIns="0" tIns="0" rIns="0" bIns="0" rtlCol="0">
            <a:spAutoFit/>
          </a:bodyPr>
          <a:lstStyle/>
          <a:p>
            <a:pPr marR="321310" algn="ctr">
              <a:lnSpc>
                <a:spcPct val="100000"/>
              </a:lnSpc>
            </a:pPr>
            <a:r>
              <a:rPr sz="1800" spc="-5" dirty="0">
                <a:latin typeface="Arial"/>
                <a:cs typeface="Arial"/>
              </a:rPr>
              <a:t>Internet</a:t>
            </a:r>
            <a:endParaRPr sz="1800">
              <a:latin typeface="Arial"/>
              <a:cs typeface="Arial"/>
            </a:endParaRPr>
          </a:p>
          <a:p>
            <a:pPr>
              <a:lnSpc>
                <a:spcPct val="100000"/>
              </a:lnSpc>
            </a:pPr>
            <a:endParaRPr sz="2000">
              <a:latin typeface="Times New Roman"/>
              <a:cs typeface="Times New Roman"/>
            </a:endParaRPr>
          </a:p>
          <a:p>
            <a:pPr marL="348615" marR="5715" indent="-335915" algn="just">
              <a:lnSpc>
                <a:spcPct val="116100"/>
              </a:lnSpc>
              <a:spcBef>
                <a:spcPts val="1570"/>
              </a:spcBef>
              <a:buChar char="●"/>
              <a:tabLst>
                <a:tab pos="349250" algn="l"/>
              </a:tabLst>
            </a:pPr>
            <a:r>
              <a:rPr sz="1400" spc="-5" dirty="0">
                <a:solidFill>
                  <a:srgbClr val="222222"/>
                </a:solidFill>
                <a:latin typeface="Arial"/>
                <a:cs typeface="Arial"/>
              </a:rPr>
              <a:t>The Internet consists of a network of  computers that anyone can</a:t>
            </a:r>
            <a:r>
              <a:rPr sz="1400" spc="30" dirty="0">
                <a:solidFill>
                  <a:srgbClr val="222222"/>
                </a:solidFill>
                <a:latin typeface="Arial"/>
                <a:cs typeface="Arial"/>
              </a:rPr>
              <a:t> </a:t>
            </a:r>
            <a:r>
              <a:rPr sz="1400" spc="-5" dirty="0">
                <a:solidFill>
                  <a:srgbClr val="222222"/>
                </a:solidFill>
                <a:latin typeface="Arial"/>
                <a:cs typeface="Arial"/>
              </a:rPr>
              <a:t>access.</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Many intranets together make up the  internet.</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It is a public network therefore anyone  can </a:t>
            </a:r>
            <a:r>
              <a:rPr sz="1400" dirty="0">
                <a:solidFill>
                  <a:srgbClr val="222222"/>
                </a:solidFill>
                <a:latin typeface="Arial"/>
                <a:cs typeface="Arial"/>
              </a:rPr>
              <a:t>access </a:t>
            </a:r>
            <a:r>
              <a:rPr sz="1400" spc="-5" dirty="0">
                <a:solidFill>
                  <a:srgbClr val="222222"/>
                </a:solidFill>
                <a:latin typeface="Arial"/>
                <a:cs typeface="Arial"/>
              </a:rPr>
              <a:t>the</a:t>
            </a:r>
            <a:r>
              <a:rPr sz="1400" spc="-45" dirty="0">
                <a:solidFill>
                  <a:srgbClr val="222222"/>
                </a:solidFill>
                <a:latin typeface="Arial"/>
                <a:cs typeface="Arial"/>
              </a:rPr>
              <a:t> </a:t>
            </a:r>
            <a:r>
              <a:rPr sz="1400" spc="-5" dirty="0">
                <a:solidFill>
                  <a:srgbClr val="222222"/>
                </a:solidFill>
                <a:latin typeface="Arial"/>
                <a:cs typeface="Arial"/>
              </a:rPr>
              <a:t>internet.</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There is no limit to the number of </a:t>
            </a:r>
            <a:r>
              <a:rPr sz="1400" dirty="0">
                <a:solidFill>
                  <a:srgbClr val="222222"/>
                </a:solidFill>
                <a:latin typeface="Arial"/>
                <a:cs typeface="Arial"/>
              </a:rPr>
              <a:t>users  </a:t>
            </a:r>
            <a:r>
              <a:rPr sz="1400" spc="-5" dirty="0">
                <a:solidFill>
                  <a:srgbClr val="222222"/>
                </a:solidFill>
                <a:latin typeface="Arial"/>
                <a:cs typeface="Arial"/>
              </a:rPr>
              <a:t>who can use the internet at any given  time</a:t>
            </a:r>
            <a:endParaRPr sz="1400">
              <a:latin typeface="Arial"/>
              <a:cs typeface="Arial"/>
            </a:endParaRPr>
          </a:p>
        </p:txBody>
      </p:sp>
      <p:sp>
        <p:nvSpPr>
          <p:cNvPr id="4" name="object 4"/>
          <p:cNvSpPr txBox="1"/>
          <p:nvPr/>
        </p:nvSpPr>
        <p:spPr>
          <a:xfrm>
            <a:off x="3633256" y="4854444"/>
            <a:ext cx="5230495" cy="278130"/>
          </a:xfrm>
          <a:prstGeom prst="rect">
            <a:avLst/>
          </a:prstGeom>
        </p:spPr>
        <p:txBody>
          <a:bodyPr vert="horz" wrap="square" lIns="0" tIns="0" rIns="0" bIns="0" rtlCol="0">
            <a:spAutoFit/>
          </a:bodyPr>
          <a:lstStyle/>
          <a:p>
            <a:pPr marL="1024255">
              <a:lnSpc>
                <a:spcPct val="100000"/>
              </a:lnSpc>
            </a:pPr>
            <a:r>
              <a:rPr sz="700" spc="-5" dirty="0">
                <a:solidFill>
                  <a:srgbClr val="595959"/>
                </a:solidFill>
                <a:latin typeface="Arial"/>
                <a:cs typeface="Arial"/>
              </a:rPr>
              <a:t>ImageSource:</a:t>
            </a:r>
            <a:endParaRPr sz="700">
              <a:latin typeface="Arial"/>
              <a:cs typeface="Arial"/>
            </a:endParaRPr>
          </a:p>
          <a:p>
            <a:pPr marL="12700">
              <a:lnSpc>
                <a:spcPct val="100000"/>
              </a:lnSpc>
              <a:spcBef>
                <a:spcPts val="35"/>
              </a:spcBef>
            </a:pPr>
            <a:r>
              <a:rPr sz="1200" spc="-7" baseline="-17361" dirty="0">
                <a:latin typeface="Arial"/>
                <a:cs typeface="Arial"/>
              </a:rPr>
              <a:t>©  Edunet  Foundation.</a:t>
            </a:r>
            <a:r>
              <a:rPr sz="1200" spc="60" baseline="-17361" dirty="0">
                <a:latin typeface="Arial"/>
                <a:cs typeface="Arial"/>
              </a:rPr>
              <a:t> </a:t>
            </a:r>
            <a:r>
              <a:rPr sz="1200" spc="-82" baseline="-17361" dirty="0">
                <a:latin typeface="Arial"/>
                <a:cs typeface="Arial"/>
              </a:rPr>
              <a:t>A</a:t>
            </a:r>
            <a:r>
              <a:rPr sz="700" spc="-55" dirty="0">
                <a:solidFill>
                  <a:srgbClr val="595959"/>
                </a:solidFill>
                <a:latin typeface="Arial"/>
                <a:cs typeface="Arial"/>
              </a:rPr>
              <a:t>ht</a:t>
            </a:r>
            <a:r>
              <a:rPr sz="1200" spc="-82" baseline="-17361" dirty="0">
                <a:latin typeface="Arial"/>
                <a:cs typeface="Arial"/>
              </a:rPr>
              <a:t>l</a:t>
            </a:r>
            <a:r>
              <a:rPr sz="700" spc="-55" dirty="0">
                <a:solidFill>
                  <a:srgbClr val="595959"/>
                </a:solidFill>
                <a:latin typeface="Arial"/>
                <a:cs typeface="Arial"/>
              </a:rPr>
              <a:t>t</a:t>
            </a:r>
            <a:r>
              <a:rPr sz="1200" spc="-82" baseline="-17361" dirty="0">
                <a:latin typeface="Arial"/>
                <a:cs typeface="Arial"/>
              </a:rPr>
              <a:t>l</a:t>
            </a:r>
            <a:r>
              <a:rPr sz="700" spc="-55" dirty="0">
                <a:solidFill>
                  <a:srgbClr val="595959"/>
                </a:solidFill>
                <a:latin typeface="Arial"/>
                <a:cs typeface="Arial"/>
              </a:rPr>
              <a:t>p</a:t>
            </a:r>
            <a:r>
              <a:rPr sz="1200" spc="-82" baseline="-17361" dirty="0">
                <a:latin typeface="Arial"/>
                <a:cs typeface="Arial"/>
              </a:rPr>
              <a:t>r</a:t>
            </a:r>
            <a:r>
              <a:rPr sz="700" spc="-55" dirty="0">
                <a:solidFill>
                  <a:srgbClr val="595959"/>
                </a:solidFill>
                <a:latin typeface="Arial"/>
                <a:cs typeface="Arial"/>
              </a:rPr>
              <a:t>s</a:t>
            </a:r>
            <a:r>
              <a:rPr sz="1200" spc="-82" baseline="-17361" dirty="0">
                <a:latin typeface="Arial"/>
                <a:cs typeface="Arial"/>
              </a:rPr>
              <a:t>i</a:t>
            </a:r>
            <a:r>
              <a:rPr sz="700" spc="-55" dirty="0">
                <a:solidFill>
                  <a:srgbClr val="595959"/>
                </a:solidFill>
                <a:latin typeface="Arial"/>
                <a:cs typeface="Arial"/>
              </a:rPr>
              <a:t>:</a:t>
            </a:r>
            <a:r>
              <a:rPr sz="1200" spc="-82" baseline="-17361" dirty="0">
                <a:latin typeface="Arial"/>
                <a:cs typeface="Arial"/>
              </a:rPr>
              <a:t>g</a:t>
            </a:r>
            <a:r>
              <a:rPr sz="700" spc="-55" dirty="0">
                <a:solidFill>
                  <a:srgbClr val="595959"/>
                </a:solidFill>
                <a:latin typeface="Arial"/>
                <a:cs typeface="Arial"/>
              </a:rPr>
              <a:t>//</a:t>
            </a:r>
            <a:r>
              <a:rPr sz="1200" spc="-82" baseline="-17361" dirty="0">
                <a:latin typeface="Arial"/>
                <a:cs typeface="Arial"/>
              </a:rPr>
              <a:t>h</a:t>
            </a:r>
            <a:r>
              <a:rPr sz="700" spc="-55" dirty="0">
                <a:solidFill>
                  <a:srgbClr val="595959"/>
                </a:solidFill>
                <a:latin typeface="Arial"/>
                <a:cs typeface="Arial"/>
              </a:rPr>
              <a:t>s</a:t>
            </a:r>
            <a:r>
              <a:rPr sz="1200" spc="-82" baseline="-17361" dirty="0">
                <a:latin typeface="Arial"/>
                <a:cs typeface="Arial"/>
              </a:rPr>
              <a:t>t</a:t>
            </a:r>
            <a:r>
              <a:rPr sz="700" spc="-55" dirty="0">
                <a:solidFill>
                  <a:srgbClr val="595959"/>
                </a:solidFill>
                <a:latin typeface="Arial"/>
                <a:cs typeface="Arial"/>
              </a:rPr>
              <a:t>p</a:t>
            </a:r>
            <a:r>
              <a:rPr sz="1200" spc="-82" baseline="-17361" dirty="0">
                <a:latin typeface="Arial"/>
                <a:cs typeface="Arial"/>
              </a:rPr>
              <a:t>s</a:t>
            </a:r>
            <a:r>
              <a:rPr sz="700" spc="-55" dirty="0">
                <a:solidFill>
                  <a:srgbClr val="595959"/>
                </a:solidFill>
                <a:latin typeface="Arial"/>
                <a:cs typeface="Arial"/>
              </a:rPr>
              <a:t>ec</a:t>
            </a:r>
            <a:r>
              <a:rPr sz="1200" spc="-82" baseline="-17361" dirty="0">
                <a:latin typeface="Arial"/>
                <a:cs typeface="Arial"/>
              </a:rPr>
              <a:t>re</a:t>
            </a:r>
            <a:r>
              <a:rPr sz="700" spc="-55" dirty="0">
                <a:solidFill>
                  <a:srgbClr val="595959"/>
                </a:solidFill>
                <a:latin typeface="Arial"/>
                <a:cs typeface="Arial"/>
              </a:rPr>
              <a:t>tr</a:t>
            </a:r>
            <a:r>
              <a:rPr sz="1200" spc="-82" baseline="-17361" dirty="0">
                <a:latin typeface="Arial"/>
                <a:cs typeface="Arial"/>
              </a:rPr>
              <a:t>s</a:t>
            </a:r>
            <a:r>
              <a:rPr sz="700" spc="-55" dirty="0">
                <a:solidFill>
                  <a:srgbClr val="595959"/>
                </a:solidFill>
                <a:latin typeface="Arial"/>
                <a:cs typeface="Arial"/>
              </a:rPr>
              <a:t>um</a:t>
            </a:r>
            <a:r>
              <a:rPr sz="1200" spc="-82" baseline="-17361" dirty="0">
                <a:latin typeface="Arial"/>
                <a:cs typeface="Arial"/>
              </a:rPr>
              <a:t>er</a:t>
            </a:r>
            <a:r>
              <a:rPr sz="700" spc="-55" dirty="0">
                <a:solidFill>
                  <a:srgbClr val="595959"/>
                </a:solidFill>
                <a:latin typeface="Arial"/>
                <a:cs typeface="Arial"/>
              </a:rPr>
              <a:t>.</a:t>
            </a:r>
            <a:r>
              <a:rPr sz="1200" spc="-82" baseline="-17361" dirty="0">
                <a:latin typeface="Arial"/>
                <a:cs typeface="Arial"/>
              </a:rPr>
              <a:t>v</a:t>
            </a:r>
            <a:r>
              <a:rPr sz="700" spc="-55" dirty="0">
                <a:solidFill>
                  <a:srgbClr val="595959"/>
                </a:solidFill>
                <a:latin typeface="Arial"/>
                <a:cs typeface="Arial"/>
              </a:rPr>
              <a:t>ie</a:t>
            </a:r>
            <a:r>
              <a:rPr sz="1200" spc="-82" baseline="-17361" dirty="0">
                <a:latin typeface="Arial"/>
                <a:cs typeface="Arial"/>
              </a:rPr>
              <a:t>e</a:t>
            </a:r>
            <a:r>
              <a:rPr sz="700" spc="-55" dirty="0">
                <a:solidFill>
                  <a:srgbClr val="595959"/>
                </a:solidFill>
                <a:latin typeface="Arial"/>
                <a:cs typeface="Arial"/>
              </a:rPr>
              <a:t>e</a:t>
            </a:r>
            <a:r>
              <a:rPr sz="1200" spc="-82" baseline="-17361" dirty="0">
                <a:latin typeface="Arial"/>
                <a:cs typeface="Arial"/>
              </a:rPr>
              <a:t>d</a:t>
            </a:r>
            <a:r>
              <a:rPr sz="700" spc="-55" dirty="0">
                <a:solidFill>
                  <a:srgbClr val="595959"/>
                </a:solidFill>
                <a:latin typeface="Arial"/>
                <a:cs typeface="Arial"/>
              </a:rPr>
              <a:t>e</a:t>
            </a:r>
            <a:r>
              <a:rPr sz="1200" spc="-82" baseline="-17361" dirty="0">
                <a:latin typeface="Arial"/>
                <a:cs typeface="Arial"/>
              </a:rPr>
              <a:t>.</a:t>
            </a:r>
            <a:r>
              <a:rPr sz="700" spc="-55" dirty="0">
                <a:solidFill>
                  <a:srgbClr val="595959"/>
                </a:solidFill>
                <a:latin typeface="Arial"/>
                <a:cs typeface="Arial"/>
              </a:rPr>
              <a:t>.org/tech-talk/aerospace/satellites/facebook-may-have-secret-plans-to-launch-a-intern</a:t>
            </a:r>
            <a:endParaRPr sz="700">
              <a:latin typeface="Arial"/>
              <a:cs typeface="Arial"/>
            </a:endParaRPr>
          </a:p>
        </p:txBody>
      </p:sp>
      <p:sp>
        <p:nvSpPr>
          <p:cNvPr id="5" name="object 5"/>
          <p:cNvSpPr/>
          <p:nvPr/>
        </p:nvSpPr>
        <p:spPr>
          <a:xfrm>
            <a:off x="4561125" y="1567374"/>
            <a:ext cx="4582874" cy="2704925"/>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766" y="841033"/>
            <a:ext cx="3258820" cy="382270"/>
          </a:xfrm>
          <a:prstGeom prst="rect">
            <a:avLst/>
          </a:prstGeom>
        </p:spPr>
        <p:txBody>
          <a:bodyPr vert="horz" wrap="square" lIns="0" tIns="0" rIns="0" bIns="0" rtlCol="0">
            <a:spAutoFit/>
          </a:bodyPr>
          <a:lstStyle/>
          <a:p>
            <a:pPr marL="12700">
              <a:lnSpc>
                <a:spcPct val="100000"/>
              </a:lnSpc>
            </a:pPr>
            <a:r>
              <a:rPr spc="-5" dirty="0"/>
              <a:t>Internet and Intranet</a:t>
            </a:r>
            <a:r>
              <a:rPr spc="-15" dirty="0"/>
              <a:t> </a:t>
            </a:r>
            <a:r>
              <a:rPr spc="-5" dirty="0"/>
              <a:t>etc</a:t>
            </a:r>
          </a:p>
        </p:txBody>
      </p:sp>
      <p:sp>
        <p:nvSpPr>
          <p:cNvPr id="3" name="object 3"/>
          <p:cNvSpPr txBox="1"/>
          <p:nvPr/>
        </p:nvSpPr>
        <p:spPr>
          <a:xfrm>
            <a:off x="1320544" y="1740818"/>
            <a:ext cx="191262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Internet</a:t>
            </a:r>
            <a:r>
              <a:rPr sz="1750" spc="-5" dirty="0">
                <a:latin typeface="Arial"/>
                <a:cs typeface="Arial"/>
              </a:rPr>
              <a:t>(continued)</a:t>
            </a:r>
            <a:endParaRPr sz="1750">
              <a:latin typeface="Arial"/>
              <a:cs typeface="Arial"/>
            </a:endParaRPr>
          </a:p>
        </p:txBody>
      </p:sp>
      <p:sp>
        <p:nvSpPr>
          <p:cNvPr id="4" name="object 4"/>
          <p:cNvSpPr txBox="1"/>
          <p:nvPr/>
        </p:nvSpPr>
        <p:spPr>
          <a:xfrm>
            <a:off x="656568" y="3001912"/>
            <a:ext cx="3568700" cy="7581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There is no limit to the number of </a:t>
            </a:r>
            <a:r>
              <a:rPr sz="1400" dirty="0">
                <a:solidFill>
                  <a:srgbClr val="222222"/>
                </a:solidFill>
                <a:latin typeface="Arial"/>
                <a:cs typeface="Arial"/>
              </a:rPr>
              <a:t>users  </a:t>
            </a:r>
            <a:r>
              <a:rPr sz="1400" spc="-5" dirty="0">
                <a:solidFill>
                  <a:srgbClr val="222222"/>
                </a:solidFill>
                <a:latin typeface="Arial"/>
                <a:cs typeface="Arial"/>
              </a:rPr>
              <a:t>who can use the internet at any given  time</a:t>
            </a:r>
            <a:endParaRPr sz="1400">
              <a:latin typeface="Arial"/>
              <a:cs typeface="Arial"/>
            </a:endParaRPr>
          </a:p>
        </p:txBody>
      </p:sp>
      <p:sp>
        <p:nvSpPr>
          <p:cNvPr id="5" name="object 5"/>
          <p:cNvSpPr txBox="1"/>
          <p:nvPr/>
        </p:nvSpPr>
        <p:spPr>
          <a:xfrm>
            <a:off x="4645025" y="4854444"/>
            <a:ext cx="273177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35" dirty="0">
                <a:solidFill>
                  <a:srgbClr val="595959"/>
                </a:solidFill>
                <a:latin typeface="Arial"/>
                <a:cs typeface="Arial"/>
              </a:rPr>
              <a:t> </a:t>
            </a:r>
            <a:r>
              <a:rPr sz="700" spc="-5" dirty="0">
                <a:solidFill>
                  <a:srgbClr val="595959"/>
                </a:solidFill>
                <a:latin typeface="Arial"/>
                <a:cs typeface="Arial"/>
              </a:rPr>
              <a:t>https://alphatronicsinitsolutions.com/internet-solutions/</a:t>
            </a:r>
            <a:endParaRPr sz="700">
              <a:latin typeface="Arial"/>
              <a:cs typeface="Arial"/>
            </a:endParaRPr>
          </a:p>
        </p:txBody>
      </p:sp>
      <p:sp>
        <p:nvSpPr>
          <p:cNvPr id="6" name="object 6"/>
          <p:cNvSpPr/>
          <p:nvPr/>
        </p:nvSpPr>
        <p:spPr>
          <a:xfrm>
            <a:off x="4603700" y="1651075"/>
            <a:ext cx="4540299" cy="252832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766" y="841033"/>
            <a:ext cx="3258820" cy="382270"/>
          </a:xfrm>
          <a:prstGeom prst="rect">
            <a:avLst/>
          </a:prstGeom>
        </p:spPr>
        <p:txBody>
          <a:bodyPr vert="horz" wrap="square" lIns="0" tIns="0" rIns="0" bIns="0" rtlCol="0">
            <a:spAutoFit/>
          </a:bodyPr>
          <a:lstStyle/>
          <a:p>
            <a:pPr marL="12700">
              <a:lnSpc>
                <a:spcPct val="100000"/>
              </a:lnSpc>
            </a:pPr>
            <a:r>
              <a:rPr spc="-5" dirty="0"/>
              <a:t>Internet and Intranet</a:t>
            </a:r>
            <a:r>
              <a:rPr spc="-15" dirty="0"/>
              <a:t> </a:t>
            </a:r>
            <a:r>
              <a:rPr spc="-5" dirty="0"/>
              <a:t>etc</a:t>
            </a:r>
          </a:p>
        </p:txBody>
      </p:sp>
      <p:sp>
        <p:nvSpPr>
          <p:cNvPr id="3" name="object 3"/>
          <p:cNvSpPr txBox="1"/>
          <p:nvPr/>
        </p:nvSpPr>
        <p:spPr>
          <a:xfrm>
            <a:off x="1320544" y="1740818"/>
            <a:ext cx="191262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Intranet</a:t>
            </a:r>
            <a:r>
              <a:rPr sz="1750" spc="-5" dirty="0">
                <a:latin typeface="Arial"/>
                <a:cs typeface="Arial"/>
              </a:rPr>
              <a:t>(continued)</a:t>
            </a:r>
            <a:endParaRPr sz="1750">
              <a:latin typeface="Arial"/>
              <a:cs typeface="Arial"/>
            </a:endParaRPr>
          </a:p>
        </p:txBody>
      </p:sp>
      <p:sp>
        <p:nvSpPr>
          <p:cNvPr id="4" name="object 4"/>
          <p:cNvSpPr txBox="1"/>
          <p:nvPr/>
        </p:nvSpPr>
        <p:spPr>
          <a:xfrm>
            <a:off x="656568" y="2630437"/>
            <a:ext cx="3569335" cy="199643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An intranet is a smaller network of  computers that allows </a:t>
            </a:r>
            <a:r>
              <a:rPr sz="1400" dirty="0">
                <a:solidFill>
                  <a:srgbClr val="222222"/>
                </a:solidFill>
                <a:latin typeface="Arial"/>
                <a:cs typeface="Arial"/>
              </a:rPr>
              <a:t>access </a:t>
            </a:r>
            <a:r>
              <a:rPr sz="1400" spc="-5" dirty="0">
                <a:solidFill>
                  <a:srgbClr val="222222"/>
                </a:solidFill>
                <a:latin typeface="Arial"/>
                <a:cs typeface="Arial"/>
              </a:rPr>
              <a:t>to a  particular group of</a:t>
            </a:r>
            <a:r>
              <a:rPr sz="1400" dirty="0">
                <a:solidFill>
                  <a:srgbClr val="222222"/>
                </a:solidFill>
                <a:latin typeface="Arial"/>
                <a:cs typeface="Arial"/>
              </a:rPr>
              <a:t> </a:t>
            </a:r>
            <a:r>
              <a:rPr sz="1400" spc="-5" dirty="0">
                <a:solidFill>
                  <a:srgbClr val="222222"/>
                </a:solidFill>
                <a:latin typeface="Arial"/>
                <a:cs typeface="Arial"/>
              </a:rPr>
              <a:t>users.</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One can </a:t>
            </a:r>
            <a:r>
              <a:rPr sz="1400" dirty="0">
                <a:solidFill>
                  <a:srgbClr val="222222"/>
                </a:solidFill>
                <a:latin typeface="Arial"/>
                <a:cs typeface="Arial"/>
              </a:rPr>
              <a:t>access </a:t>
            </a:r>
            <a:r>
              <a:rPr sz="1400" spc="-5" dirty="0">
                <a:solidFill>
                  <a:srgbClr val="222222"/>
                </a:solidFill>
                <a:latin typeface="Arial"/>
                <a:cs typeface="Arial"/>
              </a:rPr>
              <a:t>the intranet from the  internet. </a:t>
            </a:r>
            <a:r>
              <a:rPr sz="1400" spc="-15" dirty="0">
                <a:solidFill>
                  <a:srgbClr val="222222"/>
                </a:solidFill>
                <a:latin typeface="Arial"/>
                <a:cs typeface="Arial"/>
              </a:rPr>
              <a:t>However, </a:t>
            </a:r>
            <a:r>
              <a:rPr sz="1400" spc="-5" dirty="0">
                <a:solidFill>
                  <a:srgbClr val="222222"/>
                </a:solidFill>
                <a:latin typeface="Arial"/>
                <a:cs typeface="Arial"/>
              </a:rPr>
              <a:t>there are restrictions  on the number of</a:t>
            </a:r>
            <a:r>
              <a:rPr sz="1400" spc="-20" dirty="0">
                <a:solidFill>
                  <a:srgbClr val="222222"/>
                </a:solidFill>
                <a:latin typeface="Arial"/>
                <a:cs typeface="Arial"/>
              </a:rPr>
              <a:t> </a:t>
            </a:r>
            <a:r>
              <a:rPr sz="1400" spc="-5" dirty="0">
                <a:solidFill>
                  <a:srgbClr val="222222"/>
                </a:solidFill>
                <a:latin typeface="Arial"/>
                <a:cs typeface="Arial"/>
              </a:rPr>
              <a:t>users.</a:t>
            </a:r>
            <a:endParaRPr sz="1400">
              <a:latin typeface="Arial"/>
              <a:cs typeface="Arial"/>
            </a:endParaRPr>
          </a:p>
          <a:p>
            <a:pPr marL="348615" marR="5715" indent="-335915" algn="just">
              <a:lnSpc>
                <a:spcPct val="116100"/>
              </a:lnSpc>
              <a:buChar char="●"/>
              <a:tabLst>
                <a:tab pos="349250" algn="l"/>
              </a:tabLst>
            </a:pPr>
            <a:r>
              <a:rPr sz="1400" spc="-5" dirty="0">
                <a:solidFill>
                  <a:srgbClr val="222222"/>
                </a:solidFill>
                <a:latin typeface="Arial"/>
                <a:cs typeface="Arial"/>
              </a:rPr>
              <a:t>Only a specific few </a:t>
            </a:r>
            <a:r>
              <a:rPr sz="1400" dirty="0">
                <a:solidFill>
                  <a:srgbClr val="222222"/>
                </a:solidFill>
                <a:latin typeface="Arial"/>
                <a:cs typeface="Arial"/>
              </a:rPr>
              <a:t>users </a:t>
            </a:r>
            <a:r>
              <a:rPr sz="1400" spc="-5" dirty="0">
                <a:solidFill>
                  <a:srgbClr val="222222"/>
                </a:solidFill>
                <a:latin typeface="Arial"/>
                <a:cs typeface="Arial"/>
              </a:rPr>
              <a:t>can </a:t>
            </a:r>
            <a:r>
              <a:rPr sz="1400" dirty="0">
                <a:solidFill>
                  <a:srgbClr val="222222"/>
                </a:solidFill>
                <a:latin typeface="Arial"/>
                <a:cs typeface="Arial"/>
              </a:rPr>
              <a:t>access </a:t>
            </a:r>
            <a:r>
              <a:rPr sz="1400" spc="-5" dirty="0">
                <a:solidFill>
                  <a:srgbClr val="222222"/>
                </a:solidFill>
                <a:latin typeface="Arial"/>
                <a:cs typeface="Arial"/>
              </a:rPr>
              <a:t>the  intranet.</a:t>
            </a:r>
            <a:endParaRPr sz="1400">
              <a:latin typeface="Arial"/>
              <a:cs typeface="Arial"/>
            </a:endParaRPr>
          </a:p>
        </p:txBody>
      </p:sp>
      <p:sp>
        <p:nvSpPr>
          <p:cNvPr id="5" name="object 5"/>
          <p:cNvSpPr txBox="1"/>
          <p:nvPr/>
        </p:nvSpPr>
        <p:spPr>
          <a:xfrm>
            <a:off x="4645025" y="4854444"/>
            <a:ext cx="197612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a:t>
            </a:r>
            <a:r>
              <a:rPr sz="700" spc="75" dirty="0">
                <a:solidFill>
                  <a:srgbClr val="595959"/>
                </a:solidFill>
                <a:latin typeface="Arial"/>
                <a:cs typeface="Arial"/>
              </a:rPr>
              <a:t> </a:t>
            </a:r>
            <a:r>
              <a:rPr sz="700" spc="-5" dirty="0">
                <a:solidFill>
                  <a:srgbClr val="595959"/>
                </a:solidFill>
                <a:latin typeface="Arial"/>
                <a:cs typeface="Arial"/>
                <a:hlinkClick r:id="rId2"/>
              </a:rPr>
              <a:t>https://www.javatpoint.com/intranet</a:t>
            </a:r>
            <a:endParaRPr sz="700">
              <a:latin typeface="Arial"/>
              <a:cs typeface="Arial"/>
            </a:endParaRPr>
          </a:p>
        </p:txBody>
      </p:sp>
      <p:sp>
        <p:nvSpPr>
          <p:cNvPr id="6" name="object 6"/>
          <p:cNvSpPr/>
          <p:nvPr/>
        </p:nvSpPr>
        <p:spPr>
          <a:xfrm>
            <a:off x="4572000" y="1452625"/>
            <a:ext cx="4571999" cy="266339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766" y="841033"/>
            <a:ext cx="3258820" cy="382270"/>
          </a:xfrm>
          <a:prstGeom prst="rect">
            <a:avLst/>
          </a:prstGeom>
        </p:spPr>
        <p:txBody>
          <a:bodyPr vert="horz" wrap="square" lIns="0" tIns="0" rIns="0" bIns="0" rtlCol="0">
            <a:spAutoFit/>
          </a:bodyPr>
          <a:lstStyle/>
          <a:p>
            <a:pPr marL="12700">
              <a:lnSpc>
                <a:spcPct val="100000"/>
              </a:lnSpc>
            </a:pPr>
            <a:r>
              <a:rPr spc="-5" dirty="0"/>
              <a:t>Internet and Intranet</a:t>
            </a:r>
            <a:r>
              <a:rPr spc="-15" dirty="0"/>
              <a:t> </a:t>
            </a:r>
            <a:r>
              <a:rPr spc="-5" dirty="0"/>
              <a:t>etc</a:t>
            </a:r>
          </a:p>
        </p:txBody>
      </p:sp>
      <p:sp>
        <p:nvSpPr>
          <p:cNvPr id="3" name="object 3"/>
          <p:cNvSpPr txBox="1"/>
          <p:nvPr/>
        </p:nvSpPr>
        <p:spPr>
          <a:xfrm>
            <a:off x="656568" y="1740818"/>
            <a:ext cx="3568700" cy="2266950"/>
          </a:xfrm>
          <a:prstGeom prst="rect">
            <a:avLst/>
          </a:prstGeom>
        </p:spPr>
        <p:txBody>
          <a:bodyPr vert="horz" wrap="square" lIns="0" tIns="0" rIns="0" bIns="0" rtlCol="0">
            <a:spAutoFit/>
          </a:bodyPr>
          <a:lstStyle/>
          <a:p>
            <a:pPr marL="676275">
              <a:lnSpc>
                <a:spcPct val="100000"/>
              </a:lnSpc>
            </a:pPr>
            <a:r>
              <a:rPr sz="1800" spc="-5" dirty="0">
                <a:latin typeface="Arial"/>
                <a:cs typeface="Arial"/>
              </a:rPr>
              <a:t>Intranet</a:t>
            </a:r>
            <a:r>
              <a:rPr sz="1750" spc="-5" dirty="0">
                <a:latin typeface="Arial"/>
                <a:cs typeface="Arial"/>
              </a:rPr>
              <a:t>(continued)</a:t>
            </a:r>
            <a:endParaRPr sz="1750">
              <a:latin typeface="Arial"/>
              <a:cs typeface="Arial"/>
            </a:endParaRPr>
          </a:p>
          <a:p>
            <a:pPr>
              <a:lnSpc>
                <a:spcPct val="100000"/>
              </a:lnSpc>
            </a:pPr>
            <a:endParaRPr sz="2000">
              <a:latin typeface="Times New Roman"/>
              <a:cs typeface="Times New Roman"/>
            </a:endParaRPr>
          </a:p>
          <a:p>
            <a:pPr marL="348615" marR="5080" indent="-335915">
              <a:lnSpc>
                <a:spcPct val="116100"/>
              </a:lnSpc>
              <a:spcBef>
                <a:spcPts val="1570"/>
              </a:spcBef>
              <a:buChar char="●"/>
              <a:tabLst>
                <a:tab pos="347980" algn="l"/>
                <a:tab pos="349250" algn="l"/>
              </a:tabLst>
            </a:pPr>
            <a:r>
              <a:rPr sz="1400" spc="-5" dirty="0">
                <a:solidFill>
                  <a:srgbClr val="222222"/>
                </a:solidFill>
                <a:latin typeface="Arial"/>
                <a:cs typeface="Arial"/>
              </a:rPr>
              <a:t>There are limitations on the volume of  traffic at any given</a:t>
            </a:r>
            <a:r>
              <a:rPr sz="1400" spc="-35" dirty="0">
                <a:solidFill>
                  <a:srgbClr val="222222"/>
                </a:solidFill>
                <a:latin typeface="Arial"/>
                <a:cs typeface="Arial"/>
              </a:rPr>
              <a:t> </a:t>
            </a:r>
            <a:r>
              <a:rPr sz="1400" spc="-5" dirty="0">
                <a:solidFill>
                  <a:srgbClr val="222222"/>
                </a:solidFill>
                <a:latin typeface="Arial"/>
                <a:cs typeface="Arial"/>
              </a:rPr>
              <a:t>time.</a:t>
            </a:r>
            <a:endParaRPr sz="1400">
              <a:latin typeface="Arial"/>
              <a:cs typeface="Arial"/>
            </a:endParaRPr>
          </a:p>
          <a:p>
            <a:pPr marL="348615" marR="5080" indent="-335915">
              <a:lnSpc>
                <a:spcPct val="116100"/>
              </a:lnSpc>
              <a:buChar char="●"/>
              <a:tabLst>
                <a:tab pos="347980" algn="l"/>
                <a:tab pos="349250" algn="l"/>
              </a:tabLst>
            </a:pPr>
            <a:r>
              <a:rPr sz="1400" spc="-5" dirty="0">
                <a:solidFill>
                  <a:srgbClr val="222222"/>
                </a:solidFill>
                <a:latin typeface="Arial"/>
                <a:cs typeface="Arial"/>
              </a:rPr>
              <a:t>It is a private network therefore anyone  can’t </a:t>
            </a:r>
            <a:r>
              <a:rPr sz="1400" dirty="0">
                <a:solidFill>
                  <a:srgbClr val="222222"/>
                </a:solidFill>
                <a:latin typeface="Arial"/>
                <a:cs typeface="Arial"/>
              </a:rPr>
              <a:t>access</a:t>
            </a:r>
            <a:r>
              <a:rPr sz="1400" spc="-45" dirty="0">
                <a:solidFill>
                  <a:srgbClr val="222222"/>
                </a:solidFill>
                <a:latin typeface="Arial"/>
                <a:cs typeface="Arial"/>
              </a:rPr>
              <a:t> </a:t>
            </a:r>
            <a:r>
              <a:rPr sz="1400" spc="-5" dirty="0">
                <a:solidFill>
                  <a:srgbClr val="222222"/>
                </a:solidFill>
                <a:latin typeface="Arial"/>
                <a:cs typeface="Arial"/>
              </a:rPr>
              <a:t>intranet.</a:t>
            </a:r>
            <a:endParaRPr sz="1400">
              <a:latin typeface="Arial"/>
              <a:cs typeface="Arial"/>
            </a:endParaRPr>
          </a:p>
          <a:p>
            <a:pPr marL="348615" marR="5080" indent="-335915">
              <a:lnSpc>
                <a:spcPct val="116100"/>
              </a:lnSpc>
              <a:buChar char="●"/>
              <a:tabLst>
                <a:tab pos="347980" algn="l"/>
                <a:tab pos="349250" algn="l"/>
                <a:tab pos="1106170" algn="l"/>
                <a:tab pos="1923414" algn="l"/>
                <a:tab pos="2177415" algn="l"/>
                <a:tab pos="2925445" algn="l"/>
                <a:tab pos="3407410" algn="l"/>
              </a:tabLst>
            </a:pPr>
            <a:r>
              <a:rPr sz="1400" spc="-5" dirty="0">
                <a:solidFill>
                  <a:srgbClr val="222222"/>
                </a:solidFill>
                <a:latin typeface="Arial"/>
                <a:cs typeface="Arial"/>
              </a:rPr>
              <a:t>Intranet	contains	a	specific	kind	of  information</a:t>
            </a:r>
            <a:r>
              <a:rPr sz="1400" spc="-40" dirty="0">
                <a:solidFill>
                  <a:srgbClr val="222222"/>
                </a:solidFill>
                <a:latin typeface="Arial"/>
                <a:cs typeface="Arial"/>
              </a:rPr>
              <a:t> </a:t>
            </a:r>
            <a:r>
              <a:rPr sz="1400" spc="-25" dirty="0">
                <a:solidFill>
                  <a:srgbClr val="222222"/>
                </a:solidFill>
                <a:latin typeface="Arial"/>
                <a:cs typeface="Arial"/>
              </a:rPr>
              <a:t>only.</a:t>
            </a:r>
            <a:endParaRPr sz="1400">
              <a:latin typeface="Arial"/>
              <a:cs typeface="Arial"/>
            </a:endParaRPr>
          </a:p>
        </p:txBody>
      </p:sp>
      <p:sp>
        <p:nvSpPr>
          <p:cNvPr id="4" name="object 4"/>
          <p:cNvSpPr txBox="1"/>
          <p:nvPr/>
        </p:nvSpPr>
        <p:spPr>
          <a:xfrm>
            <a:off x="4645025" y="4854444"/>
            <a:ext cx="236601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a:t>
            </a:r>
            <a:r>
              <a:rPr sz="700" spc="120" dirty="0">
                <a:solidFill>
                  <a:srgbClr val="595959"/>
                </a:solidFill>
                <a:latin typeface="Arial"/>
                <a:cs typeface="Arial"/>
              </a:rPr>
              <a:t> </a:t>
            </a:r>
            <a:r>
              <a:rPr sz="700" spc="-5" dirty="0">
                <a:solidFill>
                  <a:srgbClr val="595959"/>
                </a:solidFill>
                <a:latin typeface="Arial"/>
                <a:cs typeface="Arial"/>
                <a:hlinkClick r:id="rId2"/>
              </a:rPr>
              <a:t>https://www.shutterstock.com/search/intranet</a:t>
            </a:r>
            <a:endParaRPr sz="700">
              <a:latin typeface="Arial"/>
              <a:cs typeface="Arial"/>
            </a:endParaRPr>
          </a:p>
        </p:txBody>
      </p:sp>
      <p:sp>
        <p:nvSpPr>
          <p:cNvPr id="5" name="object 5"/>
          <p:cNvSpPr/>
          <p:nvPr/>
        </p:nvSpPr>
        <p:spPr>
          <a:xfrm>
            <a:off x="4572000" y="1294024"/>
            <a:ext cx="4571999" cy="3174874"/>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766" y="841033"/>
            <a:ext cx="3258820" cy="382270"/>
          </a:xfrm>
          <a:prstGeom prst="rect">
            <a:avLst/>
          </a:prstGeom>
        </p:spPr>
        <p:txBody>
          <a:bodyPr vert="horz" wrap="square" lIns="0" tIns="0" rIns="0" bIns="0" rtlCol="0">
            <a:spAutoFit/>
          </a:bodyPr>
          <a:lstStyle/>
          <a:p>
            <a:pPr marL="12700">
              <a:lnSpc>
                <a:spcPct val="100000"/>
              </a:lnSpc>
            </a:pPr>
            <a:r>
              <a:rPr spc="-5" dirty="0"/>
              <a:t>Internet and Intranet</a:t>
            </a:r>
            <a:r>
              <a:rPr spc="-15" dirty="0"/>
              <a:t> </a:t>
            </a:r>
            <a:r>
              <a:rPr spc="-5" dirty="0"/>
              <a:t>etc</a:t>
            </a:r>
          </a:p>
        </p:txBody>
      </p:sp>
      <p:sp>
        <p:nvSpPr>
          <p:cNvPr id="3" name="object 3"/>
          <p:cNvSpPr txBox="1"/>
          <p:nvPr/>
        </p:nvSpPr>
        <p:spPr>
          <a:xfrm>
            <a:off x="639385" y="1600785"/>
            <a:ext cx="3272790" cy="568325"/>
          </a:xfrm>
          <a:prstGeom prst="rect">
            <a:avLst/>
          </a:prstGeom>
        </p:spPr>
        <p:txBody>
          <a:bodyPr vert="horz" wrap="square" lIns="0" tIns="0" rIns="0" bIns="0" rtlCol="0">
            <a:spAutoFit/>
          </a:bodyPr>
          <a:lstStyle/>
          <a:p>
            <a:pPr marL="1249680" marR="5080" indent="-1236980">
              <a:lnSpc>
                <a:spcPct val="100699"/>
              </a:lnSpc>
            </a:pPr>
            <a:r>
              <a:rPr sz="1800" spc="-5" dirty="0">
                <a:latin typeface="Arial"/>
                <a:cs typeface="Arial"/>
              </a:rPr>
              <a:t>Difference between Internet and  Intranet</a:t>
            </a:r>
            <a:endParaRPr sz="1800">
              <a:latin typeface="Arial"/>
              <a:cs typeface="Arial"/>
            </a:endParaRPr>
          </a:p>
        </p:txBody>
      </p:sp>
      <p:sp>
        <p:nvSpPr>
          <p:cNvPr id="4" name="object 4"/>
          <p:cNvSpPr txBox="1"/>
          <p:nvPr/>
        </p:nvSpPr>
        <p:spPr>
          <a:xfrm>
            <a:off x="656568" y="2540963"/>
            <a:ext cx="1426210" cy="228600"/>
          </a:xfrm>
          <a:prstGeom prst="rect">
            <a:avLst/>
          </a:prstGeom>
        </p:spPr>
        <p:txBody>
          <a:bodyPr vert="horz" wrap="square" lIns="0" tIns="0" rIns="0" bIns="0" rtlCol="0">
            <a:spAutoFit/>
          </a:bodyPr>
          <a:lstStyle/>
          <a:p>
            <a:pPr marL="348615" indent="-335915">
              <a:lnSpc>
                <a:spcPct val="100000"/>
              </a:lnSpc>
              <a:buChar char="●"/>
              <a:tabLst>
                <a:tab pos="347980" algn="l"/>
                <a:tab pos="349250" algn="l"/>
                <a:tab pos="810260" algn="l"/>
              </a:tabLst>
            </a:pPr>
            <a:r>
              <a:rPr sz="1400" spc="-5" dirty="0">
                <a:solidFill>
                  <a:srgbClr val="222222"/>
                </a:solidFill>
                <a:latin typeface="Arial"/>
                <a:cs typeface="Arial"/>
              </a:rPr>
              <a:t>The	Internet</a:t>
            </a:r>
            <a:endParaRPr sz="1400">
              <a:latin typeface="Arial"/>
              <a:cs typeface="Arial"/>
            </a:endParaRPr>
          </a:p>
        </p:txBody>
      </p:sp>
      <p:sp>
        <p:nvSpPr>
          <p:cNvPr id="5" name="object 5"/>
          <p:cNvSpPr txBox="1"/>
          <p:nvPr/>
        </p:nvSpPr>
        <p:spPr>
          <a:xfrm>
            <a:off x="2212919" y="2540963"/>
            <a:ext cx="930275" cy="228600"/>
          </a:xfrm>
          <a:prstGeom prst="rect">
            <a:avLst/>
          </a:prstGeom>
        </p:spPr>
        <p:txBody>
          <a:bodyPr vert="horz" wrap="square" lIns="0" tIns="0" rIns="0" bIns="0" rtlCol="0">
            <a:spAutoFit/>
          </a:bodyPr>
          <a:lstStyle/>
          <a:p>
            <a:pPr marL="12700">
              <a:lnSpc>
                <a:spcPct val="100000"/>
              </a:lnSpc>
              <a:tabLst>
                <a:tab pos="296545" algn="l"/>
                <a:tab pos="551180" algn="l"/>
              </a:tabLst>
            </a:pPr>
            <a:r>
              <a:rPr sz="1400" spc="-5" dirty="0">
                <a:solidFill>
                  <a:srgbClr val="222222"/>
                </a:solidFill>
                <a:latin typeface="Arial"/>
                <a:cs typeface="Arial"/>
              </a:rPr>
              <a:t>is	a	wide</a:t>
            </a:r>
            <a:endParaRPr sz="1400">
              <a:latin typeface="Arial"/>
              <a:cs typeface="Arial"/>
            </a:endParaRPr>
          </a:p>
        </p:txBody>
      </p:sp>
      <p:sp>
        <p:nvSpPr>
          <p:cNvPr id="6" name="object 6"/>
          <p:cNvSpPr txBox="1"/>
          <p:nvPr/>
        </p:nvSpPr>
        <p:spPr>
          <a:xfrm>
            <a:off x="992500" y="2754262"/>
            <a:ext cx="855344" cy="510540"/>
          </a:xfrm>
          <a:prstGeom prst="rect">
            <a:avLst/>
          </a:prstGeom>
        </p:spPr>
        <p:txBody>
          <a:bodyPr vert="horz" wrap="square" lIns="0" tIns="0" rIns="0" bIns="0" rtlCol="0">
            <a:spAutoFit/>
          </a:bodyPr>
          <a:lstStyle/>
          <a:p>
            <a:pPr marL="12700" marR="5080">
              <a:lnSpc>
                <a:spcPct val="116100"/>
              </a:lnSpc>
            </a:pPr>
            <a:r>
              <a:rPr sz="1400" spc="-5" dirty="0">
                <a:solidFill>
                  <a:srgbClr val="222222"/>
                </a:solidFill>
                <a:latin typeface="Arial"/>
                <a:cs typeface="Arial"/>
              </a:rPr>
              <a:t>computers  whereas</a:t>
            </a:r>
            <a:endParaRPr sz="1400">
              <a:latin typeface="Arial"/>
              <a:cs typeface="Arial"/>
            </a:endParaRPr>
          </a:p>
        </p:txBody>
      </p:sp>
      <p:sp>
        <p:nvSpPr>
          <p:cNvPr id="7" name="object 7"/>
          <p:cNvSpPr txBox="1"/>
          <p:nvPr/>
        </p:nvSpPr>
        <p:spPr>
          <a:xfrm>
            <a:off x="1851451" y="2754262"/>
            <a:ext cx="2038985" cy="510540"/>
          </a:xfrm>
          <a:prstGeom prst="rect">
            <a:avLst/>
          </a:prstGeom>
        </p:spPr>
        <p:txBody>
          <a:bodyPr vert="horz" wrap="square" lIns="0" tIns="0" rIns="0" bIns="0" rtlCol="0">
            <a:spAutoFit/>
          </a:bodyPr>
          <a:lstStyle/>
          <a:p>
            <a:pPr marL="12700" marR="5080" indent="155575">
              <a:lnSpc>
                <a:spcPct val="116100"/>
              </a:lnSpc>
              <a:tabLst>
                <a:tab pos="649605" algn="l"/>
                <a:tab pos="802005" algn="l"/>
                <a:tab pos="963294" algn="l"/>
                <a:tab pos="1116965" algn="l"/>
                <a:tab pos="1403350" algn="l"/>
                <a:tab pos="1849755" algn="l"/>
              </a:tabLst>
            </a:pPr>
            <a:r>
              <a:rPr sz="1400" spc="-5" dirty="0">
                <a:solidFill>
                  <a:srgbClr val="222222"/>
                </a:solidFill>
                <a:latin typeface="Arial"/>
                <a:cs typeface="Arial"/>
              </a:rPr>
              <a:t>that	is		available	to  Intranet</a:t>
            </a:r>
            <a:r>
              <a:rPr sz="1400" dirty="0">
                <a:solidFill>
                  <a:srgbClr val="222222"/>
                </a:solidFill>
                <a:latin typeface="Arial"/>
                <a:cs typeface="Arial"/>
              </a:rPr>
              <a:t>		</a:t>
            </a:r>
            <a:r>
              <a:rPr sz="1400" spc="-5" dirty="0">
                <a:solidFill>
                  <a:srgbClr val="222222"/>
                </a:solidFill>
                <a:latin typeface="Arial"/>
                <a:cs typeface="Arial"/>
              </a:rPr>
              <a:t>is</a:t>
            </a:r>
            <a:r>
              <a:rPr sz="1400" dirty="0">
                <a:solidFill>
                  <a:srgbClr val="222222"/>
                </a:solidFill>
                <a:latin typeface="Arial"/>
                <a:cs typeface="Arial"/>
              </a:rPr>
              <a:t>		</a:t>
            </a:r>
            <a:r>
              <a:rPr sz="1400" spc="-5" dirty="0">
                <a:solidFill>
                  <a:srgbClr val="222222"/>
                </a:solidFill>
                <a:latin typeface="Arial"/>
                <a:cs typeface="Arial"/>
              </a:rPr>
              <a:t>a</a:t>
            </a:r>
            <a:r>
              <a:rPr sz="1400" dirty="0">
                <a:solidFill>
                  <a:srgbClr val="222222"/>
                </a:solidFill>
                <a:latin typeface="Arial"/>
                <a:cs typeface="Arial"/>
              </a:rPr>
              <a:t>	</a:t>
            </a:r>
            <a:r>
              <a:rPr sz="1400" spc="-5" dirty="0">
                <a:solidFill>
                  <a:srgbClr val="222222"/>
                </a:solidFill>
                <a:latin typeface="Arial"/>
                <a:cs typeface="Arial"/>
              </a:rPr>
              <a:t>network</a:t>
            </a:r>
            <a:endParaRPr sz="1400">
              <a:latin typeface="Arial"/>
              <a:cs typeface="Arial"/>
            </a:endParaRPr>
          </a:p>
        </p:txBody>
      </p:sp>
      <p:sp>
        <p:nvSpPr>
          <p:cNvPr id="8" name="object 8"/>
          <p:cNvSpPr txBox="1"/>
          <p:nvPr/>
        </p:nvSpPr>
        <p:spPr>
          <a:xfrm>
            <a:off x="3273496" y="2540963"/>
            <a:ext cx="951865" cy="723900"/>
          </a:xfrm>
          <a:prstGeom prst="rect">
            <a:avLst/>
          </a:prstGeom>
        </p:spPr>
        <p:txBody>
          <a:bodyPr vert="horz" wrap="square" lIns="0" tIns="0" rIns="0" bIns="0" rtlCol="0">
            <a:spAutoFit/>
          </a:bodyPr>
          <a:lstStyle/>
          <a:p>
            <a:pPr marR="5080" algn="r">
              <a:lnSpc>
                <a:spcPct val="100000"/>
              </a:lnSpc>
              <a:tabLst>
                <a:tab pos="777875" algn="l"/>
              </a:tabLst>
            </a:pPr>
            <a:r>
              <a:rPr sz="1400" spc="-5" dirty="0">
                <a:solidFill>
                  <a:srgbClr val="222222"/>
                </a:solidFill>
                <a:latin typeface="Arial"/>
                <a:cs typeface="Arial"/>
              </a:rPr>
              <a:t>network	of</a:t>
            </a:r>
            <a:endParaRPr sz="1400">
              <a:latin typeface="Arial"/>
              <a:cs typeface="Arial"/>
            </a:endParaRPr>
          </a:p>
          <a:p>
            <a:pPr marL="790575" marR="5080" indent="-29845" algn="r">
              <a:lnSpc>
                <a:spcPct val="116100"/>
              </a:lnSpc>
            </a:pPr>
            <a:r>
              <a:rPr sz="1400" spc="-5" dirty="0">
                <a:solidFill>
                  <a:srgbClr val="222222"/>
                </a:solidFill>
                <a:latin typeface="Arial"/>
                <a:cs typeface="Arial"/>
              </a:rPr>
              <a:t>all  of</a:t>
            </a:r>
            <a:endParaRPr sz="1400">
              <a:latin typeface="Arial"/>
              <a:cs typeface="Arial"/>
            </a:endParaRPr>
          </a:p>
        </p:txBody>
      </p:sp>
      <p:sp>
        <p:nvSpPr>
          <p:cNvPr id="9" name="object 9"/>
          <p:cNvSpPr txBox="1"/>
          <p:nvPr/>
        </p:nvSpPr>
        <p:spPr>
          <a:xfrm>
            <a:off x="656568" y="3249562"/>
            <a:ext cx="3569970" cy="1748789"/>
          </a:xfrm>
          <a:prstGeom prst="rect">
            <a:avLst/>
          </a:prstGeom>
        </p:spPr>
        <p:txBody>
          <a:bodyPr vert="horz" wrap="square" lIns="0" tIns="0" rIns="0" bIns="0" rtlCol="0">
            <a:spAutoFit/>
          </a:bodyPr>
          <a:lstStyle/>
          <a:p>
            <a:pPr marL="348615" marR="5080">
              <a:lnSpc>
                <a:spcPct val="116100"/>
              </a:lnSpc>
            </a:pPr>
            <a:r>
              <a:rPr sz="1400" spc="-5" dirty="0">
                <a:solidFill>
                  <a:srgbClr val="222222"/>
                </a:solidFill>
                <a:latin typeface="Arial"/>
                <a:cs typeface="Arial"/>
              </a:rPr>
              <a:t>computers designed for a certain group  of</a:t>
            </a:r>
            <a:r>
              <a:rPr sz="1400" spc="-70" dirty="0">
                <a:solidFill>
                  <a:srgbClr val="222222"/>
                </a:solidFill>
                <a:latin typeface="Arial"/>
                <a:cs typeface="Arial"/>
              </a:rPr>
              <a:t> </a:t>
            </a:r>
            <a:r>
              <a:rPr sz="1400" spc="-5" dirty="0">
                <a:solidFill>
                  <a:srgbClr val="222222"/>
                </a:solidFill>
                <a:latin typeface="Arial"/>
                <a:cs typeface="Arial"/>
              </a:rPr>
              <a:t>users.</a:t>
            </a:r>
            <a:endParaRPr sz="1400">
              <a:latin typeface="Arial"/>
              <a:cs typeface="Arial"/>
            </a:endParaRPr>
          </a:p>
          <a:p>
            <a:pPr marL="348615" marR="6350" indent="-335915" algn="just">
              <a:lnSpc>
                <a:spcPct val="116100"/>
              </a:lnSpc>
              <a:buChar char="●"/>
              <a:tabLst>
                <a:tab pos="349250" algn="l"/>
              </a:tabLst>
            </a:pPr>
            <a:r>
              <a:rPr sz="1400" spc="-5" dirty="0">
                <a:solidFill>
                  <a:srgbClr val="222222"/>
                </a:solidFill>
                <a:latin typeface="Arial"/>
                <a:cs typeface="Arial"/>
              </a:rPr>
              <a:t>Internet is a public network and Intranet  is a private</a:t>
            </a:r>
            <a:r>
              <a:rPr sz="1400" spc="-25" dirty="0">
                <a:solidFill>
                  <a:srgbClr val="222222"/>
                </a:solidFill>
                <a:latin typeface="Arial"/>
                <a:cs typeface="Arial"/>
              </a:rPr>
              <a:t> </a:t>
            </a:r>
            <a:r>
              <a:rPr sz="1400" spc="-5" dirty="0">
                <a:solidFill>
                  <a:srgbClr val="222222"/>
                </a:solidFill>
                <a:latin typeface="Arial"/>
                <a:cs typeface="Arial"/>
              </a:rPr>
              <a:t>network.</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Number of internet </a:t>
            </a:r>
            <a:r>
              <a:rPr sz="1400" dirty="0">
                <a:solidFill>
                  <a:srgbClr val="222222"/>
                </a:solidFill>
                <a:latin typeface="Arial"/>
                <a:cs typeface="Arial"/>
              </a:rPr>
              <a:t>users </a:t>
            </a:r>
            <a:r>
              <a:rPr sz="1400" spc="-5" dirty="0">
                <a:solidFill>
                  <a:srgbClr val="222222"/>
                </a:solidFill>
                <a:latin typeface="Arial"/>
                <a:cs typeface="Arial"/>
              </a:rPr>
              <a:t>are </a:t>
            </a:r>
            <a:r>
              <a:rPr sz="1400" dirty="0">
                <a:solidFill>
                  <a:srgbClr val="222222"/>
                </a:solidFill>
                <a:latin typeface="Arial"/>
                <a:cs typeface="Arial"/>
              </a:rPr>
              <a:t>very </a:t>
            </a:r>
            <a:r>
              <a:rPr sz="1400" spc="-5" dirty="0">
                <a:solidFill>
                  <a:srgbClr val="222222"/>
                </a:solidFill>
                <a:latin typeface="Arial"/>
                <a:cs typeface="Arial"/>
              </a:rPr>
              <a:t>high  but the number of </a:t>
            </a:r>
            <a:r>
              <a:rPr sz="1400" dirty="0">
                <a:solidFill>
                  <a:srgbClr val="222222"/>
                </a:solidFill>
                <a:latin typeface="Arial"/>
                <a:cs typeface="Arial"/>
              </a:rPr>
              <a:t>users </a:t>
            </a:r>
            <a:r>
              <a:rPr sz="1400" spc="-5" dirty="0">
                <a:solidFill>
                  <a:srgbClr val="222222"/>
                </a:solidFill>
                <a:latin typeface="Arial"/>
                <a:cs typeface="Arial"/>
              </a:rPr>
              <a:t>of Intranet is  limited.</a:t>
            </a:r>
            <a:endParaRPr sz="1400">
              <a:latin typeface="Arial"/>
              <a:cs typeface="Arial"/>
            </a:endParaRPr>
          </a:p>
        </p:txBody>
      </p:sp>
      <p:sp>
        <p:nvSpPr>
          <p:cNvPr id="10" name="object 10"/>
          <p:cNvSpPr txBox="1"/>
          <p:nvPr/>
        </p:nvSpPr>
        <p:spPr>
          <a:xfrm>
            <a:off x="4645025" y="4854444"/>
            <a:ext cx="346456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80" dirty="0">
                <a:solidFill>
                  <a:srgbClr val="595959"/>
                </a:solidFill>
                <a:latin typeface="Arial"/>
                <a:cs typeface="Arial"/>
              </a:rPr>
              <a:t> </a:t>
            </a:r>
            <a:r>
              <a:rPr sz="700" spc="-5" dirty="0">
                <a:solidFill>
                  <a:srgbClr val="595959"/>
                </a:solidFill>
                <a:latin typeface="Arial"/>
                <a:cs typeface="Arial"/>
              </a:rPr>
              <a:t>https://techdifferences.com/difference-between-internet-and-intranet.html</a:t>
            </a:r>
            <a:endParaRPr sz="700">
              <a:latin typeface="Arial"/>
              <a:cs typeface="Arial"/>
            </a:endParaRPr>
          </a:p>
        </p:txBody>
      </p:sp>
      <p:sp>
        <p:nvSpPr>
          <p:cNvPr id="11" name="object 11"/>
          <p:cNvSpPr/>
          <p:nvPr/>
        </p:nvSpPr>
        <p:spPr>
          <a:xfrm>
            <a:off x="4582174" y="1438775"/>
            <a:ext cx="4561824" cy="2998249"/>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766" y="841033"/>
            <a:ext cx="3258820" cy="382270"/>
          </a:xfrm>
          <a:prstGeom prst="rect">
            <a:avLst/>
          </a:prstGeom>
        </p:spPr>
        <p:txBody>
          <a:bodyPr vert="horz" wrap="square" lIns="0" tIns="0" rIns="0" bIns="0" rtlCol="0">
            <a:spAutoFit/>
          </a:bodyPr>
          <a:lstStyle/>
          <a:p>
            <a:pPr marL="12700">
              <a:lnSpc>
                <a:spcPct val="100000"/>
              </a:lnSpc>
            </a:pPr>
            <a:r>
              <a:rPr spc="-5" dirty="0"/>
              <a:t>Internet and Intranet</a:t>
            </a:r>
            <a:r>
              <a:rPr spc="-15" dirty="0"/>
              <a:t> </a:t>
            </a:r>
            <a:r>
              <a:rPr spc="-5" dirty="0"/>
              <a:t>etc</a:t>
            </a:r>
          </a:p>
        </p:txBody>
      </p:sp>
      <p:sp>
        <p:nvSpPr>
          <p:cNvPr id="3" name="object 3"/>
          <p:cNvSpPr txBox="1"/>
          <p:nvPr/>
        </p:nvSpPr>
        <p:spPr>
          <a:xfrm>
            <a:off x="639385" y="1600785"/>
            <a:ext cx="3272790" cy="568325"/>
          </a:xfrm>
          <a:prstGeom prst="rect">
            <a:avLst/>
          </a:prstGeom>
        </p:spPr>
        <p:txBody>
          <a:bodyPr vert="horz" wrap="square" lIns="0" tIns="0" rIns="0" bIns="0" rtlCol="0">
            <a:spAutoFit/>
          </a:bodyPr>
          <a:lstStyle/>
          <a:p>
            <a:pPr marL="693420" marR="5080" indent="-681355">
              <a:lnSpc>
                <a:spcPct val="100699"/>
              </a:lnSpc>
            </a:pPr>
            <a:r>
              <a:rPr sz="1800" spc="-5" dirty="0">
                <a:latin typeface="Arial"/>
                <a:cs typeface="Arial"/>
              </a:rPr>
              <a:t>Difference between Internet and  Intranet</a:t>
            </a:r>
            <a:r>
              <a:rPr sz="1750" spc="-5" dirty="0">
                <a:latin typeface="Arial"/>
                <a:cs typeface="Arial"/>
              </a:rPr>
              <a:t>(continued)</a:t>
            </a:r>
            <a:endParaRPr sz="1750">
              <a:latin typeface="Arial"/>
              <a:cs typeface="Arial"/>
            </a:endParaRPr>
          </a:p>
        </p:txBody>
      </p:sp>
      <p:sp>
        <p:nvSpPr>
          <p:cNvPr id="4" name="object 4"/>
          <p:cNvSpPr txBox="1"/>
          <p:nvPr/>
        </p:nvSpPr>
        <p:spPr>
          <a:xfrm>
            <a:off x="656568" y="2754262"/>
            <a:ext cx="3569970" cy="174878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Internet contains various source of  information while Intranet only contains  group-specific</a:t>
            </a:r>
            <a:r>
              <a:rPr sz="1400" spc="15" dirty="0">
                <a:solidFill>
                  <a:srgbClr val="222222"/>
                </a:solidFill>
                <a:latin typeface="Arial"/>
                <a:cs typeface="Arial"/>
              </a:rPr>
              <a:t> </a:t>
            </a:r>
            <a:r>
              <a:rPr sz="1400" spc="-5" dirty="0">
                <a:solidFill>
                  <a:srgbClr val="222222"/>
                </a:solidFill>
                <a:latin typeface="Arial"/>
                <a:cs typeface="Arial"/>
              </a:rPr>
              <a:t>information.</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Anyone can </a:t>
            </a:r>
            <a:r>
              <a:rPr sz="1400" dirty="0">
                <a:solidFill>
                  <a:srgbClr val="222222"/>
                </a:solidFill>
                <a:latin typeface="Arial"/>
                <a:cs typeface="Arial"/>
              </a:rPr>
              <a:t>access </a:t>
            </a:r>
            <a:r>
              <a:rPr sz="1400" spc="-5" dirty="0">
                <a:solidFill>
                  <a:srgbClr val="222222"/>
                </a:solidFill>
                <a:latin typeface="Arial"/>
                <a:cs typeface="Arial"/>
              </a:rPr>
              <a:t>the internet while  Intranet is accessible only by the  organization employees or admin who  have login</a:t>
            </a:r>
            <a:r>
              <a:rPr sz="1400" spc="-30" dirty="0">
                <a:solidFill>
                  <a:srgbClr val="222222"/>
                </a:solidFill>
                <a:latin typeface="Arial"/>
                <a:cs typeface="Arial"/>
              </a:rPr>
              <a:t> </a:t>
            </a:r>
            <a:r>
              <a:rPr sz="1400" spc="-5" dirty="0">
                <a:solidFill>
                  <a:srgbClr val="222222"/>
                </a:solidFill>
                <a:latin typeface="Arial"/>
                <a:cs typeface="Arial"/>
              </a:rPr>
              <a:t>details.</a:t>
            </a:r>
            <a:endParaRPr sz="1400">
              <a:latin typeface="Arial"/>
              <a:cs typeface="Arial"/>
            </a:endParaRPr>
          </a:p>
        </p:txBody>
      </p:sp>
      <p:sp>
        <p:nvSpPr>
          <p:cNvPr id="5" name="object 5"/>
          <p:cNvSpPr txBox="1"/>
          <p:nvPr/>
        </p:nvSpPr>
        <p:spPr>
          <a:xfrm>
            <a:off x="4645025" y="4854444"/>
            <a:ext cx="266255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a:t>
            </a:r>
            <a:r>
              <a:rPr sz="700" spc="155" dirty="0">
                <a:solidFill>
                  <a:srgbClr val="595959"/>
                </a:solidFill>
                <a:latin typeface="Arial"/>
                <a:cs typeface="Arial"/>
              </a:rPr>
              <a:t> </a:t>
            </a:r>
            <a:r>
              <a:rPr sz="700" spc="-5" dirty="0">
                <a:solidFill>
                  <a:srgbClr val="595959"/>
                </a:solidFill>
                <a:latin typeface="Arial"/>
                <a:cs typeface="Arial"/>
                <a:hlinkClick r:id="rId2"/>
              </a:rPr>
              <a:t>https://www.ictlounge.com/html/internet_intranet.htm</a:t>
            </a:r>
            <a:endParaRPr sz="700">
              <a:latin typeface="Arial"/>
              <a:cs typeface="Arial"/>
            </a:endParaRPr>
          </a:p>
        </p:txBody>
      </p:sp>
      <p:sp>
        <p:nvSpPr>
          <p:cNvPr id="6" name="object 6"/>
          <p:cNvSpPr/>
          <p:nvPr/>
        </p:nvSpPr>
        <p:spPr>
          <a:xfrm>
            <a:off x="4596400" y="1527165"/>
            <a:ext cx="4547599" cy="2710134"/>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700" u="sng" dirty="0">
                <a:solidFill>
                  <a:srgbClr val="000000"/>
                </a:solidFill>
                <a:effectLst/>
                <a:latin typeface="+mj-lt"/>
                <a:ea typeface="Times New Roman" panose="02020603050405020304" pitchFamily="18" charset="0"/>
                <a:cs typeface="Bookman Old Style" panose="02050604050505020204" pitchFamily="18" charset="0"/>
                <a:hlinkClick r:id="rId3"/>
              </a:rPr>
              <a:t>https://ncert.nic.in/vocational/pdf/keit104.pdf</a:t>
            </a: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566822"/>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5 : Remove Power supply</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22437" y="2510582"/>
            <a:ext cx="4090669" cy="2042866"/>
          </a:xfrm>
          <a:prstGeom prst="rect">
            <a:avLst/>
          </a:prstGeom>
        </p:spPr>
        <p:txBody>
          <a:bodyPr vert="horz" wrap="square" lIns="0" tIns="52069" rIns="0" bIns="0" rtlCol="0">
            <a:spAutoFit/>
          </a:bodyPr>
          <a:lstStyle/>
          <a:p>
            <a:pPr marL="342900" lvl="0" indent="-342900">
              <a:lnSpc>
                <a:spcPct val="115000"/>
              </a:lnSpc>
              <a:spcBef>
                <a:spcPts val="1000"/>
              </a:spcBef>
              <a:buFont typeface="Symbol" panose="05050102010706020507" pitchFamily="18" charset="2"/>
              <a:buChar char=""/>
              <a:tabLst>
                <a:tab pos="1375410" algn="l"/>
              </a:tabLst>
            </a:pPr>
            <a:r>
              <a:rPr lang="en-IN" sz="1400" dirty="0">
                <a:solidFill>
                  <a:srgbClr val="211D1E"/>
                </a:solidFill>
                <a:effectLst/>
                <a:latin typeface="+mj-lt"/>
                <a:ea typeface="Times New Roman" panose="02020603050405020304" pitchFamily="18" charset="0"/>
              </a:rPr>
              <a:t>Disconnect the power cable of the hard disk and optical drive which connects to the SMPS </a:t>
            </a:r>
            <a:endParaRPr lang="en-IN" sz="1400" dirty="0">
              <a:effectLst/>
              <a:latin typeface="+mj-lt"/>
              <a:ea typeface="Times New Roman" panose="02020603050405020304" pitchFamily="18" charset="0"/>
            </a:endParaRPr>
          </a:p>
          <a:p>
            <a:pPr marL="342900" lvl="0" indent="-342900">
              <a:lnSpc>
                <a:spcPct val="115000"/>
              </a:lnSpc>
              <a:spcAft>
                <a:spcPts val="1000"/>
              </a:spcAft>
              <a:buFont typeface="Symbol" panose="05050102010706020507" pitchFamily="18" charset="2"/>
              <a:buChar char=""/>
              <a:tabLst>
                <a:tab pos="1375410" algn="l"/>
              </a:tabLst>
            </a:pPr>
            <a:r>
              <a:rPr lang="en-IN" sz="1400" dirty="0">
                <a:solidFill>
                  <a:srgbClr val="211D1E"/>
                </a:solidFill>
                <a:effectLst/>
                <a:latin typeface="+mj-lt"/>
                <a:ea typeface="Times New Roman" panose="02020603050405020304" pitchFamily="18" charset="0"/>
              </a:rPr>
              <a:t>Remove the screws that secure the power supply unit to the chassis </a:t>
            </a:r>
          </a:p>
          <a:p>
            <a:pPr marL="342900" lvl="0" indent="-342900">
              <a:lnSpc>
                <a:spcPct val="115000"/>
              </a:lnSpc>
              <a:spcAft>
                <a:spcPts val="1000"/>
              </a:spcAft>
              <a:buFont typeface="Symbol" panose="05050102010706020507" pitchFamily="18" charset="2"/>
              <a:buChar char=""/>
              <a:tabLst>
                <a:tab pos="1375410" algn="l"/>
              </a:tabLst>
            </a:pPr>
            <a:r>
              <a:rPr lang="en-IN" sz="1400" dirty="0">
                <a:solidFill>
                  <a:srgbClr val="211D1E"/>
                </a:solidFill>
                <a:effectLst/>
                <a:latin typeface="+mj-lt"/>
                <a:ea typeface="Times New Roman" panose="02020603050405020304" pitchFamily="18" charset="0"/>
              </a:rPr>
              <a:t>Carefully lift the power supply out of the chassis</a:t>
            </a:r>
            <a:endParaRPr lang="en-IN" dirty="0">
              <a:solidFill>
                <a:srgbClr val="211D1E"/>
              </a:solidFill>
              <a:latin typeface="+mj-lt"/>
            </a:endParaRPr>
          </a:p>
          <a:p>
            <a:pPr marL="342900" lvl="0" indent="-342900">
              <a:spcAft>
                <a:spcPts val="75"/>
              </a:spcAft>
              <a:buFont typeface="+mj-lt"/>
              <a:buAutoNum type="arabicPeriod"/>
            </a:pPr>
            <a:endParaRPr lang="en-IN" dirty="0">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7" name="Picture 6">
            <a:extLst>
              <a:ext uri="{FF2B5EF4-FFF2-40B4-BE49-F238E27FC236}">
                <a16:creationId xmlns:a16="http://schemas.microsoft.com/office/drawing/2014/main" id="{C921F585-BFA2-4C9A-8F8B-F130D00265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75823"/>
            <a:ext cx="2083963" cy="1733592"/>
          </a:xfrm>
          <a:prstGeom prst="rect">
            <a:avLst/>
          </a:prstGeom>
          <a:noFill/>
          <a:ln>
            <a:noFill/>
          </a:ln>
        </p:spPr>
      </p:pic>
      <p:pic>
        <p:nvPicPr>
          <p:cNvPr id="9" name="Picture 8">
            <a:extLst>
              <a:ext uri="{FF2B5EF4-FFF2-40B4-BE49-F238E27FC236}">
                <a16:creationId xmlns:a16="http://schemas.microsoft.com/office/drawing/2014/main" id="{486E6999-0832-482E-B916-914F0AE4DAB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35750" y="1975823"/>
            <a:ext cx="2508250" cy="1606550"/>
          </a:xfrm>
          <a:prstGeom prst="rect">
            <a:avLst/>
          </a:prstGeom>
          <a:noFill/>
          <a:ln>
            <a:noFill/>
          </a:ln>
        </p:spPr>
      </p:pic>
    </p:spTree>
    <p:extLst>
      <p:ext uri="{BB962C8B-B14F-4D97-AF65-F5344CB8AC3E}">
        <p14:creationId xmlns:p14="http://schemas.microsoft.com/office/powerpoint/2010/main" val="3490146755"/>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766" y="841033"/>
            <a:ext cx="3258820" cy="382270"/>
          </a:xfrm>
          <a:prstGeom prst="rect">
            <a:avLst/>
          </a:prstGeom>
        </p:spPr>
        <p:txBody>
          <a:bodyPr vert="horz" wrap="square" lIns="0" tIns="0" rIns="0" bIns="0" rtlCol="0">
            <a:spAutoFit/>
          </a:bodyPr>
          <a:lstStyle/>
          <a:p>
            <a:pPr marL="12700">
              <a:lnSpc>
                <a:spcPct val="100000"/>
              </a:lnSpc>
            </a:pPr>
            <a:r>
              <a:rPr spc="-5" dirty="0"/>
              <a:t>Internet and Intranet</a:t>
            </a:r>
            <a:r>
              <a:rPr spc="-15" dirty="0"/>
              <a:t> </a:t>
            </a:r>
            <a:r>
              <a:rPr spc="-5" dirty="0"/>
              <a:t>etc</a:t>
            </a:r>
          </a:p>
        </p:txBody>
      </p:sp>
      <p:sp>
        <p:nvSpPr>
          <p:cNvPr id="3" name="object 3"/>
          <p:cNvSpPr txBox="1"/>
          <p:nvPr/>
        </p:nvSpPr>
        <p:spPr>
          <a:xfrm>
            <a:off x="1838307" y="1740818"/>
            <a:ext cx="87630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Extranet</a:t>
            </a:r>
            <a:endParaRPr sz="1800">
              <a:latin typeface="Arial"/>
              <a:cs typeface="Arial"/>
            </a:endParaRPr>
          </a:p>
        </p:txBody>
      </p:sp>
      <p:sp>
        <p:nvSpPr>
          <p:cNvPr id="4" name="object 4"/>
          <p:cNvSpPr txBox="1"/>
          <p:nvPr/>
        </p:nvSpPr>
        <p:spPr>
          <a:xfrm>
            <a:off x="656568" y="2630437"/>
            <a:ext cx="3569335" cy="199643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An extranet is a communication network  based on the internet protocol such as  Transmission Control protocol and  internet</a:t>
            </a:r>
            <a:r>
              <a:rPr sz="1400" spc="-30" dirty="0">
                <a:solidFill>
                  <a:srgbClr val="222222"/>
                </a:solidFill>
                <a:latin typeface="Arial"/>
                <a:cs typeface="Arial"/>
              </a:rPr>
              <a:t> </a:t>
            </a:r>
            <a:r>
              <a:rPr sz="1400" spc="-5" dirty="0">
                <a:solidFill>
                  <a:srgbClr val="222222"/>
                </a:solidFill>
                <a:latin typeface="Arial"/>
                <a:cs typeface="Arial"/>
              </a:rPr>
              <a:t>protocol.</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It is used for information</a:t>
            </a:r>
            <a:r>
              <a:rPr sz="1400" spc="30" dirty="0">
                <a:solidFill>
                  <a:srgbClr val="222222"/>
                </a:solidFill>
                <a:latin typeface="Arial"/>
                <a:cs typeface="Arial"/>
              </a:rPr>
              <a:t> </a:t>
            </a:r>
            <a:r>
              <a:rPr sz="1400" spc="-5" dirty="0">
                <a:solidFill>
                  <a:srgbClr val="222222"/>
                </a:solidFill>
                <a:latin typeface="Arial"/>
                <a:cs typeface="Arial"/>
              </a:rPr>
              <a:t>sharing.</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The </a:t>
            </a:r>
            <a:r>
              <a:rPr sz="1400" dirty="0">
                <a:solidFill>
                  <a:srgbClr val="222222"/>
                </a:solidFill>
                <a:latin typeface="Arial"/>
                <a:cs typeface="Arial"/>
              </a:rPr>
              <a:t>access </a:t>
            </a:r>
            <a:r>
              <a:rPr sz="1400" spc="-5" dirty="0">
                <a:solidFill>
                  <a:srgbClr val="222222"/>
                </a:solidFill>
                <a:latin typeface="Arial"/>
                <a:cs typeface="Arial"/>
              </a:rPr>
              <a:t>to the extranet is restricted  to only those </a:t>
            </a:r>
            <a:r>
              <a:rPr sz="1400" dirty="0">
                <a:solidFill>
                  <a:srgbClr val="222222"/>
                </a:solidFill>
                <a:latin typeface="Arial"/>
                <a:cs typeface="Arial"/>
              </a:rPr>
              <a:t>users </a:t>
            </a:r>
            <a:r>
              <a:rPr sz="1400" spc="-5" dirty="0">
                <a:solidFill>
                  <a:srgbClr val="222222"/>
                </a:solidFill>
                <a:latin typeface="Arial"/>
                <a:cs typeface="Arial"/>
              </a:rPr>
              <a:t>who have login  credentials.</a:t>
            </a:r>
            <a:endParaRPr sz="1400">
              <a:latin typeface="Arial"/>
              <a:cs typeface="Arial"/>
            </a:endParaRPr>
          </a:p>
        </p:txBody>
      </p:sp>
      <p:sp>
        <p:nvSpPr>
          <p:cNvPr id="5" name="object 5"/>
          <p:cNvSpPr/>
          <p:nvPr/>
        </p:nvSpPr>
        <p:spPr>
          <a:xfrm>
            <a:off x="4572000" y="1667474"/>
            <a:ext cx="4571999" cy="271457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510984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125" dirty="0">
                <a:solidFill>
                  <a:srgbClr val="595959"/>
                </a:solidFill>
                <a:latin typeface="Arial"/>
                <a:cs typeface="Arial"/>
              </a:rPr>
              <a:t> </a:t>
            </a:r>
            <a:r>
              <a:rPr sz="700" spc="-5" dirty="0">
                <a:solidFill>
                  <a:srgbClr val="595959"/>
                </a:solidFill>
                <a:latin typeface="Arial"/>
                <a:cs typeface="Arial"/>
                <a:hlinkClick r:id="rId3"/>
              </a:rPr>
              <a:t>https://www.quora.com/What-is-the-difference-between-the-internet-intranet-and-extranet</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5766" y="841033"/>
            <a:ext cx="3258820" cy="382270"/>
          </a:xfrm>
          <a:prstGeom prst="rect">
            <a:avLst/>
          </a:prstGeom>
        </p:spPr>
        <p:txBody>
          <a:bodyPr vert="horz" wrap="square" lIns="0" tIns="0" rIns="0" bIns="0" rtlCol="0">
            <a:spAutoFit/>
          </a:bodyPr>
          <a:lstStyle/>
          <a:p>
            <a:pPr marL="12700">
              <a:lnSpc>
                <a:spcPct val="100000"/>
              </a:lnSpc>
            </a:pPr>
            <a:r>
              <a:rPr spc="-5" dirty="0"/>
              <a:t>Internet and Intranet</a:t>
            </a:r>
            <a:r>
              <a:rPr spc="-15" dirty="0"/>
              <a:t> </a:t>
            </a:r>
            <a:r>
              <a:rPr spc="-5" dirty="0"/>
              <a:t>etc</a:t>
            </a:r>
          </a:p>
        </p:txBody>
      </p:sp>
      <p:sp>
        <p:nvSpPr>
          <p:cNvPr id="3" name="object 3"/>
          <p:cNvSpPr txBox="1"/>
          <p:nvPr/>
        </p:nvSpPr>
        <p:spPr>
          <a:xfrm>
            <a:off x="1282481" y="1740818"/>
            <a:ext cx="198882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Extranet</a:t>
            </a:r>
            <a:r>
              <a:rPr sz="1750" spc="-5" dirty="0">
                <a:latin typeface="Arial"/>
                <a:cs typeface="Arial"/>
              </a:rPr>
              <a:t>(continued)</a:t>
            </a:r>
            <a:endParaRPr sz="1750">
              <a:latin typeface="Arial"/>
              <a:cs typeface="Arial"/>
            </a:endParaRPr>
          </a:p>
        </p:txBody>
      </p:sp>
      <p:sp>
        <p:nvSpPr>
          <p:cNvPr id="4" name="object 4"/>
          <p:cNvSpPr txBox="1"/>
          <p:nvPr/>
        </p:nvSpPr>
        <p:spPr>
          <a:xfrm>
            <a:off x="656568" y="2878087"/>
            <a:ext cx="3568700" cy="12534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An extranet is the lowest level of  internetworking.</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An extranet cannot have a single LAN,  atleast it must have one connection to  the external</a:t>
            </a:r>
            <a:r>
              <a:rPr sz="1400" spc="-20" dirty="0">
                <a:solidFill>
                  <a:srgbClr val="222222"/>
                </a:solidFill>
                <a:latin typeface="Arial"/>
                <a:cs typeface="Arial"/>
              </a:rPr>
              <a:t> </a:t>
            </a:r>
            <a:r>
              <a:rPr sz="1400" spc="-5" dirty="0">
                <a:solidFill>
                  <a:srgbClr val="222222"/>
                </a:solidFill>
                <a:latin typeface="Arial"/>
                <a:cs typeface="Arial"/>
              </a:rPr>
              <a:t>network.</a:t>
            </a:r>
            <a:endParaRPr sz="1400">
              <a:latin typeface="Arial"/>
              <a:cs typeface="Arial"/>
            </a:endParaRPr>
          </a:p>
        </p:txBody>
      </p:sp>
      <p:sp>
        <p:nvSpPr>
          <p:cNvPr id="5" name="object 5"/>
          <p:cNvSpPr/>
          <p:nvPr/>
        </p:nvSpPr>
        <p:spPr>
          <a:xfrm>
            <a:off x="4572000" y="1638524"/>
            <a:ext cx="4571999" cy="261144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506031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120" dirty="0">
                <a:solidFill>
                  <a:srgbClr val="595959"/>
                </a:solidFill>
                <a:latin typeface="Arial"/>
                <a:cs typeface="Arial"/>
              </a:rPr>
              <a:t> </a:t>
            </a:r>
            <a:r>
              <a:rPr sz="700" spc="-5" dirty="0">
                <a:solidFill>
                  <a:srgbClr val="595959"/>
                </a:solidFill>
                <a:latin typeface="Arial"/>
                <a:cs typeface="Arial"/>
                <a:hlinkClick r:id="rId3"/>
              </a:rPr>
              <a:t>ttps://www.quora.com/What-is-the-difference-between-the-internet-intranet-and-extranet</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4590" y="675298"/>
            <a:ext cx="2802255" cy="728980"/>
          </a:xfrm>
          <a:prstGeom prst="rect">
            <a:avLst/>
          </a:prstGeom>
        </p:spPr>
        <p:txBody>
          <a:bodyPr vert="horz" wrap="square" lIns="0" tIns="0" rIns="0" bIns="0" rtlCol="0">
            <a:spAutoFit/>
          </a:bodyPr>
          <a:lstStyle/>
          <a:p>
            <a:pPr marL="842644" marR="5080" indent="-830580">
              <a:lnSpc>
                <a:spcPts val="2850"/>
              </a:lnSpc>
            </a:pPr>
            <a:r>
              <a:rPr spc="-5" dirty="0"/>
              <a:t>Uses and benefits</a:t>
            </a:r>
            <a:r>
              <a:rPr spc="-30" dirty="0"/>
              <a:t> </a:t>
            </a:r>
            <a:r>
              <a:rPr spc="-5" dirty="0"/>
              <a:t>of  Network</a:t>
            </a:r>
          </a:p>
        </p:txBody>
      </p:sp>
      <p:sp>
        <p:nvSpPr>
          <p:cNvPr id="3" name="object 3"/>
          <p:cNvSpPr txBox="1"/>
          <p:nvPr/>
        </p:nvSpPr>
        <p:spPr>
          <a:xfrm>
            <a:off x="656568" y="2540963"/>
            <a:ext cx="3569335" cy="1466850"/>
          </a:xfrm>
          <a:prstGeom prst="rect">
            <a:avLst/>
          </a:prstGeom>
        </p:spPr>
        <p:txBody>
          <a:bodyPr vert="horz" wrap="square" lIns="0" tIns="0" rIns="0" bIns="0" rtlCol="0">
            <a:spAutoFit/>
          </a:bodyPr>
          <a:lstStyle/>
          <a:p>
            <a:pPr marL="348615" indent="-335915">
              <a:lnSpc>
                <a:spcPct val="100000"/>
              </a:lnSpc>
              <a:buChar char="●"/>
              <a:tabLst>
                <a:tab pos="347980" algn="l"/>
                <a:tab pos="349250" algn="l"/>
              </a:tabLst>
            </a:pPr>
            <a:r>
              <a:rPr sz="1400" spc="-5" dirty="0">
                <a:solidFill>
                  <a:srgbClr val="222222"/>
                </a:solidFill>
                <a:latin typeface="Arial"/>
                <a:cs typeface="Arial"/>
              </a:rPr>
              <a:t>Increased speed and reduced</a:t>
            </a:r>
            <a:r>
              <a:rPr sz="1400" spc="25" dirty="0">
                <a:solidFill>
                  <a:srgbClr val="222222"/>
                </a:solidFill>
                <a:latin typeface="Arial"/>
                <a:cs typeface="Arial"/>
              </a:rPr>
              <a:t> </a:t>
            </a:r>
            <a:r>
              <a:rPr sz="1400" spc="-5" dirty="0">
                <a:solidFill>
                  <a:srgbClr val="222222"/>
                </a:solidFill>
                <a:latin typeface="Arial"/>
                <a:cs typeface="Arial"/>
              </a:rPr>
              <a:t>cost</a:t>
            </a:r>
            <a:endParaRPr sz="1400">
              <a:latin typeface="Arial"/>
              <a:cs typeface="Arial"/>
            </a:endParaRPr>
          </a:p>
          <a:p>
            <a:pPr marL="348615" marR="5080" indent="-335915">
              <a:lnSpc>
                <a:spcPct val="116100"/>
              </a:lnSpc>
              <a:buChar char="●"/>
              <a:tabLst>
                <a:tab pos="347980" algn="l"/>
                <a:tab pos="349250" algn="l"/>
                <a:tab pos="823594" algn="l"/>
                <a:tab pos="1625600" algn="l"/>
                <a:tab pos="2169795" algn="l"/>
                <a:tab pos="2655570" algn="l"/>
                <a:tab pos="3408045" algn="l"/>
              </a:tabLst>
            </a:pPr>
            <a:r>
              <a:rPr sz="1400" spc="-5" dirty="0">
                <a:solidFill>
                  <a:srgbClr val="222222"/>
                </a:solidFill>
                <a:latin typeface="Arial"/>
                <a:cs typeface="Arial"/>
              </a:rPr>
              <a:t>File	Sharing	from	one	system	to  </a:t>
            </a:r>
            <a:r>
              <a:rPr sz="1400" spc="-15" dirty="0">
                <a:solidFill>
                  <a:srgbClr val="222222"/>
                </a:solidFill>
                <a:latin typeface="Arial"/>
                <a:cs typeface="Arial"/>
              </a:rPr>
              <a:t>another.</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Remote</a:t>
            </a:r>
            <a:r>
              <a:rPr sz="1400" spc="-80" dirty="0">
                <a:solidFill>
                  <a:srgbClr val="222222"/>
                </a:solidFill>
                <a:latin typeface="Arial"/>
                <a:cs typeface="Arial"/>
              </a:rPr>
              <a:t> </a:t>
            </a:r>
            <a:r>
              <a:rPr sz="1400" dirty="0">
                <a:solidFill>
                  <a:srgbClr val="222222"/>
                </a:solidFill>
                <a:latin typeface="Arial"/>
                <a:cs typeface="Arial"/>
              </a:rPr>
              <a:t>access</a:t>
            </a:r>
            <a:endParaRPr sz="1400">
              <a:latin typeface="Arial"/>
              <a:cs typeface="Arial"/>
            </a:endParaRPr>
          </a:p>
          <a:p>
            <a:pPr marL="348615" marR="24130" indent="-335915">
              <a:lnSpc>
                <a:spcPct val="116100"/>
              </a:lnSpc>
              <a:buChar char="●"/>
              <a:tabLst>
                <a:tab pos="347980" algn="l"/>
                <a:tab pos="349250" algn="l"/>
              </a:tabLst>
            </a:pPr>
            <a:r>
              <a:rPr sz="1400" spc="-5" dirty="0">
                <a:solidFill>
                  <a:srgbClr val="222222"/>
                </a:solidFill>
                <a:latin typeface="Arial"/>
                <a:cs typeface="Arial"/>
              </a:rPr>
              <a:t>Hardware sharing like a </a:t>
            </a:r>
            <a:r>
              <a:rPr sz="1400" spc="-15" dirty="0">
                <a:solidFill>
                  <a:srgbClr val="222222"/>
                </a:solidFill>
                <a:latin typeface="Arial"/>
                <a:cs typeface="Arial"/>
              </a:rPr>
              <a:t>printer, scanner,  </a:t>
            </a:r>
            <a:r>
              <a:rPr sz="1400" spc="-5" dirty="0">
                <a:solidFill>
                  <a:srgbClr val="222222"/>
                </a:solidFill>
                <a:latin typeface="Arial"/>
                <a:cs typeface="Arial"/>
              </a:rPr>
              <a:t>storage</a:t>
            </a:r>
            <a:endParaRPr sz="1400">
              <a:latin typeface="Arial"/>
              <a:cs typeface="Arial"/>
            </a:endParaRPr>
          </a:p>
        </p:txBody>
      </p:sp>
      <p:sp>
        <p:nvSpPr>
          <p:cNvPr id="4" name="object 4"/>
          <p:cNvSpPr/>
          <p:nvPr/>
        </p:nvSpPr>
        <p:spPr>
          <a:xfrm>
            <a:off x="4572000" y="1354900"/>
            <a:ext cx="4571999" cy="302662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432435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30" dirty="0">
                <a:solidFill>
                  <a:srgbClr val="595959"/>
                </a:solidFill>
                <a:latin typeface="Arial"/>
                <a:cs typeface="Arial"/>
              </a:rPr>
              <a:t> </a:t>
            </a:r>
            <a:r>
              <a:rPr sz="700" spc="-5" dirty="0">
                <a:solidFill>
                  <a:srgbClr val="595959"/>
                </a:solidFill>
                <a:latin typeface="Arial"/>
                <a:cs typeface="Arial"/>
              </a:rPr>
              <a:t>https://ouritpro.net/2016/11/07/the-importance-of-computer-networks/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74590" y="675298"/>
            <a:ext cx="2802255" cy="728980"/>
          </a:xfrm>
          <a:prstGeom prst="rect">
            <a:avLst/>
          </a:prstGeom>
        </p:spPr>
        <p:txBody>
          <a:bodyPr vert="horz" wrap="square" lIns="0" tIns="0" rIns="0" bIns="0" rtlCol="0">
            <a:spAutoFit/>
          </a:bodyPr>
          <a:lstStyle/>
          <a:p>
            <a:pPr marL="842644" marR="5080" indent="-830580">
              <a:lnSpc>
                <a:spcPts val="2850"/>
              </a:lnSpc>
            </a:pPr>
            <a:r>
              <a:rPr spc="-5" dirty="0"/>
              <a:t>Uses and benefits</a:t>
            </a:r>
            <a:r>
              <a:rPr spc="-30" dirty="0"/>
              <a:t> </a:t>
            </a:r>
            <a:r>
              <a:rPr spc="-5" dirty="0"/>
              <a:t>of  Network</a:t>
            </a:r>
          </a:p>
        </p:txBody>
      </p:sp>
      <p:sp>
        <p:nvSpPr>
          <p:cNvPr id="3" name="object 3"/>
          <p:cNvSpPr txBox="1"/>
          <p:nvPr/>
        </p:nvSpPr>
        <p:spPr>
          <a:xfrm>
            <a:off x="656568" y="2878087"/>
            <a:ext cx="3569970" cy="1253490"/>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Lst>
            </a:pPr>
            <a:r>
              <a:rPr sz="1400" spc="-5" dirty="0">
                <a:solidFill>
                  <a:srgbClr val="222222"/>
                </a:solidFill>
                <a:latin typeface="Arial"/>
                <a:cs typeface="Arial"/>
              </a:rPr>
              <a:t>Communication i.e. instant messaging,  video calls, mail communication</a:t>
            </a:r>
            <a:r>
              <a:rPr sz="1400" spc="45" dirty="0">
                <a:solidFill>
                  <a:srgbClr val="222222"/>
                </a:solidFill>
                <a:latin typeface="Arial"/>
                <a:cs typeface="Arial"/>
              </a:rPr>
              <a:t> </a:t>
            </a:r>
            <a:r>
              <a:rPr sz="1400" spc="-5" dirty="0">
                <a:solidFill>
                  <a:srgbClr val="222222"/>
                </a:solidFill>
                <a:latin typeface="Arial"/>
                <a:cs typeface="Arial"/>
              </a:rPr>
              <a:t>etc.</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Online</a:t>
            </a:r>
            <a:r>
              <a:rPr sz="1400" spc="-40" dirty="0">
                <a:solidFill>
                  <a:srgbClr val="222222"/>
                </a:solidFill>
                <a:latin typeface="Arial"/>
                <a:cs typeface="Arial"/>
              </a:rPr>
              <a:t> </a:t>
            </a:r>
            <a:r>
              <a:rPr sz="1400" spc="-5" dirty="0">
                <a:solidFill>
                  <a:srgbClr val="222222"/>
                </a:solidFill>
                <a:latin typeface="Arial"/>
                <a:cs typeface="Arial"/>
              </a:rPr>
              <a:t>business</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Ease of</a:t>
            </a:r>
            <a:r>
              <a:rPr sz="1400" spc="-15" dirty="0">
                <a:solidFill>
                  <a:srgbClr val="222222"/>
                </a:solidFill>
                <a:latin typeface="Arial"/>
                <a:cs typeface="Arial"/>
              </a:rPr>
              <a:t> </a:t>
            </a:r>
            <a:r>
              <a:rPr sz="1400" spc="-5" dirty="0">
                <a:solidFill>
                  <a:srgbClr val="222222"/>
                </a:solidFill>
                <a:latin typeface="Arial"/>
                <a:cs typeface="Arial"/>
              </a:rPr>
              <a:t>administration</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Information</a:t>
            </a:r>
            <a:r>
              <a:rPr sz="1400" spc="-20" dirty="0">
                <a:solidFill>
                  <a:srgbClr val="222222"/>
                </a:solidFill>
                <a:latin typeface="Arial"/>
                <a:cs typeface="Arial"/>
              </a:rPr>
              <a:t> </a:t>
            </a:r>
            <a:r>
              <a:rPr sz="1400" spc="-5" dirty="0">
                <a:solidFill>
                  <a:srgbClr val="222222"/>
                </a:solidFill>
                <a:latin typeface="Arial"/>
                <a:cs typeface="Arial"/>
              </a:rPr>
              <a:t>security</a:t>
            </a:r>
            <a:endParaRPr sz="1400">
              <a:latin typeface="Arial"/>
              <a:cs typeface="Arial"/>
            </a:endParaRPr>
          </a:p>
        </p:txBody>
      </p:sp>
      <p:sp>
        <p:nvSpPr>
          <p:cNvPr id="4" name="object 4"/>
          <p:cNvSpPr/>
          <p:nvPr/>
        </p:nvSpPr>
        <p:spPr>
          <a:xfrm>
            <a:off x="4572000" y="1506350"/>
            <a:ext cx="4518549" cy="266339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384238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a:t>
            </a:r>
            <a:r>
              <a:rPr sz="700" spc="170" dirty="0">
                <a:solidFill>
                  <a:srgbClr val="595959"/>
                </a:solidFill>
                <a:latin typeface="Arial"/>
                <a:cs typeface="Arial"/>
              </a:rPr>
              <a:t> </a:t>
            </a:r>
            <a:r>
              <a:rPr sz="700" spc="-5" dirty="0">
                <a:solidFill>
                  <a:srgbClr val="595959"/>
                </a:solidFill>
                <a:latin typeface="Arial"/>
                <a:cs typeface="Arial"/>
                <a:hlinkClick r:id="rId3"/>
              </a:rPr>
              <a:t>https://www.ccsipro.com/blog/uses-of-computer-network/</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00" y="841033"/>
            <a:ext cx="3851910" cy="382270"/>
          </a:xfrm>
          <a:prstGeom prst="rect">
            <a:avLst/>
          </a:prstGeom>
        </p:spPr>
        <p:txBody>
          <a:bodyPr vert="horz" wrap="square" lIns="0" tIns="0" rIns="0" bIns="0" rtlCol="0">
            <a:spAutoFit/>
          </a:bodyPr>
          <a:lstStyle/>
          <a:p>
            <a:pPr marL="12700">
              <a:lnSpc>
                <a:spcPct val="100000"/>
              </a:lnSpc>
            </a:pPr>
            <a:r>
              <a:rPr spc="-5" dirty="0"/>
              <a:t>Server-client based</a:t>
            </a:r>
            <a:r>
              <a:rPr spc="5" dirty="0"/>
              <a:t> </a:t>
            </a:r>
            <a:r>
              <a:rPr spc="-5" dirty="0"/>
              <a:t>Network</a:t>
            </a:r>
          </a:p>
        </p:txBody>
      </p:sp>
      <p:sp>
        <p:nvSpPr>
          <p:cNvPr id="3" name="object 3"/>
          <p:cNvSpPr txBox="1"/>
          <p:nvPr/>
        </p:nvSpPr>
        <p:spPr>
          <a:xfrm>
            <a:off x="656568" y="2382787"/>
            <a:ext cx="3569970" cy="199643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 Computer networking model where  one or more powerful computers  </a:t>
            </a:r>
            <a:r>
              <a:rPr sz="1400" dirty="0">
                <a:solidFill>
                  <a:srgbClr val="222222"/>
                </a:solidFill>
                <a:latin typeface="Arial"/>
                <a:cs typeface="Arial"/>
              </a:rPr>
              <a:t>(servers) </a:t>
            </a:r>
            <a:r>
              <a:rPr sz="1400" spc="-5" dirty="0">
                <a:solidFill>
                  <a:srgbClr val="222222"/>
                </a:solidFill>
                <a:latin typeface="Arial"/>
                <a:cs typeface="Arial"/>
              </a:rPr>
              <a:t>provide the different computer  network </a:t>
            </a:r>
            <a:r>
              <a:rPr sz="1400" dirty="0">
                <a:solidFill>
                  <a:srgbClr val="222222"/>
                </a:solidFill>
                <a:latin typeface="Arial"/>
                <a:cs typeface="Arial"/>
              </a:rPr>
              <a:t>services </a:t>
            </a:r>
            <a:r>
              <a:rPr sz="1400" spc="-5" dirty="0">
                <a:solidFill>
                  <a:srgbClr val="222222"/>
                </a:solidFill>
                <a:latin typeface="Arial"/>
                <a:cs typeface="Arial"/>
              </a:rPr>
              <a:t>and all other user of  computer network (clients) </a:t>
            </a:r>
            <a:r>
              <a:rPr sz="1400" dirty="0">
                <a:solidFill>
                  <a:srgbClr val="222222"/>
                </a:solidFill>
                <a:latin typeface="Arial"/>
                <a:cs typeface="Arial"/>
              </a:rPr>
              <a:t>access  </a:t>
            </a:r>
            <a:r>
              <a:rPr sz="1400" spc="-5" dirty="0">
                <a:solidFill>
                  <a:srgbClr val="222222"/>
                </a:solidFill>
                <a:latin typeface="Arial"/>
                <a:cs typeface="Arial"/>
              </a:rPr>
              <a:t>those </a:t>
            </a:r>
            <a:r>
              <a:rPr sz="1400" dirty="0">
                <a:solidFill>
                  <a:srgbClr val="222222"/>
                </a:solidFill>
                <a:latin typeface="Arial"/>
                <a:cs typeface="Arial"/>
              </a:rPr>
              <a:t>services </a:t>
            </a:r>
            <a:r>
              <a:rPr sz="1400" spc="-5" dirty="0">
                <a:solidFill>
                  <a:srgbClr val="222222"/>
                </a:solidFill>
                <a:latin typeface="Arial"/>
                <a:cs typeface="Arial"/>
              </a:rPr>
              <a:t>to perform user's tasks is  known as client/server computer  networking</a:t>
            </a:r>
            <a:r>
              <a:rPr sz="1400" spc="-30" dirty="0">
                <a:solidFill>
                  <a:srgbClr val="222222"/>
                </a:solidFill>
                <a:latin typeface="Arial"/>
                <a:cs typeface="Arial"/>
              </a:rPr>
              <a:t> </a:t>
            </a:r>
            <a:r>
              <a:rPr sz="1400" spc="-5" dirty="0">
                <a:solidFill>
                  <a:srgbClr val="222222"/>
                </a:solidFill>
                <a:latin typeface="Arial"/>
                <a:cs typeface="Arial"/>
              </a:rPr>
              <a:t>model.</a:t>
            </a:r>
            <a:endParaRPr sz="1400">
              <a:latin typeface="Arial"/>
              <a:cs typeface="Arial"/>
            </a:endParaRPr>
          </a:p>
        </p:txBody>
      </p:sp>
      <p:sp>
        <p:nvSpPr>
          <p:cNvPr id="4" name="object 4"/>
          <p:cNvSpPr/>
          <p:nvPr/>
        </p:nvSpPr>
        <p:spPr>
          <a:xfrm>
            <a:off x="4572000" y="1719675"/>
            <a:ext cx="4571999" cy="251762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455358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70" dirty="0">
                <a:solidFill>
                  <a:srgbClr val="595959"/>
                </a:solidFill>
                <a:latin typeface="Arial"/>
                <a:cs typeface="Arial"/>
              </a:rPr>
              <a:t> </a:t>
            </a:r>
            <a:r>
              <a:rPr sz="700" spc="-5" dirty="0">
                <a:solidFill>
                  <a:srgbClr val="595959"/>
                </a:solidFill>
                <a:latin typeface="Arial"/>
                <a:cs typeface="Arial"/>
                <a:hlinkClick r:id="rId3"/>
              </a:rPr>
              <a:t>https://www.educative.io/edpresso/what-are-p2p-and-clientserver-networks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00" y="841033"/>
            <a:ext cx="3851910" cy="382270"/>
          </a:xfrm>
          <a:prstGeom prst="rect">
            <a:avLst/>
          </a:prstGeom>
        </p:spPr>
        <p:txBody>
          <a:bodyPr vert="horz" wrap="square" lIns="0" tIns="0" rIns="0" bIns="0" rtlCol="0">
            <a:spAutoFit/>
          </a:bodyPr>
          <a:lstStyle/>
          <a:p>
            <a:pPr marL="12700">
              <a:lnSpc>
                <a:spcPct val="100000"/>
              </a:lnSpc>
            </a:pPr>
            <a:r>
              <a:rPr spc="-5" dirty="0"/>
              <a:t>Server-client based</a:t>
            </a:r>
            <a:r>
              <a:rPr spc="5" dirty="0"/>
              <a:t> </a:t>
            </a:r>
            <a:r>
              <a:rPr spc="-5" dirty="0"/>
              <a:t>Network</a:t>
            </a:r>
          </a:p>
        </p:txBody>
      </p:sp>
      <p:sp>
        <p:nvSpPr>
          <p:cNvPr id="3" name="object 3"/>
          <p:cNvSpPr txBox="1"/>
          <p:nvPr/>
        </p:nvSpPr>
        <p:spPr>
          <a:xfrm>
            <a:off x="656568" y="2382787"/>
            <a:ext cx="3569970" cy="24917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In such networks, there exists a central  controller called </a:t>
            </a:r>
            <a:r>
              <a:rPr sz="1400" spc="-15" dirty="0">
                <a:solidFill>
                  <a:srgbClr val="222222"/>
                </a:solidFill>
                <a:latin typeface="Arial"/>
                <a:cs typeface="Arial"/>
              </a:rPr>
              <a:t>server. </a:t>
            </a:r>
            <a:r>
              <a:rPr sz="1400" spc="-5" dirty="0">
                <a:solidFill>
                  <a:srgbClr val="222222"/>
                </a:solidFill>
                <a:latin typeface="Arial"/>
                <a:cs typeface="Arial"/>
              </a:rPr>
              <a:t>A </a:t>
            </a:r>
            <a:r>
              <a:rPr sz="1400" dirty="0">
                <a:solidFill>
                  <a:srgbClr val="222222"/>
                </a:solidFill>
                <a:latin typeface="Arial"/>
                <a:cs typeface="Arial"/>
              </a:rPr>
              <a:t>server </a:t>
            </a:r>
            <a:r>
              <a:rPr sz="1400" spc="-5" dirty="0">
                <a:solidFill>
                  <a:srgbClr val="222222"/>
                </a:solidFill>
                <a:latin typeface="Arial"/>
                <a:cs typeface="Arial"/>
              </a:rPr>
              <a:t>is a  specialized computer that controls the  network resources and provides  services to other computers in the  network.</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All other computers in the network are  called</a:t>
            </a:r>
            <a:r>
              <a:rPr sz="1400" spc="-40" dirty="0">
                <a:solidFill>
                  <a:srgbClr val="222222"/>
                </a:solidFill>
                <a:latin typeface="Arial"/>
                <a:cs typeface="Arial"/>
              </a:rPr>
              <a:t> </a:t>
            </a:r>
            <a:r>
              <a:rPr sz="1400" spc="-5" dirty="0">
                <a:solidFill>
                  <a:srgbClr val="222222"/>
                </a:solidFill>
                <a:latin typeface="Arial"/>
                <a:cs typeface="Arial"/>
              </a:rPr>
              <a:t>clients.</a:t>
            </a:r>
            <a:endParaRPr sz="1400">
              <a:latin typeface="Arial"/>
              <a:cs typeface="Arial"/>
            </a:endParaRPr>
          </a:p>
          <a:p>
            <a:pPr marL="348615" marR="14604" indent="-335915" algn="just">
              <a:lnSpc>
                <a:spcPct val="116100"/>
              </a:lnSpc>
              <a:buChar char="●"/>
              <a:tabLst>
                <a:tab pos="349250" algn="l"/>
              </a:tabLst>
            </a:pPr>
            <a:r>
              <a:rPr sz="1400" spc="-5" dirty="0">
                <a:solidFill>
                  <a:srgbClr val="222222"/>
                </a:solidFill>
                <a:latin typeface="Arial"/>
                <a:cs typeface="Arial"/>
              </a:rPr>
              <a:t>A client computer receives the  requested </a:t>
            </a:r>
            <a:r>
              <a:rPr sz="1400" dirty="0">
                <a:solidFill>
                  <a:srgbClr val="222222"/>
                </a:solidFill>
                <a:latin typeface="Arial"/>
                <a:cs typeface="Arial"/>
              </a:rPr>
              <a:t>services </a:t>
            </a:r>
            <a:r>
              <a:rPr sz="1400" spc="-5" dirty="0">
                <a:solidFill>
                  <a:srgbClr val="222222"/>
                </a:solidFill>
                <a:latin typeface="Arial"/>
                <a:cs typeface="Arial"/>
              </a:rPr>
              <a:t>from a</a:t>
            </a:r>
            <a:r>
              <a:rPr sz="1400" spc="-25" dirty="0">
                <a:solidFill>
                  <a:srgbClr val="222222"/>
                </a:solidFill>
                <a:latin typeface="Arial"/>
                <a:cs typeface="Arial"/>
              </a:rPr>
              <a:t> </a:t>
            </a:r>
            <a:r>
              <a:rPr sz="1400" spc="-15" dirty="0">
                <a:solidFill>
                  <a:srgbClr val="222222"/>
                </a:solidFill>
                <a:latin typeface="Arial"/>
                <a:cs typeface="Arial"/>
              </a:rPr>
              <a:t>server.</a:t>
            </a:r>
            <a:endParaRPr sz="1400">
              <a:latin typeface="Arial"/>
              <a:cs typeface="Arial"/>
            </a:endParaRPr>
          </a:p>
        </p:txBody>
      </p:sp>
      <p:sp>
        <p:nvSpPr>
          <p:cNvPr id="4" name="object 4"/>
          <p:cNvSpPr txBox="1"/>
          <p:nvPr/>
        </p:nvSpPr>
        <p:spPr>
          <a:xfrm>
            <a:off x="3633256" y="4854444"/>
            <a:ext cx="5240020" cy="278130"/>
          </a:xfrm>
          <a:prstGeom prst="rect">
            <a:avLst/>
          </a:prstGeom>
        </p:spPr>
        <p:txBody>
          <a:bodyPr vert="horz" wrap="square" lIns="0" tIns="0" rIns="0" bIns="0" rtlCol="0">
            <a:spAutoFit/>
          </a:bodyPr>
          <a:lstStyle/>
          <a:p>
            <a:pPr marL="1024255">
              <a:lnSpc>
                <a:spcPct val="100000"/>
              </a:lnSpc>
            </a:pPr>
            <a:r>
              <a:rPr sz="700" spc="-5" dirty="0">
                <a:solidFill>
                  <a:srgbClr val="595959"/>
                </a:solidFill>
                <a:latin typeface="Arial"/>
                <a:cs typeface="Arial"/>
                <a:hlinkClick r:id="rId2"/>
              </a:rPr>
              <a:t>ImageSource:http://ecomputernotes.com/computernetworkingnotes/computer-network/explain-clientserver-</a:t>
            </a:r>
            <a:endParaRPr sz="700">
              <a:latin typeface="Arial"/>
              <a:cs typeface="Arial"/>
            </a:endParaRPr>
          </a:p>
          <a:p>
            <a:pPr marL="12700">
              <a:lnSpc>
                <a:spcPct val="100000"/>
              </a:lnSpc>
              <a:spcBef>
                <a:spcPts val="275"/>
              </a:spcBef>
            </a:pPr>
            <a:r>
              <a:rPr sz="800" spc="-5" dirty="0">
                <a:latin typeface="Arial"/>
                <a:cs typeface="Arial"/>
              </a:rPr>
              <a:t>© Edunet Foundation.</a:t>
            </a:r>
            <a:r>
              <a:rPr sz="800" spc="65" dirty="0">
                <a:latin typeface="Arial"/>
                <a:cs typeface="Arial"/>
              </a:rPr>
              <a:t> </a:t>
            </a:r>
            <a:r>
              <a:rPr sz="800" spc="-155" dirty="0">
                <a:latin typeface="Arial"/>
                <a:cs typeface="Arial"/>
              </a:rPr>
              <a:t>A</a:t>
            </a:r>
            <a:r>
              <a:rPr sz="1050" spc="-232" baseline="19841" dirty="0">
                <a:solidFill>
                  <a:srgbClr val="595959"/>
                </a:solidFill>
                <a:latin typeface="Arial"/>
                <a:cs typeface="Arial"/>
              </a:rPr>
              <a:t>ne</a:t>
            </a:r>
            <a:r>
              <a:rPr sz="800" spc="-155" dirty="0">
                <a:latin typeface="Arial"/>
                <a:cs typeface="Arial"/>
              </a:rPr>
              <a:t>ll</a:t>
            </a:r>
            <a:r>
              <a:rPr sz="1050" spc="-232" baseline="19841" dirty="0">
                <a:solidFill>
                  <a:srgbClr val="595959"/>
                </a:solidFill>
                <a:latin typeface="Arial"/>
                <a:cs typeface="Arial"/>
              </a:rPr>
              <a:t>tw</a:t>
            </a:r>
            <a:r>
              <a:rPr sz="800" spc="-155" dirty="0">
                <a:latin typeface="Arial"/>
                <a:cs typeface="Arial"/>
              </a:rPr>
              <a:t>ri</a:t>
            </a:r>
            <a:r>
              <a:rPr sz="1050" spc="-232" baseline="19841" dirty="0">
                <a:solidFill>
                  <a:srgbClr val="595959"/>
                </a:solidFill>
                <a:latin typeface="Arial"/>
                <a:cs typeface="Arial"/>
              </a:rPr>
              <a:t>o</a:t>
            </a:r>
            <a:r>
              <a:rPr sz="800" spc="-155" dirty="0">
                <a:latin typeface="Arial"/>
                <a:cs typeface="Arial"/>
              </a:rPr>
              <a:t>g</a:t>
            </a:r>
            <a:r>
              <a:rPr sz="1050" spc="-232" baseline="19841" dirty="0">
                <a:solidFill>
                  <a:srgbClr val="595959"/>
                </a:solidFill>
                <a:latin typeface="Arial"/>
                <a:cs typeface="Arial"/>
              </a:rPr>
              <a:t>r</a:t>
            </a:r>
            <a:r>
              <a:rPr sz="800" spc="-155" dirty="0">
                <a:latin typeface="Arial"/>
                <a:cs typeface="Arial"/>
              </a:rPr>
              <a:t>h</a:t>
            </a:r>
            <a:r>
              <a:rPr sz="1050" spc="-232" baseline="19841" dirty="0">
                <a:solidFill>
                  <a:srgbClr val="595959"/>
                </a:solidFill>
                <a:latin typeface="Arial"/>
                <a:cs typeface="Arial"/>
              </a:rPr>
              <a:t>k</a:t>
            </a:r>
            <a:r>
              <a:rPr sz="800" spc="-155" dirty="0">
                <a:latin typeface="Arial"/>
                <a:cs typeface="Arial"/>
              </a:rPr>
              <a:t>t</a:t>
            </a:r>
            <a:r>
              <a:rPr sz="1050" spc="-232" baseline="19841" dirty="0">
                <a:solidFill>
                  <a:srgbClr val="595959"/>
                </a:solidFill>
                <a:latin typeface="Arial"/>
                <a:cs typeface="Arial"/>
              </a:rPr>
              <a:t>in</a:t>
            </a:r>
            <a:r>
              <a:rPr sz="800" spc="-155" dirty="0">
                <a:latin typeface="Arial"/>
                <a:cs typeface="Arial"/>
              </a:rPr>
              <a:t>s</a:t>
            </a:r>
            <a:r>
              <a:rPr sz="1050" spc="-232" baseline="19841" dirty="0">
                <a:solidFill>
                  <a:srgbClr val="595959"/>
                </a:solidFill>
                <a:latin typeface="Arial"/>
                <a:cs typeface="Arial"/>
              </a:rPr>
              <a:t>g</a:t>
            </a:r>
            <a:r>
              <a:rPr sz="800" spc="-155" dirty="0">
                <a:latin typeface="Arial"/>
                <a:cs typeface="Arial"/>
              </a:rPr>
              <a:t>r</a:t>
            </a:r>
            <a:r>
              <a:rPr sz="1050" spc="-232" baseline="19841" dirty="0">
                <a:solidFill>
                  <a:srgbClr val="595959"/>
                </a:solidFill>
                <a:latin typeface="Arial"/>
                <a:cs typeface="Arial"/>
              </a:rPr>
              <a:t>-</a:t>
            </a:r>
            <a:r>
              <a:rPr sz="800" spc="-155" dirty="0">
                <a:latin typeface="Arial"/>
                <a:cs typeface="Arial"/>
              </a:rPr>
              <a:t>e</a:t>
            </a:r>
            <a:r>
              <a:rPr sz="1050" spc="-232" baseline="19841" dirty="0">
                <a:solidFill>
                  <a:srgbClr val="595959"/>
                </a:solidFill>
                <a:latin typeface="Arial"/>
                <a:cs typeface="Arial"/>
              </a:rPr>
              <a:t>m</a:t>
            </a:r>
            <a:r>
              <a:rPr sz="800" spc="-155" dirty="0">
                <a:latin typeface="Arial"/>
                <a:cs typeface="Arial"/>
              </a:rPr>
              <a:t>s</a:t>
            </a:r>
            <a:r>
              <a:rPr sz="1050" spc="-232" baseline="19841" dirty="0">
                <a:solidFill>
                  <a:srgbClr val="595959"/>
                </a:solidFill>
                <a:latin typeface="Arial"/>
                <a:cs typeface="Arial"/>
              </a:rPr>
              <a:t>o</a:t>
            </a:r>
            <a:r>
              <a:rPr sz="800" spc="-155" dirty="0">
                <a:latin typeface="Arial"/>
                <a:cs typeface="Arial"/>
              </a:rPr>
              <a:t>e</a:t>
            </a:r>
            <a:r>
              <a:rPr sz="1050" spc="-232" baseline="19841" dirty="0">
                <a:solidFill>
                  <a:srgbClr val="595959"/>
                </a:solidFill>
                <a:latin typeface="Arial"/>
                <a:cs typeface="Arial"/>
              </a:rPr>
              <a:t>d</a:t>
            </a:r>
            <a:r>
              <a:rPr sz="800" spc="-155" dirty="0">
                <a:latin typeface="Arial"/>
                <a:cs typeface="Arial"/>
              </a:rPr>
              <a:t>r</a:t>
            </a:r>
            <a:r>
              <a:rPr sz="1050" spc="-232" baseline="19841" dirty="0">
                <a:solidFill>
                  <a:srgbClr val="595959"/>
                </a:solidFill>
                <a:latin typeface="Arial"/>
                <a:cs typeface="Arial"/>
              </a:rPr>
              <a:t>e</a:t>
            </a:r>
            <a:r>
              <a:rPr sz="800" spc="-155" dirty="0">
                <a:latin typeface="Arial"/>
                <a:cs typeface="Arial"/>
              </a:rPr>
              <a:t>v</a:t>
            </a:r>
            <a:r>
              <a:rPr sz="1050" spc="-232" baseline="19841" dirty="0">
                <a:solidFill>
                  <a:srgbClr val="595959"/>
                </a:solidFill>
                <a:latin typeface="Arial"/>
                <a:cs typeface="Arial"/>
              </a:rPr>
              <a:t>l</a:t>
            </a:r>
            <a:r>
              <a:rPr sz="800" spc="-155" dirty="0">
                <a:latin typeface="Arial"/>
                <a:cs typeface="Arial"/>
              </a:rPr>
              <a:t>ed.</a:t>
            </a:r>
            <a:endParaRPr sz="800">
              <a:latin typeface="Arial"/>
              <a:cs typeface="Arial"/>
            </a:endParaRPr>
          </a:p>
        </p:txBody>
      </p:sp>
      <p:sp>
        <p:nvSpPr>
          <p:cNvPr id="5" name="object 5"/>
          <p:cNvSpPr/>
          <p:nvPr/>
        </p:nvSpPr>
        <p:spPr>
          <a:xfrm>
            <a:off x="4572000" y="1666650"/>
            <a:ext cx="4571999" cy="271677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00" y="841033"/>
            <a:ext cx="3851910" cy="382270"/>
          </a:xfrm>
          <a:prstGeom prst="rect">
            <a:avLst/>
          </a:prstGeom>
        </p:spPr>
        <p:txBody>
          <a:bodyPr vert="horz" wrap="square" lIns="0" tIns="0" rIns="0" bIns="0" rtlCol="0">
            <a:spAutoFit/>
          </a:bodyPr>
          <a:lstStyle/>
          <a:p>
            <a:pPr marL="12700">
              <a:lnSpc>
                <a:spcPct val="100000"/>
              </a:lnSpc>
            </a:pPr>
            <a:r>
              <a:rPr spc="-5" dirty="0"/>
              <a:t>Server-client based</a:t>
            </a:r>
            <a:r>
              <a:rPr spc="5" dirty="0"/>
              <a:t> </a:t>
            </a:r>
            <a:r>
              <a:rPr spc="-5" dirty="0"/>
              <a:t>Network</a:t>
            </a:r>
          </a:p>
        </p:txBody>
      </p:sp>
      <p:sp>
        <p:nvSpPr>
          <p:cNvPr id="3" name="object 3"/>
          <p:cNvSpPr txBox="1"/>
          <p:nvPr/>
        </p:nvSpPr>
        <p:spPr>
          <a:xfrm>
            <a:off x="656568" y="1885950"/>
            <a:ext cx="3569970" cy="24917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 </a:t>
            </a:r>
            <a:r>
              <a:rPr sz="1400" dirty="0">
                <a:solidFill>
                  <a:srgbClr val="222222"/>
                </a:solidFill>
                <a:latin typeface="Arial"/>
                <a:cs typeface="Arial"/>
              </a:rPr>
              <a:t>server </a:t>
            </a:r>
            <a:r>
              <a:rPr sz="1400" spc="-5" dirty="0">
                <a:solidFill>
                  <a:srgbClr val="222222"/>
                </a:solidFill>
                <a:latin typeface="Arial"/>
                <a:cs typeface="Arial"/>
              </a:rPr>
              <a:t>performs all the major  operations like security and network  management.</a:t>
            </a:r>
            <a:endParaRPr sz="1400" dirty="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All the clients communicate with each  other via centralized</a:t>
            </a:r>
            <a:r>
              <a:rPr sz="1400" spc="-20" dirty="0">
                <a:solidFill>
                  <a:srgbClr val="222222"/>
                </a:solidFill>
                <a:latin typeface="Arial"/>
                <a:cs typeface="Arial"/>
              </a:rPr>
              <a:t> </a:t>
            </a:r>
            <a:r>
              <a:rPr sz="1400" dirty="0">
                <a:solidFill>
                  <a:srgbClr val="222222"/>
                </a:solidFill>
                <a:latin typeface="Arial"/>
                <a:cs typeface="Arial"/>
              </a:rPr>
              <a:t>server</a:t>
            </a:r>
            <a:endParaRPr sz="1400" dirty="0">
              <a:latin typeface="Arial"/>
              <a:cs typeface="Arial"/>
            </a:endParaRPr>
          </a:p>
          <a:p>
            <a:pPr marL="348615" marR="5715" indent="-335915" algn="just">
              <a:lnSpc>
                <a:spcPct val="116100"/>
              </a:lnSpc>
              <a:buChar char="●"/>
              <a:tabLst>
                <a:tab pos="349250" algn="l"/>
              </a:tabLst>
            </a:pPr>
            <a:r>
              <a:rPr sz="1400" spc="-5" dirty="0">
                <a:solidFill>
                  <a:srgbClr val="222222"/>
                </a:solidFill>
                <a:latin typeface="Arial"/>
                <a:cs typeface="Arial"/>
              </a:rPr>
              <a:t>If client 1 wants to send data to client 2,  it first sends request to </a:t>
            </a:r>
            <a:r>
              <a:rPr sz="1400" dirty="0">
                <a:solidFill>
                  <a:srgbClr val="222222"/>
                </a:solidFill>
                <a:latin typeface="Arial"/>
                <a:cs typeface="Arial"/>
              </a:rPr>
              <a:t>server </a:t>
            </a:r>
            <a:r>
              <a:rPr sz="1400" spc="-5" dirty="0">
                <a:solidFill>
                  <a:srgbClr val="222222"/>
                </a:solidFill>
                <a:latin typeface="Arial"/>
                <a:cs typeface="Arial"/>
              </a:rPr>
              <a:t>to seek  </a:t>
            </a:r>
            <a:r>
              <a:rPr sz="1400" dirty="0">
                <a:solidFill>
                  <a:srgbClr val="222222"/>
                </a:solidFill>
                <a:latin typeface="Arial"/>
                <a:cs typeface="Arial"/>
              </a:rPr>
              <a:t>permission </a:t>
            </a:r>
            <a:r>
              <a:rPr sz="1400" spc="-5" dirty="0">
                <a:solidFill>
                  <a:srgbClr val="222222"/>
                </a:solidFill>
                <a:latin typeface="Arial"/>
                <a:cs typeface="Arial"/>
              </a:rPr>
              <a:t>for it. The </a:t>
            </a:r>
            <a:r>
              <a:rPr sz="1400" dirty="0">
                <a:solidFill>
                  <a:srgbClr val="222222"/>
                </a:solidFill>
                <a:latin typeface="Arial"/>
                <a:cs typeface="Arial"/>
              </a:rPr>
              <a:t>server </a:t>
            </a:r>
            <a:r>
              <a:rPr sz="1400" spc="-5" dirty="0">
                <a:solidFill>
                  <a:srgbClr val="222222"/>
                </a:solidFill>
                <a:latin typeface="Arial"/>
                <a:cs typeface="Arial"/>
              </a:rPr>
              <a:t>then sends  a signal to client 1 allowing it to initiate  the</a:t>
            </a:r>
            <a:r>
              <a:rPr sz="1400" spc="-30" dirty="0">
                <a:solidFill>
                  <a:srgbClr val="222222"/>
                </a:solidFill>
                <a:latin typeface="Arial"/>
                <a:cs typeface="Arial"/>
              </a:rPr>
              <a:t> </a:t>
            </a:r>
            <a:r>
              <a:rPr sz="1400" spc="-5" dirty="0">
                <a:solidFill>
                  <a:srgbClr val="222222"/>
                </a:solidFill>
                <a:latin typeface="Arial"/>
                <a:cs typeface="Arial"/>
              </a:rPr>
              <a:t>communication.</a:t>
            </a:r>
            <a:endParaRPr sz="1400" dirty="0">
              <a:latin typeface="Arial"/>
              <a:cs typeface="Arial"/>
            </a:endParaRPr>
          </a:p>
        </p:txBody>
      </p:sp>
      <p:sp>
        <p:nvSpPr>
          <p:cNvPr id="4" name="object 4"/>
          <p:cNvSpPr txBox="1"/>
          <p:nvPr/>
        </p:nvSpPr>
        <p:spPr>
          <a:xfrm>
            <a:off x="4645025" y="4854444"/>
            <a:ext cx="3542029"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70" dirty="0">
                <a:solidFill>
                  <a:srgbClr val="595959"/>
                </a:solidFill>
                <a:latin typeface="Arial"/>
                <a:cs typeface="Arial"/>
              </a:rPr>
              <a:t> </a:t>
            </a:r>
            <a:r>
              <a:rPr sz="700" spc="-5" dirty="0">
                <a:solidFill>
                  <a:srgbClr val="595959"/>
                </a:solidFill>
                <a:latin typeface="Arial"/>
                <a:cs typeface="Arial"/>
                <a:hlinkClick r:id="rId2"/>
              </a:rPr>
              <a:t>https://www.educative.io/edpresso/what-are-p2p-and-clientserver-networks</a:t>
            </a:r>
            <a:endParaRPr sz="700">
              <a:latin typeface="Arial"/>
              <a:cs typeface="Arial"/>
            </a:endParaRPr>
          </a:p>
        </p:txBody>
      </p:sp>
      <p:sp>
        <p:nvSpPr>
          <p:cNvPr id="5" name="object 5"/>
          <p:cNvSpPr/>
          <p:nvPr/>
        </p:nvSpPr>
        <p:spPr>
          <a:xfrm>
            <a:off x="4572000" y="1767275"/>
            <a:ext cx="4571999" cy="23119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00" y="841033"/>
            <a:ext cx="3851910" cy="382270"/>
          </a:xfrm>
          <a:prstGeom prst="rect">
            <a:avLst/>
          </a:prstGeom>
        </p:spPr>
        <p:txBody>
          <a:bodyPr vert="horz" wrap="square" lIns="0" tIns="0" rIns="0" bIns="0" rtlCol="0">
            <a:spAutoFit/>
          </a:bodyPr>
          <a:lstStyle/>
          <a:p>
            <a:pPr marL="12700">
              <a:lnSpc>
                <a:spcPct val="100000"/>
              </a:lnSpc>
            </a:pPr>
            <a:r>
              <a:rPr spc="-5" dirty="0"/>
              <a:t>Server-client based</a:t>
            </a:r>
            <a:r>
              <a:rPr spc="5" dirty="0"/>
              <a:t> </a:t>
            </a:r>
            <a:r>
              <a:rPr spc="-5" dirty="0"/>
              <a:t>Network</a:t>
            </a:r>
          </a:p>
        </p:txBody>
      </p:sp>
      <p:sp>
        <p:nvSpPr>
          <p:cNvPr id="3" name="object 3"/>
          <p:cNvSpPr txBox="1"/>
          <p:nvPr/>
        </p:nvSpPr>
        <p:spPr>
          <a:xfrm>
            <a:off x="656568" y="1889761"/>
            <a:ext cx="3569970" cy="174878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 </a:t>
            </a:r>
            <a:r>
              <a:rPr sz="1400" dirty="0">
                <a:solidFill>
                  <a:srgbClr val="222222"/>
                </a:solidFill>
                <a:latin typeface="Arial"/>
                <a:cs typeface="Arial"/>
              </a:rPr>
              <a:t>server </a:t>
            </a:r>
            <a:r>
              <a:rPr sz="1400" spc="-5" dirty="0">
                <a:solidFill>
                  <a:srgbClr val="222222"/>
                </a:solidFill>
                <a:latin typeface="Arial"/>
                <a:cs typeface="Arial"/>
              </a:rPr>
              <a:t>is also responsible for  managing all the network resources  such as files, directories, applications &amp;  shared devices like printer</a:t>
            </a:r>
            <a:r>
              <a:rPr sz="1400" spc="25" dirty="0">
                <a:solidFill>
                  <a:srgbClr val="222222"/>
                </a:solidFill>
                <a:latin typeface="Arial"/>
                <a:cs typeface="Arial"/>
              </a:rPr>
              <a:t> </a:t>
            </a:r>
            <a:r>
              <a:rPr sz="1400" spc="-5" dirty="0">
                <a:solidFill>
                  <a:srgbClr val="222222"/>
                </a:solidFill>
                <a:latin typeface="Arial"/>
                <a:cs typeface="Arial"/>
              </a:rPr>
              <a:t>etc.</a:t>
            </a:r>
            <a:endParaRPr sz="1400" dirty="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If any of the clients wants to </a:t>
            </a:r>
            <a:r>
              <a:rPr sz="1400" dirty="0">
                <a:solidFill>
                  <a:srgbClr val="222222"/>
                </a:solidFill>
                <a:latin typeface="Arial"/>
                <a:cs typeface="Arial"/>
              </a:rPr>
              <a:t>access  </a:t>
            </a:r>
            <a:r>
              <a:rPr sz="1400" spc="-5" dirty="0">
                <a:solidFill>
                  <a:srgbClr val="222222"/>
                </a:solidFill>
                <a:latin typeface="Arial"/>
                <a:cs typeface="Arial"/>
              </a:rPr>
              <a:t>these services, it first </a:t>
            </a:r>
            <a:r>
              <a:rPr sz="1400" dirty="0">
                <a:solidFill>
                  <a:srgbClr val="222222"/>
                </a:solidFill>
                <a:latin typeface="Arial"/>
                <a:cs typeface="Arial"/>
              </a:rPr>
              <a:t>seeks </a:t>
            </a:r>
            <a:r>
              <a:rPr sz="1400" spc="-5" dirty="0">
                <a:solidFill>
                  <a:srgbClr val="222222"/>
                </a:solidFill>
                <a:latin typeface="Arial"/>
                <a:cs typeface="Arial"/>
              </a:rPr>
              <a:t>permission  from the </a:t>
            </a:r>
            <a:r>
              <a:rPr sz="1400" dirty="0">
                <a:solidFill>
                  <a:srgbClr val="222222"/>
                </a:solidFill>
                <a:latin typeface="Arial"/>
                <a:cs typeface="Arial"/>
              </a:rPr>
              <a:t>server </a:t>
            </a:r>
            <a:r>
              <a:rPr sz="1400" spc="-5" dirty="0">
                <a:solidFill>
                  <a:srgbClr val="222222"/>
                </a:solidFill>
                <a:latin typeface="Arial"/>
                <a:cs typeface="Arial"/>
              </a:rPr>
              <a:t>by sending a</a:t>
            </a:r>
            <a:r>
              <a:rPr sz="1400" spc="5" dirty="0">
                <a:solidFill>
                  <a:srgbClr val="222222"/>
                </a:solidFill>
                <a:latin typeface="Arial"/>
                <a:cs typeface="Arial"/>
              </a:rPr>
              <a:t> </a:t>
            </a:r>
            <a:r>
              <a:rPr sz="1400" spc="-5" dirty="0">
                <a:solidFill>
                  <a:srgbClr val="222222"/>
                </a:solidFill>
                <a:latin typeface="Arial"/>
                <a:cs typeface="Arial"/>
              </a:rPr>
              <a:t>request.</a:t>
            </a:r>
            <a:endParaRPr sz="1400" dirty="0">
              <a:latin typeface="Arial"/>
              <a:cs typeface="Arial"/>
            </a:endParaRPr>
          </a:p>
        </p:txBody>
      </p:sp>
      <p:sp>
        <p:nvSpPr>
          <p:cNvPr id="4" name="object 4"/>
          <p:cNvSpPr txBox="1"/>
          <p:nvPr/>
        </p:nvSpPr>
        <p:spPr>
          <a:xfrm>
            <a:off x="4645025" y="4854444"/>
            <a:ext cx="301815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35" dirty="0">
                <a:solidFill>
                  <a:srgbClr val="595959"/>
                </a:solidFill>
                <a:latin typeface="Arial"/>
                <a:cs typeface="Arial"/>
              </a:rPr>
              <a:t> </a:t>
            </a:r>
            <a:r>
              <a:rPr sz="700" spc="-5" dirty="0">
                <a:solidFill>
                  <a:srgbClr val="595959"/>
                </a:solidFill>
                <a:latin typeface="Arial"/>
                <a:cs typeface="Arial"/>
              </a:rPr>
              <a:t>https://en.wikipedia.org/wiki/Client%E2%80%93server_model</a:t>
            </a:r>
            <a:endParaRPr sz="700">
              <a:latin typeface="Arial"/>
              <a:cs typeface="Arial"/>
            </a:endParaRPr>
          </a:p>
        </p:txBody>
      </p:sp>
      <p:sp>
        <p:nvSpPr>
          <p:cNvPr id="5" name="object 5"/>
          <p:cNvSpPr/>
          <p:nvPr/>
        </p:nvSpPr>
        <p:spPr>
          <a:xfrm>
            <a:off x="4572000" y="1533475"/>
            <a:ext cx="4571999" cy="287482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00" y="841033"/>
            <a:ext cx="3851910" cy="382270"/>
          </a:xfrm>
          <a:prstGeom prst="rect">
            <a:avLst/>
          </a:prstGeom>
        </p:spPr>
        <p:txBody>
          <a:bodyPr vert="horz" wrap="square" lIns="0" tIns="0" rIns="0" bIns="0" rtlCol="0">
            <a:spAutoFit/>
          </a:bodyPr>
          <a:lstStyle/>
          <a:p>
            <a:pPr marL="12700">
              <a:lnSpc>
                <a:spcPct val="100000"/>
              </a:lnSpc>
            </a:pPr>
            <a:r>
              <a:rPr spc="-5" dirty="0"/>
              <a:t>Server-client based</a:t>
            </a:r>
            <a:r>
              <a:rPr spc="5" dirty="0"/>
              <a:t> </a:t>
            </a:r>
            <a:r>
              <a:rPr spc="-5" dirty="0"/>
              <a:t>Network</a:t>
            </a:r>
          </a:p>
        </p:txBody>
      </p:sp>
      <p:sp>
        <p:nvSpPr>
          <p:cNvPr id="3" name="object 3"/>
          <p:cNvSpPr txBox="1"/>
          <p:nvPr/>
        </p:nvSpPr>
        <p:spPr>
          <a:xfrm>
            <a:off x="332706" y="1740818"/>
            <a:ext cx="388556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Advantages of Client Server</a:t>
            </a:r>
            <a:r>
              <a:rPr sz="1800" spc="40" dirty="0">
                <a:latin typeface="Arial"/>
                <a:cs typeface="Arial"/>
              </a:rPr>
              <a:t> </a:t>
            </a:r>
            <a:r>
              <a:rPr sz="1800" spc="-5" dirty="0">
                <a:latin typeface="Arial"/>
                <a:cs typeface="Arial"/>
              </a:rPr>
              <a:t>Networks</a:t>
            </a:r>
            <a:endParaRPr sz="1800">
              <a:latin typeface="Arial"/>
              <a:cs typeface="Arial"/>
            </a:endParaRPr>
          </a:p>
        </p:txBody>
      </p:sp>
      <p:sp>
        <p:nvSpPr>
          <p:cNvPr id="4" name="object 4"/>
          <p:cNvSpPr txBox="1"/>
          <p:nvPr/>
        </p:nvSpPr>
        <p:spPr>
          <a:xfrm>
            <a:off x="656568" y="2664788"/>
            <a:ext cx="3569970" cy="1962150"/>
          </a:xfrm>
          <a:prstGeom prst="rect">
            <a:avLst/>
          </a:prstGeom>
        </p:spPr>
        <p:txBody>
          <a:bodyPr vert="horz" wrap="square" lIns="0" tIns="0" rIns="0" bIns="0" rtlCol="0">
            <a:spAutoFit/>
          </a:bodyPr>
          <a:lstStyle/>
          <a:p>
            <a:pPr marL="348615" indent="-335915">
              <a:lnSpc>
                <a:spcPct val="100000"/>
              </a:lnSpc>
              <a:buChar char="●"/>
              <a:tabLst>
                <a:tab pos="347980" algn="l"/>
                <a:tab pos="349250" algn="l"/>
              </a:tabLst>
            </a:pPr>
            <a:r>
              <a:rPr sz="1400" spc="-5" dirty="0">
                <a:solidFill>
                  <a:srgbClr val="222222"/>
                </a:solidFill>
                <a:latin typeface="Arial"/>
                <a:cs typeface="Arial"/>
              </a:rPr>
              <a:t>Centralized backup is</a:t>
            </a:r>
            <a:r>
              <a:rPr sz="1400" spc="25" dirty="0">
                <a:solidFill>
                  <a:srgbClr val="222222"/>
                </a:solidFill>
                <a:latin typeface="Arial"/>
                <a:cs typeface="Arial"/>
              </a:rPr>
              <a:t> </a:t>
            </a:r>
            <a:r>
              <a:rPr sz="1400" spc="-5" dirty="0">
                <a:solidFill>
                  <a:srgbClr val="222222"/>
                </a:solidFill>
                <a:latin typeface="Arial"/>
                <a:cs typeface="Arial"/>
              </a:rPr>
              <a:t>possible.</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Use of dedicated </a:t>
            </a:r>
            <a:r>
              <a:rPr sz="1400" dirty="0">
                <a:solidFill>
                  <a:srgbClr val="222222"/>
                </a:solidFill>
                <a:latin typeface="Arial"/>
                <a:cs typeface="Arial"/>
              </a:rPr>
              <a:t>server </a:t>
            </a:r>
            <a:r>
              <a:rPr sz="1400" spc="-5" dirty="0">
                <a:solidFill>
                  <a:srgbClr val="222222"/>
                </a:solidFill>
                <a:latin typeface="Arial"/>
                <a:cs typeface="Arial"/>
              </a:rPr>
              <a:t>improves the  performance of whole</a:t>
            </a:r>
            <a:r>
              <a:rPr sz="1400" spc="10" dirty="0">
                <a:solidFill>
                  <a:srgbClr val="222222"/>
                </a:solidFill>
                <a:latin typeface="Arial"/>
                <a:cs typeface="Arial"/>
              </a:rPr>
              <a:t> </a:t>
            </a:r>
            <a:r>
              <a:rPr sz="1400" spc="-5" dirty="0">
                <a:solidFill>
                  <a:srgbClr val="222222"/>
                </a:solidFill>
                <a:latin typeface="Arial"/>
                <a:cs typeface="Arial"/>
              </a:rPr>
              <a:t>system.</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Security is better in these networks as  all the shared resources are centrally  administered.</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Use of dedicated </a:t>
            </a:r>
            <a:r>
              <a:rPr sz="1400" dirty="0">
                <a:solidFill>
                  <a:srgbClr val="222222"/>
                </a:solidFill>
                <a:latin typeface="Arial"/>
                <a:cs typeface="Arial"/>
              </a:rPr>
              <a:t>servers </a:t>
            </a:r>
            <a:r>
              <a:rPr sz="1400" spc="-5" dirty="0">
                <a:solidFill>
                  <a:srgbClr val="222222"/>
                </a:solidFill>
                <a:latin typeface="Arial"/>
                <a:cs typeface="Arial"/>
              </a:rPr>
              <a:t>also increases  the speed of sharing</a:t>
            </a:r>
            <a:r>
              <a:rPr sz="1400" spc="20" dirty="0">
                <a:solidFill>
                  <a:srgbClr val="222222"/>
                </a:solidFill>
                <a:latin typeface="Arial"/>
                <a:cs typeface="Arial"/>
              </a:rPr>
              <a:t> </a:t>
            </a:r>
            <a:r>
              <a:rPr sz="1400" spc="-5" dirty="0">
                <a:solidFill>
                  <a:srgbClr val="222222"/>
                </a:solidFill>
                <a:latin typeface="Arial"/>
                <a:cs typeface="Arial"/>
              </a:rPr>
              <a:t>resources.</a:t>
            </a:r>
            <a:endParaRPr sz="1400">
              <a:latin typeface="Arial"/>
              <a:cs typeface="Arial"/>
            </a:endParaRPr>
          </a:p>
        </p:txBody>
      </p:sp>
      <p:sp>
        <p:nvSpPr>
          <p:cNvPr id="5" name="object 5"/>
          <p:cNvSpPr/>
          <p:nvPr/>
        </p:nvSpPr>
        <p:spPr>
          <a:xfrm>
            <a:off x="4572000" y="1446875"/>
            <a:ext cx="4571999" cy="27726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524954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30" dirty="0">
                <a:solidFill>
                  <a:srgbClr val="595959"/>
                </a:solidFill>
                <a:latin typeface="Arial"/>
                <a:cs typeface="Arial"/>
              </a:rPr>
              <a:t> </a:t>
            </a:r>
            <a:r>
              <a:rPr sz="700" spc="-5" dirty="0">
                <a:solidFill>
                  <a:srgbClr val="595959"/>
                </a:solidFill>
                <a:latin typeface="Arial"/>
                <a:cs typeface="Arial"/>
              </a:rPr>
              <a:t>https://sites.google.com/site/clientserverarchitecture/advantages-of-client-server-architecture</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7100" y="841033"/>
            <a:ext cx="3851910" cy="382270"/>
          </a:xfrm>
          <a:prstGeom prst="rect">
            <a:avLst/>
          </a:prstGeom>
        </p:spPr>
        <p:txBody>
          <a:bodyPr vert="horz" wrap="square" lIns="0" tIns="0" rIns="0" bIns="0" rtlCol="0">
            <a:spAutoFit/>
          </a:bodyPr>
          <a:lstStyle/>
          <a:p>
            <a:pPr marL="12700">
              <a:lnSpc>
                <a:spcPct val="100000"/>
              </a:lnSpc>
            </a:pPr>
            <a:r>
              <a:rPr spc="-5" dirty="0"/>
              <a:t>Server-client based</a:t>
            </a:r>
            <a:r>
              <a:rPr spc="5" dirty="0"/>
              <a:t> </a:t>
            </a:r>
            <a:r>
              <a:rPr spc="-5" dirty="0"/>
              <a:t>Network</a:t>
            </a:r>
          </a:p>
        </p:txBody>
      </p:sp>
      <p:sp>
        <p:nvSpPr>
          <p:cNvPr id="3" name="object 3"/>
          <p:cNvSpPr txBox="1"/>
          <p:nvPr/>
        </p:nvSpPr>
        <p:spPr>
          <a:xfrm>
            <a:off x="656568" y="1600785"/>
            <a:ext cx="3569335" cy="2901950"/>
          </a:xfrm>
          <a:prstGeom prst="rect">
            <a:avLst/>
          </a:prstGeom>
        </p:spPr>
        <p:txBody>
          <a:bodyPr vert="horz" wrap="square" lIns="0" tIns="0" rIns="0" bIns="0" rtlCol="0">
            <a:spAutoFit/>
          </a:bodyPr>
          <a:lstStyle/>
          <a:p>
            <a:pPr marL="1143635" marR="367665" indent="-1099820">
              <a:lnSpc>
                <a:spcPct val="100699"/>
              </a:lnSpc>
            </a:pPr>
            <a:r>
              <a:rPr sz="1800" spc="-5" dirty="0">
                <a:latin typeface="Arial"/>
                <a:cs typeface="Arial"/>
              </a:rPr>
              <a:t>Disadvantages of Client Server  Networks</a:t>
            </a:r>
            <a:endParaRPr sz="1800">
              <a:latin typeface="Arial"/>
              <a:cs typeface="Arial"/>
            </a:endParaRPr>
          </a:p>
          <a:p>
            <a:pPr>
              <a:lnSpc>
                <a:spcPct val="100000"/>
              </a:lnSpc>
              <a:spcBef>
                <a:spcPts val="20"/>
              </a:spcBef>
            </a:pPr>
            <a:endParaRPr sz="2400">
              <a:latin typeface="Times New Roman"/>
              <a:cs typeface="Times New Roman"/>
            </a:endParaRPr>
          </a:p>
          <a:p>
            <a:pPr marL="348615" marR="5080" indent="-335915" algn="just">
              <a:lnSpc>
                <a:spcPct val="116100"/>
              </a:lnSpc>
              <a:buChar char="●"/>
              <a:tabLst>
                <a:tab pos="349250" algn="l"/>
              </a:tabLst>
            </a:pPr>
            <a:r>
              <a:rPr sz="1400" spc="-5" dirty="0">
                <a:solidFill>
                  <a:srgbClr val="222222"/>
                </a:solidFill>
                <a:latin typeface="Arial"/>
                <a:cs typeface="Arial"/>
              </a:rPr>
              <a:t>It requires specialized </a:t>
            </a:r>
            <a:r>
              <a:rPr sz="1400" dirty="0">
                <a:solidFill>
                  <a:srgbClr val="222222"/>
                </a:solidFill>
                <a:latin typeface="Arial"/>
                <a:cs typeface="Arial"/>
              </a:rPr>
              <a:t>servers </a:t>
            </a:r>
            <a:r>
              <a:rPr sz="1400" spc="-5" dirty="0">
                <a:solidFill>
                  <a:srgbClr val="222222"/>
                </a:solidFill>
                <a:latin typeface="Arial"/>
                <a:cs typeface="Arial"/>
              </a:rPr>
              <a:t>with large  </a:t>
            </a:r>
            <a:r>
              <a:rPr sz="1400" dirty="0">
                <a:solidFill>
                  <a:srgbClr val="222222"/>
                </a:solidFill>
                <a:latin typeface="Arial"/>
                <a:cs typeface="Arial"/>
              </a:rPr>
              <a:t>memory </a:t>
            </a:r>
            <a:r>
              <a:rPr sz="1400" spc="-5" dirty="0">
                <a:solidFill>
                  <a:srgbClr val="222222"/>
                </a:solidFill>
                <a:latin typeface="Arial"/>
                <a:cs typeface="Arial"/>
              </a:rPr>
              <a:t>and secondary storage. This  leads to increase in the</a:t>
            </a:r>
            <a:r>
              <a:rPr sz="1400" spc="10" dirty="0">
                <a:solidFill>
                  <a:srgbClr val="222222"/>
                </a:solidFill>
                <a:latin typeface="Arial"/>
                <a:cs typeface="Arial"/>
              </a:rPr>
              <a:t> </a:t>
            </a:r>
            <a:r>
              <a:rPr sz="1400" spc="-5" dirty="0">
                <a:solidFill>
                  <a:srgbClr val="222222"/>
                </a:solidFill>
                <a:latin typeface="Arial"/>
                <a:cs typeface="Arial"/>
              </a:rPr>
              <a:t>cost.</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The cost of network operating system  that manages the various clients is also  high.</a:t>
            </a:r>
            <a:endParaRPr sz="1400">
              <a:latin typeface="Arial"/>
              <a:cs typeface="Arial"/>
            </a:endParaRPr>
          </a:p>
          <a:p>
            <a:pPr marL="348615" marR="930910" indent="-335915">
              <a:lnSpc>
                <a:spcPct val="116100"/>
              </a:lnSpc>
              <a:buChar char="●"/>
              <a:tabLst>
                <a:tab pos="347980" algn="l"/>
                <a:tab pos="349250" algn="l"/>
              </a:tabLst>
            </a:pPr>
            <a:r>
              <a:rPr sz="1400" spc="-5" dirty="0">
                <a:solidFill>
                  <a:srgbClr val="222222"/>
                </a:solidFill>
                <a:latin typeface="Arial"/>
                <a:cs typeface="Arial"/>
              </a:rPr>
              <a:t>It requires dedicated network  </a:t>
            </a:r>
            <a:r>
              <a:rPr sz="1400" spc="-10" dirty="0">
                <a:solidFill>
                  <a:srgbClr val="222222"/>
                </a:solidFill>
                <a:latin typeface="Arial"/>
                <a:cs typeface="Arial"/>
              </a:rPr>
              <a:t>administrator.</a:t>
            </a:r>
            <a:endParaRPr sz="1400">
              <a:latin typeface="Arial"/>
              <a:cs typeface="Arial"/>
            </a:endParaRPr>
          </a:p>
        </p:txBody>
      </p:sp>
      <p:sp>
        <p:nvSpPr>
          <p:cNvPr id="4" name="object 4"/>
          <p:cNvSpPr/>
          <p:nvPr/>
        </p:nvSpPr>
        <p:spPr>
          <a:xfrm>
            <a:off x="4529600" y="1862500"/>
            <a:ext cx="4614399" cy="214744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524954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30" dirty="0">
                <a:solidFill>
                  <a:srgbClr val="595959"/>
                </a:solidFill>
                <a:latin typeface="Arial"/>
                <a:cs typeface="Arial"/>
              </a:rPr>
              <a:t> </a:t>
            </a:r>
            <a:r>
              <a:rPr sz="700" spc="-5" dirty="0">
                <a:solidFill>
                  <a:srgbClr val="595959"/>
                </a:solidFill>
                <a:latin typeface="Arial"/>
                <a:cs typeface="Arial"/>
              </a:rPr>
              <a:t>https://sites.google.com/site/clientserverarchitecture/advantages-of-client-server-architecture</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u="sng" dirty="0">
                <a:solidFill>
                  <a:srgbClr val="0000FF"/>
                </a:solidFill>
                <a:effectLst/>
                <a:latin typeface="+mj-lt"/>
                <a:ea typeface="Times New Roman" panose="02020603050405020304" pitchFamily="18" charset="0"/>
              </a:rPr>
              <a:t> </a:t>
            </a:r>
            <a:r>
              <a:rPr lang="en-IN" sz="700" u="sng" dirty="0">
                <a:solidFill>
                  <a:srgbClr val="000000"/>
                </a:solidFill>
                <a:effectLst/>
                <a:latin typeface="+mj-lt"/>
                <a:ea typeface="Times New Roman" panose="02020603050405020304" pitchFamily="18" charset="0"/>
                <a:cs typeface="Bookman Old Style" panose="02050604050505020204" pitchFamily="18" charset="0"/>
              </a:rPr>
              <a:t> </a:t>
            </a:r>
            <a:r>
              <a:rPr lang="en-IN" u="sng" dirty="0">
                <a:solidFill>
                  <a:srgbClr val="000000"/>
                </a:solidFill>
                <a:latin typeface="+mj-lt"/>
                <a:hlinkClick r:id="rId3">
                  <a:extLst>
                    <a:ext uri="{A12FA001-AC4F-418D-AE19-62706E023703}">
                      <ahyp:hlinkClr xmlns:ahyp="http://schemas.microsoft.com/office/drawing/2018/hyperlinkcolor" val="tx"/>
                    </a:ext>
                  </a:extLst>
                </a:hlinkClick>
              </a:rPr>
              <a:t>https://docs.oracle.com/cd/E19127-01/ultra27.ws/820-6776/images/23967.gif</a:t>
            </a:r>
            <a:endParaRPr lang="en-IN" u="sng" dirty="0">
              <a:solidFill>
                <a:srgbClr val="000000"/>
              </a:solidFill>
              <a:latin typeface="+mj-lt"/>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6 : Remove RAM</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22437" y="2510582"/>
            <a:ext cx="4090669" cy="1624803"/>
          </a:xfrm>
          <a:prstGeom prst="rect">
            <a:avLst/>
          </a:prstGeom>
        </p:spPr>
        <p:txBody>
          <a:bodyPr vert="horz" wrap="square" lIns="0" tIns="52069" rIns="0" bIns="0" rtlCol="0">
            <a:spAutoFit/>
          </a:bodyPr>
          <a:lstStyle/>
          <a:p>
            <a:pPr marL="158750" marR="0" lvl="0" indent="0" algn="just" defTabSz="914400" rtl="0" eaLnBrk="1" fontAlgn="auto" latinLnBrk="0" hangingPunct="1">
              <a:lnSpc>
                <a:spcPts val="1205"/>
              </a:lnSpc>
              <a:spcBef>
                <a:spcPts val="0"/>
              </a:spcBef>
              <a:spcAft>
                <a:spcPts val="0"/>
              </a:spcAft>
              <a:buClr>
                <a:srgbClr val="000000"/>
              </a:buClr>
              <a:buSzPts val="1100"/>
              <a:buFont typeface="Arial"/>
              <a:buNone/>
              <a:tabLst/>
              <a:defRPr/>
            </a:pPr>
            <a:r>
              <a:rPr lang="en-IN" sz="1400" dirty="0">
                <a:solidFill>
                  <a:srgbClr val="211D1E"/>
                </a:solidFill>
                <a:effectLst/>
                <a:latin typeface="+mj-lt"/>
                <a:ea typeface="Times New Roman" panose="02020603050405020304" pitchFamily="18" charset="0"/>
                <a:cs typeface="Mangal" panose="02040503050203030202" pitchFamily="18" charset="0"/>
              </a:rPr>
              <a:t>RAM allows for the transfer of information to and from the CPU. Computer runs fast with more RAM. Most computers have four RAM slots, and two RAM chips. To remove the RAM, push down on both tabs holding the RAM in place, which are located at both ends of the RAM. It will cause the module to pop up for easy removal</a:t>
            </a:r>
            <a:r>
              <a:rPr lang="en-IN" sz="1400" dirty="0">
                <a:solidFill>
                  <a:srgbClr val="211D1E"/>
                </a:solidFill>
                <a:effectLst/>
                <a:latin typeface="Bookman Old Style" panose="02050604050505020204" pitchFamily="18" charset="0"/>
                <a:ea typeface="Times New Roman" panose="02020603050405020304" pitchFamily="18" charset="0"/>
                <a:cs typeface="Mangal" panose="02040503050203030202" pitchFamily="18" charset="0"/>
              </a:rPr>
              <a:t>.</a:t>
            </a:r>
            <a:endParaRPr lang="en-IN" sz="1400" dirty="0">
              <a:effectLst/>
              <a:latin typeface="Bookman Old Style" panose="02050604050505020204" pitchFamily="18" charset="0"/>
              <a:ea typeface="Times New Roman" panose="02020603050405020304" pitchFamily="18" charset="0"/>
              <a:cs typeface="Mangal" panose="02040503050203030202" pitchFamily="18" charset="0"/>
            </a:endParaRPr>
          </a:p>
          <a:p>
            <a:pPr marL="342900" lvl="0" indent="-342900">
              <a:spcAft>
                <a:spcPts val="75"/>
              </a:spcAft>
              <a:buFont typeface="+mj-lt"/>
              <a:buAutoNum type="arabicPeriod"/>
            </a:pPr>
            <a:endParaRPr lang="en-IN" dirty="0">
              <a:latin typeface="+mj-lt"/>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8" name="Picture 7">
            <a:extLst>
              <a:ext uri="{FF2B5EF4-FFF2-40B4-BE49-F238E27FC236}">
                <a16:creationId xmlns:a16="http://schemas.microsoft.com/office/drawing/2014/main" id="{E7E2A665-7B37-4B10-8AEB-51A2C0333BB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09487"/>
            <a:ext cx="4394200" cy="2051050"/>
          </a:xfrm>
          <a:prstGeom prst="rect">
            <a:avLst/>
          </a:prstGeom>
          <a:noFill/>
          <a:ln>
            <a:noFill/>
          </a:ln>
        </p:spPr>
      </p:pic>
    </p:spTree>
    <p:extLst>
      <p:ext uri="{BB962C8B-B14F-4D97-AF65-F5344CB8AC3E}">
        <p14:creationId xmlns:p14="http://schemas.microsoft.com/office/powerpoint/2010/main" val="1183854091"/>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996436"/>
            <a:ext cx="1878330" cy="135890"/>
          </a:xfrm>
          <a:prstGeom prst="rect">
            <a:avLst/>
          </a:prstGeom>
        </p:spPr>
        <p:txBody>
          <a:bodyPr vert="horz" wrap="square" lIns="0" tIns="0" rIns="0" bIns="0" rtlCol="0">
            <a:spAutoFit/>
          </a:bodyPr>
          <a:lstStyle/>
          <a:p>
            <a:pPr marL="12700">
              <a:lnSpc>
                <a:spcPct val="100000"/>
              </a:lnSpc>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3" name="object 3"/>
          <p:cNvSpPr txBox="1">
            <a:spLocks noGrp="1"/>
          </p:cNvSpPr>
          <p:nvPr>
            <p:ph type="title"/>
          </p:nvPr>
        </p:nvSpPr>
        <p:spPr>
          <a:xfrm>
            <a:off x="747788" y="841033"/>
            <a:ext cx="3056255" cy="382270"/>
          </a:xfrm>
          <a:prstGeom prst="rect">
            <a:avLst/>
          </a:prstGeom>
        </p:spPr>
        <p:txBody>
          <a:bodyPr vert="horz" wrap="square" lIns="0" tIns="0" rIns="0" bIns="0" rtlCol="0">
            <a:spAutoFit/>
          </a:bodyPr>
          <a:lstStyle/>
          <a:p>
            <a:pPr marL="12700">
              <a:lnSpc>
                <a:spcPct val="100000"/>
              </a:lnSpc>
            </a:pPr>
            <a:r>
              <a:rPr spc="-5" dirty="0"/>
              <a:t>Peer to peer</a:t>
            </a:r>
            <a:r>
              <a:rPr spc="-30" dirty="0"/>
              <a:t> </a:t>
            </a:r>
            <a:r>
              <a:rPr spc="-5" dirty="0"/>
              <a:t>Networks</a:t>
            </a:r>
          </a:p>
        </p:txBody>
      </p:sp>
      <p:sp>
        <p:nvSpPr>
          <p:cNvPr id="4" name="object 4"/>
          <p:cNvSpPr txBox="1"/>
          <p:nvPr/>
        </p:nvSpPr>
        <p:spPr>
          <a:xfrm>
            <a:off x="656568" y="1809750"/>
            <a:ext cx="3569335" cy="510540"/>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 pos="1036955" algn="l"/>
                <a:tab pos="1469390" algn="l"/>
                <a:tab pos="2178050" algn="l"/>
                <a:tab pos="2669540" algn="l"/>
                <a:tab pos="3121025" algn="l"/>
              </a:tabLst>
            </a:pPr>
            <a:r>
              <a:rPr sz="1400" spc="-5" dirty="0">
                <a:solidFill>
                  <a:srgbClr val="222222"/>
                </a:solidFill>
                <a:latin typeface="Arial"/>
                <a:cs typeface="Arial"/>
              </a:rPr>
              <a:t>In the peer to peer computer network  model</a:t>
            </a:r>
            <a:r>
              <a:rPr sz="1400" dirty="0">
                <a:solidFill>
                  <a:srgbClr val="222222"/>
                </a:solidFill>
                <a:latin typeface="Arial"/>
                <a:cs typeface="Arial"/>
              </a:rPr>
              <a:t>	</a:t>
            </a:r>
            <a:r>
              <a:rPr sz="1400" spc="-5" dirty="0">
                <a:solidFill>
                  <a:srgbClr val="222222"/>
                </a:solidFill>
                <a:latin typeface="Arial"/>
                <a:cs typeface="Arial"/>
              </a:rPr>
              <a:t>we</a:t>
            </a:r>
            <a:r>
              <a:rPr sz="1400" dirty="0">
                <a:solidFill>
                  <a:srgbClr val="222222"/>
                </a:solidFill>
                <a:latin typeface="Arial"/>
                <a:cs typeface="Arial"/>
              </a:rPr>
              <a:t>	</a:t>
            </a:r>
            <a:r>
              <a:rPr sz="1400" spc="-5" dirty="0">
                <a:solidFill>
                  <a:srgbClr val="222222"/>
                </a:solidFill>
                <a:latin typeface="Arial"/>
                <a:cs typeface="Arial"/>
              </a:rPr>
              <a:t>simply</a:t>
            </a:r>
            <a:r>
              <a:rPr sz="1400" dirty="0">
                <a:solidFill>
                  <a:srgbClr val="222222"/>
                </a:solidFill>
                <a:latin typeface="Arial"/>
                <a:cs typeface="Arial"/>
              </a:rPr>
              <a:t>	</a:t>
            </a:r>
            <a:r>
              <a:rPr sz="1400" spc="-5" dirty="0">
                <a:solidFill>
                  <a:srgbClr val="222222"/>
                </a:solidFill>
                <a:latin typeface="Arial"/>
                <a:cs typeface="Arial"/>
              </a:rPr>
              <a:t>use</a:t>
            </a:r>
            <a:r>
              <a:rPr sz="1400" dirty="0">
                <a:solidFill>
                  <a:srgbClr val="222222"/>
                </a:solidFill>
                <a:latin typeface="Arial"/>
                <a:cs typeface="Arial"/>
              </a:rPr>
              <a:t>	</a:t>
            </a:r>
            <a:r>
              <a:rPr sz="1400" spc="-5" dirty="0">
                <a:solidFill>
                  <a:srgbClr val="222222"/>
                </a:solidFill>
                <a:latin typeface="Arial"/>
                <a:cs typeface="Arial"/>
              </a:rPr>
              <a:t>the</a:t>
            </a:r>
            <a:r>
              <a:rPr sz="1400" dirty="0">
                <a:solidFill>
                  <a:srgbClr val="222222"/>
                </a:solidFill>
                <a:latin typeface="Arial"/>
                <a:cs typeface="Arial"/>
              </a:rPr>
              <a:t>	</a:t>
            </a:r>
            <a:r>
              <a:rPr sz="1400" spc="-5" dirty="0">
                <a:solidFill>
                  <a:srgbClr val="222222"/>
                </a:solidFill>
                <a:latin typeface="Arial"/>
                <a:cs typeface="Arial"/>
              </a:rPr>
              <a:t>same</a:t>
            </a:r>
            <a:endParaRPr sz="1400" dirty="0">
              <a:latin typeface="Arial"/>
              <a:cs typeface="Arial"/>
            </a:endParaRPr>
          </a:p>
        </p:txBody>
      </p:sp>
      <p:sp>
        <p:nvSpPr>
          <p:cNvPr id="5" name="object 5"/>
          <p:cNvSpPr txBox="1"/>
          <p:nvPr/>
        </p:nvSpPr>
        <p:spPr>
          <a:xfrm>
            <a:off x="656568" y="2305050"/>
            <a:ext cx="3569970" cy="2244090"/>
          </a:xfrm>
          <a:prstGeom prst="rect">
            <a:avLst/>
          </a:prstGeom>
        </p:spPr>
        <p:txBody>
          <a:bodyPr vert="horz" wrap="square" lIns="0" tIns="0" rIns="0" bIns="0" rtlCol="0">
            <a:spAutoFit/>
          </a:bodyPr>
          <a:lstStyle/>
          <a:p>
            <a:pPr marL="348615" marR="5715" algn="just">
              <a:lnSpc>
                <a:spcPct val="116100"/>
              </a:lnSpc>
            </a:pPr>
            <a:r>
              <a:rPr sz="1400" spc="-5" dirty="0">
                <a:solidFill>
                  <a:srgbClr val="222222"/>
                </a:solidFill>
                <a:latin typeface="Arial"/>
                <a:cs typeface="Arial"/>
              </a:rPr>
              <a:t>Workgroup for all the computers and a  unique name for each computer in a  computer</a:t>
            </a:r>
            <a:r>
              <a:rPr sz="1400" spc="-30" dirty="0">
                <a:solidFill>
                  <a:srgbClr val="222222"/>
                </a:solidFill>
                <a:latin typeface="Arial"/>
                <a:cs typeface="Arial"/>
              </a:rPr>
              <a:t> </a:t>
            </a:r>
            <a:r>
              <a:rPr sz="1400" spc="-5" dirty="0">
                <a:solidFill>
                  <a:srgbClr val="222222"/>
                </a:solidFill>
                <a:latin typeface="Arial"/>
                <a:cs typeface="Arial"/>
              </a:rPr>
              <a:t>network.</a:t>
            </a:r>
            <a:endParaRPr sz="1400" dirty="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There is no master or controller or  central </a:t>
            </a:r>
            <a:r>
              <a:rPr sz="1400" dirty="0">
                <a:solidFill>
                  <a:srgbClr val="222222"/>
                </a:solidFill>
                <a:latin typeface="Arial"/>
                <a:cs typeface="Arial"/>
              </a:rPr>
              <a:t>server </a:t>
            </a:r>
            <a:r>
              <a:rPr sz="1400" spc="-5" dirty="0">
                <a:solidFill>
                  <a:srgbClr val="222222"/>
                </a:solidFill>
                <a:latin typeface="Arial"/>
                <a:cs typeface="Arial"/>
              </a:rPr>
              <a:t>in this computer network  and computers join hands to share files,  printers and Internet</a:t>
            </a:r>
            <a:r>
              <a:rPr sz="1400" spc="15" dirty="0">
                <a:solidFill>
                  <a:srgbClr val="222222"/>
                </a:solidFill>
                <a:latin typeface="Arial"/>
                <a:cs typeface="Arial"/>
              </a:rPr>
              <a:t> </a:t>
            </a:r>
            <a:r>
              <a:rPr sz="1400" spc="-5" dirty="0">
                <a:solidFill>
                  <a:srgbClr val="222222"/>
                </a:solidFill>
                <a:latin typeface="Arial"/>
                <a:cs typeface="Arial"/>
              </a:rPr>
              <a:t>access.</a:t>
            </a:r>
            <a:endParaRPr sz="1400" dirty="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Peer to peer relationship is suitable for  small   networks   having   less   than </a:t>
            </a:r>
            <a:r>
              <a:rPr sz="1400" spc="140" dirty="0">
                <a:solidFill>
                  <a:srgbClr val="222222"/>
                </a:solidFill>
                <a:latin typeface="Arial"/>
                <a:cs typeface="Arial"/>
              </a:rPr>
              <a:t> </a:t>
            </a:r>
            <a:r>
              <a:rPr sz="1400" spc="-5" dirty="0">
                <a:solidFill>
                  <a:srgbClr val="222222"/>
                </a:solidFill>
                <a:latin typeface="Arial"/>
                <a:cs typeface="Arial"/>
              </a:rPr>
              <a:t>10</a:t>
            </a:r>
            <a:endParaRPr sz="1400" dirty="0">
              <a:latin typeface="Arial"/>
              <a:cs typeface="Arial"/>
            </a:endParaRPr>
          </a:p>
        </p:txBody>
      </p:sp>
      <p:sp>
        <p:nvSpPr>
          <p:cNvPr id="6" name="object 6"/>
          <p:cNvSpPr txBox="1"/>
          <p:nvPr/>
        </p:nvSpPr>
        <p:spPr>
          <a:xfrm>
            <a:off x="992500" y="4568251"/>
            <a:ext cx="2208530" cy="228600"/>
          </a:xfrm>
          <a:prstGeom prst="rect">
            <a:avLst/>
          </a:prstGeom>
        </p:spPr>
        <p:txBody>
          <a:bodyPr vert="horz" wrap="square" lIns="0" tIns="0" rIns="0" bIns="0" rtlCol="0">
            <a:spAutoFit/>
          </a:bodyPr>
          <a:lstStyle/>
          <a:p>
            <a:pPr marL="12700">
              <a:lnSpc>
                <a:spcPct val="100000"/>
              </a:lnSpc>
            </a:pPr>
            <a:r>
              <a:rPr sz="1400" spc="-5" dirty="0">
                <a:solidFill>
                  <a:srgbClr val="222222"/>
                </a:solidFill>
                <a:latin typeface="Arial"/>
                <a:cs typeface="Arial"/>
              </a:rPr>
              <a:t>computers on a single LAN.</a:t>
            </a:r>
            <a:endParaRPr sz="1400">
              <a:latin typeface="Arial"/>
              <a:cs typeface="Arial"/>
            </a:endParaRPr>
          </a:p>
        </p:txBody>
      </p:sp>
      <p:sp>
        <p:nvSpPr>
          <p:cNvPr id="7" name="object 7"/>
          <p:cNvSpPr txBox="1"/>
          <p:nvPr/>
        </p:nvSpPr>
        <p:spPr>
          <a:xfrm>
            <a:off x="4645025" y="4854444"/>
            <a:ext cx="351726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hlinkClick r:id="rId2"/>
              </a:rPr>
              <a:t>ImageSource:https://www.educative.io/edpresso/what-are-p2p-and-clientserver-networks</a:t>
            </a:r>
            <a:endParaRPr sz="700">
              <a:latin typeface="Arial"/>
              <a:cs typeface="Arial"/>
            </a:endParaRPr>
          </a:p>
        </p:txBody>
      </p:sp>
      <p:sp>
        <p:nvSpPr>
          <p:cNvPr id="8" name="object 8"/>
          <p:cNvSpPr/>
          <p:nvPr/>
        </p:nvSpPr>
        <p:spPr>
          <a:xfrm>
            <a:off x="4572000" y="1918874"/>
            <a:ext cx="4571999" cy="20825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996436"/>
            <a:ext cx="1878330" cy="135890"/>
          </a:xfrm>
          <a:prstGeom prst="rect">
            <a:avLst/>
          </a:prstGeom>
        </p:spPr>
        <p:txBody>
          <a:bodyPr vert="horz" wrap="square" lIns="0" tIns="0" rIns="0" bIns="0" rtlCol="0">
            <a:spAutoFit/>
          </a:bodyPr>
          <a:lstStyle/>
          <a:p>
            <a:pPr marL="12700">
              <a:lnSpc>
                <a:spcPct val="100000"/>
              </a:lnSpc>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3" name="object 3"/>
          <p:cNvSpPr txBox="1">
            <a:spLocks noGrp="1"/>
          </p:cNvSpPr>
          <p:nvPr>
            <p:ph type="title"/>
          </p:nvPr>
        </p:nvSpPr>
        <p:spPr>
          <a:xfrm>
            <a:off x="747788" y="841033"/>
            <a:ext cx="3056255" cy="382270"/>
          </a:xfrm>
          <a:prstGeom prst="rect">
            <a:avLst/>
          </a:prstGeom>
        </p:spPr>
        <p:txBody>
          <a:bodyPr vert="horz" wrap="square" lIns="0" tIns="0" rIns="0" bIns="0" rtlCol="0">
            <a:spAutoFit/>
          </a:bodyPr>
          <a:lstStyle/>
          <a:p>
            <a:pPr marL="12700">
              <a:lnSpc>
                <a:spcPct val="100000"/>
              </a:lnSpc>
            </a:pPr>
            <a:r>
              <a:rPr spc="-5" dirty="0"/>
              <a:t>Peer to peer</a:t>
            </a:r>
            <a:r>
              <a:rPr spc="-30" dirty="0"/>
              <a:t> </a:t>
            </a:r>
            <a:r>
              <a:rPr spc="-5" dirty="0"/>
              <a:t>Networks</a:t>
            </a:r>
          </a:p>
        </p:txBody>
      </p:sp>
      <p:sp>
        <p:nvSpPr>
          <p:cNvPr id="4" name="object 4"/>
          <p:cNvSpPr txBox="1"/>
          <p:nvPr/>
        </p:nvSpPr>
        <p:spPr>
          <a:xfrm>
            <a:off x="656568" y="1809750"/>
            <a:ext cx="3551554" cy="2491740"/>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Lst>
            </a:pPr>
            <a:r>
              <a:rPr sz="1400" spc="-5" dirty="0">
                <a:latin typeface="Arial"/>
                <a:cs typeface="Arial"/>
              </a:rPr>
              <a:t>It is practical for workgroups of a dozen  or less computers making it common  environments, where each PC acts as  an independent workstation and  maintaining its own security that stores  data on its own disk but which can share  it with all other PCs on the</a:t>
            </a:r>
            <a:r>
              <a:rPr sz="1400" spc="30" dirty="0">
                <a:latin typeface="Arial"/>
                <a:cs typeface="Arial"/>
              </a:rPr>
              <a:t> </a:t>
            </a:r>
            <a:r>
              <a:rPr sz="1400" spc="-5" dirty="0">
                <a:latin typeface="Arial"/>
                <a:cs typeface="Arial"/>
              </a:rPr>
              <a:t>network.</a:t>
            </a:r>
            <a:endParaRPr sz="1400" dirty="0">
              <a:latin typeface="Arial"/>
              <a:cs typeface="Arial"/>
            </a:endParaRPr>
          </a:p>
          <a:p>
            <a:pPr marL="348615" marR="320675" indent="-335915" algn="just">
              <a:lnSpc>
                <a:spcPct val="116100"/>
              </a:lnSpc>
              <a:buChar char="●"/>
              <a:tabLst>
                <a:tab pos="349250" algn="l"/>
              </a:tabLst>
            </a:pPr>
            <a:r>
              <a:rPr sz="1400" spc="-5" dirty="0">
                <a:latin typeface="Arial"/>
                <a:cs typeface="Arial"/>
              </a:rPr>
              <a:t>Software for peer-to-peer network is  included with most modern desktop  operating systems such as</a:t>
            </a:r>
            <a:r>
              <a:rPr sz="1400" spc="30" dirty="0">
                <a:latin typeface="Arial"/>
                <a:cs typeface="Arial"/>
              </a:rPr>
              <a:t> </a:t>
            </a:r>
            <a:r>
              <a:rPr sz="1400" spc="-5" dirty="0">
                <a:latin typeface="Arial"/>
                <a:cs typeface="Arial"/>
              </a:rPr>
              <a:t>Windows</a:t>
            </a:r>
            <a:endParaRPr sz="1400" dirty="0">
              <a:latin typeface="Arial"/>
              <a:cs typeface="Arial"/>
            </a:endParaRPr>
          </a:p>
        </p:txBody>
      </p:sp>
      <p:sp>
        <p:nvSpPr>
          <p:cNvPr id="5" name="object 5"/>
          <p:cNvSpPr txBox="1"/>
          <p:nvPr/>
        </p:nvSpPr>
        <p:spPr>
          <a:xfrm>
            <a:off x="992500" y="4320601"/>
            <a:ext cx="1062355" cy="228600"/>
          </a:xfrm>
          <a:prstGeom prst="rect">
            <a:avLst/>
          </a:prstGeom>
        </p:spPr>
        <p:txBody>
          <a:bodyPr vert="horz" wrap="square" lIns="0" tIns="0" rIns="0" bIns="0" rtlCol="0">
            <a:spAutoFit/>
          </a:bodyPr>
          <a:lstStyle/>
          <a:p>
            <a:pPr marL="12700">
              <a:lnSpc>
                <a:spcPct val="100000"/>
              </a:lnSpc>
            </a:pPr>
            <a:r>
              <a:rPr sz="1400" spc="-5" dirty="0">
                <a:latin typeface="Arial"/>
                <a:cs typeface="Arial"/>
              </a:rPr>
              <a:t>and </a:t>
            </a:r>
            <a:r>
              <a:rPr sz="1400" dirty="0">
                <a:latin typeface="Arial"/>
                <a:cs typeface="Arial"/>
              </a:rPr>
              <a:t>Mac</a:t>
            </a:r>
            <a:r>
              <a:rPr sz="1400" spc="-80" dirty="0">
                <a:latin typeface="Arial"/>
                <a:cs typeface="Arial"/>
              </a:rPr>
              <a:t> </a:t>
            </a:r>
            <a:r>
              <a:rPr sz="1400" spc="-5" dirty="0">
                <a:latin typeface="Arial"/>
                <a:cs typeface="Arial"/>
              </a:rPr>
              <a:t>OS.</a:t>
            </a:r>
            <a:endParaRPr sz="1400">
              <a:latin typeface="Arial"/>
              <a:cs typeface="Arial"/>
            </a:endParaRPr>
          </a:p>
        </p:txBody>
      </p:sp>
      <p:sp>
        <p:nvSpPr>
          <p:cNvPr id="6" name="object 6"/>
          <p:cNvSpPr txBox="1"/>
          <p:nvPr/>
        </p:nvSpPr>
        <p:spPr>
          <a:xfrm>
            <a:off x="4645025" y="4854444"/>
            <a:ext cx="3542029"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70" dirty="0">
                <a:solidFill>
                  <a:srgbClr val="595959"/>
                </a:solidFill>
                <a:latin typeface="Arial"/>
                <a:cs typeface="Arial"/>
              </a:rPr>
              <a:t> </a:t>
            </a:r>
            <a:r>
              <a:rPr sz="700" spc="-5" dirty="0">
                <a:solidFill>
                  <a:srgbClr val="595959"/>
                </a:solidFill>
                <a:latin typeface="Arial"/>
                <a:cs typeface="Arial"/>
                <a:hlinkClick r:id="rId2"/>
              </a:rPr>
              <a:t>https://www.educative.io/edpresso/what-are-p2p-and-clientserver-networks</a:t>
            </a:r>
            <a:endParaRPr sz="700">
              <a:latin typeface="Arial"/>
              <a:cs typeface="Arial"/>
            </a:endParaRPr>
          </a:p>
        </p:txBody>
      </p:sp>
      <p:sp>
        <p:nvSpPr>
          <p:cNvPr id="7" name="object 7"/>
          <p:cNvSpPr/>
          <p:nvPr/>
        </p:nvSpPr>
        <p:spPr>
          <a:xfrm>
            <a:off x="4571998" y="2092050"/>
            <a:ext cx="4572001" cy="19977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5446" y="841033"/>
            <a:ext cx="3140710" cy="382270"/>
          </a:xfrm>
          <a:prstGeom prst="rect">
            <a:avLst/>
          </a:prstGeom>
        </p:spPr>
        <p:txBody>
          <a:bodyPr vert="horz" wrap="square" lIns="0" tIns="0" rIns="0" bIns="0" rtlCol="0">
            <a:spAutoFit/>
          </a:bodyPr>
          <a:lstStyle/>
          <a:p>
            <a:pPr marL="12700">
              <a:lnSpc>
                <a:spcPct val="100000"/>
              </a:lnSpc>
              <a:tabLst>
                <a:tab pos="1857375" algn="l"/>
              </a:tabLst>
            </a:pPr>
            <a:r>
              <a:rPr spc="-5" dirty="0"/>
              <a:t>Peer</a:t>
            </a:r>
            <a:r>
              <a:rPr spc="5" dirty="0"/>
              <a:t> </a:t>
            </a:r>
            <a:r>
              <a:rPr spc="-5" dirty="0"/>
              <a:t>to</a:t>
            </a:r>
            <a:r>
              <a:rPr spc="5" dirty="0"/>
              <a:t> </a:t>
            </a:r>
            <a:r>
              <a:rPr spc="-5" dirty="0"/>
              <a:t>peer	Networks</a:t>
            </a:r>
          </a:p>
        </p:txBody>
      </p:sp>
      <p:sp>
        <p:nvSpPr>
          <p:cNvPr id="3" name="object 3"/>
          <p:cNvSpPr txBox="1"/>
          <p:nvPr/>
        </p:nvSpPr>
        <p:spPr>
          <a:xfrm>
            <a:off x="351626" y="1740818"/>
            <a:ext cx="3847465"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Advantages of Peer to Peer</a:t>
            </a:r>
            <a:r>
              <a:rPr sz="1800" spc="25" dirty="0">
                <a:latin typeface="Arial"/>
                <a:cs typeface="Arial"/>
              </a:rPr>
              <a:t> </a:t>
            </a:r>
            <a:r>
              <a:rPr sz="1800" spc="-5" dirty="0">
                <a:latin typeface="Arial"/>
                <a:cs typeface="Arial"/>
              </a:rPr>
              <a:t>Networks</a:t>
            </a:r>
            <a:endParaRPr sz="1800">
              <a:latin typeface="Arial"/>
              <a:cs typeface="Arial"/>
            </a:endParaRPr>
          </a:p>
        </p:txBody>
      </p:sp>
      <p:sp>
        <p:nvSpPr>
          <p:cNvPr id="4" name="object 4"/>
          <p:cNvSpPr txBox="1"/>
          <p:nvPr/>
        </p:nvSpPr>
        <p:spPr>
          <a:xfrm>
            <a:off x="656568" y="2630437"/>
            <a:ext cx="3569335" cy="199643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Such networks are easy to set up and  maintain as each computer manages  itself.</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It eliminates extra cost required in  setting up the</a:t>
            </a:r>
            <a:r>
              <a:rPr sz="1400" spc="-30" dirty="0">
                <a:solidFill>
                  <a:srgbClr val="222222"/>
                </a:solidFill>
                <a:latin typeface="Arial"/>
                <a:cs typeface="Arial"/>
              </a:rPr>
              <a:t> </a:t>
            </a:r>
            <a:r>
              <a:rPr sz="1400" spc="-15" dirty="0">
                <a:solidFill>
                  <a:srgbClr val="222222"/>
                </a:solidFill>
                <a:latin typeface="Arial"/>
                <a:cs typeface="Arial"/>
              </a:rPr>
              <a:t>server.</a:t>
            </a:r>
            <a:endParaRPr sz="1400">
              <a:latin typeface="Arial"/>
              <a:cs typeface="Arial"/>
            </a:endParaRPr>
          </a:p>
          <a:p>
            <a:pPr marL="348615" marR="5715" indent="-335915" algn="just">
              <a:lnSpc>
                <a:spcPct val="116100"/>
              </a:lnSpc>
              <a:buChar char="●"/>
              <a:tabLst>
                <a:tab pos="349250" algn="l"/>
              </a:tabLst>
            </a:pPr>
            <a:r>
              <a:rPr sz="1400" spc="-5" dirty="0">
                <a:solidFill>
                  <a:srgbClr val="222222"/>
                </a:solidFill>
                <a:latin typeface="Arial"/>
                <a:cs typeface="Arial"/>
              </a:rPr>
              <a:t>Since each device is master of its own,  they an: not dependent on other  computers for their</a:t>
            </a:r>
            <a:r>
              <a:rPr sz="1400" spc="25" dirty="0">
                <a:solidFill>
                  <a:srgbClr val="222222"/>
                </a:solidFill>
                <a:latin typeface="Arial"/>
                <a:cs typeface="Arial"/>
              </a:rPr>
              <a:t> </a:t>
            </a:r>
            <a:r>
              <a:rPr sz="1400" spc="-5" dirty="0">
                <a:solidFill>
                  <a:srgbClr val="222222"/>
                </a:solidFill>
                <a:latin typeface="Arial"/>
                <a:cs typeface="Arial"/>
              </a:rPr>
              <a:t>operations.</a:t>
            </a:r>
            <a:endParaRPr sz="1400">
              <a:latin typeface="Arial"/>
              <a:cs typeface="Arial"/>
            </a:endParaRPr>
          </a:p>
        </p:txBody>
      </p:sp>
      <p:sp>
        <p:nvSpPr>
          <p:cNvPr id="5" name="object 5"/>
          <p:cNvSpPr txBox="1"/>
          <p:nvPr/>
        </p:nvSpPr>
        <p:spPr>
          <a:xfrm>
            <a:off x="3633256" y="4854444"/>
            <a:ext cx="4845050" cy="278130"/>
          </a:xfrm>
          <a:prstGeom prst="rect">
            <a:avLst/>
          </a:prstGeom>
        </p:spPr>
        <p:txBody>
          <a:bodyPr vert="horz" wrap="square" lIns="0" tIns="0" rIns="0" bIns="0" rtlCol="0">
            <a:spAutoFit/>
          </a:bodyPr>
          <a:lstStyle/>
          <a:p>
            <a:pPr marL="1024255">
              <a:lnSpc>
                <a:spcPct val="100000"/>
              </a:lnSpc>
            </a:pPr>
            <a:r>
              <a:rPr sz="700" spc="-5" dirty="0">
                <a:solidFill>
                  <a:srgbClr val="595959"/>
                </a:solidFill>
                <a:latin typeface="Arial"/>
                <a:cs typeface="Arial"/>
              </a:rPr>
              <a:t>ImageSource: </a:t>
            </a:r>
            <a:r>
              <a:rPr sz="700" spc="140" dirty="0">
                <a:solidFill>
                  <a:srgbClr val="595959"/>
                </a:solidFill>
                <a:latin typeface="Arial"/>
                <a:cs typeface="Arial"/>
              </a:rPr>
              <a:t> </a:t>
            </a:r>
            <a:r>
              <a:rPr sz="700" spc="-5" dirty="0">
                <a:solidFill>
                  <a:srgbClr val="595959"/>
                </a:solidFill>
                <a:latin typeface="Arial"/>
                <a:cs typeface="Arial"/>
                <a:hlinkClick r:id="rId2"/>
              </a:rPr>
              <a:t>http://mdalikhoja.blogspot.com/2006/04/advantages-of-peer-to-peer-networks.html</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6" name="object 6"/>
          <p:cNvSpPr/>
          <p:nvPr/>
        </p:nvSpPr>
        <p:spPr>
          <a:xfrm>
            <a:off x="4572000" y="1615800"/>
            <a:ext cx="4571999" cy="2851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5446" y="841033"/>
            <a:ext cx="3140710" cy="382270"/>
          </a:xfrm>
          <a:prstGeom prst="rect">
            <a:avLst/>
          </a:prstGeom>
        </p:spPr>
        <p:txBody>
          <a:bodyPr vert="horz" wrap="square" lIns="0" tIns="0" rIns="0" bIns="0" rtlCol="0">
            <a:spAutoFit/>
          </a:bodyPr>
          <a:lstStyle/>
          <a:p>
            <a:pPr marL="12700">
              <a:lnSpc>
                <a:spcPct val="100000"/>
              </a:lnSpc>
              <a:tabLst>
                <a:tab pos="1857375" algn="l"/>
              </a:tabLst>
            </a:pPr>
            <a:r>
              <a:rPr spc="-5" dirty="0"/>
              <a:t>Peer</a:t>
            </a:r>
            <a:r>
              <a:rPr spc="5" dirty="0"/>
              <a:t> </a:t>
            </a:r>
            <a:r>
              <a:rPr spc="-5" dirty="0"/>
              <a:t>to</a:t>
            </a:r>
            <a:r>
              <a:rPr spc="5" dirty="0"/>
              <a:t> </a:t>
            </a:r>
            <a:r>
              <a:rPr spc="-5" dirty="0"/>
              <a:t>peer	Networks</a:t>
            </a:r>
          </a:p>
        </p:txBody>
      </p:sp>
      <p:sp>
        <p:nvSpPr>
          <p:cNvPr id="3" name="object 3"/>
          <p:cNvSpPr txBox="1"/>
          <p:nvPr/>
        </p:nvSpPr>
        <p:spPr>
          <a:xfrm>
            <a:off x="656568" y="1600785"/>
            <a:ext cx="3569335" cy="3025775"/>
          </a:xfrm>
          <a:prstGeom prst="rect">
            <a:avLst/>
          </a:prstGeom>
        </p:spPr>
        <p:txBody>
          <a:bodyPr vert="horz" wrap="square" lIns="0" tIns="0" rIns="0" bIns="0" rtlCol="0">
            <a:spAutoFit/>
          </a:bodyPr>
          <a:lstStyle/>
          <a:p>
            <a:pPr marL="1143635" marR="386715" indent="-1080770">
              <a:lnSpc>
                <a:spcPct val="100699"/>
              </a:lnSpc>
            </a:pPr>
            <a:r>
              <a:rPr sz="1800" spc="-5" dirty="0">
                <a:latin typeface="Arial"/>
                <a:cs typeface="Arial"/>
              </a:rPr>
              <a:t>Disadvantages of Peer to Peer  Networks</a:t>
            </a:r>
            <a:endParaRPr sz="1800">
              <a:latin typeface="Arial"/>
              <a:cs typeface="Arial"/>
            </a:endParaRPr>
          </a:p>
          <a:p>
            <a:pPr>
              <a:lnSpc>
                <a:spcPct val="100000"/>
              </a:lnSpc>
            </a:pPr>
            <a:endParaRPr sz="2000">
              <a:latin typeface="Times New Roman"/>
              <a:cs typeface="Times New Roman"/>
            </a:endParaRPr>
          </a:p>
          <a:p>
            <a:pPr marL="348615" marR="5080" indent="-335915" algn="just">
              <a:lnSpc>
                <a:spcPct val="116100"/>
              </a:lnSpc>
              <a:spcBef>
                <a:spcPts val="1455"/>
              </a:spcBef>
              <a:buChar char="●"/>
              <a:tabLst>
                <a:tab pos="349250" algn="l"/>
              </a:tabLst>
            </a:pPr>
            <a:r>
              <a:rPr sz="1400" spc="-5" dirty="0">
                <a:solidFill>
                  <a:srgbClr val="222222"/>
                </a:solidFill>
                <a:latin typeface="Arial"/>
                <a:cs typeface="Arial"/>
              </a:rPr>
              <a:t>In peer-to-peer network, the absence of  centralized </a:t>
            </a:r>
            <a:r>
              <a:rPr sz="1400" dirty="0">
                <a:solidFill>
                  <a:srgbClr val="222222"/>
                </a:solidFill>
                <a:latin typeface="Arial"/>
                <a:cs typeface="Arial"/>
              </a:rPr>
              <a:t>server </a:t>
            </a:r>
            <a:r>
              <a:rPr sz="1400" spc="-5" dirty="0">
                <a:solidFill>
                  <a:srgbClr val="222222"/>
                </a:solidFill>
                <a:latin typeface="Arial"/>
                <a:cs typeface="Arial"/>
              </a:rPr>
              <a:t>make it difficult to  backup data as data is located on  different</a:t>
            </a:r>
            <a:r>
              <a:rPr sz="1400" spc="-35" dirty="0">
                <a:solidFill>
                  <a:srgbClr val="222222"/>
                </a:solidFill>
                <a:latin typeface="Arial"/>
                <a:cs typeface="Arial"/>
              </a:rPr>
              <a:t> </a:t>
            </a:r>
            <a:r>
              <a:rPr sz="1400" spc="-5" dirty="0">
                <a:solidFill>
                  <a:srgbClr val="222222"/>
                </a:solidFill>
                <a:latin typeface="Arial"/>
                <a:cs typeface="Arial"/>
              </a:rPr>
              <a:t>workstations.</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Security is weak as each system  manages itself</a:t>
            </a:r>
            <a:r>
              <a:rPr sz="1400" spc="-30" dirty="0">
                <a:solidFill>
                  <a:srgbClr val="222222"/>
                </a:solidFill>
                <a:latin typeface="Arial"/>
                <a:cs typeface="Arial"/>
              </a:rPr>
              <a:t> </a:t>
            </a:r>
            <a:r>
              <a:rPr sz="1400" spc="-25" dirty="0">
                <a:solidFill>
                  <a:srgbClr val="222222"/>
                </a:solidFill>
                <a:latin typeface="Arial"/>
                <a:cs typeface="Arial"/>
              </a:rPr>
              <a:t>only.</a:t>
            </a:r>
            <a:endParaRPr sz="1400">
              <a:latin typeface="Arial"/>
              <a:cs typeface="Arial"/>
            </a:endParaRPr>
          </a:p>
          <a:p>
            <a:pPr marL="348615" marR="5715" indent="-335915" algn="just">
              <a:lnSpc>
                <a:spcPct val="116100"/>
              </a:lnSpc>
              <a:buChar char="●"/>
              <a:tabLst>
                <a:tab pos="349250" algn="l"/>
              </a:tabLst>
            </a:pPr>
            <a:r>
              <a:rPr sz="1400" spc="-5" dirty="0">
                <a:solidFill>
                  <a:srgbClr val="222222"/>
                </a:solidFill>
                <a:latin typeface="Arial"/>
                <a:cs typeface="Arial"/>
              </a:rPr>
              <a:t>There is no central point of data storage  for file</a:t>
            </a:r>
            <a:r>
              <a:rPr sz="1400" spc="-30" dirty="0">
                <a:solidFill>
                  <a:srgbClr val="222222"/>
                </a:solidFill>
                <a:latin typeface="Arial"/>
                <a:cs typeface="Arial"/>
              </a:rPr>
              <a:t> </a:t>
            </a:r>
            <a:r>
              <a:rPr sz="1400" spc="-5" dirty="0">
                <a:solidFill>
                  <a:srgbClr val="222222"/>
                </a:solidFill>
                <a:latin typeface="Arial"/>
                <a:cs typeface="Arial"/>
              </a:rPr>
              <a:t>archiving.</a:t>
            </a:r>
            <a:endParaRPr sz="1400">
              <a:latin typeface="Arial"/>
              <a:cs typeface="Arial"/>
            </a:endParaRPr>
          </a:p>
        </p:txBody>
      </p:sp>
      <p:sp>
        <p:nvSpPr>
          <p:cNvPr id="4" name="object 4"/>
          <p:cNvSpPr txBox="1"/>
          <p:nvPr/>
        </p:nvSpPr>
        <p:spPr>
          <a:xfrm>
            <a:off x="3633256" y="4854444"/>
            <a:ext cx="5053330" cy="278130"/>
          </a:xfrm>
          <a:prstGeom prst="rect">
            <a:avLst/>
          </a:prstGeom>
        </p:spPr>
        <p:txBody>
          <a:bodyPr vert="horz" wrap="square" lIns="0" tIns="0" rIns="0" bIns="0" rtlCol="0">
            <a:spAutoFit/>
          </a:bodyPr>
          <a:lstStyle/>
          <a:p>
            <a:pPr marL="1024255">
              <a:lnSpc>
                <a:spcPct val="100000"/>
              </a:lnSpc>
            </a:pPr>
            <a:r>
              <a:rPr sz="700" spc="-5" dirty="0">
                <a:solidFill>
                  <a:srgbClr val="595959"/>
                </a:solidFill>
                <a:latin typeface="Arial"/>
                <a:cs typeface="Arial"/>
              </a:rPr>
              <a:t>ImageSource:</a:t>
            </a:r>
            <a:endParaRPr sz="700">
              <a:latin typeface="Arial"/>
              <a:cs typeface="Arial"/>
            </a:endParaRPr>
          </a:p>
          <a:p>
            <a:pPr marL="12700">
              <a:lnSpc>
                <a:spcPct val="100000"/>
              </a:lnSpc>
              <a:spcBef>
                <a:spcPts val="35"/>
              </a:spcBef>
            </a:pPr>
            <a:r>
              <a:rPr sz="1200" spc="-7" baseline="-17361" dirty="0">
                <a:latin typeface="Arial"/>
                <a:cs typeface="Arial"/>
              </a:rPr>
              <a:t>© Edunet Foundation.</a:t>
            </a:r>
            <a:r>
              <a:rPr sz="1200" spc="-104" baseline="-17361" dirty="0">
                <a:latin typeface="Arial"/>
                <a:cs typeface="Arial"/>
              </a:rPr>
              <a:t> </a:t>
            </a:r>
            <a:r>
              <a:rPr sz="1200" spc="-82" baseline="-17361" dirty="0">
                <a:latin typeface="Arial"/>
                <a:cs typeface="Arial"/>
              </a:rPr>
              <a:t>A</a:t>
            </a:r>
            <a:r>
              <a:rPr sz="700" spc="-55" dirty="0">
                <a:solidFill>
                  <a:srgbClr val="595959"/>
                </a:solidFill>
                <a:latin typeface="Arial"/>
                <a:cs typeface="Arial"/>
              </a:rPr>
              <a:t>ht</a:t>
            </a:r>
            <a:r>
              <a:rPr sz="1200" spc="-82" baseline="-17361" dirty="0">
                <a:latin typeface="Arial"/>
                <a:cs typeface="Arial"/>
              </a:rPr>
              <a:t>l</a:t>
            </a:r>
            <a:r>
              <a:rPr sz="700" spc="-55" dirty="0">
                <a:solidFill>
                  <a:srgbClr val="595959"/>
                </a:solidFill>
                <a:latin typeface="Arial"/>
                <a:cs typeface="Arial"/>
              </a:rPr>
              <a:t>t</a:t>
            </a:r>
            <a:r>
              <a:rPr sz="1200" spc="-82" baseline="-17361" dirty="0">
                <a:latin typeface="Arial"/>
                <a:cs typeface="Arial"/>
              </a:rPr>
              <a:t>l</a:t>
            </a:r>
            <a:r>
              <a:rPr sz="700" spc="-55" dirty="0">
                <a:solidFill>
                  <a:srgbClr val="595959"/>
                </a:solidFill>
                <a:latin typeface="Arial"/>
                <a:cs typeface="Arial"/>
              </a:rPr>
              <a:t>p</a:t>
            </a:r>
            <a:r>
              <a:rPr sz="1200" spc="-82" baseline="-17361" dirty="0">
                <a:latin typeface="Arial"/>
                <a:cs typeface="Arial"/>
              </a:rPr>
              <a:t>r</a:t>
            </a:r>
            <a:r>
              <a:rPr sz="700" spc="-55" dirty="0">
                <a:solidFill>
                  <a:srgbClr val="595959"/>
                </a:solidFill>
                <a:latin typeface="Arial"/>
                <a:cs typeface="Arial"/>
              </a:rPr>
              <a:t>s</a:t>
            </a:r>
            <a:r>
              <a:rPr sz="1200" spc="-82" baseline="-17361" dirty="0">
                <a:latin typeface="Arial"/>
                <a:cs typeface="Arial"/>
              </a:rPr>
              <a:t>i</a:t>
            </a:r>
            <a:r>
              <a:rPr sz="700" spc="-55" dirty="0">
                <a:solidFill>
                  <a:srgbClr val="595959"/>
                </a:solidFill>
                <a:latin typeface="Arial"/>
                <a:cs typeface="Arial"/>
              </a:rPr>
              <a:t>:</a:t>
            </a:r>
            <a:r>
              <a:rPr sz="1200" spc="-82" baseline="-17361" dirty="0">
                <a:latin typeface="Arial"/>
                <a:cs typeface="Arial"/>
              </a:rPr>
              <a:t>g</a:t>
            </a:r>
            <a:r>
              <a:rPr sz="700" spc="-55" dirty="0">
                <a:solidFill>
                  <a:srgbClr val="595959"/>
                </a:solidFill>
                <a:latin typeface="Arial"/>
                <a:cs typeface="Arial"/>
              </a:rPr>
              <a:t>//</a:t>
            </a:r>
            <a:r>
              <a:rPr sz="1200" spc="-82" baseline="-17361" dirty="0">
                <a:latin typeface="Arial"/>
                <a:cs typeface="Arial"/>
              </a:rPr>
              <a:t>h</a:t>
            </a:r>
            <a:r>
              <a:rPr sz="700" spc="-55" dirty="0">
                <a:solidFill>
                  <a:srgbClr val="595959"/>
                </a:solidFill>
                <a:latin typeface="Arial"/>
                <a:cs typeface="Arial"/>
              </a:rPr>
              <a:t>e</a:t>
            </a:r>
            <a:r>
              <a:rPr sz="1200" spc="-82" baseline="-17361" dirty="0">
                <a:latin typeface="Arial"/>
                <a:cs typeface="Arial"/>
              </a:rPr>
              <a:t>t</a:t>
            </a:r>
            <a:r>
              <a:rPr sz="700" spc="-55" dirty="0">
                <a:solidFill>
                  <a:srgbClr val="595959"/>
                </a:solidFill>
                <a:latin typeface="Arial"/>
                <a:cs typeface="Arial"/>
              </a:rPr>
              <a:t>t</a:t>
            </a:r>
            <a:r>
              <a:rPr sz="1200" spc="-82" baseline="-17361" dirty="0">
                <a:latin typeface="Arial"/>
                <a:cs typeface="Arial"/>
              </a:rPr>
              <a:t>s</a:t>
            </a:r>
            <a:r>
              <a:rPr sz="700" spc="-55" dirty="0">
                <a:solidFill>
                  <a:srgbClr val="595959"/>
                </a:solidFill>
                <a:latin typeface="Arial"/>
                <a:cs typeface="Arial"/>
              </a:rPr>
              <a:t>er</a:t>
            </a:r>
            <a:r>
              <a:rPr sz="1200" spc="-82" baseline="-17361" dirty="0">
                <a:latin typeface="Arial"/>
                <a:cs typeface="Arial"/>
              </a:rPr>
              <a:t>r</a:t>
            </a:r>
            <a:r>
              <a:rPr sz="700" spc="-55" dirty="0">
                <a:solidFill>
                  <a:srgbClr val="595959"/>
                </a:solidFill>
                <a:latin typeface="Arial"/>
                <a:cs typeface="Arial"/>
              </a:rPr>
              <a:t>n</a:t>
            </a:r>
            <a:r>
              <a:rPr sz="1200" spc="-82" baseline="-17361" dirty="0">
                <a:latin typeface="Arial"/>
                <a:cs typeface="Arial"/>
              </a:rPr>
              <a:t>e</a:t>
            </a:r>
            <a:r>
              <a:rPr sz="700" spc="-55" dirty="0">
                <a:solidFill>
                  <a:srgbClr val="595959"/>
                </a:solidFill>
                <a:latin typeface="Arial"/>
                <a:cs typeface="Arial"/>
              </a:rPr>
              <a:t>a</a:t>
            </a:r>
            <a:r>
              <a:rPr sz="1200" spc="-82" baseline="-17361" dirty="0">
                <a:latin typeface="Arial"/>
                <a:cs typeface="Arial"/>
              </a:rPr>
              <a:t>s</a:t>
            </a:r>
            <a:r>
              <a:rPr sz="700" spc="-55" dirty="0">
                <a:solidFill>
                  <a:srgbClr val="595959"/>
                </a:solidFill>
                <a:latin typeface="Arial"/>
                <a:cs typeface="Arial"/>
              </a:rPr>
              <a:t>ls</a:t>
            </a:r>
            <a:r>
              <a:rPr sz="1200" spc="-82" baseline="-17361" dirty="0">
                <a:latin typeface="Arial"/>
                <a:cs typeface="Arial"/>
              </a:rPr>
              <a:t>e</a:t>
            </a:r>
            <a:r>
              <a:rPr sz="700" spc="-55" dirty="0">
                <a:solidFill>
                  <a:srgbClr val="595959"/>
                </a:solidFill>
                <a:latin typeface="Arial"/>
                <a:cs typeface="Arial"/>
              </a:rPr>
              <a:t>u</a:t>
            </a:r>
            <a:r>
              <a:rPr sz="1200" spc="-82" baseline="-17361" dirty="0">
                <a:latin typeface="Arial"/>
                <a:cs typeface="Arial"/>
              </a:rPr>
              <a:t>r</a:t>
            </a:r>
            <a:r>
              <a:rPr sz="700" spc="-55" dirty="0">
                <a:solidFill>
                  <a:srgbClr val="595959"/>
                </a:solidFill>
                <a:latin typeface="Arial"/>
                <a:cs typeface="Arial"/>
              </a:rPr>
              <a:t>n</a:t>
            </a:r>
            <a:r>
              <a:rPr sz="1200" spc="-82" baseline="-17361" dirty="0">
                <a:latin typeface="Arial"/>
                <a:cs typeface="Arial"/>
              </a:rPr>
              <a:t>v</a:t>
            </a:r>
            <a:r>
              <a:rPr sz="700" spc="-55" dirty="0">
                <a:solidFill>
                  <a:srgbClr val="595959"/>
                </a:solidFill>
                <a:latin typeface="Arial"/>
                <a:cs typeface="Arial"/>
              </a:rPr>
              <a:t>s</a:t>
            </a:r>
            <a:r>
              <a:rPr sz="1200" spc="-82" baseline="-17361" dirty="0">
                <a:latin typeface="Arial"/>
                <a:cs typeface="Arial"/>
              </a:rPr>
              <a:t>e</a:t>
            </a:r>
            <a:r>
              <a:rPr sz="700" spc="-55" dirty="0">
                <a:solidFill>
                  <a:srgbClr val="595959"/>
                </a:solidFill>
                <a:latin typeface="Arial"/>
                <a:cs typeface="Arial"/>
              </a:rPr>
              <a:t>h</a:t>
            </a:r>
            <a:r>
              <a:rPr sz="1200" spc="-82" baseline="-17361" dirty="0">
                <a:latin typeface="Arial"/>
                <a:cs typeface="Arial"/>
              </a:rPr>
              <a:t>d</a:t>
            </a:r>
            <a:r>
              <a:rPr sz="700" spc="-55" dirty="0">
                <a:solidFill>
                  <a:srgbClr val="595959"/>
                </a:solidFill>
                <a:latin typeface="Arial"/>
                <a:cs typeface="Arial"/>
              </a:rPr>
              <a:t>in</a:t>
            </a:r>
            <a:r>
              <a:rPr sz="1200" spc="-82" baseline="-17361" dirty="0">
                <a:latin typeface="Arial"/>
                <a:cs typeface="Arial"/>
              </a:rPr>
              <a:t>.</a:t>
            </a:r>
            <a:r>
              <a:rPr sz="700" spc="-55" dirty="0">
                <a:solidFill>
                  <a:srgbClr val="595959"/>
                </a:solidFill>
                <a:latin typeface="Arial"/>
                <a:cs typeface="Arial"/>
              </a:rPr>
              <a:t>eoftheismind.wordpress.com/2013/02/18/advantages-and-disadvantages-of-p2p/</a:t>
            </a:r>
            <a:endParaRPr sz="700">
              <a:latin typeface="Arial"/>
              <a:cs typeface="Arial"/>
            </a:endParaRPr>
          </a:p>
        </p:txBody>
      </p:sp>
      <p:sp>
        <p:nvSpPr>
          <p:cNvPr id="5" name="object 5"/>
          <p:cNvSpPr/>
          <p:nvPr/>
        </p:nvSpPr>
        <p:spPr>
          <a:xfrm>
            <a:off x="4556250" y="1607350"/>
            <a:ext cx="4587749" cy="242742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5446" y="841033"/>
            <a:ext cx="3140710" cy="382270"/>
          </a:xfrm>
          <a:prstGeom prst="rect">
            <a:avLst/>
          </a:prstGeom>
        </p:spPr>
        <p:txBody>
          <a:bodyPr vert="horz" wrap="square" lIns="0" tIns="0" rIns="0" bIns="0" rtlCol="0">
            <a:spAutoFit/>
          </a:bodyPr>
          <a:lstStyle/>
          <a:p>
            <a:pPr marL="12700">
              <a:lnSpc>
                <a:spcPct val="100000"/>
              </a:lnSpc>
              <a:tabLst>
                <a:tab pos="1857375" algn="l"/>
              </a:tabLst>
            </a:pPr>
            <a:r>
              <a:rPr spc="-5" dirty="0"/>
              <a:t>Peer</a:t>
            </a:r>
            <a:r>
              <a:rPr spc="5" dirty="0"/>
              <a:t> </a:t>
            </a:r>
            <a:r>
              <a:rPr spc="-5" dirty="0"/>
              <a:t>to</a:t>
            </a:r>
            <a:r>
              <a:rPr spc="5" dirty="0"/>
              <a:t> </a:t>
            </a:r>
            <a:r>
              <a:rPr spc="-5" dirty="0"/>
              <a:t>peer	Networks</a:t>
            </a:r>
          </a:p>
        </p:txBody>
      </p:sp>
      <p:sp>
        <p:nvSpPr>
          <p:cNvPr id="3" name="object 3"/>
          <p:cNvSpPr txBox="1"/>
          <p:nvPr/>
        </p:nvSpPr>
        <p:spPr>
          <a:xfrm>
            <a:off x="379141" y="1600785"/>
            <a:ext cx="3793490" cy="568325"/>
          </a:xfrm>
          <a:prstGeom prst="rect">
            <a:avLst/>
          </a:prstGeom>
        </p:spPr>
        <p:txBody>
          <a:bodyPr vert="horz" wrap="square" lIns="0" tIns="0" rIns="0" bIns="0" rtlCol="0">
            <a:spAutoFit/>
          </a:bodyPr>
          <a:lstStyle/>
          <a:p>
            <a:pPr marL="747395" marR="5080" indent="-735330">
              <a:lnSpc>
                <a:spcPct val="100699"/>
              </a:lnSpc>
            </a:pPr>
            <a:r>
              <a:rPr sz="1800" spc="-5" dirty="0">
                <a:latin typeface="Arial"/>
                <a:cs typeface="Arial"/>
              </a:rPr>
              <a:t>Difference between Client-server and  Peer to Peer</a:t>
            </a:r>
            <a:r>
              <a:rPr sz="1800" spc="-25" dirty="0">
                <a:latin typeface="Arial"/>
                <a:cs typeface="Arial"/>
              </a:rPr>
              <a:t> </a:t>
            </a:r>
            <a:r>
              <a:rPr sz="1800" spc="-5" dirty="0">
                <a:latin typeface="Arial"/>
                <a:cs typeface="Arial"/>
              </a:rPr>
              <a:t>Networks</a:t>
            </a:r>
            <a:endParaRPr sz="1800">
              <a:latin typeface="Arial"/>
              <a:cs typeface="Arial"/>
            </a:endParaRPr>
          </a:p>
        </p:txBody>
      </p:sp>
      <p:sp>
        <p:nvSpPr>
          <p:cNvPr id="4" name="object 4"/>
          <p:cNvSpPr txBox="1"/>
          <p:nvPr/>
        </p:nvSpPr>
        <p:spPr>
          <a:xfrm>
            <a:off x="656568" y="3125737"/>
            <a:ext cx="3569970" cy="12534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Both peer-to-peer and client-server  networks connect computers so that  they can share resources from one  computer to others such as files, videos,  and</a:t>
            </a:r>
            <a:r>
              <a:rPr sz="1400" spc="-50" dirty="0">
                <a:solidFill>
                  <a:srgbClr val="222222"/>
                </a:solidFill>
                <a:latin typeface="Arial"/>
                <a:cs typeface="Arial"/>
              </a:rPr>
              <a:t> </a:t>
            </a:r>
            <a:r>
              <a:rPr sz="1400" spc="-5" dirty="0">
                <a:solidFill>
                  <a:srgbClr val="222222"/>
                </a:solidFill>
                <a:latin typeface="Arial"/>
                <a:cs typeface="Arial"/>
              </a:rPr>
              <a:t>pictures.</a:t>
            </a:r>
            <a:endParaRPr sz="1400">
              <a:latin typeface="Arial"/>
              <a:cs typeface="Arial"/>
            </a:endParaRPr>
          </a:p>
        </p:txBody>
      </p:sp>
      <p:sp>
        <p:nvSpPr>
          <p:cNvPr id="5" name="object 5"/>
          <p:cNvSpPr txBox="1"/>
          <p:nvPr/>
        </p:nvSpPr>
        <p:spPr>
          <a:xfrm>
            <a:off x="3633256" y="4854444"/>
            <a:ext cx="4660900" cy="278130"/>
          </a:xfrm>
          <a:prstGeom prst="rect">
            <a:avLst/>
          </a:prstGeom>
        </p:spPr>
        <p:txBody>
          <a:bodyPr vert="horz" wrap="square" lIns="0" tIns="0" rIns="0" bIns="0" rtlCol="0">
            <a:spAutoFit/>
          </a:bodyPr>
          <a:lstStyle/>
          <a:p>
            <a:pPr marL="1024255">
              <a:lnSpc>
                <a:spcPct val="100000"/>
              </a:lnSpc>
            </a:pPr>
            <a:r>
              <a:rPr sz="700" spc="-5" dirty="0">
                <a:solidFill>
                  <a:srgbClr val="595959"/>
                </a:solidFill>
                <a:latin typeface="Arial"/>
                <a:cs typeface="Arial"/>
              </a:rPr>
              <a:t>ImageSource: </a:t>
            </a:r>
            <a:r>
              <a:rPr sz="700" spc="105" dirty="0">
                <a:solidFill>
                  <a:srgbClr val="595959"/>
                </a:solidFill>
                <a:latin typeface="Arial"/>
                <a:cs typeface="Arial"/>
              </a:rPr>
              <a:t> </a:t>
            </a:r>
            <a:r>
              <a:rPr sz="700" spc="-5" dirty="0">
                <a:solidFill>
                  <a:srgbClr val="595959"/>
                </a:solidFill>
                <a:latin typeface="Arial"/>
                <a:cs typeface="Arial"/>
                <a:hlinkClick r:id="rId2"/>
              </a:rPr>
              <a:t>http://it-asean.blogspot.com/2014/10/understanding-differences-between.html</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6" name="object 6"/>
          <p:cNvSpPr/>
          <p:nvPr/>
        </p:nvSpPr>
        <p:spPr>
          <a:xfrm>
            <a:off x="4607550" y="1797624"/>
            <a:ext cx="4536449" cy="25413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517049" y="1740818"/>
            <a:ext cx="3516629"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What is a Network Interface</a:t>
            </a:r>
            <a:r>
              <a:rPr sz="1800" spc="20" dirty="0">
                <a:latin typeface="Arial"/>
                <a:cs typeface="Arial"/>
              </a:rPr>
              <a:t> </a:t>
            </a:r>
            <a:r>
              <a:rPr sz="1800" spc="-5" dirty="0">
                <a:latin typeface="Arial"/>
                <a:cs typeface="Arial"/>
              </a:rPr>
              <a:t>Card?</a:t>
            </a:r>
            <a:endParaRPr sz="1800">
              <a:latin typeface="Arial"/>
              <a:cs typeface="Arial"/>
            </a:endParaRPr>
          </a:p>
        </p:txBody>
      </p:sp>
      <p:sp>
        <p:nvSpPr>
          <p:cNvPr id="4" name="object 4"/>
          <p:cNvSpPr txBox="1"/>
          <p:nvPr/>
        </p:nvSpPr>
        <p:spPr>
          <a:xfrm>
            <a:off x="656568" y="2754262"/>
            <a:ext cx="3569970" cy="174878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 network interface card (NIC) is a  hardware component without which a  computer cannot be connected over a  network.</a:t>
            </a:r>
            <a:endParaRPr sz="1400">
              <a:latin typeface="Arial"/>
              <a:cs typeface="Arial"/>
            </a:endParaRPr>
          </a:p>
          <a:p>
            <a:pPr marL="348615" marR="6350" indent="-335915" algn="just">
              <a:lnSpc>
                <a:spcPct val="116100"/>
              </a:lnSpc>
              <a:buChar char="●"/>
              <a:tabLst>
                <a:tab pos="349250" algn="l"/>
              </a:tabLst>
            </a:pPr>
            <a:r>
              <a:rPr sz="1400" spc="-5" dirty="0">
                <a:solidFill>
                  <a:srgbClr val="222222"/>
                </a:solidFill>
                <a:latin typeface="Arial"/>
                <a:cs typeface="Arial"/>
              </a:rPr>
              <a:t>It is also called Ethernet Card,interface  </a:t>
            </a:r>
            <a:r>
              <a:rPr sz="1400" spc="-10" dirty="0">
                <a:solidFill>
                  <a:srgbClr val="222222"/>
                </a:solidFill>
                <a:latin typeface="Arial"/>
                <a:cs typeface="Arial"/>
              </a:rPr>
              <a:t>controller,Lan </a:t>
            </a:r>
            <a:r>
              <a:rPr sz="1400" spc="-5" dirty="0">
                <a:solidFill>
                  <a:srgbClr val="222222"/>
                </a:solidFill>
                <a:latin typeface="Arial"/>
                <a:cs typeface="Arial"/>
              </a:rPr>
              <a:t>Adapter or Network  </a:t>
            </a:r>
            <a:r>
              <a:rPr sz="1400" spc="-15" dirty="0">
                <a:solidFill>
                  <a:srgbClr val="222222"/>
                </a:solidFill>
                <a:latin typeface="Arial"/>
                <a:cs typeface="Arial"/>
              </a:rPr>
              <a:t>Adapter.</a:t>
            </a:r>
            <a:endParaRPr sz="1400">
              <a:latin typeface="Arial"/>
              <a:cs typeface="Arial"/>
            </a:endParaRPr>
          </a:p>
        </p:txBody>
      </p:sp>
      <p:sp>
        <p:nvSpPr>
          <p:cNvPr id="5" name="object 5"/>
          <p:cNvSpPr txBox="1"/>
          <p:nvPr/>
        </p:nvSpPr>
        <p:spPr>
          <a:xfrm>
            <a:off x="3633256" y="4854444"/>
            <a:ext cx="5229860" cy="278130"/>
          </a:xfrm>
          <a:prstGeom prst="rect">
            <a:avLst/>
          </a:prstGeom>
        </p:spPr>
        <p:txBody>
          <a:bodyPr vert="horz" wrap="square" lIns="0" tIns="0" rIns="0" bIns="0" rtlCol="0">
            <a:spAutoFit/>
          </a:bodyPr>
          <a:lstStyle/>
          <a:p>
            <a:pPr marL="1024255">
              <a:lnSpc>
                <a:spcPct val="100000"/>
              </a:lnSpc>
            </a:pPr>
            <a:r>
              <a:rPr sz="700" spc="-5" dirty="0">
                <a:solidFill>
                  <a:srgbClr val="595959"/>
                </a:solidFill>
                <a:latin typeface="Arial"/>
                <a:cs typeface="Arial"/>
              </a:rPr>
              <a:t>ImageSource:</a:t>
            </a:r>
            <a:endParaRPr sz="700">
              <a:latin typeface="Arial"/>
              <a:cs typeface="Arial"/>
            </a:endParaRPr>
          </a:p>
          <a:p>
            <a:pPr marL="12700">
              <a:lnSpc>
                <a:spcPct val="100000"/>
              </a:lnSpc>
              <a:spcBef>
                <a:spcPts val="35"/>
              </a:spcBef>
            </a:pPr>
            <a:r>
              <a:rPr sz="1200" spc="-7" baseline="-17361" dirty="0">
                <a:latin typeface="Arial"/>
                <a:cs typeface="Arial"/>
              </a:rPr>
              <a:t>© Edunet Foundation.</a:t>
            </a:r>
            <a:r>
              <a:rPr sz="1200" spc="165" baseline="-17361" dirty="0">
                <a:latin typeface="Arial"/>
                <a:cs typeface="Arial"/>
              </a:rPr>
              <a:t> </a:t>
            </a:r>
            <a:r>
              <a:rPr sz="1200" spc="-82" baseline="-17361" dirty="0">
                <a:latin typeface="Arial"/>
                <a:cs typeface="Arial"/>
              </a:rPr>
              <a:t>A</a:t>
            </a:r>
            <a:r>
              <a:rPr sz="700" spc="-55" dirty="0">
                <a:solidFill>
                  <a:srgbClr val="595959"/>
                </a:solidFill>
                <a:latin typeface="Arial"/>
                <a:cs typeface="Arial"/>
              </a:rPr>
              <a:t>ht</a:t>
            </a:r>
            <a:r>
              <a:rPr sz="1200" spc="-82" baseline="-17361" dirty="0">
                <a:latin typeface="Arial"/>
                <a:cs typeface="Arial"/>
              </a:rPr>
              <a:t>l</a:t>
            </a:r>
            <a:r>
              <a:rPr sz="700" spc="-55" dirty="0">
                <a:solidFill>
                  <a:srgbClr val="595959"/>
                </a:solidFill>
                <a:latin typeface="Arial"/>
                <a:cs typeface="Arial"/>
              </a:rPr>
              <a:t>t</a:t>
            </a:r>
            <a:r>
              <a:rPr sz="1200" spc="-82" baseline="-17361" dirty="0">
                <a:latin typeface="Arial"/>
                <a:cs typeface="Arial"/>
              </a:rPr>
              <a:t>l</a:t>
            </a:r>
            <a:r>
              <a:rPr sz="700" spc="-55" dirty="0">
                <a:solidFill>
                  <a:srgbClr val="595959"/>
                </a:solidFill>
                <a:latin typeface="Arial"/>
                <a:cs typeface="Arial"/>
              </a:rPr>
              <a:t>p</a:t>
            </a:r>
            <a:r>
              <a:rPr sz="1200" spc="-82" baseline="-17361" dirty="0">
                <a:latin typeface="Arial"/>
                <a:cs typeface="Arial"/>
              </a:rPr>
              <a:t>r</a:t>
            </a:r>
            <a:r>
              <a:rPr sz="700" spc="-55" dirty="0">
                <a:solidFill>
                  <a:srgbClr val="595959"/>
                </a:solidFill>
                <a:latin typeface="Arial"/>
                <a:cs typeface="Arial"/>
              </a:rPr>
              <a:t>s</a:t>
            </a:r>
            <a:r>
              <a:rPr sz="1200" spc="-82" baseline="-17361" dirty="0">
                <a:latin typeface="Arial"/>
                <a:cs typeface="Arial"/>
              </a:rPr>
              <a:t>i</a:t>
            </a:r>
            <a:r>
              <a:rPr sz="700" spc="-55" dirty="0">
                <a:solidFill>
                  <a:srgbClr val="595959"/>
                </a:solidFill>
                <a:latin typeface="Arial"/>
                <a:cs typeface="Arial"/>
              </a:rPr>
              <a:t>:</a:t>
            </a:r>
            <a:r>
              <a:rPr sz="1200" spc="-82" baseline="-17361" dirty="0">
                <a:latin typeface="Arial"/>
                <a:cs typeface="Arial"/>
              </a:rPr>
              <a:t>g</a:t>
            </a:r>
            <a:r>
              <a:rPr sz="700" spc="-55" dirty="0">
                <a:solidFill>
                  <a:srgbClr val="595959"/>
                </a:solidFill>
                <a:latin typeface="Arial"/>
                <a:cs typeface="Arial"/>
              </a:rPr>
              <a:t>//</a:t>
            </a:r>
            <a:r>
              <a:rPr sz="1200" spc="-82" baseline="-17361" dirty="0">
                <a:latin typeface="Arial"/>
                <a:cs typeface="Arial"/>
              </a:rPr>
              <a:t>h</a:t>
            </a:r>
            <a:r>
              <a:rPr sz="700" spc="-55" dirty="0">
                <a:solidFill>
                  <a:srgbClr val="595959"/>
                </a:solidFill>
                <a:latin typeface="Arial"/>
                <a:cs typeface="Arial"/>
              </a:rPr>
              <a:t>w</a:t>
            </a:r>
            <a:r>
              <a:rPr sz="1200" spc="-82" baseline="-17361" dirty="0">
                <a:latin typeface="Arial"/>
                <a:cs typeface="Arial"/>
              </a:rPr>
              <a:t>t</a:t>
            </a:r>
            <a:r>
              <a:rPr sz="700" spc="-55" dirty="0">
                <a:solidFill>
                  <a:srgbClr val="595959"/>
                </a:solidFill>
                <a:latin typeface="Arial"/>
                <a:cs typeface="Arial"/>
              </a:rPr>
              <a:t>w</a:t>
            </a:r>
            <a:r>
              <a:rPr sz="1200" spc="-82" baseline="-17361" dirty="0">
                <a:latin typeface="Arial"/>
                <a:cs typeface="Arial"/>
              </a:rPr>
              <a:t>s</a:t>
            </a:r>
            <a:r>
              <a:rPr sz="700" spc="-55" dirty="0">
                <a:solidFill>
                  <a:srgbClr val="595959"/>
                </a:solidFill>
                <a:latin typeface="Arial"/>
                <a:cs typeface="Arial"/>
              </a:rPr>
              <a:t>w</a:t>
            </a:r>
            <a:r>
              <a:rPr sz="1200" spc="-82" baseline="-17361" dirty="0">
                <a:latin typeface="Arial"/>
                <a:cs typeface="Arial"/>
              </a:rPr>
              <a:t>re</a:t>
            </a:r>
            <a:r>
              <a:rPr sz="700" spc="-55" dirty="0">
                <a:solidFill>
                  <a:srgbClr val="595959"/>
                </a:solidFill>
                <a:latin typeface="Arial"/>
                <a:cs typeface="Arial"/>
              </a:rPr>
              <a:t>.tt</a:t>
            </a:r>
            <a:r>
              <a:rPr sz="1200" spc="-82" baseline="-17361" dirty="0">
                <a:latin typeface="Arial"/>
                <a:cs typeface="Arial"/>
              </a:rPr>
              <a:t>s</a:t>
            </a:r>
            <a:r>
              <a:rPr sz="700" spc="-55" dirty="0">
                <a:solidFill>
                  <a:srgbClr val="595959"/>
                </a:solidFill>
                <a:latin typeface="Arial"/>
                <a:cs typeface="Arial"/>
              </a:rPr>
              <a:t>te</a:t>
            </a:r>
            <a:r>
              <a:rPr sz="1200" spc="-82" baseline="-17361" dirty="0">
                <a:latin typeface="Arial"/>
                <a:cs typeface="Arial"/>
              </a:rPr>
              <a:t>e</a:t>
            </a:r>
            <a:r>
              <a:rPr sz="700" spc="-55" dirty="0">
                <a:solidFill>
                  <a:srgbClr val="595959"/>
                </a:solidFill>
                <a:latin typeface="Arial"/>
                <a:cs typeface="Arial"/>
              </a:rPr>
              <a:t>c</a:t>
            </a:r>
            <a:r>
              <a:rPr sz="1200" spc="-82" baseline="-17361" dirty="0">
                <a:latin typeface="Arial"/>
                <a:cs typeface="Arial"/>
              </a:rPr>
              <a:t>r</a:t>
            </a:r>
            <a:r>
              <a:rPr sz="700" spc="-55" dirty="0">
                <a:solidFill>
                  <a:srgbClr val="595959"/>
                </a:solidFill>
                <a:latin typeface="Arial"/>
                <a:cs typeface="Arial"/>
              </a:rPr>
              <a:t>h</a:t>
            </a:r>
            <a:r>
              <a:rPr sz="1200" spc="-82" baseline="-17361" dirty="0">
                <a:latin typeface="Arial"/>
                <a:cs typeface="Arial"/>
              </a:rPr>
              <a:t>v</a:t>
            </a:r>
            <a:r>
              <a:rPr sz="700" spc="-55" dirty="0">
                <a:solidFill>
                  <a:srgbClr val="595959"/>
                </a:solidFill>
                <a:latin typeface="Arial"/>
                <a:cs typeface="Arial"/>
              </a:rPr>
              <a:t>.</a:t>
            </a:r>
            <a:r>
              <a:rPr sz="1200" spc="-82" baseline="-17361" dirty="0">
                <a:latin typeface="Arial"/>
                <a:cs typeface="Arial"/>
              </a:rPr>
              <a:t>e</a:t>
            </a:r>
            <a:r>
              <a:rPr sz="700" spc="-55" dirty="0">
                <a:solidFill>
                  <a:srgbClr val="595959"/>
                </a:solidFill>
                <a:latin typeface="Arial"/>
                <a:cs typeface="Arial"/>
              </a:rPr>
              <a:t>c</a:t>
            </a:r>
            <a:r>
              <a:rPr sz="1200" spc="-82" baseline="-17361" dirty="0">
                <a:latin typeface="Arial"/>
                <a:cs typeface="Arial"/>
              </a:rPr>
              <a:t>d</a:t>
            </a:r>
            <a:r>
              <a:rPr sz="700" spc="-55" dirty="0">
                <a:solidFill>
                  <a:srgbClr val="595959"/>
                </a:solidFill>
                <a:latin typeface="Arial"/>
                <a:cs typeface="Arial"/>
              </a:rPr>
              <a:t>o</a:t>
            </a:r>
            <a:r>
              <a:rPr sz="1200" spc="-82" baseline="-17361" dirty="0">
                <a:latin typeface="Arial"/>
                <a:cs typeface="Arial"/>
              </a:rPr>
              <a:t>.</a:t>
            </a:r>
            <a:r>
              <a:rPr sz="700" spc="-55" dirty="0">
                <a:solidFill>
                  <a:srgbClr val="595959"/>
                </a:solidFill>
                <a:latin typeface="Arial"/>
                <a:cs typeface="Arial"/>
              </a:rPr>
              <a:t>m/products/aerospace-space/development-test-vv/development-end-systems/tte-netw</a:t>
            </a:r>
            <a:endParaRPr sz="700">
              <a:latin typeface="Arial"/>
              <a:cs typeface="Arial"/>
            </a:endParaRPr>
          </a:p>
        </p:txBody>
      </p:sp>
      <p:sp>
        <p:nvSpPr>
          <p:cNvPr id="6" name="object 6"/>
          <p:cNvSpPr/>
          <p:nvPr/>
        </p:nvSpPr>
        <p:spPr>
          <a:xfrm>
            <a:off x="4572000" y="1680024"/>
            <a:ext cx="4571999" cy="2274599"/>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860116" y="1600785"/>
            <a:ext cx="2830830" cy="568325"/>
          </a:xfrm>
          <a:prstGeom prst="rect">
            <a:avLst/>
          </a:prstGeom>
        </p:spPr>
        <p:txBody>
          <a:bodyPr vert="horz" wrap="square" lIns="0" tIns="0" rIns="0" bIns="0" rtlCol="0">
            <a:spAutoFit/>
          </a:bodyPr>
          <a:lstStyle/>
          <a:p>
            <a:pPr marL="549275" marR="5080" indent="-537210">
              <a:lnSpc>
                <a:spcPct val="100699"/>
              </a:lnSpc>
            </a:pPr>
            <a:r>
              <a:rPr sz="1800" spc="-5" dirty="0">
                <a:latin typeface="Arial"/>
                <a:cs typeface="Arial"/>
              </a:rPr>
              <a:t>What is a Network Interface  Card?</a:t>
            </a:r>
            <a:r>
              <a:rPr sz="1750" spc="-5" dirty="0">
                <a:latin typeface="Arial"/>
                <a:cs typeface="Arial"/>
              </a:rPr>
              <a:t>(continued)</a:t>
            </a:r>
            <a:endParaRPr sz="1750">
              <a:latin typeface="Arial"/>
              <a:cs typeface="Arial"/>
            </a:endParaRPr>
          </a:p>
        </p:txBody>
      </p:sp>
      <p:sp>
        <p:nvSpPr>
          <p:cNvPr id="4" name="object 4"/>
          <p:cNvSpPr txBox="1"/>
          <p:nvPr/>
        </p:nvSpPr>
        <p:spPr>
          <a:xfrm>
            <a:off x="656568" y="2664788"/>
            <a:ext cx="993775" cy="228600"/>
          </a:xfrm>
          <a:prstGeom prst="rect">
            <a:avLst/>
          </a:prstGeom>
        </p:spPr>
        <p:txBody>
          <a:bodyPr vert="horz" wrap="square" lIns="0" tIns="0" rIns="0" bIns="0" rtlCol="0">
            <a:spAutoFit/>
          </a:bodyPr>
          <a:lstStyle/>
          <a:p>
            <a:pPr marL="348615" indent="-335915">
              <a:lnSpc>
                <a:spcPct val="100000"/>
              </a:lnSpc>
              <a:buChar char="●"/>
              <a:tabLst>
                <a:tab pos="347980" algn="l"/>
                <a:tab pos="349250" algn="l"/>
                <a:tab pos="600075" algn="l"/>
                <a:tab pos="881380" algn="l"/>
              </a:tabLst>
            </a:pPr>
            <a:r>
              <a:rPr sz="1400" spc="-5" dirty="0">
                <a:solidFill>
                  <a:srgbClr val="222222"/>
                </a:solidFill>
                <a:latin typeface="Arial"/>
                <a:cs typeface="Arial"/>
              </a:rPr>
              <a:t>It	is	a</a:t>
            </a:r>
            <a:endParaRPr sz="1400">
              <a:latin typeface="Arial"/>
              <a:cs typeface="Arial"/>
            </a:endParaRPr>
          </a:p>
        </p:txBody>
      </p:sp>
      <p:sp>
        <p:nvSpPr>
          <p:cNvPr id="5" name="object 5"/>
          <p:cNvSpPr txBox="1"/>
          <p:nvPr/>
        </p:nvSpPr>
        <p:spPr>
          <a:xfrm>
            <a:off x="1778020" y="2664788"/>
            <a:ext cx="1097915" cy="228600"/>
          </a:xfrm>
          <a:prstGeom prst="rect">
            <a:avLst/>
          </a:prstGeom>
        </p:spPr>
        <p:txBody>
          <a:bodyPr vert="horz" wrap="square" lIns="0" tIns="0" rIns="0" bIns="0" rtlCol="0">
            <a:spAutoFit/>
          </a:bodyPr>
          <a:lstStyle/>
          <a:p>
            <a:pPr marL="12700">
              <a:lnSpc>
                <a:spcPct val="100000"/>
              </a:lnSpc>
              <a:tabLst>
                <a:tab pos="629920" algn="l"/>
              </a:tabLst>
            </a:pPr>
            <a:r>
              <a:rPr sz="1400" spc="-5" dirty="0">
                <a:solidFill>
                  <a:srgbClr val="222222"/>
                </a:solidFill>
                <a:latin typeface="Arial"/>
                <a:cs typeface="Arial"/>
              </a:rPr>
              <a:t>circuit	board</a:t>
            </a:r>
            <a:endParaRPr sz="1400">
              <a:latin typeface="Arial"/>
              <a:cs typeface="Arial"/>
            </a:endParaRPr>
          </a:p>
        </p:txBody>
      </p:sp>
      <p:sp>
        <p:nvSpPr>
          <p:cNvPr id="6" name="object 6"/>
          <p:cNvSpPr txBox="1"/>
          <p:nvPr/>
        </p:nvSpPr>
        <p:spPr>
          <a:xfrm>
            <a:off x="3003240" y="2664788"/>
            <a:ext cx="1221105" cy="228600"/>
          </a:xfrm>
          <a:prstGeom prst="rect">
            <a:avLst/>
          </a:prstGeom>
        </p:spPr>
        <p:txBody>
          <a:bodyPr vert="horz" wrap="square" lIns="0" tIns="0" rIns="0" bIns="0" rtlCol="0">
            <a:spAutoFit/>
          </a:bodyPr>
          <a:lstStyle/>
          <a:p>
            <a:pPr marL="12700">
              <a:lnSpc>
                <a:spcPct val="100000"/>
              </a:lnSpc>
              <a:tabLst>
                <a:tab pos="817880" algn="l"/>
                <a:tab pos="1109345" algn="l"/>
              </a:tabLst>
            </a:pPr>
            <a:r>
              <a:rPr sz="1400" spc="-5" dirty="0">
                <a:solidFill>
                  <a:srgbClr val="222222"/>
                </a:solidFill>
                <a:latin typeface="Arial"/>
                <a:cs typeface="Arial"/>
              </a:rPr>
              <a:t>installed	in	a</a:t>
            </a:r>
            <a:endParaRPr sz="1400">
              <a:latin typeface="Arial"/>
              <a:cs typeface="Arial"/>
            </a:endParaRPr>
          </a:p>
        </p:txBody>
      </p:sp>
      <p:sp>
        <p:nvSpPr>
          <p:cNvPr id="7" name="object 7"/>
          <p:cNvSpPr txBox="1"/>
          <p:nvPr/>
        </p:nvSpPr>
        <p:spPr>
          <a:xfrm>
            <a:off x="656568" y="2878087"/>
            <a:ext cx="3569970" cy="1748789"/>
          </a:xfrm>
          <a:prstGeom prst="rect">
            <a:avLst/>
          </a:prstGeom>
        </p:spPr>
        <p:txBody>
          <a:bodyPr vert="horz" wrap="square" lIns="0" tIns="0" rIns="0" bIns="0" rtlCol="0">
            <a:spAutoFit/>
          </a:bodyPr>
          <a:lstStyle/>
          <a:p>
            <a:pPr marL="348615" marR="5080">
              <a:lnSpc>
                <a:spcPct val="116100"/>
              </a:lnSpc>
              <a:tabLst>
                <a:tab pos="1246505" algn="l"/>
                <a:tab pos="1699895" algn="l"/>
                <a:tab pos="2529205" algn="l"/>
                <a:tab pos="2785745" algn="l"/>
              </a:tabLst>
            </a:pPr>
            <a:r>
              <a:rPr sz="1400" spc="-5" dirty="0">
                <a:solidFill>
                  <a:srgbClr val="222222"/>
                </a:solidFill>
                <a:latin typeface="Arial"/>
                <a:cs typeface="Arial"/>
              </a:rPr>
              <a:t>computer	that	provides	a	dedicated  network connection to the</a:t>
            </a:r>
            <a:r>
              <a:rPr sz="1400" dirty="0">
                <a:solidFill>
                  <a:srgbClr val="222222"/>
                </a:solidFill>
                <a:latin typeface="Arial"/>
                <a:cs typeface="Arial"/>
              </a:rPr>
              <a:t> </a:t>
            </a:r>
            <a:r>
              <a:rPr sz="1400" spc="-10" dirty="0">
                <a:solidFill>
                  <a:srgbClr val="222222"/>
                </a:solidFill>
                <a:latin typeface="Arial"/>
                <a:cs typeface="Arial"/>
              </a:rPr>
              <a:t>computer.</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Every NIC has a 48-bit unique serial  number called a MAC address which is  stored in ROM carried on the</a:t>
            </a:r>
            <a:r>
              <a:rPr sz="1400" spc="25" dirty="0">
                <a:solidFill>
                  <a:srgbClr val="222222"/>
                </a:solidFill>
                <a:latin typeface="Arial"/>
                <a:cs typeface="Arial"/>
              </a:rPr>
              <a:t> </a:t>
            </a:r>
            <a:r>
              <a:rPr sz="1400" spc="-5" dirty="0">
                <a:solidFill>
                  <a:srgbClr val="222222"/>
                </a:solidFill>
                <a:latin typeface="Arial"/>
                <a:cs typeface="Arial"/>
              </a:rPr>
              <a:t>card.</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NIC allows both wired and wireless  communications</a:t>
            </a:r>
            <a:endParaRPr sz="1400">
              <a:latin typeface="Arial"/>
              <a:cs typeface="Arial"/>
            </a:endParaRPr>
          </a:p>
        </p:txBody>
      </p:sp>
      <p:sp>
        <p:nvSpPr>
          <p:cNvPr id="8" name="object 8"/>
          <p:cNvSpPr txBox="1"/>
          <p:nvPr/>
        </p:nvSpPr>
        <p:spPr>
          <a:xfrm>
            <a:off x="3633256" y="4854444"/>
            <a:ext cx="2958465" cy="278130"/>
          </a:xfrm>
          <a:prstGeom prst="rect">
            <a:avLst/>
          </a:prstGeom>
        </p:spPr>
        <p:txBody>
          <a:bodyPr vert="horz" wrap="square" lIns="0" tIns="0" rIns="0" bIns="0" rtlCol="0">
            <a:spAutoFit/>
          </a:bodyPr>
          <a:lstStyle/>
          <a:p>
            <a:pPr marL="1024255">
              <a:lnSpc>
                <a:spcPct val="100000"/>
              </a:lnSpc>
            </a:pPr>
            <a:r>
              <a:rPr sz="700" spc="-5" dirty="0">
                <a:solidFill>
                  <a:srgbClr val="595959"/>
                </a:solidFill>
                <a:latin typeface="Arial"/>
                <a:cs typeface="Arial"/>
              </a:rPr>
              <a:t>ImageSource:https://techterms.com/definition/nic</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9" name="object 9"/>
          <p:cNvSpPr/>
          <p:nvPr/>
        </p:nvSpPr>
        <p:spPr>
          <a:xfrm>
            <a:off x="4572000" y="1607125"/>
            <a:ext cx="4571998" cy="281887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656568" y="1740818"/>
            <a:ext cx="3569970" cy="3009900"/>
          </a:xfrm>
          <a:prstGeom prst="rect">
            <a:avLst/>
          </a:prstGeom>
        </p:spPr>
        <p:txBody>
          <a:bodyPr vert="horz" wrap="square" lIns="0" tIns="0" rIns="0" bIns="0" rtlCol="0">
            <a:spAutoFit/>
          </a:bodyPr>
          <a:lstStyle/>
          <a:p>
            <a:pPr marL="615950">
              <a:lnSpc>
                <a:spcPct val="100000"/>
              </a:lnSpc>
            </a:pPr>
            <a:r>
              <a:rPr sz="1800" spc="-5" dirty="0">
                <a:latin typeface="Arial"/>
                <a:cs typeface="Arial"/>
              </a:rPr>
              <a:t>Components of</a:t>
            </a:r>
            <a:r>
              <a:rPr sz="1800" spc="-40" dirty="0">
                <a:latin typeface="Arial"/>
                <a:cs typeface="Arial"/>
              </a:rPr>
              <a:t> </a:t>
            </a:r>
            <a:r>
              <a:rPr sz="1800" spc="-5" dirty="0">
                <a:latin typeface="Arial"/>
                <a:cs typeface="Arial"/>
              </a:rPr>
              <a:t>NIC</a:t>
            </a:r>
            <a:endParaRPr sz="1800">
              <a:latin typeface="Arial"/>
              <a:cs typeface="Arial"/>
            </a:endParaRPr>
          </a:p>
          <a:p>
            <a:pPr>
              <a:lnSpc>
                <a:spcPct val="100000"/>
              </a:lnSpc>
            </a:pPr>
            <a:endParaRPr sz="2000">
              <a:latin typeface="Times New Roman"/>
              <a:cs typeface="Times New Roman"/>
            </a:endParaRPr>
          </a:p>
          <a:p>
            <a:pPr marL="348615" marR="5080" indent="-335915" algn="just">
              <a:lnSpc>
                <a:spcPct val="116100"/>
              </a:lnSpc>
              <a:spcBef>
                <a:spcPts val="1570"/>
              </a:spcBef>
              <a:buChar char="●"/>
              <a:tabLst>
                <a:tab pos="349250" algn="l"/>
              </a:tabLst>
            </a:pPr>
            <a:r>
              <a:rPr sz="1400" spc="-5" dirty="0">
                <a:solidFill>
                  <a:srgbClr val="222222"/>
                </a:solidFill>
                <a:latin typeface="Arial"/>
                <a:cs typeface="Arial"/>
              </a:rPr>
              <a:t>An external </a:t>
            </a:r>
            <a:r>
              <a:rPr sz="1400" dirty="0">
                <a:solidFill>
                  <a:srgbClr val="222222"/>
                </a:solidFill>
                <a:latin typeface="Arial"/>
                <a:cs typeface="Arial"/>
              </a:rPr>
              <a:t>Memory </a:t>
            </a:r>
            <a:r>
              <a:rPr sz="1400" spc="-5" dirty="0">
                <a:solidFill>
                  <a:srgbClr val="222222"/>
                </a:solidFill>
                <a:latin typeface="Arial"/>
                <a:cs typeface="Arial"/>
              </a:rPr>
              <a:t>is used to store the  data temporarily and uses the stored  data whenever required while  processing the</a:t>
            </a:r>
            <a:r>
              <a:rPr sz="1400" spc="20" dirty="0">
                <a:solidFill>
                  <a:srgbClr val="222222"/>
                </a:solidFill>
                <a:latin typeface="Arial"/>
                <a:cs typeface="Arial"/>
              </a:rPr>
              <a:t> </a:t>
            </a:r>
            <a:r>
              <a:rPr sz="1400" spc="-5" dirty="0">
                <a:solidFill>
                  <a:srgbClr val="222222"/>
                </a:solidFill>
                <a:latin typeface="Arial"/>
                <a:cs typeface="Arial"/>
              </a:rPr>
              <a:t>communication.</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Connectors are used to make the  physical link between cables and plugin  with the board, this type of connection is  especially seen in Ethernet type of NIC  cables.</a:t>
            </a:r>
            <a:endParaRPr sz="1400">
              <a:latin typeface="Arial"/>
              <a:cs typeface="Arial"/>
            </a:endParaRPr>
          </a:p>
        </p:txBody>
      </p:sp>
      <p:sp>
        <p:nvSpPr>
          <p:cNvPr id="4" name="object 4"/>
          <p:cNvSpPr txBox="1"/>
          <p:nvPr/>
        </p:nvSpPr>
        <p:spPr>
          <a:xfrm>
            <a:off x="3633256" y="4854444"/>
            <a:ext cx="5235575" cy="278130"/>
          </a:xfrm>
          <a:prstGeom prst="rect">
            <a:avLst/>
          </a:prstGeom>
        </p:spPr>
        <p:txBody>
          <a:bodyPr vert="horz" wrap="square" lIns="0" tIns="0" rIns="0" bIns="0" rtlCol="0">
            <a:spAutoFit/>
          </a:bodyPr>
          <a:lstStyle/>
          <a:p>
            <a:pPr marL="1024255">
              <a:lnSpc>
                <a:spcPct val="100000"/>
              </a:lnSpc>
            </a:pPr>
            <a:r>
              <a:rPr sz="700" spc="-5" dirty="0">
                <a:solidFill>
                  <a:srgbClr val="595959"/>
                </a:solidFill>
                <a:latin typeface="Arial"/>
                <a:cs typeface="Arial"/>
              </a:rPr>
              <a:t>ImageSource:https://medium.com/computing-technology-with-it-fundamentals/expansion-cards-and-their-sl</a:t>
            </a:r>
            <a:endParaRPr sz="700">
              <a:latin typeface="Arial"/>
              <a:cs typeface="Arial"/>
            </a:endParaRPr>
          </a:p>
          <a:p>
            <a:pPr marL="12700">
              <a:lnSpc>
                <a:spcPct val="100000"/>
              </a:lnSpc>
              <a:spcBef>
                <a:spcPts val="275"/>
              </a:spcBef>
            </a:pPr>
            <a:r>
              <a:rPr sz="800" spc="-5" dirty="0">
                <a:latin typeface="Arial"/>
                <a:cs typeface="Arial"/>
              </a:rPr>
              <a:t>© Edunet Foundation. </a:t>
            </a:r>
            <a:r>
              <a:rPr sz="800" spc="-170" dirty="0">
                <a:latin typeface="Arial"/>
                <a:cs typeface="Arial"/>
              </a:rPr>
              <a:t>A</a:t>
            </a:r>
            <a:r>
              <a:rPr sz="1050" spc="-254" baseline="19841" dirty="0">
                <a:solidFill>
                  <a:srgbClr val="595959"/>
                </a:solidFill>
                <a:latin typeface="Arial"/>
                <a:cs typeface="Arial"/>
              </a:rPr>
              <a:t>ot</a:t>
            </a:r>
            <a:r>
              <a:rPr sz="800" spc="-170" dirty="0">
                <a:latin typeface="Arial"/>
                <a:cs typeface="Arial"/>
              </a:rPr>
              <a:t>l</a:t>
            </a:r>
            <a:r>
              <a:rPr sz="1050" spc="-254" baseline="19841" dirty="0">
                <a:solidFill>
                  <a:srgbClr val="595959"/>
                </a:solidFill>
                <a:latin typeface="Arial"/>
                <a:cs typeface="Arial"/>
              </a:rPr>
              <a:t>s</a:t>
            </a:r>
            <a:r>
              <a:rPr sz="800" spc="-170" dirty="0">
                <a:latin typeface="Arial"/>
                <a:cs typeface="Arial"/>
              </a:rPr>
              <a:t>l</a:t>
            </a:r>
            <a:r>
              <a:rPr sz="1050" spc="-254" baseline="19841" dirty="0">
                <a:solidFill>
                  <a:srgbClr val="595959"/>
                </a:solidFill>
                <a:latin typeface="Arial"/>
                <a:cs typeface="Arial"/>
              </a:rPr>
              <a:t>-</a:t>
            </a:r>
            <a:r>
              <a:rPr sz="800" spc="-170" dirty="0">
                <a:latin typeface="Arial"/>
                <a:cs typeface="Arial"/>
              </a:rPr>
              <a:t>r</a:t>
            </a:r>
            <a:r>
              <a:rPr sz="1050" spc="-254" baseline="19841" dirty="0">
                <a:solidFill>
                  <a:srgbClr val="595959"/>
                </a:solidFill>
                <a:latin typeface="Arial"/>
                <a:cs typeface="Arial"/>
              </a:rPr>
              <a:t>o</a:t>
            </a:r>
            <a:r>
              <a:rPr sz="800" spc="-170" dirty="0">
                <a:latin typeface="Arial"/>
                <a:cs typeface="Arial"/>
              </a:rPr>
              <a:t>ig</a:t>
            </a:r>
            <a:r>
              <a:rPr sz="1050" spc="-254" baseline="19841" dirty="0">
                <a:solidFill>
                  <a:srgbClr val="595959"/>
                </a:solidFill>
                <a:latin typeface="Arial"/>
                <a:cs typeface="Arial"/>
              </a:rPr>
              <a:t>n-</a:t>
            </a:r>
            <a:r>
              <a:rPr sz="800" spc="-170" dirty="0">
                <a:latin typeface="Arial"/>
                <a:cs typeface="Arial"/>
              </a:rPr>
              <a:t>h</a:t>
            </a:r>
            <a:r>
              <a:rPr sz="1050" spc="-254" baseline="19841" dirty="0">
                <a:solidFill>
                  <a:srgbClr val="595959"/>
                </a:solidFill>
                <a:latin typeface="Arial"/>
                <a:cs typeface="Arial"/>
              </a:rPr>
              <a:t>m</a:t>
            </a:r>
            <a:r>
              <a:rPr sz="800" spc="-170" dirty="0">
                <a:latin typeface="Arial"/>
                <a:cs typeface="Arial"/>
              </a:rPr>
              <a:t>ts</a:t>
            </a:r>
            <a:r>
              <a:rPr sz="1050" spc="-254" baseline="19841" dirty="0">
                <a:solidFill>
                  <a:srgbClr val="595959"/>
                </a:solidFill>
                <a:latin typeface="Arial"/>
                <a:cs typeface="Arial"/>
              </a:rPr>
              <a:t>ot</a:t>
            </a:r>
            <a:r>
              <a:rPr sz="800" spc="-170" dirty="0">
                <a:latin typeface="Arial"/>
                <a:cs typeface="Arial"/>
              </a:rPr>
              <a:t>r</a:t>
            </a:r>
            <a:r>
              <a:rPr sz="1050" spc="-254" baseline="19841" dirty="0">
                <a:solidFill>
                  <a:srgbClr val="595959"/>
                </a:solidFill>
                <a:latin typeface="Arial"/>
                <a:cs typeface="Arial"/>
              </a:rPr>
              <a:t>h</a:t>
            </a:r>
            <a:r>
              <a:rPr sz="800" spc="-170" dirty="0">
                <a:latin typeface="Arial"/>
                <a:cs typeface="Arial"/>
              </a:rPr>
              <a:t>e</a:t>
            </a:r>
            <a:r>
              <a:rPr sz="1050" spc="-254" baseline="19841" dirty="0">
                <a:solidFill>
                  <a:srgbClr val="595959"/>
                </a:solidFill>
                <a:latin typeface="Arial"/>
                <a:cs typeface="Arial"/>
              </a:rPr>
              <a:t>e</a:t>
            </a:r>
            <a:r>
              <a:rPr sz="800" spc="-170" dirty="0">
                <a:latin typeface="Arial"/>
                <a:cs typeface="Arial"/>
              </a:rPr>
              <a:t>s</a:t>
            </a:r>
            <a:r>
              <a:rPr sz="1050" spc="-254" baseline="19841" dirty="0">
                <a:solidFill>
                  <a:srgbClr val="595959"/>
                </a:solidFill>
                <a:latin typeface="Arial"/>
                <a:cs typeface="Arial"/>
              </a:rPr>
              <a:t>rb</a:t>
            </a:r>
            <a:r>
              <a:rPr sz="800" spc="-170" dirty="0">
                <a:latin typeface="Arial"/>
                <a:cs typeface="Arial"/>
              </a:rPr>
              <a:t>e</a:t>
            </a:r>
            <a:r>
              <a:rPr sz="1050" spc="-254" baseline="19841" dirty="0">
                <a:solidFill>
                  <a:srgbClr val="595959"/>
                </a:solidFill>
                <a:latin typeface="Arial"/>
                <a:cs typeface="Arial"/>
              </a:rPr>
              <a:t>o</a:t>
            </a:r>
            <a:r>
              <a:rPr sz="800" spc="-170" dirty="0">
                <a:latin typeface="Arial"/>
                <a:cs typeface="Arial"/>
              </a:rPr>
              <a:t>rv</a:t>
            </a:r>
            <a:r>
              <a:rPr sz="1050" spc="-254" baseline="19841" dirty="0">
                <a:solidFill>
                  <a:srgbClr val="595959"/>
                </a:solidFill>
                <a:latin typeface="Arial"/>
                <a:cs typeface="Arial"/>
              </a:rPr>
              <a:t>a</a:t>
            </a:r>
            <a:r>
              <a:rPr sz="800" spc="-170" dirty="0">
                <a:latin typeface="Arial"/>
                <a:cs typeface="Arial"/>
              </a:rPr>
              <a:t>e</a:t>
            </a:r>
            <a:r>
              <a:rPr sz="1050" spc="-254" baseline="19841" dirty="0">
                <a:solidFill>
                  <a:srgbClr val="595959"/>
                </a:solidFill>
                <a:latin typeface="Arial"/>
                <a:cs typeface="Arial"/>
              </a:rPr>
              <a:t>rd</a:t>
            </a:r>
            <a:r>
              <a:rPr sz="800" spc="-170" dirty="0">
                <a:latin typeface="Arial"/>
                <a:cs typeface="Arial"/>
              </a:rPr>
              <a:t>d</a:t>
            </a:r>
            <a:r>
              <a:rPr sz="1050" spc="-254" baseline="19841" dirty="0">
                <a:solidFill>
                  <a:srgbClr val="595959"/>
                </a:solidFill>
                <a:latin typeface="Arial"/>
                <a:cs typeface="Arial"/>
              </a:rPr>
              <a:t>-9</a:t>
            </a:r>
            <a:r>
              <a:rPr sz="800" spc="-170" dirty="0">
                <a:latin typeface="Arial"/>
                <a:cs typeface="Arial"/>
              </a:rPr>
              <a:t>.  </a:t>
            </a:r>
            <a:r>
              <a:rPr sz="800" spc="-120" dirty="0">
                <a:latin typeface="Arial"/>
                <a:cs typeface="Arial"/>
              </a:rPr>
              <a:t> </a:t>
            </a:r>
            <a:r>
              <a:rPr sz="1050" spc="-7" baseline="19841" dirty="0">
                <a:solidFill>
                  <a:srgbClr val="595959"/>
                </a:solidFill>
                <a:latin typeface="Arial"/>
                <a:cs typeface="Arial"/>
              </a:rPr>
              <a:t>afb07aaeae1</a:t>
            </a:r>
            <a:endParaRPr sz="1050" baseline="19841">
              <a:latin typeface="Arial"/>
              <a:cs typeface="Arial"/>
            </a:endParaRPr>
          </a:p>
        </p:txBody>
      </p:sp>
      <p:sp>
        <p:nvSpPr>
          <p:cNvPr id="5" name="object 5"/>
          <p:cNvSpPr/>
          <p:nvPr/>
        </p:nvSpPr>
        <p:spPr>
          <a:xfrm>
            <a:off x="4572000" y="2001049"/>
            <a:ext cx="4571999" cy="226002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704395" y="1740818"/>
            <a:ext cx="314452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Components of</a:t>
            </a:r>
            <a:r>
              <a:rPr sz="1800" spc="-50" dirty="0">
                <a:latin typeface="Arial"/>
                <a:cs typeface="Arial"/>
              </a:rPr>
              <a:t> </a:t>
            </a:r>
            <a:r>
              <a:rPr sz="1800" dirty="0">
                <a:latin typeface="Arial"/>
                <a:cs typeface="Arial"/>
              </a:rPr>
              <a:t>NIC</a:t>
            </a:r>
            <a:r>
              <a:rPr sz="1750" dirty="0">
                <a:latin typeface="Arial"/>
                <a:cs typeface="Arial"/>
              </a:rPr>
              <a:t>(continued)</a:t>
            </a:r>
            <a:endParaRPr sz="1750">
              <a:latin typeface="Arial"/>
              <a:cs typeface="Arial"/>
            </a:endParaRPr>
          </a:p>
        </p:txBody>
      </p:sp>
      <p:sp>
        <p:nvSpPr>
          <p:cNvPr id="4" name="object 4"/>
          <p:cNvSpPr txBox="1"/>
          <p:nvPr/>
        </p:nvSpPr>
        <p:spPr>
          <a:xfrm>
            <a:off x="656568" y="2754262"/>
            <a:ext cx="3569335" cy="1748789"/>
          </a:xfrm>
          <a:prstGeom prst="rect">
            <a:avLst/>
          </a:prstGeom>
        </p:spPr>
        <p:txBody>
          <a:bodyPr vert="horz" wrap="square" lIns="0" tIns="0" rIns="0" bIns="0" rtlCol="0">
            <a:spAutoFit/>
          </a:bodyPr>
          <a:lstStyle/>
          <a:p>
            <a:pPr marL="348615" marR="5715" indent="-335915" algn="just">
              <a:lnSpc>
                <a:spcPct val="116100"/>
              </a:lnSpc>
              <a:buChar char="●"/>
              <a:tabLst>
                <a:tab pos="349250" algn="l"/>
              </a:tabLst>
            </a:pPr>
            <a:r>
              <a:rPr sz="1400" spc="-5" dirty="0">
                <a:solidFill>
                  <a:srgbClr val="222222"/>
                </a:solidFill>
                <a:latin typeface="Arial"/>
                <a:cs typeface="Arial"/>
              </a:rPr>
              <a:t>A Processor converts the data message  into a signal format for communication to  take place</a:t>
            </a:r>
            <a:r>
              <a:rPr sz="1400" spc="-30" dirty="0">
                <a:solidFill>
                  <a:srgbClr val="222222"/>
                </a:solidFill>
                <a:latin typeface="Arial"/>
                <a:cs typeface="Arial"/>
              </a:rPr>
              <a:t> </a:t>
            </a:r>
            <a:r>
              <a:rPr sz="1400" spc="-20" dirty="0">
                <a:solidFill>
                  <a:srgbClr val="222222"/>
                </a:solidFill>
                <a:latin typeface="Arial"/>
                <a:cs typeface="Arial"/>
              </a:rPr>
              <a:t>easily.</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Different types of standard Buses are  plugged into Buses Connector slots,  based on the compatibility of the  operation </a:t>
            </a:r>
            <a:r>
              <a:rPr sz="1400" dirty="0">
                <a:solidFill>
                  <a:srgbClr val="222222"/>
                </a:solidFill>
                <a:latin typeface="Arial"/>
                <a:cs typeface="Arial"/>
              </a:rPr>
              <a:t>process </a:t>
            </a:r>
            <a:r>
              <a:rPr sz="1400" spc="-5" dirty="0">
                <a:solidFill>
                  <a:srgbClr val="222222"/>
                </a:solidFill>
                <a:latin typeface="Arial"/>
                <a:cs typeface="Arial"/>
              </a:rPr>
              <a:t>buses are</a:t>
            </a:r>
            <a:r>
              <a:rPr sz="1400" dirty="0">
                <a:solidFill>
                  <a:srgbClr val="222222"/>
                </a:solidFill>
                <a:latin typeface="Arial"/>
                <a:cs typeface="Arial"/>
              </a:rPr>
              <a:t> </a:t>
            </a:r>
            <a:r>
              <a:rPr sz="1400" spc="-5" dirty="0">
                <a:solidFill>
                  <a:srgbClr val="222222"/>
                </a:solidFill>
                <a:latin typeface="Arial"/>
                <a:cs typeface="Arial"/>
              </a:rPr>
              <a:t>chosen.</a:t>
            </a:r>
            <a:endParaRPr sz="1400">
              <a:latin typeface="Arial"/>
              <a:cs typeface="Arial"/>
            </a:endParaRPr>
          </a:p>
        </p:txBody>
      </p:sp>
      <p:sp>
        <p:nvSpPr>
          <p:cNvPr id="5" name="object 5"/>
          <p:cNvSpPr txBox="1"/>
          <p:nvPr/>
        </p:nvSpPr>
        <p:spPr>
          <a:xfrm>
            <a:off x="4645025" y="4854444"/>
            <a:ext cx="376364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140" dirty="0">
                <a:solidFill>
                  <a:srgbClr val="595959"/>
                </a:solidFill>
                <a:latin typeface="Arial"/>
                <a:cs typeface="Arial"/>
              </a:rPr>
              <a:t> </a:t>
            </a:r>
            <a:r>
              <a:rPr sz="700" spc="-5" dirty="0">
                <a:solidFill>
                  <a:srgbClr val="595959"/>
                </a:solidFill>
                <a:latin typeface="Arial"/>
                <a:cs typeface="Arial"/>
              </a:rPr>
              <a:t>https://sites.google.com/site/ktsnetworktechnology/home/basic-part-of-a-network</a:t>
            </a:r>
            <a:endParaRPr sz="700">
              <a:latin typeface="Arial"/>
              <a:cs typeface="Arial"/>
            </a:endParaRPr>
          </a:p>
        </p:txBody>
      </p:sp>
      <p:sp>
        <p:nvSpPr>
          <p:cNvPr id="6" name="object 6"/>
          <p:cNvSpPr/>
          <p:nvPr/>
        </p:nvSpPr>
        <p:spPr>
          <a:xfrm>
            <a:off x="4572000" y="1567375"/>
            <a:ext cx="4571999" cy="23321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704395" y="1740818"/>
            <a:ext cx="314452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Components of</a:t>
            </a:r>
            <a:r>
              <a:rPr sz="1800" spc="-50" dirty="0">
                <a:latin typeface="Arial"/>
                <a:cs typeface="Arial"/>
              </a:rPr>
              <a:t> </a:t>
            </a:r>
            <a:r>
              <a:rPr sz="1800" dirty="0">
                <a:latin typeface="Arial"/>
                <a:cs typeface="Arial"/>
              </a:rPr>
              <a:t>NIC</a:t>
            </a:r>
            <a:r>
              <a:rPr sz="1750" dirty="0">
                <a:latin typeface="Arial"/>
                <a:cs typeface="Arial"/>
              </a:rPr>
              <a:t>(continued)</a:t>
            </a:r>
            <a:endParaRPr sz="1750">
              <a:latin typeface="Arial"/>
              <a:cs typeface="Arial"/>
            </a:endParaRPr>
          </a:p>
        </p:txBody>
      </p:sp>
      <p:sp>
        <p:nvSpPr>
          <p:cNvPr id="4" name="object 4"/>
          <p:cNvSpPr txBox="1"/>
          <p:nvPr/>
        </p:nvSpPr>
        <p:spPr>
          <a:xfrm>
            <a:off x="656568" y="2878087"/>
            <a:ext cx="3569970" cy="15011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dirty="0">
                <a:solidFill>
                  <a:srgbClr val="222222"/>
                </a:solidFill>
                <a:latin typeface="Arial"/>
                <a:cs typeface="Arial"/>
              </a:rPr>
              <a:t>Jumpers </a:t>
            </a:r>
            <a:r>
              <a:rPr sz="1400" spc="-5" dirty="0">
                <a:solidFill>
                  <a:srgbClr val="222222"/>
                </a:solidFill>
                <a:latin typeface="Arial"/>
                <a:cs typeface="Arial"/>
              </a:rPr>
              <a:t>or Dual in package switches  are used to control the communication  operation, which is either by turning on  or turning </a:t>
            </a:r>
            <a:r>
              <a:rPr sz="1400" spc="-15" dirty="0">
                <a:solidFill>
                  <a:srgbClr val="222222"/>
                </a:solidFill>
                <a:latin typeface="Arial"/>
                <a:cs typeface="Arial"/>
              </a:rPr>
              <a:t>off </a:t>
            </a:r>
            <a:r>
              <a:rPr sz="1400" spc="-5" dirty="0">
                <a:solidFill>
                  <a:srgbClr val="222222"/>
                </a:solidFill>
                <a:latin typeface="Arial"/>
                <a:cs typeface="Arial"/>
              </a:rPr>
              <a:t>the</a:t>
            </a:r>
            <a:r>
              <a:rPr sz="1400" spc="5" dirty="0">
                <a:solidFill>
                  <a:srgbClr val="222222"/>
                </a:solidFill>
                <a:latin typeface="Arial"/>
                <a:cs typeface="Arial"/>
              </a:rPr>
              <a:t> </a:t>
            </a:r>
            <a:r>
              <a:rPr sz="1400" spc="-5" dirty="0">
                <a:solidFill>
                  <a:srgbClr val="222222"/>
                </a:solidFill>
                <a:latin typeface="Arial"/>
                <a:cs typeface="Arial"/>
              </a:rPr>
              <a:t>switch.</a:t>
            </a:r>
            <a:endParaRPr sz="1400">
              <a:latin typeface="Arial"/>
              <a:cs typeface="Arial"/>
            </a:endParaRPr>
          </a:p>
          <a:p>
            <a:pPr marL="348615" marR="15875" indent="-335915" algn="just">
              <a:lnSpc>
                <a:spcPct val="116100"/>
              </a:lnSpc>
              <a:buChar char="●"/>
              <a:tabLst>
                <a:tab pos="349250" algn="l"/>
              </a:tabLst>
            </a:pPr>
            <a:r>
              <a:rPr sz="1400" spc="-5" dirty="0">
                <a:solidFill>
                  <a:srgbClr val="222222"/>
                </a:solidFill>
                <a:latin typeface="Arial"/>
                <a:cs typeface="Arial"/>
              </a:rPr>
              <a:t>A router is an NIC device that is used to  connect wirelessly to the</a:t>
            </a:r>
            <a:r>
              <a:rPr sz="1400" spc="35" dirty="0">
                <a:solidFill>
                  <a:srgbClr val="222222"/>
                </a:solidFill>
                <a:latin typeface="Arial"/>
                <a:cs typeface="Arial"/>
              </a:rPr>
              <a:t> </a:t>
            </a:r>
            <a:r>
              <a:rPr sz="1400" spc="-5" dirty="0">
                <a:solidFill>
                  <a:srgbClr val="222222"/>
                </a:solidFill>
                <a:latin typeface="Arial"/>
                <a:cs typeface="Arial"/>
              </a:rPr>
              <a:t>internet.</a:t>
            </a:r>
            <a:endParaRPr sz="1400">
              <a:latin typeface="Arial"/>
              <a:cs typeface="Arial"/>
            </a:endParaRPr>
          </a:p>
        </p:txBody>
      </p:sp>
      <p:sp>
        <p:nvSpPr>
          <p:cNvPr id="5" name="object 5"/>
          <p:cNvSpPr txBox="1"/>
          <p:nvPr/>
        </p:nvSpPr>
        <p:spPr>
          <a:xfrm>
            <a:off x="4645025" y="4854444"/>
            <a:ext cx="253619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a:t>
            </a:r>
            <a:r>
              <a:rPr sz="700" spc="114" dirty="0">
                <a:solidFill>
                  <a:srgbClr val="595959"/>
                </a:solidFill>
                <a:latin typeface="Arial"/>
                <a:cs typeface="Arial"/>
              </a:rPr>
              <a:t> </a:t>
            </a:r>
            <a:r>
              <a:rPr sz="700" spc="-5" dirty="0">
                <a:solidFill>
                  <a:srgbClr val="595959"/>
                </a:solidFill>
                <a:latin typeface="Arial"/>
                <a:cs typeface="Arial"/>
                <a:hlinkClick r:id="rId2"/>
              </a:rPr>
              <a:t>https://www.youtube.com/watch?v=SfEXvbQbi0E</a:t>
            </a:r>
            <a:endParaRPr sz="700">
              <a:latin typeface="Arial"/>
              <a:cs typeface="Arial"/>
            </a:endParaRPr>
          </a:p>
        </p:txBody>
      </p:sp>
      <p:sp>
        <p:nvSpPr>
          <p:cNvPr id="6" name="object 6"/>
          <p:cNvSpPr/>
          <p:nvPr/>
        </p:nvSpPr>
        <p:spPr>
          <a:xfrm>
            <a:off x="4572000" y="1354900"/>
            <a:ext cx="4571999" cy="3017499"/>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800" u="sng" dirty="0">
                <a:solidFill>
                  <a:srgbClr val="000000"/>
                </a:solidFill>
                <a:effectLst/>
                <a:latin typeface="+mj-lt"/>
                <a:ea typeface="Times New Roman" panose="02020603050405020304" pitchFamily="18" charset="0"/>
                <a:cs typeface="Bookman Old Style" panose="02050604050505020204" pitchFamily="18" charset="0"/>
                <a:hlinkClick r:id="rId3"/>
              </a:rPr>
              <a:t> https://ncert.nic.in/vocational/pdf/keit104.pdf</a:t>
            </a:r>
            <a:endParaRPr lang="en-IN" u="sng" dirty="0">
              <a:solidFill>
                <a:srgbClr val="000000"/>
              </a:solidFill>
              <a:latin typeface="+mj-lt"/>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566822"/>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7 : Remove Expansion Cards</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22437" y="2510582"/>
            <a:ext cx="4090669" cy="1396535"/>
          </a:xfrm>
          <a:prstGeom prst="rect">
            <a:avLst/>
          </a:prstGeom>
        </p:spPr>
        <p:txBody>
          <a:bodyPr vert="horz" wrap="square" lIns="0" tIns="52069" rIns="0" bIns="0" rtlCol="0">
            <a:spAutoFit/>
          </a:bodyPr>
          <a:lstStyle/>
          <a:p>
            <a:pPr marL="444500" indent="-285750" algn="just">
              <a:lnSpc>
                <a:spcPts val="1205"/>
              </a:lnSpc>
              <a:buSzPts val="1100"/>
              <a:buFont typeface="Arial" panose="020B0604020202020204" pitchFamily="34" charset="0"/>
              <a:buChar char="•"/>
              <a:defRPr/>
            </a:pPr>
            <a:r>
              <a:rPr lang="en-IN" dirty="0">
                <a:solidFill>
                  <a:srgbClr val="211D1E"/>
                </a:solidFill>
                <a:latin typeface="+mj-lt"/>
                <a:cs typeface="Mangal" panose="02040503050203030202" pitchFamily="18" charset="0"/>
              </a:rPr>
              <a:t>The modern motherboards are integrated with the audio, video and network cards. However, if your computer has the expansion card as shown in Figure , insert into the expansions slot to increase the functionality. The expansion card is screwed with a single screw on top of expansion card slot. </a:t>
            </a: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7" name="Picture 6">
            <a:extLst>
              <a:ext uri="{FF2B5EF4-FFF2-40B4-BE49-F238E27FC236}">
                <a16:creationId xmlns:a16="http://schemas.microsoft.com/office/drawing/2014/main" id="{D0C4BC58-C271-4DAC-90E6-96F4CE6EF4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05028" y="1188185"/>
            <a:ext cx="2881132" cy="2767130"/>
          </a:xfrm>
          <a:prstGeom prst="rect">
            <a:avLst/>
          </a:prstGeom>
          <a:noFill/>
          <a:ln>
            <a:noFill/>
          </a:ln>
        </p:spPr>
      </p:pic>
    </p:spTree>
    <p:extLst>
      <p:ext uri="{BB962C8B-B14F-4D97-AF65-F5344CB8AC3E}">
        <p14:creationId xmlns:p14="http://schemas.microsoft.com/office/powerpoint/2010/main" val="4235180661"/>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704395" y="1740818"/>
            <a:ext cx="314452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Components of</a:t>
            </a:r>
            <a:r>
              <a:rPr sz="1800" spc="-50" dirty="0">
                <a:latin typeface="Arial"/>
                <a:cs typeface="Arial"/>
              </a:rPr>
              <a:t> </a:t>
            </a:r>
            <a:r>
              <a:rPr sz="1800" dirty="0">
                <a:latin typeface="Arial"/>
                <a:cs typeface="Arial"/>
              </a:rPr>
              <a:t>NIC</a:t>
            </a:r>
            <a:r>
              <a:rPr sz="1750" dirty="0">
                <a:latin typeface="Arial"/>
                <a:cs typeface="Arial"/>
              </a:rPr>
              <a:t>(continued)</a:t>
            </a:r>
            <a:endParaRPr sz="1750">
              <a:latin typeface="Arial"/>
              <a:cs typeface="Arial"/>
            </a:endParaRPr>
          </a:p>
        </p:txBody>
      </p:sp>
      <p:sp>
        <p:nvSpPr>
          <p:cNvPr id="4" name="object 4"/>
          <p:cNvSpPr txBox="1"/>
          <p:nvPr/>
        </p:nvSpPr>
        <p:spPr>
          <a:xfrm>
            <a:off x="656568" y="2878087"/>
            <a:ext cx="3569970" cy="15011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MAC address which is a unique identity  address is given to network interface  card where ethernet packets are  communicated with the</a:t>
            </a:r>
            <a:r>
              <a:rPr sz="1400" spc="-10" dirty="0">
                <a:solidFill>
                  <a:srgbClr val="222222"/>
                </a:solidFill>
                <a:latin typeface="Arial"/>
                <a:cs typeface="Arial"/>
              </a:rPr>
              <a:t> computer.</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MAC address is also known as a  physical network</a:t>
            </a:r>
            <a:r>
              <a:rPr sz="1400" dirty="0">
                <a:solidFill>
                  <a:srgbClr val="222222"/>
                </a:solidFill>
                <a:latin typeface="Arial"/>
                <a:cs typeface="Arial"/>
              </a:rPr>
              <a:t> </a:t>
            </a:r>
            <a:r>
              <a:rPr sz="1400" spc="-5" dirty="0">
                <a:solidFill>
                  <a:srgbClr val="222222"/>
                </a:solidFill>
                <a:latin typeface="Arial"/>
                <a:cs typeface="Arial"/>
              </a:rPr>
              <a:t>address.</a:t>
            </a:r>
            <a:endParaRPr sz="1400">
              <a:latin typeface="Arial"/>
              <a:cs typeface="Arial"/>
            </a:endParaRPr>
          </a:p>
        </p:txBody>
      </p:sp>
      <p:sp>
        <p:nvSpPr>
          <p:cNvPr id="5" name="object 5"/>
          <p:cNvSpPr/>
          <p:nvPr/>
        </p:nvSpPr>
        <p:spPr>
          <a:xfrm>
            <a:off x="4520225" y="1269425"/>
            <a:ext cx="4623774" cy="326874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367411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ImageSource:https://www.elprocus.com/network-interface-card-nic/</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1266696" y="1740818"/>
            <a:ext cx="2018664" cy="290195"/>
          </a:xfrm>
          <a:prstGeom prst="rect">
            <a:avLst/>
          </a:prstGeom>
        </p:spPr>
        <p:txBody>
          <a:bodyPr vert="horz" wrap="square" lIns="0" tIns="0" rIns="0" bIns="0" rtlCol="0">
            <a:spAutoFit/>
          </a:bodyPr>
          <a:lstStyle/>
          <a:p>
            <a:pPr marL="12700">
              <a:lnSpc>
                <a:spcPct val="100000"/>
              </a:lnSpc>
            </a:pPr>
            <a:r>
              <a:rPr sz="1800" spc="-25" dirty="0">
                <a:latin typeface="Arial"/>
                <a:cs typeface="Arial"/>
              </a:rPr>
              <a:t>Types </a:t>
            </a:r>
            <a:r>
              <a:rPr sz="1800" spc="-5" dirty="0">
                <a:latin typeface="Arial"/>
                <a:cs typeface="Arial"/>
              </a:rPr>
              <a:t>of NIC</a:t>
            </a:r>
            <a:r>
              <a:rPr sz="1800" spc="-20" dirty="0">
                <a:latin typeface="Arial"/>
                <a:cs typeface="Arial"/>
              </a:rPr>
              <a:t> </a:t>
            </a:r>
            <a:r>
              <a:rPr sz="1800" spc="-5" dirty="0">
                <a:latin typeface="Arial"/>
                <a:cs typeface="Arial"/>
              </a:rPr>
              <a:t>Cards</a:t>
            </a:r>
            <a:endParaRPr sz="1800">
              <a:latin typeface="Arial"/>
              <a:cs typeface="Arial"/>
            </a:endParaRPr>
          </a:p>
        </p:txBody>
      </p:sp>
      <p:sp>
        <p:nvSpPr>
          <p:cNvPr id="4" name="object 4"/>
          <p:cNvSpPr txBox="1"/>
          <p:nvPr/>
        </p:nvSpPr>
        <p:spPr>
          <a:xfrm>
            <a:off x="656568" y="3283913"/>
            <a:ext cx="1042669" cy="723900"/>
          </a:xfrm>
          <a:prstGeom prst="rect">
            <a:avLst/>
          </a:prstGeom>
        </p:spPr>
        <p:txBody>
          <a:bodyPr vert="horz" wrap="square" lIns="0" tIns="0" rIns="0" bIns="0" rtlCol="0">
            <a:spAutoFit/>
          </a:bodyPr>
          <a:lstStyle/>
          <a:p>
            <a:pPr marL="348615" indent="-335915">
              <a:lnSpc>
                <a:spcPct val="100000"/>
              </a:lnSpc>
              <a:buChar char="●"/>
              <a:tabLst>
                <a:tab pos="347980" algn="l"/>
                <a:tab pos="349250" algn="l"/>
              </a:tabLst>
            </a:pPr>
            <a:r>
              <a:rPr sz="1400" spc="-5" dirty="0">
                <a:solidFill>
                  <a:srgbClr val="222222"/>
                </a:solidFill>
                <a:latin typeface="Arial"/>
                <a:cs typeface="Arial"/>
              </a:rPr>
              <a:t>Wired</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Wireless</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USB</a:t>
            </a:r>
            <a:endParaRPr sz="1400">
              <a:latin typeface="Arial"/>
              <a:cs typeface="Arial"/>
            </a:endParaRPr>
          </a:p>
        </p:txBody>
      </p:sp>
      <p:sp>
        <p:nvSpPr>
          <p:cNvPr id="5" name="object 5"/>
          <p:cNvSpPr/>
          <p:nvPr/>
        </p:nvSpPr>
        <p:spPr>
          <a:xfrm>
            <a:off x="4572000" y="1597307"/>
            <a:ext cx="4571999" cy="2481942"/>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3916679"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a:t>
            </a:r>
            <a:r>
              <a:rPr sz="700" spc="170" dirty="0">
                <a:solidFill>
                  <a:srgbClr val="595959"/>
                </a:solidFill>
                <a:latin typeface="Arial"/>
                <a:cs typeface="Arial"/>
              </a:rPr>
              <a:t> </a:t>
            </a:r>
            <a:r>
              <a:rPr sz="700" spc="-5" dirty="0">
                <a:solidFill>
                  <a:srgbClr val="595959"/>
                </a:solidFill>
                <a:latin typeface="Arial"/>
                <a:cs typeface="Arial"/>
                <a:hlinkClick r:id="rId3"/>
              </a:rPr>
              <a:t>https://www.javatpoint.com/computer-network-components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656568" y="1740818"/>
            <a:ext cx="3569335" cy="2762250"/>
          </a:xfrm>
          <a:prstGeom prst="rect">
            <a:avLst/>
          </a:prstGeom>
        </p:spPr>
        <p:txBody>
          <a:bodyPr vert="horz" wrap="square" lIns="0" tIns="0" rIns="0" bIns="0" rtlCol="0">
            <a:spAutoFit/>
          </a:bodyPr>
          <a:lstStyle/>
          <a:p>
            <a:pPr marL="66675">
              <a:lnSpc>
                <a:spcPct val="100000"/>
              </a:lnSpc>
            </a:pPr>
            <a:r>
              <a:rPr sz="1800" spc="-25" dirty="0">
                <a:latin typeface="Arial"/>
                <a:cs typeface="Arial"/>
              </a:rPr>
              <a:t>Types </a:t>
            </a:r>
            <a:r>
              <a:rPr sz="1800" spc="-5" dirty="0">
                <a:latin typeface="Arial"/>
                <a:cs typeface="Arial"/>
              </a:rPr>
              <a:t>of NIC</a:t>
            </a:r>
            <a:r>
              <a:rPr sz="1800" spc="-40" dirty="0">
                <a:latin typeface="Arial"/>
                <a:cs typeface="Arial"/>
              </a:rPr>
              <a:t> </a:t>
            </a:r>
            <a:r>
              <a:rPr sz="1800" dirty="0">
                <a:latin typeface="Arial"/>
                <a:cs typeface="Arial"/>
              </a:rPr>
              <a:t>Cards</a:t>
            </a:r>
            <a:r>
              <a:rPr sz="1750" dirty="0">
                <a:latin typeface="Arial"/>
                <a:cs typeface="Arial"/>
              </a:rPr>
              <a:t>(continued)</a:t>
            </a:r>
            <a:endParaRPr sz="1750">
              <a:latin typeface="Arial"/>
              <a:cs typeface="Arial"/>
            </a:endParaRPr>
          </a:p>
          <a:p>
            <a:pPr>
              <a:lnSpc>
                <a:spcPct val="100000"/>
              </a:lnSpc>
              <a:spcBef>
                <a:spcPts val="15"/>
              </a:spcBef>
            </a:pPr>
            <a:endParaRPr sz="2500">
              <a:latin typeface="Times New Roman"/>
              <a:cs typeface="Times New Roman"/>
            </a:endParaRPr>
          </a:p>
          <a:p>
            <a:pPr marR="113030" algn="ctr">
              <a:lnSpc>
                <a:spcPct val="100000"/>
              </a:lnSpc>
            </a:pPr>
            <a:r>
              <a:rPr sz="1800" spc="-5" dirty="0">
                <a:latin typeface="Arial"/>
                <a:cs typeface="Arial"/>
              </a:rPr>
              <a:t>Wired</a:t>
            </a:r>
            <a:endParaRPr sz="1800">
              <a:latin typeface="Arial"/>
              <a:cs typeface="Arial"/>
            </a:endParaRPr>
          </a:p>
          <a:p>
            <a:pPr>
              <a:lnSpc>
                <a:spcPct val="100000"/>
              </a:lnSpc>
              <a:spcBef>
                <a:spcPts val="15"/>
              </a:spcBef>
            </a:pPr>
            <a:endParaRPr sz="2350">
              <a:latin typeface="Times New Roman"/>
              <a:cs typeface="Times New Roman"/>
            </a:endParaRPr>
          </a:p>
          <a:p>
            <a:pPr marL="348615" marR="5080" indent="-335915">
              <a:lnSpc>
                <a:spcPct val="116100"/>
              </a:lnSpc>
              <a:buChar char="●"/>
              <a:tabLst>
                <a:tab pos="347980" algn="l"/>
                <a:tab pos="349250" algn="l"/>
              </a:tabLst>
            </a:pPr>
            <a:r>
              <a:rPr sz="1400" spc="-5" dirty="0">
                <a:solidFill>
                  <a:srgbClr val="222222"/>
                </a:solidFill>
                <a:latin typeface="Arial"/>
                <a:cs typeface="Arial"/>
              </a:rPr>
              <a:t>These NIC have input </a:t>
            </a:r>
            <a:r>
              <a:rPr sz="1400" dirty="0">
                <a:solidFill>
                  <a:srgbClr val="222222"/>
                </a:solidFill>
                <a:latin typeface="Arial"/>
                <a:cs typeface="Arial"/>
              </a:rPr>
              <a:t>jacks </a:t>
            </a:r>
            <a:r>
              <a:rPr sz="1400" spc="-5" dirty="0">
                <a:solidFill>
                  <a:srgbClr val="222222"/>
                </a:solidFill>
                <a:latin typeface="Arial"/>
                <a:cs typeface="Arial"/>
              </a:rPr>
              <a:t>made of  cables(Ethernet Cable).</a:t>
            </a:r>
            <a:endParaRPr sz="1400">
              <a:latin typeface="Arial"/>
              <a:cs typeface="Arial"/>
            </a:endParaRPr>
          </a:p>
          <a:p>
            <a:pPr marL="348615" marR="5715" indent="-335915">
              <a:lnSpc>
                <a:spcPct val="116100"/>
              </a:lnSpc>
              <a:buChar char="●"/>
              <a:tabLst>
                <a:tab pos="347980" algn="l"/>
                <a:tab pos="349250" algn="l"/>
                <a:tab pos="783590" algn="l"/>
                <a:tab pos="1920875" algn="l"/>
                <a:tab pos="2337435" algn="l"/>
                <a:tab pos="2565400" algn="l"/>
                <a:tab pos="2971165" algn="l"/>
                <a:tab pos="3308350" algn="l"/>
              </a:tabLst>
            </a:pPr>
            <a:r>
              <a:rPr sz="1400" spc="-5" dirty="0">
                <a:solidFill>
                  <a:srgbClr val="222222"/>
                </a:solidFill>
                <a:latin typeface="Arial"/>
                <a:cs typeface="Arial"/>
              </a:rPr>
              <a:t>The	motherboard	has	a	slot	for	the  network </a:t>
            </a:r>
            <a:r>
              <a:rPr sz="1400" dirty="0">
                <a:solidFill>
                  <a:srgbClr val="222222"/>
                </a:solidFill>
                <a:latin typeface="Arial"/>
                <a:cs typeface="Arial"/>
              </a:rPr>
              <a:t>cards </a:t>
            </a:r>
            <a:r>
              <a:rPr sz="1400" spc="-5" dirty="0">
                <a:solidFill>
                  <a:srgbClr val="222222"/>
                </a:solidFill>
                <a:latin typeface="Arial"/>
                <a:cs typeface="Arial"/>
              </a:rPr>
              <a:t>where they are</a:t>
            </a:r>
            <a:r>
              <a:rPr sz="1400" spc="20" dirty="0">
                <a:solidFill>
                  <a:srgbClr val="222222"/>
                </a:solidFill>
                <a:latin typeface="Arial"/>
                <a:cs typeface="Arial"/>
              </a:rPr>
              <a:t> </a:t>
            </a:r>
            <a:r>
              <a:rPr sz="1400" spc="-5" dirty="0">
                <a:solidFill>
                  <a:srgbClr val="222222"/>
                </a:solidFill>
                <a:latin typeface="Arial"/>
                <a:cs typeface="Arial"/>
              </a:rPr>
              <a:t>inserted.</a:t>
            </a:r>
            <a:endParaRPr sz="1400">
              <a:latin typeface="Arial"/>
              <a:cs typeface="Arial"/>
            </a:endParaRPr>
          </a:p>
          <a:p>
            <a:pPr marL="348615" marR="5080" indent="-335915">
              <a:lnSpc>
                <a:spcPct val="116100"/>
              </a:lnSpc>
              <a:buChar char="●"/>
              <a:tabLst>
                <a:tab pos="347980" algn="l"/>
                <a:tab pos="349250" algn="l"/>
              </a:tabLst>
            </a:pPr>
            <a:r>
              <a:rPr sz="1400" spc="-5" dirty="0">
                <a:solidFill>
                  <a:srgbClr val="222222"/>
                </a:solidFill>
                <a:latin typeface="Arial"/>
                <a:cs typeface="Arial"/>
              </a:rPr>
              <a:t>The most widely used LAN technology is  Ethernet.</a:t>
            </a:r>
            <a:endParaRPr sz="1400">
              <a:latin typeface="Arial"/>
              <a:cs typeface="Arial"/>
            </a:endParaRPr>
          </a:p>
        </p:txBody>
      </p:sp>
      <p:sp>
        <p:nvSpPr>
          <p:cNvPr id="4" name="object 4"/>
          <p:cNvSpPr/>
          <p:nvPr/>
        </p:nvSpPr>
        <p:spPr>
          <a:xfrm>
            <a:off x="4572000" y="1693725"/>
            <a:ext cx="4571999" cy="250140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412877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ImageSource:https://www.tutorialspoint.com/what-is-network-interface-card-nic</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656568" y="1740818"/>
            <a:ext cx="3569335" cy="2266950"/>
          </a:xfrm>
          <a:prstGeom prst="rect">
            <a:avLst/>
          </a:prstGeom>
        </p:spPr>
        <p:txBody>
          <a:bodyPr vert="horz" wrap="square" lIns="0" tIns="0" rIns="0" bIns="0" rtlCol="0">
            <a:spAutoFit/>
          </a:bodyPr>
          <a:lstStyle/>
          <a:p>
            <a:pPr marL="66675">
              <a:lnSpc>
                <a:spcPct val="100000"/>
              </a:lnSpc>
            </a:pPr>
            <a:r>
              <a:rPr sz="1800" spc="-25" dirty="0">
                <a:latin typeface="Arial"/>
                <a:cs typeface="Arial"/>
              </a:rPr>
              <a:t>Types </a:t>
            </a:r>
            <a:r>
              <a:rPr sz="1800" spc="-5" dirty="0">
                <a:latin typeface="Arial"/>
                <a:cs typeface="Arial"/>
              </a:rPr>
              <a:t>of NIC</a:t>
            </a:r>
            <a:r>
              <a:rPr sz="1800" spc="-40" dirty="0">
                <a:latin typeface="Arial"/>
                <a:cs typeface="Arial"/>
              </a:rPr>
              <a:t> </a:t>
            </a:r>
            <a:r>
              <a:rPr sz="1800" dirty="0">
                <a:latin typeface="Arial"/>
                <a:cs typeface="Arial"/>
              </a:rPr>
              <a:t>Cards</a:t>
            </a:r>
            <a:r>
              <a:rPr sz="1750" dirty="0">
                <a:latin typeface="Arial"/>
                <a:cs typeface="Arial"/>
              </a:rPr>
              <a:t>(continued)</a:t>
            </a:r>
            <a:endParaRPr sz="1750">
              <a:latin typeface="Arial"/>
              <a:cs typeface="Arial"/>
            </a:endParaRPr>
          </a:p>
          <a:p>
            <a:pPr>
              <a:lnSpc>
                <a:spcPct val="100000"/>
              </a:lnSpc>
              <a:spcBef>
                <a:spcPts val="15"/>
              </a:spcBef>
            </a:pPr>
            <a:endParaRPr sz="2500">
              <a:latin typeface="Times New Roman"/>
              <a:cs typeface="Times New Roman"/>
            </a:endParaRPr>
          </a:p>
          <a:p>
            <a:pPr marR="113030" algn="ctr">
              <a:lnSpc>
                <a:spcPct val="100000"/>
              </a:lnSpc>
            </a:pPr>
            <a:r>
              <a:rPr sz="1800" spc="-5" dirty="0">
                <a:latin typeface="Arial"/>
                <a:cs typeface="Arial"/>
              </a:rPr>
              <a:t>Wired</a:t>
            </a:r>
            <a:endParaRPr sz="1800">
              <a:latin typeface="Arial"/>
              <a:cs typeface="Arial"/>
            </a:endParaRPr>
          </a:p>
          <a:p>
            <a:pPr>
              <a:lnSpc>
                <a:spcPct val="100000"/>
              </a:lnSpc>
              <a:spcBef>
                <a:spcPts val="15"/>
              </a:spcBef>
            </a:pPr>
            <a:endParaRPr sz="2350">
              <a:latin typeface="Times New Roman"/>
              <a:cs typeface="Times New Roman"/>
            </a:endParaRPr>
          </a:p>
          <a:p>
            <a:pPr marL="348615" marR="5080" indent="-335915">
              <a:lnSpc>
                <a:spcPct val="116100"/>
              </a:lnSpc>
              <a:buChar char="●"/>
              <a:tabLst>
                <a:tab pos="347980" algn="l"/>
                <a:tab pos="349250" algn="l"/>
                <a:tab pos="1743075" algn="l"/>
                <a:tab pos="2228215" algn="l"/>
                <a:tab pos="2536190" algn="l"/>
                <a:tab pos="3417570" algn="l"/>
              </a:tabLst>
            </a:pPr>
            <a:r>
              <a:rPr sz="1400" spc="-5" dirty="0">
                <a:solidFill>
                  <a:srgbClr val="222222"/>
                </a:solidFill>
                <a:latin typeface="Arial"/>
                <a:cs typeface="Arial"/>
              </a:rPr>
              <a:t>Ethernet-based	NIC	is	available	in  hardware</a:t>
            </a:r>
            <a:r>
              <a:rPr sz="1400" spc="-40" dirty="0">
                <a:solidFill>
                  <a:srgbClr val="222222"/>
                </a:solidFill>
                <a:latin typeface="Arial"/>
                <a:cs typeface="Arial"/>
              </a:rPr>
              <a:t> </a:t>
            </a:r>
            <a:r>
              <a:rPr sz="1400" spc="-5" dirty="0">
                <a:solidFill>
                  <a:srgbClr val="222222"/>
                </a:solidFill>
                <a:latin typeface="Arial"/>
                <a:cs typeface="Arial"/>
              </a:rPr>
              <a:t>shops.</a:t>
            </a:r>
            <a:endParaRPr sz="1400">
              <a:latin typeface="Arial"/>
              <a:cs typeface="Arial"/>
            </a:endParaRPr>
          </a:p>
          <a:p>
            <a:pPr marL="348615" marR="5080" indent="-335915">
              <a:lnSpc>
                <a:spcPct val="116100"/>
              </a:lnSpc>
              <a:buChar char="●"/>
              <a:tabLst>
                <a:tab pos="347980" algn="l"/>
                <a:tab pos="349250" algn="l"/>
              </a:tabLst>
            </a:pPr>
            <a:r>
              <a:rPr sz="1400" spc="-5" dirty="0">
                <a:solidFill>
                  <a:srgbClr val="222222"/>
                </a:solidFill>
                <a:latin typeface="Arial"/>
                <a:cs typeface="Arial"/>
              </a:rPr>
              <a:t>The speed of Ethernet-based NIC can  be 10/100/1000</a:t>
            </a:r>
            <a:r>
              <a:rPr sz="1400" spc="-25" dirty="0">
                <a:solidFill>
                  <a:srgbClr val="222222"/>
                </a:solidFill>
                <a:latin typeface="Arial"/>
                <a:cs typeface="Arial"/>
              </a:rPr>
              <a:t> </a:t>
            </a:r>
            <a:r>
              <a:rPr sz="1400" spc="-5" dirty="0">
                <a:solidFill>
                  <a:srgbClr val="222222"/>
                </a:solidFill>
                <a:latin typeface="Arial"/>
                <a:cs typeface="Arial"/>
              </a:rPr>
              <a:t>Mbps.</a:t>
            </a:r>
            <a:endParaRPr sz="1400">
              <a:latin typeface="Arial"/>
              <a:cs typeface="Arial"/>
            </a:endParaRPr>
          </a:p>
        </p:txBody>
      </p:sp>
      <p:sp>
        <p:nvSpPr>
          <p:cNvPr id="4" name="object 4"/>
          <p:cNvSpPr/>
          <p:nvPr/>
        </p:nvSpPr>
        <p:spPr>
          <a:xfrm>
            <a:off x="4572099" y="1787849"/>
            <a:ext cx="4571899" cy="25431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412877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ImageSource:https://www.tutorialspoint.com/what-is-network-interface-card-nic</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710869" y="1740818"/>
            <a:ext cx="3131820" cy="290195"/>
          </a:xfrm>
          <a:prstGeom prst="rect">
            <a:avLst/>
          </a:prstGeom>
        </p:spPr>
        <p:txBody>
          <a:bodyPr vert="horz" wrap="square" lIns="0" tIns="0" rIns="0" bIns="0" rtlCol="0">
            <a:spAutoFit/>
          </a:bodyPr>
          <a:lstStyle/>
          <a:p>
            <a:pPr marL="12700">
              <a:lnSpc>
                <a:spcPct val="100000"/>
              </a:lnSpc>
            </a:pPr>
            <a:r>
              <a:rPr sz="1800" spc="-25" dirty="0">
                <a:latin typeface="Arial"/>
                <a:cs typeface="Arial"/>
              </a:rPr>
              <a:t>Types </a:t>
            </a:r>
            <a:r>
              <a:rPr sz="1800" spc="-5" dirty="0">
                <a:latin typeface="Arial"/>
                <a:cs typeface="Arial"/>
              </a:rPr>
              <a:t>of NIC</a:t>
            </a:r>
            <a:r>
              <a:rPr sz="1800" spc="-40" dirty="0">
                <a:latin typeface="Arial"/>
                <a:cs typeface="Arial"/>
              </a:rPr>
              <a:t> </a:t>
            </a:r>
            <a:r>
              <a:rPr sz="1800" dirty="0">
                <a:latin typeface="Arial"/>
                <a:cs typeface="Arial"/>
              </a:rPr>
              <a:t>Cards</a:t>
            </a:r>
            <a:r>
              <a:rPr sz="1750" dirty="0">
                <a:latin typeface="Arial"/>
                <a:cs typeface="Arial"/>
              </a:rPr>
              <a:t>(continued)</a:t>
            </a:r>
            <a:endParaRPr sz="1750">
              <a:latin typeface="Arial"/>
              <a:cs typeface="Arial"/>
            </a:endParaRPr>
          </a:p>
        </p:txBody>
      </p:sp>
      <p:sp>
        <p:nvSpPr>
          <p:cNvPr id="4" name="object 4"/>
          <p:cNvSpPr txBox="1"/>
          <p:nvPr/>
        </p:nvSpPr>
        <p:spPr>
          <a:xfrm>
            <a:off x="2027467" y="3674438"/>
            <a:ext cx="706755" cy="228600"/>
          </a:xfrm>
          <a:prstGeom prst="rect">
            <a:avLst/>
          </a:prstGeom>
        </p:spPr>
        <p:txBody>
          <a:bodyPr vert="horz" wrap="square" lIns="0" tIns="0" rIns="0" bIns="0" rtlCol="0">
            <a:spAutoFit/>
          </a:bodyPr>
          <a:lstStyle/>
          <a:p>
            <a:pPr marL="12700">
              <a:lnSpc>
                <a:spcPct val="100000"/>
              </a:lnSpc>
            </a:pPr>
            <a:r>
              <a:rPr sz="1400" spc="-5" dirty="0">
                <a:latin typeface="Arial"/>
                <a:cs typeface="Arial"/>
              </a:rPr>
              <a:t>Wireless</a:t>
            </a:r>
            <a:endParaRPr sz="1400">
              <a:latin typeface="Arial"/>
              <a:cs typeface="Arial"/>
            </a:endParaRPr>
          </a:p>
        </p:txBody>
      </p:sp>
      <p:sp>
        <p:nvSpPr>
          <p:cNvPr id="5" name="object 5"/>
          <p:cNvSpPr txBox="1"/>
          <p:nvPr/>
        </p:nvSpPr>
        <p:spPr>
          <a:xfrm>
            <a:off x="448368" y="2867937"/>
            <a:ext cx="3661410" cy="7581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Wireless network </a:t>
            </a:r>
            <a:r>
              <a:rPr sz="1400" dirty="0">
                <a:solidFill>
                  <a:srgbClr val="222222"/>
                </a:solidFill>
                <a:latin typeface="Arial"/>
                <a:cs typeface="Arial"/>
              </a:rPr>
              <a:t>cards </a:t>
            </a:r>
            <a:r>
              <a:rPr sz="1400" spc="-5" dirty="0">
                <a:solidFill>
                  <a:srgbClr val="222222"/>
                </a:solidFill>
                <a:latin typeface="Arial"/>
                <a:cs typeface="Arial"/>
              </a:rPr>
              <a:t>are inserted into  the motherboard but no network cables  are required to connect the computer    </a:t>
            </a:r>
            <a:r>
              <a:rPr sz="1400" spc="5" dirty="0">
                <a:solidFill>
                  <a:srgbClr val="222222"/>
                </a:solidFill>
                <a:latin typeface="Arial"/>
                <a:cs typeface="Arial"/>
              </a:rPr>
              <a:t> </a:t>
            </a:r>
            <a:r>
              <a:rPr sz="1400" spc="-5" dirty="0">
                <a:solidFill>
                  <a:srgbClr val="222222"/>
                </a:solidFill>
                <a:latin typeface="Arial"/>
                <a:cs typeface="Arial"/>
              </a:rPr>
              <a:t>to</a:t>
            </a:r>
            <a:endParaRPr sz="1400">
              <a:latin typeface="Arial"/>
              <a:cs typeface="Arial"/>
            </a:endParaRPr>
          </a:p>
        </p:txBody>
      </p:sp>
      <p:sp>
        <p:nvSpPr>
          <p:cNvPr id="6" name="object 6"/>
          <p:cNvSpPr txBox="1"/>
          <p:nvPr/>
        </p:nvSpPr>
        <p:spPr>
          <a:xfrm>
            <a:off x="2415970" y="3892887"/>
            <a:ext cx="1692910" cy="228600"/>
          </a:xfrm>
          <a:prstGeom prst="rect">
            <a:avLst/>
          </a:prstGeom>
        </p:spPr>
        <p:txBody>
          <a:bodyPr vert="horz" wrap="square" lIns="0" tIns="0" rIns="0" bIns="0" rtlCol="0">
            <a:spAutoFit/>
          </a:bodyPr>
          <a:lstStyle/>
          <a:p>
            <a:pPr marL="12700">
              <a:lnSpc>
                <a:spcPct val="100000"/>
              </a:lnSpc>
              <a:tabLst>
                <a:tab pos="895985" algn="l"/>
                <a:tab pos="1264920" algn="l"/>
              </a:tabLst>
            </a:pPr>
            <a:r>
              <a:rPr sz="1400" spc="-5" dirty="0">
                <a:solidFill>
                  <a:srgbClr val="222222"/>
                </a:solidFill>
                <a:latin typeface="Arial"/>
                <a:cs typeface="Arial"/>
              </a:rPr>
              <a:t>designed	for	Wi-Fi</a:t>
            </a:r>
            <a:endParaRPr sz="1400">
              <a:latin typeface="Arial"/>
              <a:cs typeface="Arial"/>
            </a:endParaRPr>
          </a:p>
        </p:txBody>
      </p:sp>
      <p:sp>
        <p:nvSpPr>
          <p:cNvPr id="7" name="object 7"/>
          <p:cNvSpPr txBox="1"/>
          <p:nvPr/>
        </p:nvSpPr>
        <p:spPr>
          <a:xfrm>
            <a:off x="448368" y="3645237"/>
            <a:ext cx="1831339" cy="723900"/>
          </a:xfrm>
          <a:prstGeom prst="rect">
            <a:avLst/>
          </a:prstGeom>
        </p:spPr>
        <p:txBody>
          <a:bodyPr vert="horz" wrap="square" lIns="0" tIns="0" rIns="0" bIns="0" rtlCol="0">
            <a:spAutoFit/>
          </a:bodyPr>
          <a:lstStyle/>
          <a:p>
            <a:pPr marL="348615">
              <a:lnSpc>
                <a:spcPct val="100000"/>
              </a:lnSpc>
            </a:pPr>
            <a:r>
              <a:rPr sz="1400" spc="-5" dirty="0">
                <a:solidFill>
                  <a:srgbClr val="222222"/>
                </a:solidFill>
                <a:latin typeface="Arial"/>
                <a:cs typeface="Arial"/>
              </a:rPr>
              <a:t>the</a:t>
            </a:r>
            <a:r>
              <a:rPr sz="1400" spc="-55" dirty="0">
                <a:solidFill>
                  <a:srgbClr val="222222"/>
                </a:solidFill>
                <a:latin typeface="Arial"/>
                <a:cs typeface="Arial"/>
              </a:rPr>
              <a:t> </a:t>
            </a:r>
            <a:r>
              <a:rPr sz="1400" spc="-5" dirty="0">
                <a:solidFill>
                  <a:srgbClr val="222222"/>
                </a:solidFill>
                <a:latin typeface="Arial"/>
                <a:cs typeface="Arial"/>
              </a:rPr>
              <a:t>internet.</a:t>
            </a:r>
            <a:endParaRPr sz="1400">
              <a:latin typeface="Arial"/>
              <a:cs typeface="Arial"/>
            </a:endParaRPr>
          </a:p>
          <a:p>
            <a:pPr marL="348615" marR="5080" indent="-335915">
              <a:lnSpc>
                <a:spcPct val="116100"/>
              </a:lnSpc>
              <a:buChar char="●"/>
              <a:tabLst>
                <a:tab pos="347980" algn="l"/>
                <a:tab pos="349250" algn="l"/>
                <a:tab pos="1003935" algn="l"/>
                <a:tab pos="1560830" algn="l"/>
              </a:tabLst>
            </a:pPr>
            <a:r>
              <a:rPr sz="1400" spc="-5" dirty="0">
                <a:solidFill>
                  <a:srgbClr val="222222"/>
                </a:solidFill>
                <a:latin typeface="Arial"/>
                <a:cs typeface="Arial"/>
              </a:rPr>
              <a:t>These	NICs	are  connections.</a:t>
            </a:r>
            <a:endParaRPr sz="1400">
              <a:latin typeface="Arial"/>
              <a:cs typeface="Arial"/>
            </a:endParaRPr>
          </a:p>
        </p:txBody>
      </p:sp>
      <p:sp>
        <p:nvSpPr>
          <p:cNvPr id="8" name="object 8"/>
          <p:cNvSpPr/>
          <p:nvPr/>
        </p:nvSpPr>
        <p:spPr>
          <a:xfrm>
            <a:off x="4572000" y="1771650"/>
            <a:ext cx="4571999" cy="2550049"/>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3633256" y="4850165"/>
            <a:ext cx="4097654"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5" dirty="0">
                <a:solidFill>
                  <a:srgbClr val="595959"/>
                </a:solidFill>
                <a:latin typeface="Arial"/>
                <a:cs typeface="Arial"/>
              </a:rPr>
              <a:t> </a:t>
            </a:r>
            <a:r>
              <a:rPr sz="700" spc="-5" dirty="0">
                <a:solidFill>
                  <a:srgbClr val="595959"/>
                </a:solidFill>
                <a:latin typeface="Arial"/>
                <a:cs typeface="Arial"/>
              </a:rPr>
              <a:t>https://afteracademy.com/blog/what-is-a-network-interface-card</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710869" y="1740818"/>
            <a:ext cx="3131820" cy="290195"/>
          </a:xfrm>
          <a:prstGeom prst="rect">
            <a:avLst/>
          </a:prstGeom>
        </p:spPr>
        <p:txBody>
          <a:bodyPr vert="horz" wrap="square" lIns="0" tIns="0" rIns="0" bIns="0" rtlCol="0">
            <a:spAutoFit/>
          </a:bodyPr>
          <a:lstStyle/>
          <a:p>
            <a:pPr marL="12700">
              <a:lnSpc>
                <a:spcPct val="100000"/>
              </a:lnSpc>
            </a:pPr>
            <a:r>
              <a:rPr sz="1800" spc="-25" dirty="0">
                <a:latin typeface="Arial"/>
                <a:cs typeface="Arial"/>
              </a:rPr>
              <a:t>Types </a:t>
            </a:r>
            <a:r>
              <a:rPr sz="1800" spc="-5" dirty="0">
                <a:latin typeface="Arial"/>
                <a:cs typeface="Arial"/>
              </a:rPr>
              <a:t>of NIC</a:t>
            </a:r>
            <a:r>
              <a:rPr sz="1800" spc="-40" dirty="0">
                <a:latin typeface="Arial"/>
                <a:cs typeface="Arial"/>
              </a:rPr>
              <a:t> </a:t>
            </a:r>
            <a:r>
              <a:rPr sz="1800" dirty="0">
                <a:latin typeface="Arial"/>
                <a:cs typeface="Arial"/>
              </a:rPr>
              <a:t>Cards</a:t>
            </a:r>
            <a:r>
              <a:rPr sz="1750" dirty="0">
                <a:latin typeface="Arial"/>
                <a:cs typeface="Arial"/>
              </a:rPr>
              <a:t>(continued)</a:t>
            </a:r>
            <a:endParaRPr sz="1750">
              <a:latin typeface="Arial"/>
              <a:cs typeface="Arial"/>
            </a:endParaRPr>
          </a:p>
        </p:txBody>
      </p:sp>
      <p:sp>
        <p:nvSpPr>
          <p:cNvPr id="4" name="object 4"/>
          <p:cNvSpPr txBox="1"/>
          <p:nvPr/>
        </p:nvSpPr>
        <p:spPr>
          <a:xfrm>
            <a:off x="2185385" y="3674438"/>
            <a:ext cx="391160" cy="228600"/>
          </a:xfrm>
          <a:prstGeom prst="rect">
            <a:avLst/>
          </a:prstGeom>
        </p:spPr>
        <p:txBody>
          <a:bodyPr vert="horz" wrap="square" lIns="0" tIns="0" rIns="0" bIns="0" rtlCol="0">
            <a:spAutoFit/>
          </a:bodyPr>
          <a:lstStyle/>
          <a:p>
            <a:pPr marL="12700">
              <a:lnSpc>
                <a:spcPct val="100000"/>
              </a:lnSpc>
            </a:pPr>
            <a:r>
              <a:rPr sz="1400" spc="-5" dirty="0">
                <a:latin typeface="Arial"/>
                <a:cs typeface="Arial"/>
              </a:rPr>
              <a:t>USB</a:t>
            </a:r>
            <a:endParaRPr sz="1400">
              <a:latin typeface="Arial"/>
              <a:cs typeface="Arial"/>
            </a:endParaRPr>
          </a:p>
        </p:txBody>
      </p:sp>
      <p:sp>
        <p:nvSpPr>
          <p:cNvPr id="5" name="object 5"/>
          <p:cNvSpPr txBox="1"/>
          <p:nvPr/>
        </p:nvSpPr>
        <p:spPr>
          <a:xfrm>
            <a:off x="448368" y="3115587"/>
            <a:ext cx="3660775" cy="510540"/>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 pos="972819" algn="l"/>
                <a:tab pos="1359535" algn="l"/>
                <a:tab pos="1884680" algn="l"/>
                <a:tab pos="2311400" algn="l"/>
                <a:tab pos="3025140" algn="l"/>
              </a:tabLst>
            </a:pPr>
            <a:r>
              <a:rPr sz="1400" spc="-5" dirty="0">
                <a:solidFill>
                  <a:srgbClr val="222222"/>
                </a:solidFill>
                <a:latin typeface="Arial"/>
                <a:cs typeface="Arial"/>
              </a:rPr>
              <a:t>These	are	NICs	that	provide	network  connection over the device plugged in</a:t>
            </a:r>
            <a:r>
              <a:rPr sz="1400" spc="210" dirty="0">
                <a:solidFill>
                  <a:srgbClr val="222222"/>
                </a:solidFill>
                <a:latin typeface="Arial"/>
                <a:cs typeface="Arial"/>
              </a:rPr>
              <a:t> </a:t>
            </a:r>
            <a:r>
              <a:rPr sz="1400" spc="-5" dirty="0">
                <a:solidFill>
                  <a:srgbClr val="222222"/>
                </a:solidFill>
                <a:latin typeface="Arial"/>
                <a:cs typeface="Arial"/>
              </a:rPr>
              <a:t>the</a:t>
            </a:r>
            <a:endParaRPr sz="1400">
              <a:latin typeface="Arial"/>
              <a:cs typeface="Arial"/>
            </a:endParaRPr>
          </a:p>
        </p:txBody>
      </p:sp>
      <p:sp>
        <p:nvSpPr>
          <p:cNvPr id="6" name="object 6"/>
          <p:cNvSpPr txBox="1"/>
          <p:nvPr/>
        </p:nvSpPr>
        <p:spPr>
          <a:xfrm>
            <a:off x="784300" y="3645237"/>
            <a:ext cx="795655" cy="228600"/>
          </a:xfrm>
          <a:prstGeom prst="rect">
            <a:avLst/>
          </a:prstGeom>
        </p:spPr>
        <p:txBody>
          <a:bodyPr vert="horz" wrap="square" lIns="0" tIns="0" rIns="0" bIns="0" rtlCol="0">
            <a:spAutoFit/>
          </a:bodyPr>
          <a:lstStyle/>
          <a:p>
            <a:pPr marL="12700">
              <a:lnSpc>
                <a:spcPct val="100000"/>
              </a:lnSpc>
            </a:pPr>
            <a:r>
              <a:rPr sz="1400" spc="-5" dirty="0">
                <a:solidFill>
                  <a:srgbClr val="222222"/>
                </a:solidFill>
                <a:latin typeface="Arial"/>
                <a:cs typeface="Arial"/>
              </a:rPr>
              <a:t>USB</a:t>
            </a:r>
            <a:r>
              <a:rPr sz="1400" spc="-75" dirty="0">
                <a:solidFill>
                  <a:srgbClr val="222222"/>
                </a:solidFill>
                <a:latin typeface="Arial"/>
                <a:cs typeface="Arial"/>
              </a:rPr>
              <a:t> </a:t>
            </a:r>
            <a:r>
              <a:rPr sz="1400" spc="-5" dirty="0">
                <a:solidFill>
                  <a:srgbClr val="222222"/>
                </a:solidFill>
                <a:latin typeface="Arial"/>
                <a:cs typeface="Arial"/>
              </a:rPr>
              <a:t>port.</a:t>
            </a:r>
            <a:endParaRPr sz="1400">
              <a:latin typeface="Arial"/>
              <a:cs typeface="Arial"/>
            </a:endParaRPr>
          </a:p>
        </p:txBody>
      </p:sp>
      <p:sp>
        <p:nvSpPr>
          <p:cNvPr id="7" name="object 7"/>
          <p:cNvSpPr/>
          <p:nvPr/>
        </p:nvSpPr>
        <p:spPr>
          <a:xfrm>
            <a:off x="4572000" y="1659100"/>
            <a:ext cx="4571999" cy="2488824"/>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3633256" y="4850165"/>
            <a:ext cx="4097654"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5" dirty="0">
                <a:solidFill>
                  <a:srgbClr val="595959"/>
                </a:solidFill>
                <a:latin typeface="Arial"/>
                <a:cs typeface="Arial"/>
              </a:rPr>
              <a:t> </a:t>
            </a:r>
            <a:r>
              <a:rPr sz="700" spc="-5" dirty="0">
                <a:solidFill>
                  <a:srgbClr val="595959"/>
                </a:solidFill>
                <a:latin typeface="Arial"/>
                <a:cs typeface="Arial"/>
              </a:rPr>
              <a:t>https://afteracademy.com/blog/what-is-a-network-interface-card</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656568" y="1740818"/>
            <a:ext cx="3569970" cy="2762250"/>
          </a:xfrm>
          <a:prstGeom prst="rect">
            <a:avLst/>
          </a:prstGeom>
        </p:spPr>
        <p:txBody>
          <a:bodyPr vert="horz" wrap="square" lIns="0" tIns="0" rIns="0" bIns="0" rtlCol="0">
            <a:spAutoFit/>
          </a:bodyPr>
          <a:lstStyle/>
          <a:p>
            <a:pPr marL="660400">
              <a:lnSpc>
                <a:spcPct val="100000"/>
              </a:lnSpc>
            </a:pPr>
            <a:r>
              <a:rPr sz="1800" spc="-5" dirty="0">
                <a:latin typeface="Arial"/>
                <a:cs typeface="Arial"/>
              </a:rPr>
              <a:t>Advantages of</a:t>
            </a:r>
            <a:r>
              <a:rPr sz="1800" spc="-40" dirty="0">
                <a:latin typeface="Arial"/>
                <a:cs typeface="Arial"/>
              </a:rPr>
              <a:t> </a:t>
            </a:r>
            <a:r>
              <a:rPr sz="1800" spc="-5" dirty="0">
                <a:latin typeface="Arial"/>
                <a:cs typeface="Arial"/>
              </a:rPr>
              <a:t>NIC</a:t>
            </a:r>
            <a:endParaRPr sz="1800">
              <a:latin typeface="Arial"/>
              <a:cs typeface="Arial"/>
            </a:endParaRPr>
          </a:p>
          <a:p>
            <a:pPr>
              <a:lnSpc>
                <a:spcPct val="100000"/>
              </a:lnSpc>
            </a:pPr>
            <a:endParaRPr sz="2000">
              <a:latin typeface="Times New Roman"/>
              <a:cs typeface="Times New Roman"/>
            </a:endParaRPr>
          </a:p>
          <a:p>
            <a:pPr marL="348615" marR="5080" indent="-335915" algn="just">
              <a:lnSpc>
                <a:spcPct val="116100"/>
              </a:lnSpc>
              <a:spcBef>
                <a:spcPts val="1570"/>
              </a:spcBef>
              <a:buChar char="●"/>
              <a:tabLst>
                <a:tab pos="349250" algn="l"/>
              </a:tabLst>
            </a:pPr>
            <a:r>
              <a:rPr sz="1400" spc="-5" dirty="0">
                <a:solidFill>
                  <a:srgbClr val="222222"/>
                </a:solidFill>
                <a:latin typeface="Arial"/>
                <a:cs typeface="Arial"/>
              </a:rPr>
              <a:t>The communication speed using the  Internet is high usually in</a:t>
            </a:r>
            <a:r>
              <a:rPr sz="1400" spc="45" dirty="0">
                <a:solidFill>
                  <a:srgbClr val="222222"/>
                </a:solidFill>
                <a:latin typeface="Arial"/>
                <a:cs typeface="Arial"/>
              </a:rPr>
              <a:t> </a:t>
            </a:r>
            <a:r>
              <a:rPr sz="1400" spc="-5" dirty="0">
                <a:solidFill>
                  <a:srgbClr val="222222"/>
                </a:solidFill>
                <a:latin typeface="Arial"/>
                <a:cs typeface="Arial"/>
              </a:rPr>
              <a:t>Gigabytes</a:t>
            </a:r>
            <a:endParaRPr sz="1400">
              <a:latin typeface="Arial"/>
              <a:cs typeface="Arial"/>
            </a:endParaRPr>
          </a:p>
          <a:p>
            <a:pPr marL="348615" indent="-335915">
              <a:lnSpc>
                <a:spcPct val="100000"/>
              </a:lnSpc>
              <a:spcBef>
                <a:spcPts val="270"/>
              </a:spcBef>
              <a:buChar char="●"/>
              <a:tabLst>
                <a:tab pos="347980" algn="l"/>
                <a:tab pos="349250" algn="l"/>
              </a:tabLst>
            </a:pPr>
            <a:r>
              <a:rPr sz="1400" spc="-5" dirty="0">
                <a:solidFill>
                  <a:srgbClr val="222222"/>
                </a:solidFill>
                <a:latin typeface="Arial"/>
                <a:cs typeface="Arial"/>
              </a:rPr>
              <a:t>Highly reliable</a:t>
            </a:r>
            <a:r>
              <a:rPr sz="1400" spc="5" dirty="0">
                <a:solidFill>
                  <a:srgbClr val="222222"/>
                </a:solidFill>
                <a:latin typeface="Arial"/>
                <a:cs typeface="Arial"/>
              </a:rPr>
              <a:t> </a:t>
            </a:r>
            <a:r>
              <a:rPr sz="1400" spc="-5" dirty="0">
                <a:solidFill>
                  <a:srgbClr val="222222"/>
                </a:solidFill>
                <a:latin typeface="Arial"/>
                <a:cs typeface="Arial"/>
              </a:rPr>
              <a:t>connection</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Many peripheral devices can be  connected using many ports of NIC  cards.</a:t>
            </a:r>
            <a:endParaRPr sz="1400">
              <a:latin typeface="Arial"/>
              <a:cs typeface="Arial"/>
            </a:endParaRPr>
          </a:p>
          <a:p>
            <a:pPr marL="348615" marR="5715" indent="-335915" algn="just">
              <a:lnSpc>
                <a:spcPct val="116100"/>
              </a:lnSpc>
              <a:buChar char="●"/>
              <a:tabLst>
                <a:tab pos="349250" algn="l"/>
              </a:tabLst>
            </a:pPr>
            <a:r>
              <a:rPr sz="1400" spc="-5" dirty="0">
                <a:solidFill>
                  <a:srgbClr val="222222"/>
                </a:solidFill>
                <a:latin typeface="Arial"/>
                <a:cs typeface="Arial"/>
              </a:rPr>
              <a:t>Bulk data can be shared among many  users.</a:t>
            </a:r>
            <a:endParaRPr sz="1400">
              <a:latin typeface="Arial"/>
              <a:cs typeface="Arial"/>
            </a:endParaRPr>
          </a:p>
        </p:txBody>
      </p:sp>
      <p:sp>
        <p:nvSpPr>
          <p:cNvPr id="4" name="object 4"/>
          <p:cNvSpPr/>
          <p:nvPr/>
        </p:nvSpPr>
        <p:spPr>
          <a:xfrm>
            <a:off x="4572000" y="1651074"/>
            <a:ext cx="4571999" cy="23814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515937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140" dirty="0">
                <a:solidFill>
                  <a:srgbClr val="595959"/>
                </a:solidFill>
                <a:latin typeface="Arial"/>
                <a:cs typeface="Arial"/>
              </a:rPr>
              <a:t> </a:t>
            </a:r>
            <a:r>
              <a:rPr sz="700" spc="-5" dirty="0">
                <a:solidFill>
                  <a:srgbClr val="595959"/>
                </a:solidFill>
                <a:latin typeface="Arial"/>
                <a:cs typeface="Arial"/>
              </a:rPr>
              <a:t>https://study.com/academy/lesson/network-interface-card-nic-types-function-definition.html</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038" y="841033"/>
            <a:ext cx="3157220" cy="382270"/>
          </a:xfrm>
          <a:prstGeom prst="rect">
            <a:avLst/>
          </a:prstGeom>
        </p:spPr>
        <p:txBody>
          <a:bodyPr vert="horz" wrap="square" lIns="0" tIns="0" rIns="0" bIns="0" rtlCol="0">
            <a:spAutoFit/>
          </a:bodyPr>
          <a:lstStyle/>
          <a:p>
            <a:pPr marL="12700">
              <a:lnSpc>
                <a:spcPct val="100000"/>
              </a:lnSpc>
            </a:pPr>
            <a:r>
              <a:rPr spc="-5" dirty="0"/>
              <a:t>Network Interface</a:t>
            </a:r>
            <a:r>
              <a:rPr spc="-20" dirty="0"/>
              <a:t> </a:t>
            </a:r>
            <a:r>
              <a:rPr spc="-5" dirty="0"/>
              <a:t>Card</a:t>
            </a:r>
          </a:p>
        </p:txBody>
      </p:sp>
      <p:sp>
        <p:nvSpPr>
          <p:cNvPr id="3" name="object 3"/>
          <p:cNvSpPr txBox="1"/>
          <p:nvPr/>
        </p:nvSpPr>
        <p:spPr>
          <a:xfrm>
            <a:off x="1152173" y="1602706"/>
            <a:ext cx="224790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Disadvantages of</a:t>
            </a:r>
            <a:r>
              <a:rPr sz="1800" spc="-25" dirty="0">
                <a:latin typeface="Arial"/>
                <a:cs typeface="Arial"/>
              </a:rPr>
              <a:t> </a:t>
            </a:r>
            <a:r>
              <a:rPr sz="1800" spc="-5" dirty="0">
                <a:latin typeface="Arial"/>
                <a:cs typeface="Arial"/>
              </a:rPr>
              <a:t>NIC</a:t>
            </a:r>
            <a:endParaRPr sz="1800">
              <a:latin typeface="Arial"/>
              <a:cs typeface="Arial"/>
            </a:endParaRPr>
          </a:p>
        </p:txBody>
      </p:sp>
      <p:sp>
        <p:nvSpPr>
          <p:cNvPr id="4" name="object 4"/>
          <p:cNvSpPr txBox="1"/>
          <p:nvPr/>
        </p:nvSpPr>
        <p:spPr>
          <a:xfrm>
            <a:off x="850843" y="2556541"/>
            <a:ext cx="3373754" cy="1443990"/>
          </a:xfrm>
          <a:prstGeom prst="rect">
            <a:avLst/>
          </a:prstGeom>
        </p:spPr>
        <p:txBody>
          <a:bodyPr vert="horz" wrap="square" lIns="0" tIns="0" rIns="0" bIns="0" rtlCol="0">
            <a:spAutoFit/>
          </a:bodyPr>
          <a:lstStyle/>
          <a:p>
            <a:pPr marL="344805" marR="5080" indent="-332105" algn="just">
              <a:lnSpc>
                <a:spcPct val="115700"/>
              </a:lnSpc>
              <a:buChar char="●"/>
              <a:tabLst>
                <a:tab pos="345440" algn="l"/>
              </a:tabLst>
            </a:pPr>
            <a:r>
              <a:rPr sz="1350" spc="-5" dirty="0">
                <a:solidFill>
                  <a:srgbClr val="333333"/>
                </a:solidFill>
                <a:latin typeface="Arial"/>
                <a:cs typeface="Arial"/>
              </a:rPr>
              <a:t>Inconvenient in case of wired cable  NIC, as it is not portable like a wireless  router</a:t>
            </a:r>
            <a:endParaRPr sz="1350">
              <a:latin typeface="Arial"/>
              <a:cs typeface="Arial"/>
            </a:endParaRPr>
          </a:p>
          <a:p>
            <a:pPr marL="344805" marR="5080" indent="-332105" algn="just">
              <a:lnSpc>
                <a:spcPct val="115700"/>
              </a:lnSpc>
              <a:buChar char="●"/>
              <a:tabLst>
                <a:tab pos="345440" algn="l"/>
              </a:tabLst>
            </a:pPr>
            <a:r>
              <a:rPr sz="1350" spc="-5" dirty="0">
                <a:solidFill>
                  <a:srgbClr val="333333"/>
                </a:solidFill>
                <a:latin typeface="Arial"/>
                <a:cs typeface="Arial"/>
              </a:rPr>
              <a:t>The configuration should be proper for  better</a:t>
            </a:r>
            <a:r>
              <a:rPr sz="1350" spc="-15" dirty="0">
                <a:solidFill>
                  <a:srgbClr val="333333"/>
                </a:solidFill>
                <a:latin typeface="Arial"/>
                <a:cs typeface="Arial"/>
              </a:rPr>
              <a:t> </a:t>
            </a:r>
            <a:r>
              <a:rPr sz="1350" spc="-5" dirty="0">
                <a:solidFill>
                  <a:srgbClr val="333333"/>
                </a:solidFill>
                <a:latin typeface="Arial"/>
                <a:cs typeface="Arial"/>
              </a:rPr>
              <a:t>communication.</a:t>
            </a:r>
            <a:endParaRPr sz="1350">
              <a:latin typeface="Arial"/>
              <a:cs typeface="Arial"/>
            </a:endParaRPr>
          </a:p>
          <a:p>
            <a:pPr marL="344805" indent="-332105">
              <a:lnSpc>
                <a:spcPct val="100000"/>
              </a:lnSpc>
              <a:spcBef>
                <a:spcPts val="254"/>
              </a:spcBef>
              <a:buChar char="●"/>
              <a:tabLst>
                <a:tab pos="344805" algn="l"/>
                <a:tab pos="345440" algn="l"/>
              </a:tabLst>
            </a:pPr>
            <a:r>
              <a:rPr sz="1350" spc="-5" dirty="0">
                <a:solidFill>
                  <a:srgbClr val="333333"/>
                </a:solidFill>
                <a:latin typeface="Arial"/>
                <a:cs typeface="Arial"/>
              </a:rPr>
              <a:t>Data is</a:t>
            </a:r>
            <a:r>
              <a:rPr sz="1350" spc="-30" dirty="0">
                <a:solidFill>
                  <a:srgbClr val="333333"/>
                </a:solidFill>
                <a:latin typeface="Arial"/>
                <a:cs typeface="Arial"/>
              </a:rPr>
              <a:t> </a:t>
            </a:r>
            <a:r>
              <a:rPr sz="1350" spc="-5" dirty="0">
                <a:solidFill>
                  <a:srgbClr val="333333"/>
                </a:solidFill>
                <a:latin typeface="Arial"/>
                <a:cs typeface="Arial"/>
              </a:rPr>
              <a:t>unsecured.</a:t>
            </a:r>
            <a:endParaRPr sz="1350">
              <a:latin typeface="Arial"/>
              <a:cs typeface="Arial"/>
            </a:endParaRPr>
          </a:p>
        </p:txBody>
      </p:sp>
      <p:sp>
        <p:nvSpPr>
          <p:cNvPr id="5" name="object 5"/>
          <p:cNvSpPr/>
          <p:nvPr/>
        </p:nvSpPr>
        <p:spPr>
          <a:xfrm>
            <a:off x="4562774" y="1217500"/>
            <a:ext cx="4581224" cy="300492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507238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ImageSource:https://www.omnisecu.com/basic-networking/what-is-nic-card-network-interface-card.php</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452" y="675298"/>
            <a:ext cx="3333115" cy="728980"/>
          </a:xfrm>
          <a:prstGeom prst="rect">
            <a:avLst/>
          </a:prstGeom>
        </p:spPr>
        <p:txBody>
          <a:bodyPr vert="horz" wrap="square" lIns="0" tIns="0" rIns="0" bIns="0" rtlCol="0">
            <a:spAutoFit/>
          </a:bodyPr>
          <a:lstStyle/>
          <a:p>
            <a:pPr marL="111125" marR="5080" indent="-99060">
              <a:lnSpc>
                <a:spcPts val="2850"/>
              </a:lnSpc>
            </a:pPr>
            <a:r>
              <a:rPr spc="-10" dirty="0"/>
              <a:t>Transmission </a:t>
            </a:r>
            <a:r>
              <a:rPr spc="-5" dirty="0"/>
              <a:t>Media</a:t>
            </a:r>
            <a:r>
              <a:rPr spc="-40" dirty="0"/>
              <a:t> </a:t>
            </a:r>
            <a:r>
              <a:rPr spc="-5" dirty="0"/>
              <a:t>and  </a:t>
            </a:r>
            <a:r>
              <a:rPr spc="-30" dirty="0"/>
              <a:t>Topologies </a:t>
            </a:r>
            <a:r>
              <a:rPr spc="-5" dirty="0"/>
              <a:t>Media</a:t>
            </a:r>
            <a:r>
              <a:rPr spc="-70" dirty="0"/>
              <a:t> </a:t>
            </a:r>
            <a:r>
              <a:rPr spc="-35" dirty="0"/>
              <a:t>Type</a:t>
            </a:r>
          </a:p>
        </p:txBody>
      </p:sp>
      <p:sp>
        <p:nvSpPr>
          <p:cNvPr id="3" name="object 3"/>
          <p:cNvSpPr txBox="1"/>
          <p:nvPr/>
        </p:nvSpPr>
        <p:spPr>
          <a:xfrm>
            <a:off x="771210" y="1740818"/>
            <a:ext cx="3009900" cy="290195"/>
          </a:xfrm>
          <a:prstGeom prst="rect">
            <a:avLst/>
          </a:prstGeom>
        </p:spPr>
        <p:txBody>
          <a:bodyPr vert="horz" wrap="square" lIns="0" tIns="0" rIns="0" bIns="0" rtlCol="0">
            <a:spAutoFit/>
          </a:bodyPr>
          <a:lstStyle/>
          <a:p>
            <a:pPr marL="12700">
              <a:lnSpc>
                <a:spcPct val="100000"/>
              </a:lnSpc>
            </a:pPr>
            <a:r>
              <a:rPr sz="1800" spc="-5" dirty="0">
                <a:latin typeface="Arial"/>
                <a:cs typeface="Arial"/>
              </a:rPr>
              <a:t>What is </a:t>
            </a:r>
            <a:r>
              <a:rPr sz="1800" spc="-10" dirty="0">
                <a:latin typeface="Arial"/>
                <a:cs typeface="Arial"/>
              </a:rPr>
              <a:t>Transmission</a:t>
            </a:r>
            <a:r>
              <a:rPr sz="1800" spc="-35" dirty="0">
                <a:latin typeface="Arial"/>
                <a:cs typeface="Arial"/>
              </a:rPr>
              <a:t> </a:t>
            </a:r>
            <a:r>
              <a:rPr sz="1800" spc="-5" dirty="0">
                <a:latin typeface="Arial"/>
                <a:cs typeface="Arial"/>
              </a:rPr>
              <a:t>Media?</a:t>
            </a:r>
            <a:endParaRPr sz="1800">
              <a:latin typeface="Arial"/>
              <a:cs typeface="Arial"/>
            </a:endParaRPr>
          </a:p>
        </p:txBody>
      </p:sp>
      <p:sp>
        <p:nvSpPr>
          <p:cNvPr id="4" name="object 4"/>
          <p:cNvSpPr txBox="1"/>
          <p:nvPr/>
        </p:nvSpPr>
        <p:spPr>
          <a:xfrm>
            <a:off x="656568" y="2630437"/>
            <a:ext cx="3569970" cy="22440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 communication channel that is used to  </a:t>
            </a:r>
            <a:r>
              <a:rPr sz="1400" dirty="0">
                <a:solidFill>
                  <a:srgbClr val="222222"/>
                </a:solidFill>
                <a:latin typeface="Arial"/>
                <a:cs typeface="Arial"/>
              </a:rPr>
              <a:t>carry </a:t>
            </a:r>
            <a:r>
              <a:rPr sz="1400" spc="-5" dirty="0">
                <a:solidFill>
                  <a:srgbClr val="222222"/>
                </a:solidFill>
                <a:latin typeface="Arial"/>
                <a:cs typeface="Arial"/>
              </a:rPr>
              <a:t>the data from the transmitter to the  receiver through the electromagnetic  signals.</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The main function of this is to </a:t>
            </a:r>
            <a:r>
              <a:rPr sz="1400" dirty="0">
                <a:solidFill>
                  <a:srgbClr val="222222"/>
                </a:solidFill>
                <a:latin typeface="Arial"/>
                <a:cs typeface="Arial"/>
              </a:rPr>
              <a:t>carry </a:t>
            </a:r>
            <a:r>
              <a:rPr sz="1400" spc="-5" dirty="0">
                <a:solidFill>
                  <a:srgbClr val="222222"/>
                </a:solidFill>
                <a:latin typeface="Arial"/>
                <a:cs typeface="Arial"/>
              </a:rPr>
              <a:t>the  data in the bits form through the Local  Area Network (LAN). In data  communication, it </a:t>
            </a:r>
            <a:r>
              <a:rPr sz="1400" dirty="0">
                <a:solidFill>
                  <a:srgbClr val="222222"/>
                </a:solidFill>
                <a:latin typeface="Arial"/>
                <a:cs typeface="Arial"/>
              </a:rPr>
              <a:t>works </a:t>
            </a:r>
            <a:r>
              <a:rPr sz="1400" spc="-5" dirty="0">
                <a:solidFill>
                  <a:srgbClr val="222222"/>
                </a:solidFill>
                <a:latin typeface="Arial"/>
                <a:cs typeface="Arial"/>
              </a:rPr>
              <a:t>like a physical  path between the sender &amp; the</a:t>
            </a:r>
            <a:r>
              <a:rPr sz="1400" spc="10" dirty="0">
                <a:solidFill>
                  <a:srgbClr val="222222"/>
                </a:solidFill>
                <a:latin typeface="Arial"/>
                <a:cs typeface="Arial"/>
              </a:rPr>
              <a:t> </a:t>
            </a:r>
            <a:r>
              <a:rPr sz="1400" spc="-10" dirty="0">
                <a:solidFill>
                  <a:srgbClr val="222222"/>
                </a:solidFill>
                <a:latin typeface="Arial"/>
                <a:cs typeface="Arial"/>
              </a:rPr>
              <a:t>receiver.</a:t>
            </a:r>
            <a:endParaRPr sz="1400">
              <a:latin typeface="Arial"/>
              <a:cs typeface="Arial"/>
            </a:endParaRPr>
          </a:p>
        </p:txBody>
      </p:sp>
      <p:sp>
        <p:nvSpPr>
          <p:cNvPr id="5" name="object 5"/>
          <p:cNvSpPr/>
          <p:nvPr/>
        </p:nvSpPr>
        <p:spPr>
          <a:xfrm>
            <a:off x="4572000" y="1747575"/>
            <a:ext cx="4571999" cy="243557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374713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a:t>
            </a:r>
            <a:r>
              <a:rPr sz="700" spc="155" dirty="0">
                <a:solidFill>
                  <a:srgbClr val="595959"/>
                </a:solidFill>
                <a:latin typeface="Arial"/>
                <a:cs typeface="Arial"/>
              </a:rPr>
              <a:t> </a:t>
            </a:r>
            <a:r>
              <a:rPr sz="700" spc="-5" dirty="0">
                <a:solidFill>
                  <a:srgbClr val="595959"/>
                </a:solidFill>
                <a:latin typeface="Arial"/>
                <a:cs typeface="Arial"/>
                <a:hlinkClick r:id="rId3"/>
              </a:rPr>
              <a:t>http://alissazainal.blogspot.com/2018/01/table_11.html</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452" y="675298"/>
            <a:ext cx="3333115" cy="728980"/>
          </a:xfrm>
          <a:prstGeom prst="rect">
            <a:avLst/>
          </a:prstGeom>
        </p:spPr>
        <p:txBody>
          <a:bodyPr vert="horz" wrap="square" lIns="0" tIns="0" rIns="0" bIns="0" rtlCol="0">
            <a:spAutoFit/>
          </a:bodyPr>
          <a:lstStyle/>
          <a:p>
            <a:pPr marL="111125" marR="5080" indent="-99060">
              <a:lnSpc>
                <a:spcPts val="2850"/>
              </a:lnSpc>
            </a:pPr>
            <a:r>
              <a:rPr spc="-10" dirty="0"/>
              <a:t>Transmission </a:t>
            </a:r>
            <a:r>
              <a:rPr spc="-5" dirty="0"/>
              <a:t>Media</a:t>
            </a:r>
            <a:r>
              <a:rPr spc="-40" dirty="0"/>
              <a:t> </a:t>
            </a:r>
            <a:r>
              <a:rPr spc="-5" dirty="0"/>
              <a:t>and  </a:t>
            </a:r>
            <a:r>
              <a:rPr spc="-30" dirty="0"/>
              <a:t>Topologies </a:t>
            </a:r>
            <a:r>
              <a:rPr spc="-5" dirty="0"/>
              <a:t>Media</a:t>
            </a:r>
            <a:r>
              <a:rPr spc="-70" dirty="0"/>
              <a:t> </a:t>
            </a:r>
            <a:r>
              <a:rPr spc="-35" dirty="0"/>
              <a:t>Type</a:t>
            </a:r>
          </a:p>
        </p:txBody>
      </p:sp>
      <p:sp>
        <p:nvSpPr>
          <p:cNvPr id="3" name="object 3"/>
          <p:cNvSpPr txBox="1"/>
          <p:nvPr/>
        </p:nvSpPr>
        <p:spPr>
          <a:xfrm>
            <a:off x="783823" y="1740818"/>
            <a:ext cx="2984500" cy="290195"/>
          </a:xfrm>
          <a:prstGeom prst="rect">
            <a:avLst/>
          </a:prstGeom>
        </p:spPr>
        <p:txBody>
          <a:bodyPr vert="horz" wrap="square" lIns="0" tIns="0" rIns="0" bIns="0" rtlCol="0">
            <a:spAutoFit/>
          </a:bodyPr>
          <a:lstStyle/>
          <a:p>
            <a:pPr marL="12700">
              <a:lnSpc>
                <a:spcPct val="100000"/>
              </a:lnSpc>
            </a:pPr>
            <a:r>
              <a:rPr sz="1800" spc="-25" dirty="0">
                <a:latin typeface="Arial"/>
                <a:cs typeface="Arial"/>
              </a:rPr>
              <a:t>Types </a:t>
            </a:r>
            <a:r>
              <a:rPr sz="1800" spc="-5" dirty="0">
                <a:latin typeface="Arial"/>
                <a:cs typeface="Arial"/>
              </a:rPr>
              <a:t>of </a:t>
            </a:r>
            <a:r>
              <a:rPr sz="1800" spc="-10" dirty="0">
                <a:latin typeface="Arial"/>
                <a:cs typeface="Arial"/>
              </a:rPr>
              <a:t>Transmission</a:t>
            </a:r>
            <a:r>
              <a:rPr sz="1800" spc="-15" dirty="0">
                <a:latin typeface="Arial"/>
                <a:cs typeface="Arial"/>
              </a:rPr>
              <a:t> </a:t>
            </a:r>
            <a:r>
              <a:rPr sz="1800" spc="-5" dirty="0">
                <a:latin typeface="Arial"/>
                <a:cs typeface="Arial"/>
              </a:rPr>
              <a:t>Media</a:t>
            </a:r>
            <a:endParaRPr sz="1800">
              <a:latin typeface="Arial"/>
              <a:cs typeface="Arial"/>
            </a:endParaRPr>
          </a:p>
        </p:txBody>
      </p:sp>
      <p:sp>
        <p:nvSpPr>
          <p:cNvPr id="4" name="object 4"/>
          <p:cNvSpPr txBox="1"/>
          <p:nvPr/>
        </p:nvSpPr>
        <p:spPr>
          <a:xfrm>
            <a:off x="656568" y="2754262"/>
            <a:ext cx="3569970" cy="1005840"/>
          </a:xfrm>
          <a:prstGeom prst="rect">
            <a:avLst/>
          </a:prstGeom>
        </p:spPr>
        <p:txBody>
          <a:bodyPr vert="horz" wrap="square" lIns="0" tIns="0" rIns="0" bIns="0" rtlCol="0">
            <a:spAutoFit/>
          </a:bodyPr>
          <a:lstStyle/>
          <a:p>
            <a:pPr marL="348615" marR="5080" indent="-335915">
              <a:lnSpc>
                <a:spcPct val="116100"/>
              </a:lnSpc>
              <a:buChar char="●"/>
              <a:tabLst>
                <a:tab pos="347980" algn="l"/>
                <a:tab pos="349250" algn="l"/>
                <a:tab pos="1231265" algn="l"/>
                <a:tab pos="2449830" algn="l"/>
              </a:tabLst>
            </a:pPr>
            <a:r>
              <a:rPr sz="1400" spc="-5" dirty="0">
                <a:solidFill>
                  <a:srgbClr val="222222"/>
                </a:solidFill>
                <a:latin typeface="Arial"/>
                <a:cs typeface="Arial"/>
              </a:rPr>
              <a:t>Physical	transmission	media/Guided  media/Wired</a:t>
            </a:r>
            <a:endParaRPr sz="1400">
              <a:latin typeface="Arial"/>
              <a:cs typeface="Arial"/>
            </a:endParaRPr>
          </a:p>
          <a:p>
            <a:pPr marL="348615" marR="5080" indent="-335915">
              <a:lnSpc>
                <a:spcPct val="116100"/>
              </a:lnSpc>
              <a:buChar char="●"/>
              <a:tabLst>
                <a:tab pos="347980" algn="l"/>
                <a:tab pos="349250" algn="l"/>
              </a:tabLst>
            </a:pPr>
            <a:r>
              <a:rPr sz="1400" spc="-5" dirty="0">
                <a:solidFill>
                  <a:srgbClr val="222222"/>
                </a:solidFill>
                <a:latin typeface="Arial"/>
                <a:cs typeface="Arial"/>
              </a:rPr>
              <a:t>Wireless transmission media/Unguided  media/Wireless</a:t>
            </a:r>
            <a:endParaRPr sz="1400">
              <a:latin typeface="Arial"/>
              <a:cs typeface="Arial"/>
            </a:endParaRPr>
          </a:p>
        </p:txBody>
      </p:sp>
      <p:sp>
        <p:nvSpPr>
          <p:cNvPr id="5" name="object 5"/>
          <p:cNvSpPr txBox="1"/>
          <p:nvPr/>
        </p:nvSpPr>
        <p:spPr>
          <a:xfrm>
            <a:off x="992500" y="4522163"/>
            <a:ext cx="74930" cy="228600"/>
          </a:xfrm>
          <a:prstGeom prst="rect">
            <a:avLst/>
          </a:prstGeom>
        </p:spPr>
        <p:txBody>
          <a:bodyPr vert="horz" wrap="square" lIns="0" tIns="0" rIns="0" bIns="0" rtlCol="0">
            <a:spAutoFit/>
          </a:bodyPr>
          <a:lstStyle/>
          <a:p>
            <a:pPr marL="12700">
              <a:lnSpc>
                <a:spcPct val="100000"/>
              </a:lnSpc>
            </a:pPr>
            <a:r>
              <a:rPr sz="1400" spc="-5" dirty="0">
                <a:solidFill>
                  <a:srgbClr val="222222"/>
                </a:solidFill>
                <a:latin typeface="Arial"/>
                <a:cs typeface="Arial"/>
              </a:rPr>
              <a:t>.</a:t>
            </a:r>
            <a:endParaRPr sz="1400">
              <a:latin typeface="Arial"/>
              <a:cs typeface="Arial"/>
            </a:endParaRPr>
          </a:p>
        </p:txBody>
      </p:sp>
      <p:sp>
        <p:nvSpPr>
          <p:cNvPr id="6" name="object 6"/>
          <p:cNvSpPr/>
          <p:nvPr/>
        </p:nvSpPr>
        <p:spPr>
          <a:xfrm>
            <a:off x="4572000" y="1217450"/>
            <a:ext cx="4571999" cy="180849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613150" y="2918925"/>
            <a:ext cx="4530849" cy="1593275"/>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3633256" y="4850165"/>
            <a:ext cx="460819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105" dirty="0">
                <a:solidFill>
                  <a:srgbClr val="595959"/>
                </a:solidFill>
                <a:latin typeface="Arial"/>
                <a:cs typeface="Arial"/>
              </a:rPr>
              <a:t> </a:t>
            </a:r>
            <a:r>
              <a:rPr sz="700" spc="-5" dirty="0">
                <a:solidFill>
                  <a:srgbClr val="595959"/>
                </a:solidFill>
                <a:latin typeface="Arial"/>
                <a:cs typeface="Arial"/>
              </a:rPr>
              <a:t>https://mangoguys.wordpress.com/2013/12/03/wireless-transmission-media/</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800" u="sng" dirty="0">
                <a:solidFill>
                  <a:srgbClr val="000000"/>
                </a:solidFill>
                <a:effectLst/>
                <a:latin typeface="+mj-lt"/>
                <a:ea typeface="Times New Roman" panose="02020603050405020304" pitchFamily="18" charset="0"/>
                <a:cs typeface="Bookman Old Style" panose="02050604050505020204" pitchFamily="18" charset="0"/>
                <a:hlinkClick r:id="rId3"/>
              </a:rPr>
              <a:t> </a:t>
            </a:r>
            <a:r>
              <a:rPr lang="en-IN" sz="800" u="sng" dirty="0">
                <a:solidFill>
                  <a:srgbClr val="000000"/>
                </a:solidFill>
                <a:effectLst/>
                <a:latin typeface="+mj-lt"/>
                <a:ea typeface="Times New Roman" panose="02020603050405020304" pitchFamily="18" charset="0"/>
                <a:cs typeface="Bookman Old Style" panose="02050604050505020204" pitchFamily="18" charset="0"/>
                <a:hlinkClick r:id="rId4"/>
              </a:rPr>
              <a:t>https://i.ytimg.com/vi/i3afSFfCmH4/maxresdefault.jpg</a:t>
            </a:r>
            <a:endParaRPr lang="en-IN" sz="800" u="sng" dirty="0">
              <a:solidFill>
                <a:srgbClr val="000000"/>
              </a:solidFill>
              <a:effectLst/>
              <a:latin typeface="+mj-lt"/>
              <a:ea typeface="Times New Roman" panose="02020603050405020304" pitchFamily="18" charset="0"/>
              <a:cs typeface="Bookman Old Style" panose="02050604050505020204" pitchFamily="18" charset="0"/>
            </a:endParaRPr>
          </a:p>
          <a:p>
            <a:pPr marL="184150" indent="0">
              <a:spcBef>
                <a:spcPts val="1000"/>
              </a:spcBef>
              <a:spcAft>
                <a:spcPts val="1000"/>
              </a:spcAft>
              <a:buNone/>
              <a:tabLst>
                <a:tab pos="1375410" algn="l"/>
              </a:tabLst>
            </a:pPr>
            <a:endParaRPr lang="en-IN" u="sng" dirty="0">
              <a:solidFill>
                <a:srgbClr val="000000"/>
              </a:solidFill>
              <a:latin typeface="+mj-lt"/>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z="2400" spc="-15" dirty="0"/>
              <a:t>Computer </a:t>
            </a:r>
            <a:r>
              <a:rPr lang="en-IN" spc="-15" dirty="0"/>
              <a:t>Dis</a:t>
            </a:r>
            <a:r>
              <a:rPr lang="en-IN" sz="2400" spc="-15" dirty="0"/>
              <a:t>assembly</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566822"/>
          </a:xfrm>
          <a:prstGeom prst="rect">
            <a:avLst/>
          </a:prstGeom>
        </p:spPr>
        <p:txBody>
          <a:bodyPr vert="horz" wrap="square" lIns="0" tIns="12700" rIns="0" bIns="0" rtlCol="0">
            <a:spAutoFit/>
          </a:bodyPr>
          <a:lstStyle/>
          <a:p>
            <a:pPr marL="12700" algn="ctr">
              <a:lnSpc>
                <a:spcPct val="100000"/>
              </a:lnSpc>
              <a:spcBef>
                <a:spcPts val="100"/>
              </a:spcBef>
            </a:pPr>
            <a:r>
              <a:rPr lang="en-IN" sz="1800" spc="-5" dirty="0">
                <a:solidFill>
                  <a:srgbClr val="585858"/>
                </a:solidFill>
              </a:rPr>
              <a:t>Step 8 : Remove Mother board</a:t>
            </a:r>
            <a:endParaRPr sz="1800" dirty="0">
              <a:latin typeface="Arial"/>
              <a:cs typeface="Arial"/>
            </a:endParaRPr>
          </a:p>
        </p:txBody>
      </p:sp>
      <p:sp>
        <p:nvSpPr>
          <p:cNvPr id="18" name="object 4">
            <a:extLst>
              <a:ext uri="{FF2B5EF4-FFF2-40B4-BE49-F238E27FC236}">
                <a16:creationId xmlns:a16="http://schemas.microsoft.com/office/drawing/2014/main" id="{58737C66-4741-4748-B0C8-68C885C62048}"/>
              </a:ext>
            </a:extLst>
          </p:cNvPr>
          <p:cNvSpPr txBox="1"/>
          <p:nvPr/>
        </p:nvSpPr>
        <p:spPr>
          <a:xfrm>
            <a:off x="322437" y="2510582"/>
            <a:ext cx="4090669" cy="2012088"/>
          </a:xfrm>
          <a:prstGeom prst="rect">
            <a:avLst/>
          </a:prstGeom>
        </p:spPr>
        <p:txBody>
          <a:bodyPr vert="horz" wrap="square" lIns="0" tIns="52069" rIns="0" bIns="0" rtlCol="0">
            <a:spAutoFit/>
          </a:bodyPr>
          <a:lstStyle/>
          <a:p>
            <a:pPr marL="285750" indent="-285750" algn="just">
              <a:lnSpc>
                <a:spcPts val="1205"/>
              </a:lnSpc>
              <a:buFont typeface="Arial" panose="020B0604020202020204" pitchFamily="34" charset="0"/>
              <a:buChar char="•"/>
            </a:pPr>
            <a:r>
              <a:rPr lang="en-IN" dirty="0">
                <a:solidFill>
                  <a:srgbClr val="211D1E"/>
                </a:solidFill>
                <a:latin typeface="+mj-lt"/>
                <a:cs typeface="Mangal" panose="02040503050203030202" pitchFamily="18" charset="0"/>
              </a:rPr>
              <a:t>Every part of the computer is attached to the motherboard. The CPU, RAM, and expansion cards are directly attached to the motherboard. </a:t>
            </a:r>
          </a:p>
          <a:p>
            <a:pPr marL="285750" indent="-285750">
              <a:buFont typeface="Arial" panose="020B0604020202020204" pitchFamily="34" charset="0"/>
              <a:buChar char="•"/>
            </a:pPr>
            <a:r>
              <a:rPr lang="en-IN" dirty="0">
                <a:solidFill>
                  <a:srgbClr val="211D1E"/>
                </a:solidFill>
                <a:latin typeface="+mj-lt"/>
                <a:cs typeface="Mangal" panose="02040503050203030202" pitchFamily="18" charset="0"/>
              </a:rPr>
              <a:t>To remove the motherboard, disconnect all the cables from the motherboard. It has seven screws holding it to the frame. Remove these screws and then lift the motherboard out of the frame.</a:t>
            </a:r>
          </a:p>
          <a:p>
            <a:pPr marL="444500" indent="-285750" algn="just">
              <a:lnSpc>
                <a:spcPts val="1205"/>
              </a:lnSpc>
              <a:buSzPts val="1100"/>
              <a:buFont typeface="Arial" panose="020B0604020202020204" pitchFamily="34" charset="0"/>
              <a:buChar char="•"/>
              <a:defRPr/>
            </a:pPr>
            <a:endParaRPr lang="en-IN" dirty="0">
              <a:solidFill>
                <a:srgbClr val="211D1E"/>
              </a:solidFill>
              <a:latin typeface="+mj-lt"/>
              <a:cs typeface="Mangal" panose="02040503050203030202" pitchFamily="18" charset="0"/>
            </a:endParaRPr>
          </a:p>
          <a:p>
            <a:pPr marL="298450" indent="-285750">
              <a:lnSpc>
                <a:spcPct val="100000"/>
              </a:lnSpc>
              <a:spcBef>
                <a:spcPts val="409"/>
              </a:spcBef>
              <a:buFont typeface="Arial" panose="020B0604020202020204" pitchFamily="34" charset="0"/>
              <a:buChar char="•"/>
            </a:pPr>
            <a:endParaRPr lang="en-IN" dirty="0">
              <a:latin typeface="+mj-lt"/>
            </a:endParaRPr>
          </a:p>
        </p:txBody>
      </p:sp>
      <p:pic>
        <p:nvPicPr>
          <p:cNvPr id="3074" name="Picture 2" descr="How To Remove A Motherboard From A PC #PGNETWORK - YouTube">
            <a:extLst>
              <a:ext uri="{FF2B5EF4-FFF2-40B4-BE49-F238E27FC236}">
                <a16:creationId xmlns:a16="http://schemas.microsoft.com/office/drawing/2014/main" id="{1E4A872D-A976-452B-99DC-FF876079D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1659" y="1371099"/>
            <a:ext cx="4268981" cy="2401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1376825"/>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085850"/>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p:txBody>
      </p:sp>
      <p:sp>
        <p:nvSpPr>
          <p:cNvPr id="3" name="object 3"/>
          <p:cNvSpPr txBox="1"/>
          <p:nvPr/>
        </p:nvSpPr>
        <p:spPr>
          <a:xfrm>
            <a:off x="1510141" y="1740818"/>
            <a:ext cx="1532890" cy="274320"/>
          </a:xfrm>
          <a:prstGeom prst="rect">
            <a:avLst/>
          </a:prstGeom>
        </p:spPr>
        <p:txBody>
          <a:bodyPr vert="horz" wrap="square" lIns="0" tIns="0" rIns="0" bIns="0" rtlCol="0">
            <a:spAutoFit/>
          </a:bodyPr>
          <a:lstStyle/>
          <a:p>
            <a:pPr marL="12700">
              <a:lnSpc>
                <a:spcPct val="100000"/>
              </a:lnSpc>
            </a:pPr>
            <a:r>
              <a:rPr sz="1800" spc="-5" dirty="0">
                <a:latin typeface="Arial"/>
                <a:cs typeface="Arial"/>
              </a:rPr>
              <a:t>Crimping</a:t>
            </a:r>
            <a:r>
              <a:rPr sz="1800" spc="-75" dirty="0">
                <a:latin typeface="Arial"/>
                <a:cs typeface="Arial"/>
              </a:rPr>
              <a:t> </a:t>
            </a:r>
            <a:r>
              <a:rPr sz="1800" spc="-45" dirty="0">
                <a:latin typeface="Arial"/>
                <a:cs typeface="Arial"/>
              </a:rPr>
              <a:t>Tools</a:t>
            </a:r>
            <a:endParaRPr sz="1800">
              <a:latin typeface="Arial"/>
              <a:cs typeface="Arial"/>
            </a:endParaRPr>
          </a:p>
        </p:txBody>
      </p:sp>
      <p:sp>
        <p:nvSpPr>
          <p:cNvPr id="4" name="object 4"/>
          <p:cNvSpPr txBox="1"/>
          <p:nvPr/>
        </p:nvSpPr>
        <p:spPr>
          <a:xfrm>
            <a:off x="656568" y="2754262"/>
            <a:ext cx="3569335" cy="15011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 crimping tool is a device used to  conjoin two pieces of metal by  deforming one or both of them in a way  that causes them to hold each </a:t>
            </a:r>
            <a:r>
              <a:rPr sz="1400" spc="-15" dirty="0">
                <a:solidFill>
                  <a:srgbClr val="222222"/>
                </a:solidFill>
                <a:latin typeface="Arial"/>
                <a:cs typeface="Arial"/>
              </a:rPr>
              <a:t>other.  </a:t>
            </a:r>
            <a:r>
              <a:rPr sz="1400" spc="-5" dirty="0">
                <a:solidFill>
                  <a:srgbClr val="222222"/>
                </a:solidFill>
                <a:latin typeface="Arial"/>
                <a:cs typeface="Arial"/>
              </a:rPr>
              <a:t>The result of the tool's work is called a  crimp.</a:t>
            </a:r>
            <a:endParaRPr sz="1400">
              <a:latin typeface="Arial"/>
              <a:cs typeface="Arial"/>
            </a:endParaRPr>
          </a:p>
        </p:txBody>
      </p:sp>
      <p:sp>
        <p:nvSpPr>
          <p:cNvPr id="5" name="object 5"/>
          <p:cNvSpPr txBox="1"/>
          <p:nvPr/>
        </p:nvSpPr>
        <p:spPr>
          <a:xfrm>
            <a:off x="4645025" y="4854444"/>
            <a:ext cx="257365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hlinkClick r:id="rId2"/>
              </a:rPr>
              <a:t>ImageSource:https://www.computerhope.com/jargon/c/crimp.htm</a:t>
            </a:r>
            <a:endParaRPr sz="700">
              <a:latin typeface="Arial"/>
              <a:cs typeface="Arial"/>
            </a:endParaRPr>
          </a:p>
        </p:txBody>
      </p:sp>
      <p:sp>
        <p:nvSpPr>
          <p:cNvPr id="6" name="object 6"/>
          <p:cNvSpPr/>
          <p:nvPr/>
        </p:nvSpPr>
        <p:spPr>
          <a:xfrm>
            <a:off x="4572000" y="1491099"/>
            <a:ext cx="4571999" cy="3003774"/>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8" name="object 8"/>
          <p:cNvSpPr txBox="1"/>
          <p:nvPr/>
        </p:nvSpPr>
        <p:spPr>
          <a:xfrm>
            <a:off x="992500" y="5021605"/>
            <a:ext cx="74930" cy="224154"/>
          </a:xfrm>
          <a:prstGeom prst="rect">
            <a:avLst/>
          </a:prstGeom>
        </p:spPr>
        <p:txBody>
          <a:bodyPr vert="horz" wrap="square" lIns="0" tIns="0" rIns="0" bIns="0" rtlCol="0">
            <a:spAutoFit/>
          </a:bodyPr>
          <a:lstStyle/>
          <a:p>
            <a:pPr marL="12700">
              <a:lnSpc>
                <a:spcPts val="1645"/>
              </a:lnSpc>
            </a:pPr>
            <a:r>
              <a:rPr sz="1400" spc="-5" dirty="0">
                <a:solidFill>
                  <a:srgbClr val="222222"/>
                </a:solidFill>
                <a:latin typeface="Arial"/>
                <a:cs typeface="Arial"/>
              </a:rPr>
              <a:t>.</a:t>
            </a:r>
            <a:endParaRPr sz="1400">
              <a:latin typeface="Arial"/>
              <a:cs typeface="Arial"/>
            </a:endParaRPr>
          </a:p>
        </p:txBody>
      </p:sp>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085850"/>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p:txBody>
      </p:sp>
      <p:sp>
        <p:nvSpPr>
          <p:cNvPr id="3" name="object 3"/>
          <p:cNvSpPr txBox="1"/>
          <p:nvPr/>
        </p:nvSpPr>
        <p:spPr>
          <a:xfrm>
            <a:off x="954315" y="1740818"/>
            <a:ext cx="2644775" cy="274320"/>
          </a:xfrm>
          <a:prstGeom prst="rect">
            <a:avLst/>
          </a:prstGeom>
        </p:spPr>
        <p:txBody>
          <a:bodyPr vert="horz" wrap="square" lIns="0" tIns="0" rIns="0" bIns="0" rtlCol="0">
            <a:spAutoFit/>
          </a:bodyPr>
          <a:lstStyle/>
          <a:p>
            <a:pPr marL="12700">
              <a:lnSpc>
                <a:spcPct val="100000"/>
              </a:lnSpc>
            </a:pPr>
            <a:r>
              <a:rPr sz="1800" spc="-5" dirty="0">
                <a:latin typeface="Arial"/>
                <a:cs typeface="Arial"/>
              </a:rPr>
              <a:t>Crimping</a:t>
            </a:r>
            <a:r>
              <a:rPr sz="1800" spc="-65" dirty="0">
                <a:latin typeface="Arial"/>
                <a:cs typeface="Arial"/>
              </a:rPr>
              <a:t> </a:t>
            </a:r>
            <a:r>
              <a:rPr sz="1800" spc="-15" dirty="0">
                <a:latin typeface="Arial"/>
                <a:cs typeface="Arial"/>
              </a:rPr>
              <a:t>Tools</a:t>
            </a:r>
            <a:r>
              <a:rPr sz="1750" spc="-15" dirty="0">
                <a:latin typeface="Arial"/>
                <a:cs typeface="Arial"/>
              </a:rPr>
              <a:t>(continued)</a:t>
            </a:r>
            <a:endParaRPr sz="1750">
              <a:latin typeface="Arial"/>
              <a:cs typeface="Arial"/>
            </a:endParaRPr>
          </a:p>
        </p:txBody>
      </p:sp>
      <p:sp>
        <p:nvSpPr>
          <p:cNvPr id="4" name="object 4"/>
          <p:cNvSpPr txBox="1"/>
          <p:nvPr/>
        </p:nvSpPr>
        <p:spPr>
          <a:xfrm>
            <a:off x="656568" y="2878087"/>
            <a:ext cx="3569970" cy="12534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For instance, network cables and phone  cables are created using a crimping tool  (shown below) to join the RJ-45 and  </a:t>
            </a:r>
            <a:r>
              <a:rPr sz="1400" spc="-25" dirty="0">
                <a:solidFill>
                  <a:srgbClr val="222222"/>
                </a:solidFill>
                <a:latin typeface="Arial"/>
                <a:cs typeface="Arial"/>
              </a:rPr>
              <a:t>RJ-11 </a:t>
            </a:r>
            <a:r>
              <a:rPr sz="1400" spc="-5" dirty="0">
                <a:solidFill>
                  <a:srgbClr val="222222"/>
                </a:solidFill>
                <a:latin typeface="Arial"/>
                <a:cs typeface="Arial"/>
              </a:rPr>
              <a:t>connectors to both ends of either  phone or Cat 5</a:t>
            </a:r>
            <a:r>
              <a:rPr sz="1400" spc="-30" dirty="0">
                <a:solidFill>
                  <a:srgbClr val="222222"/>
                </a:solidFill>
                <a:latin typeface="Arial"/>
                <a:cs typeface="Arial"/>
              </a:rPr>
              <a:t> </a:t>
            </a:r>
            <a:r>
              <a:rPr sz="1400" spc="-5" dirty="0">
                <a:solidFill>
                  <a:srgbClr val="222222"/>
                </a:solidFill>
                <a:latin typeface="Arial"/>
                <a:cs typeface="Arial"/>
              </a:rPr>
              <a:t>cable.</a:t>
            </a:r>
            <a:endParaRPr sz="1400">
              <a:latin typeface="Arial"/>
              <a:cs typeface="Arial"/>
            </a:endParaRPr>
          </a:p>
        </p:txBody>
      </p:sp>
      <p:sp>
        <p:nvSpPr>
          <p:cNvPr id="5" name="object 5"/>
          <p:cNvSpPr txBox="1"/>
          <p:nvPr/>
        </p:nvSpPr>
        <p:spPr>
          <a:xfrm>
            <a:off x="4645025" y="4854444"/>
            <a:ext cx="3596004"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105" dirty="0">
                <a:solidFill>
                  <a:srgbClr val="595959"/>
                </a:solidFill>
                <a:latin typeface="Arial"/>
                <a:cs typeface="Arial"/>
              </a:rPr>
              <a:t> </a:t>
            </a:r>
            <a:r>
              <a:rPr sz="700" spc="-5" dirty="0">
                <a:solidFill>
                  <a:srgbClr val="595959"/>
                </a:solidFill>
                <a:latin typeface="Arial"/>
                <a:cs typeface="Arial"/>
              </a:rPr>
              <a:t>https://mangoguys.wordpress.com/2013/12/03/wireless-transmission-media/</a:t>
            </a:r>
            <a:endParaRPr sz="700">
              <a:latin typeface="Arial"/>
              <a:cs typeface="Arial"/>
            </a:endParaRPr>
          </a:p>
        </p:txBody>
      </p:sp>
      <p:sp>
        <p:nvSpPr>
          <p:cNvPr id="6" name="object 6"/>
          <p:cNvSpPr/>
          <p:nvPr/>
        </p:nvSpPr>
        <p:spPr>
          <a:xfrm>
            <a:off x="4572000" y="2092025"/>
            <a:ext cx="4571999" cy="229002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8" name="object 8"/>
          <p:cNvSpPr txBox="1"/>
          <p:nvPr/>
        </p:nvSpPr>
        <p:spPr>
          <a:xfrm>
            <a:off x="992500" y="5021605"/>
            <a:ext cx="74930" cy="224154"/>
          </a:xfrm>
          <a:prstGeom prst="rect">
            <a:avLst/>
          </a:prstGeom>
        </p:spPr>
        <p:txBody>
          <a:bodyPr vert="horz" wrap="square" lIns="0" tIns="0" rIns="0" bIns="0" rtlCol="0">
            <a:spAutoFit/>
          </a:bodyPr>
          <a:lstStyle/>
          <a:p>
            <a:pPr marL="12700">
              <a:lnSpc>
                <a:spcPts val="1645"/>
              </a:lnSpc>
            </a:pPr>
            <a:r>
              <a:rPr sz="1400" spc="-5" dirty="0">
                <a:solidFill>
                  <a:srgbClr val="222222"/>
                </a:solidFill>
                <a:latin typeface="Arial"/>
                <a:cs typeface="Arial"/>
              </a:rPr>
              <a:t>.</a:t>
            </a:r>
            <a:endParaRPr sz="1400">
              <a:latin typeface="Arial"/>
              <a:cs typeface="Arial"/>
            </a:endParaRPr>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085850"/>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p:txBody>
      </p:sp>
      <p:sp>
        <p:nvSpPr>
          <p:cNvPr id="3" name="object 3"/>
          <p:cNvSpPr txBox="1"/>
          <p:nvPr/>
        </p:nvSpPr>
        <p:spPr>
          <a:xfrm>
            <a:off x="1196598" y="1726531"/>
            <a:ext cx="2159000" cy="274320"/>
          </a:xfrm>
          <a:prstGeom prst="rect">
            <a:avLst/>
          </a:prstGeom>
        </p:spPr>
        <p:txBody>
          <a:bodyPr vert="horz" wrap="square" lIns="0" tIns="0" rIns="0" bIns="0" rtlCol="0">
            <a:spAutoFit/>
          </a:bodyPr>
          <a:lstStyle/>
          <a:p>
            <a:pPr marL="12700">
              <a:lnSpc>
                <a:spcPct val="100000"/>
              </a:lnSpc>
            </a:pPr>
            <a:r>
              <a:rPr sz="1800" spc="-5" dirty="0">
                <a:latin typeface="Arial"/>
                <a:cs typeface="Arial"/>
              </a:rPr>
              <a:t>Ethernet Cable</a:t>
            </a:r>
            <a:r>
              <a:rPr sz="1800" spc="-25" dirty="0">
                <a:latin typeface="Arial"/>
                <a:cs typeface="Arial"/>
              </a:rPr>
              <a:t> </a:t>
            </a:r>
            <a:r>
              <a:rPr sz="1800" spc="-5" dirty="0">
                <a:latin typeface="Arial"/>
                <a:cs typeface="Arial"/>
              </a:rPr>
              <a:t>Color</a:t>
            </a:r>
            <a:endParaRPr sz="1800">
              <a:latin typeface="Arial"/>
              <a:cs typeface="Arial"/>
            </a:endParaRPr>
          </a:p>
        </p:txBody>
      </p:sp>
      <p:sp>
        <p:nvSpPr>
          <p:cNvPr id="4" name="object 4"/>
          <p:cNvSpPr txBox="1"/>
          <p:nvPr/>
        </p:nvSpPr>
        <p:spPr>
          <a:xfrm>
            <a:off x="656568" y="2630437"/>
            <a:ext cx="3568700" cy="1996439"/>
          </a:xfrm>
          <a:prstGeom prst="rect">
            <a:avLst/>
          </a:prstGeom>
        </p:spPr>
        <p:txBody>
          <a:bodyPr vert="horz" wrap="square" lIns="0" tIns="0" rIns="0" bIns="0" rtlCol="0">
            <a:spAutoFit/>
          </a:bodyPr>
          <a:lstStyle/>
          <a:p>
            <a:pPr marL="348615" marR="14604" indent="-335915" algn="just">
              <a:lnSpc>
                <a:spcPct val="116100"/>
              </a:lnSpc>
              <a:buChar char="●"/>
              <a:tabLst>
                <a:tab pos="349250" algn="l"/>
              </a:tabLst>
            </a:pPr>
            <a:r>
              <a:rPr sz="1400" spc="-5" dirty="0">
                <a:solidFill>
                  <a:srgbClr val="222222"/>
                </a:solidFill>
                <a:latin typeface="Arial"/>
                <a:cs typeface="Arial"/>
              </a:rPr>
              <a:t>A straight-thru is used as a patch cord in  Ethernet</a:t>
            </a:r>
            <a:r>
              <a:rPr sz="1400" spc="-15" dirty="0">
                <a:solidFill>
                  <a:srgbClr val="222222"/>
                </a:solidFill>
                <a:latin typeface="Arial"/>
                <a:cs typeface="Arial"/>
              </a:rPr>
              <a:t> </a:t>
            </a:r>
            <a:r>
              <a:rPr sz="1400" spc="-5" dirty="0">
                <a:solidFill>
                  <a:srgbClr val="222222"/>
                </a:solidFill>
                <a:latin typeface="Arial"/>
                <a:cs typeface="Arial"/>
              </a:rPr>
              <a:t>connections.</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A </a:t>
            </a:r>
            <a:r>
              <a:rPr sz="1400" dirty="0">
                <a:solidFill>
                  <a:srgbClr val="222222"/>
                </a:solidFill>
                <a:latin typeface="Arial"/>
                <a:cs typeface="Arial"/>
              </a:rPr>
              <a:t>crossover </a:t>
            </a:r>
            <a:r>
              <a:rPr sz="1400" spc="-5" dirty="0">
                <a:solidFill>
                  <a:srgbClr val="222222"/>
                </a:solidFill>
                <a:latin typeface="Arial"/>
                <a:cs typeface="Arial"/>
              </a:rPr>
              <a:t>is used to connect two  Ethernet devices without a hub or for  connecting two</a:t>
            </a:r>
            <a:r>
              <a:rPr sz="1400" spc="-25" dirty="0">
                <a:solidFill>
                  <a:srgbClr val="222222"/>
                </a:solidFill>
                <a:latin typeface="Arial"/>
                <a:cs typeface="Arial"/>
              </a:rPr>
              <a:t> </a:t>
            </a:r>
            <a:r>
              <a:rPr sz="1400" spc="-5" dirty="0">
                <a:solidFill>
                  <a:srgbClr val="222222"/>
                </a:solidFill>
                <a:latin typeface="Arial"/>
                <a:cs typeface="Arial"/>
              </a:rPr>
              <a:t>hubs.</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A </a:t>
            </a:r>
            <a:r>
              <a:rPr sz="1400" dirty="0">
                <a:solidFill>
                  <a:srgbClr val="222222"/>
                </a:solidFill>
                <a:latin typeface="Arial"/>
                <a:cs typeface="Arial"/>
              </a:rPr>
              <a:t>crossover </a:t>
            </a:r>
            <a:r>
              <a:rPr sz="1400" spc="-5" dirty="0">
                <a:solidFill>
                  <a:srgbClr val="222222"/>
                </a:solidFill>
                <a:latin typeface="Arial"/>
                <a:cs typeface="Arial"/>
              </a:rPr>
              <a:t>has one end with the  Orange set of wires switched with the  Green</a:t>
            </a:r>
            <a:r>
              <a:rPr sz="1400" spc="-65" dirty="0">
                <a:solidFill>
                  <a:srgbClr val="222222"/>
                </a:solidFill>
                <a:latin typeface="Arial"/>
                <a:cs typeface="Arial"/>
              </a:rPr>
              <a:t> </a:t>
            </a:r>
            <a:r>
              <a:rPr sz="1400" spc="-5" dirty="0">
                <a:solidFill>
                  <a:srgbClr val="222222"/>
                </a:solidFill>
                <a:latin typeface="Arial"/>
                <a:cs typeface="Arial"/>
              </a:rPr>
              <a:t>set.</a:t>
            </a:r>
            <a:endParaRPr sz="1400">
              <a:latin typeface="Arial"/>
              <a:cs typeface="Arial"/>
            </a:endParaRPr>
          </a:p>
        </p:txBody>
      </p:sp>
      <p:sp>
        <p:nvSpPr>
          <p:cNvPr id="5" name="object 5"/>
          <p:cNvSpPr/>
          <p:nvPr/>
        </p:nvSpPr>
        <p:spPr>
          <a:xfrm>
            <a:off x="4572000" y="1815125"/>
            <a:ext cx="4571999" cy="2547625"/>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3827779"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35" dirty="0">
                <a:solidFill>
                  <a:srgbClr val="595959"/>
                </a:solidFill>
                <a:latin typeface="Arial"/>
                <a:cs typeface="Arial"/>
              </a:rPr>
              <a:t> </a:t>
            </a:r>
            <a:r>
              <a:rPr sz="700" spc="-5" dirty="0">
                <a:solidFill>
                  <a:srgbClr val="595959"/>
                </a:solidFill>
                <a:latin typeface="Arial"/>
                <a:cs typeface="Arial"/>
              </a:rPr>
              <a:t>https://incentre.net/ethernet-cable-color-coding-diagram/</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674495"/>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a:p>
            <a:pPr marL="185420" marR="179705" algn="ctr">
              <a:lnSpc>
                <a:spcPct val="100699"/>
              </a:lnSpc>
              <a:spcBef>
                <a:spcPts val="160"/>
              </a:spcBef>
            </a:pPr>
            <a:r>
              <a:rPr sz="1800" spc="-20" dirty="0"/>
              <a:t>T-568A </a:t>
            </a:r>
            <a:r>
              <a:rPr sz="1800" spc="-5" dirty="0"/>
              <a:t>Straight-Through</a:t>
            </a:r>
            <a:r>
              <a:rPr sz="1800" spc="-70" dirty="0"/>
              <a:t> </a:t>
            </a:r>
            <a:r>
              <a:rPr sz="1800" spc="-5" dirty="0"/>
              <a:t>Ethernet  Cable</a:t>
            </a:r>
            <a:endParaRPr sz="1800"/>
          </a:p>
        </p:txBody>
      </p:sp>
      <p:sp>
        <p:nvSpPr>
          <p:cNvPr id="3" name="object 3"/>
          <p:cNvSpPr txBox="1"/>
          <p:nvPr/>
        </p:nvSpPr>
        <p:spPr>
          <a:xfrm>
            <a:off x="656568" y="2754262"/>
            <a:ext cx="3568700" cy="199643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The TIA/EIA 568-A standard which was  ratified in 1995, was replaced by the  TIA/EIA 568-B standard in 2002 and has  been updated</a:t>
            </a:r>
            <a:r>
              <a:rPr sz="1400" spc="-25" dirty="0">
                <a:solidFill>
                  <a:srgbClr val="222222"/>
                </a:solidFill>
                <a:latin typeface="Arial"/>
                <a:cs typeface="Arial"/>
              </a:rPr>
              <a:t> </a:t>
            </a:r>
            <a:r>
              <a:rPr sz="1400" spc="-5" dirty="0">
                <a:solidFill>
                  <a:srgbClr val="222222"/>
                </a:solidFill>
                <a:latin typeface="Arial"/>
                <a:cs typeface="Arial"/>
              </a:rPr>
              <a:t>since.</a:t>
            </a:r>
            <a:endParaRPr sz="1400">
              <a:latin typeface="Arial"/>
              <a:cs typeface="Arial"/>
            </a:endParaRPr>
          </a:p>
          <a:p>
            <a:pPr marL="348615" marR="13970" indent="-335915" algn="just">
              <a:lnSpc>
                <a:spcPct val="116100"/>
              </a:lnSpc>
              <a:buChar char="●"/>
              <a:tabLst>
                <a:tab pos="349250" algn="l"/>
              </a:tabLst>
            </a:pPr>
            <a:r>
              <a:rPr sz="1400" spc="-5" dirty="0">
                <a:solidFill>
                  <a:srgbClr val="222222"/>
                </a:solidFill>
                <a:latin typeface="Arial"/>
                <a:cs typeface="Arial"/>
              </a:rPr>
              <a:t>Both standards define the </a:t>
            </a:r>
            <a:r>
              <a:rPr sz="1400" spc="-15" dirty="0">
                <a:solidFill>
                  <a:srgbClr val="222222"/>
                </a:solidFill>
                <a:latin typeface="Arial"/>
                <a:cs typeface="Arial"/>
              </a:rPr>
              <a:t>T-568A </a:t>
            </a:r>
            <a:r>
              <a:rPr sz="1400" spc="-5" dirty="0">
                <a:solidFill>
                  <a:srgbClr val="222222"/>
                </a:solidFill>
                <a:latin typeface="Arial"/>
                <a:cs typeface="Arial"/>
              </a:rPr>
              <a:t>and  </a:t>
            </a:r>
            <a:r>
              <a:rPr sz="1400" spc="-15" dirty="0">
                <a:solidFill>
                  <a:srgbClr val="222222"/>
                </a:solidFill>
                <a:latin typeface="Arial"/>
                <a:cs typeface="Arial"/>
              </a:rPr>
              <a:t>T-568B </a:t>
            </a:r>
            <a:r>
              <a:rPr sz="1400" spc="-5" dirty="0">
                <a:solidFill>
                  <a:srgbClr val="222222"/>
                </a:solidFill>
                <a:latin typeface="Arial"/>
                <a:cs typeface="Arial"/>
              </a:rPr>
              <a:t>pin-outs for using Unshielded  </a:t>
            </a:r>
            <a:r>
              <a:rPr sz="1400" spc="-15" dirty="0">
                <a:solidFill>
                  <a:srgbClr val="222222"/>
                </a:solidFill>
                <a:latin typeface="Arial"/>
                <a:cs typeface="Arial"/>
              </a:rPr>
              <a:t>Twisted </a:t>
            </a:r>
            <a:r>
              <a:rPr sz="1400" spc="-5" dirty="0">
                <a:solidFill>
                  <a:srgbClr val="222222"/>
                </a:solidFill>
                <a:latin typeface="Arial"/>
                <a:cs typeface="Arial"/>
              </a:rPr>
              <a:t>Pair cable and RJ-45  connectors for Ethernet</a:t>
            </a:r>
            <a:r>
              <a:rPr sz="1400" spc="10" dirty="0">
                <a:solidFill>
                  <a:srgbClr val="222222"/>
                </a:solidFill>
                <a:latin typeface="Arial"/>
                <a:cs typeface="Arial"/>
              </a:rPr>
              <a:t> </a:t>
            </a:r>
            <a:r>
              <a:rPr sz="1400" spc="-10" dirty="0">
                <a:solidFill>
                  <a:srgbClr val="222222"/>
                </a:solidFill>
                <a:latin typeface="Arial"/>
                <a:cs typeface="Arial"/>
              </a:rPr>
              <a:t>connectivity.</a:t>
            </a:r>
            <a:endParaRPr sz="1400">
              <a:latin typeface="Arial"/>
              <a:cs typeface="Arial"/>
            </a:endParaRPr>
          </a:p>
        </p:txBody>
      </p:sp>
      <p:sp>
        <p:nvSpPr>
          <p:cNvPr id="4" name="object 4"/>
          <p:cNvSpPr/>
          <p:nvPr/>
        </p:nvSpPr>
        <p:spPr>
          <a:xfrm>
            <a:off x="4572000" y="1745675"/>
            <a:ext cx="4571999" cy="2381249"/>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3827779"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35" dirty="0">
                <a:solidFill>
                  <a:srgbClr val="595959"/>
                </a:solidFill>
                <a:latin typeface="Arial"/>
                <a:cs typeface="Arial"/>
              </a:rPr>
              <a:t> </a:t>
            </a:r>
            <a:r>
              <a:rPr sz="700" spc="-5" dirty="0">
                <a:solidFill>
                  <a:srgbClr val="595959"/>
                </a:solidFill>
                <a:latin typeface="Arial"/>
                <a:cs typeface="Arial"/>
              </a:rPr>
              <a:t>https://incentre.net/ethernet-cable-color-coding-diagram/</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674495"/>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a:p>
            <a:pPr marL="185420" marR="179705" algn="ctr">
              <a:lnSpc>
                <a:spcPct val="100699"/>
              </a:lnSpc>
              <a:spcBef>
                <a:spcPts val="160"/>
              </a:spcBef>
            </a:pPr>
            <a:r>
              <a:rPr sz="1800" spc="-20" dirty="0"/>
              <a:t>T-568A </a:t>
            </a:r>
            <a:r>
              <a:rPr sz="1800" spc="-5" dirty="0"/>
              <a:t>Straight-Through</a:t>
            </a:r>
            <a:r>
              <a:rPr sz="1800" spc="-70" dirty="0"/>
              <a:t> </a:t>
            </a:r>
            <a:r>
              <a:rPr sz="1800" spc="-5" dirty="0"/>
              <a:t>Ethernet  Cable</a:t>
            </a:r>
            <a:r>
              <a:rPr sz="1750" spc="-5" dirty="0"/>
              <a:t>(continued)</a:t>
            </a:r>
            <a:endParaRPr sz="1750"/>
          </a:p>
        </p:txBody>
      </p:sp>
      <p:sp>
        <p:nvSpPr>
          <p:cNvPr id="3" name="object 3"/>
          <p:cNvSpPr txBox="1"/>
          <p:nvPr/>
        </p:nvSpPr>
        <p:spPr>
          <a:xfrm>
            <a:off x="656568" y="3125737"/>
            <a:ext cx="3569970" cy="10058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The standards and pinout specification  appear to be related and  interchangeable, but are not the same  and should not be used</a:t>
            </a:r>
            <a:r>
              <a:rPr sz="1400" spc="30" dirty="0">
                <a:solidFill>
                  <a:srgbClr val="222222"/>
                </a:solidFill>
                <a:latin typeface="Arial"/>
                <a:cs typeface="Arial"/>
              </a:rPr>
              <a:t> </a:t>
            </a:r>
            <a:r>
              <a:rPr sz="1400" spc="-10" dirty="0">
                <a:solidFill>
                  <a:srgbClr val="222222"/>
                </a:solidFill>
                <a:latin typeface="Arial"/>
                <a:cs typeface="Arial"/>
              </a:rPr>
              <a:t>interchangeably.</a:t>
            </a:r>
            <a:endParaRPr sz="1400">
              <a:latin typeface="Arial"/>
              <a:cs typeface="Arial"/>
            </a:endParaRPr>
          </a:p>
        </p:txBody>
      </p:sp>
      <p:sp>
        <p:nvSpPr>
          <p:cNvPr id="4" name="object 4"/>
          <p:cNvSpPr txBox="1"/>
          <p:nvPr/>
        </p:nvSpPr>
        <p:spPr>
          <a:xfrm>
            <a:off x="4645025" y="4854444"/>
            <a:ext cx="354647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80" dirty="0">
                <a:solidFill>
                  <a:srgbClr val="595959"/>
                </a:solidFill>
                <a:latin typeface="Arial"/>
                <a:cs typeface="Arial"/>
              </a:rPr>
              <a:t> </a:t>
            </a:r>
            <a:r>
              <a:rPr sz="700" spc="-5" dirty="0">
                <a:solidFill>
                  <a:srgbClr val="595959"/>
                </a:solidFill>
                <a:latin typeface="Arial"/>
                <a:cs typeface="Arial"/>
                <a:hlinkClick r:id="rId2"/>
              </a:rPr>
              <a:t>https://www.networkkings.org/color-coding-of-straight-and-crossover-cable/</a:t>
            </a:r>
            <a:endParaRPr sz="700">
              <a:latin typeface="Arial"/>
              <a:cs typeface="Arial"/>
            </a:endParaRPr>
          </a:p>
        </p:txBody>
      </p:sp>
      <p:sp>
        <p:nvSpPr>
          <p:cNvPr id="5" name="object 5"/>
          <p:cNvSpPr/>
          <p:nvPr/>
        </p:nvSpPr>
        <p:spPr>
          <a:xfrm>
            <a:off x="4572000" y="1407975"/>
            <a:ext cx="4571999" cy="26168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992500" y="4897780"/>
            <a:ext cx="74930" cy="224154"/>
          </a:xfrm>
          <a:prstGeom prst="rect">
            <a:avLst/>
          </a:prstGeom>
        </p:spPr>
        <p:txBody>
          <a:bodyPr vert="horz" wrap="square" lIns="0" tIns="0" rIns="0" bIns="0" rtlCol="0">
            <a:spAutoFit/>
          </a:bodyPr>
          <a:lstStyle/>
          <a:p>
            <a:pPr marL="12700">
              <a:lnSpc>
                <a:spcPts val="1645"/>
              </a:lnSpc>
            </a:pPr>
            <a:r>
              <a:rPr sz="1400" spc="-5" dirty="0">
                <a:solidFill>
                  <a:srgbClr val="222222"/>
                </a:solidFill>
                <a:latin typeface="Arial"/>
                <a:cs typeface="Arial"/>
              </a:rPr>
              <a:t>.</a:t>
            </a:r>
            <a:endParaRPr sz="1400">
              <a:latin typeface="Arial"/>
              <a:cs typeface="Arial"/>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674495"/>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a:p>
            <a:pPr marL="179070" marR="173355" algn="ctr">
              <a:lnSpc>
                <a:spcPct val="100699"/>
              </a:lnSpc>
              <a:spcBef>
                <a:spcPts val="160"/>
              </a:spcBef>
            </a:pPr>
            <a:r>
              <a:rPr sz="1800" spc="-20" dirty="0"/>
              <a:t>T-568B </a:t>
            </a:r>
            <a:r>
              <a:rPr sz="1800" spc="-5" dirty="0"/>
              <a:t>Straight-Through Ethernet  Cable</a:t>
            </a:r>
            <a:endParaRPr sz="1800"/>
          </a:p>
        </p:txBody>
      </p:sp>
      <p:sp>
        <p:nvSpPr>
          <p:cNvPr id="3" name="object 3"/>
          <p:cNvSpPr txBox="1"/>
          <p:nvPr/>
        </p:nvSpPr>
        <p:spPr>
          <a:xfrm>
            <a:off x="656568" y="3125737"/>
            <a:ext cx="3569970" cy="10058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Both the </a:t>
            </a:r>
            <a:r>
              <a:rPr sz="1400" spc="-15" dirty="0">
                <a:solidFill>
                  <a:srgbClr val="222222"/>
                </a:solidFill>
                <a:latin typeface="Arial"/>
                <a:cs typeface="Arial"/>
              </a:rPr>
              <a:t>T-568A </a:t>
            </a:r>
            <a:r>
              <a:rPr sz="1400" spc="-5" dirty="0">
                <a:solidFill>
                  <a:srgbClr val="222222"/>
                </a:solidFill>
                <a:latin typeface="Arial"/>
                <a:cs typeface="Arial"/>
              </a:rPr>
              <a:t>and the </a:t>
            </a:r>
            <a:r>
              <a:rPr sz="1400" spc="-15" dirty="0">
                <a:solidFill>
                  <a:srgbClr val="222222"/>
                </a:solidFill>
                <a:latin typeface="Arial"/>
                <a:cs typeface="Arial"/>
              </a:rPr>
              <a:t>T-568B  </a:t>
            </a:r>
            <a:r>
              <a:rPr sz="1400" spc="-5" dirty="0">
                <a:solidFill>
                  <a:srgbClr val="222222"/>
                </a:solidFill>
                <a:latin typeface="Arial"/>
                <a:cs typeface="Arial"/>
              </a:rPr>
              <a:t>standard Straight-Through cables are  used most often as patch </a:t>
            </a:r>
            <a:r>
              <a:rPr sz="1400" dirty="0">
                <a:solidFill>
                  <a:srgbClr val="222222"/>
                </a:solidFill>
                <a:latin typeface="Arial"/>
                <a:cs typeface="Arial"/>
              </a:rPr>
              <a:t>cords </a:t>
            </a:r>
            <a:r>
              <a:rPr sz="1400" spc="-5" dirty="0">
                <a:solidFill>
                  <a:srgbClr val="222222"/>
                </a:solidFill>
                <a:latin typeface="Arial"/>
                <a:cs typeface="Arial"/>
              </a:rPr>
              <a:t>for your  Ethernet</a:t>
            </a:r>
            <a:r>
              <a:rPr sz="1400" spc="-15" dirty="0">
                <a:solidFill>
                  <a:srgbClr val="222222"/>
                </a:solidFill>
                <a:latin typeface="Arial"/>
                <a:cs typeface="Arial"/>
              </a:rPr>
              <a:t> </a:t>
            </a:r>
            <a:r>
              <a:rPr sz="1400" spc="-5" dirty="0">
                <a:solidFill>
                  <a:srgbClr val="222222"/>
                </a:solidFill>
                <a:latin typeface="Arial"/>
                <a:cs typeface="Arial"/>
              </a:rPr>
              <a:t>connections.</a:t>
            </a:r>
            <a:endParaRPr sz="1400">
              <a:latin typeface="Arial"/>
              <a:cs typeface="Arial"/>
            </a:endParaRPr>
          </a:p>
        </p:txBody>
      </p:sp>
      <p:sp>
        <p:nvSpPr>
          <p:cNvPr id="4" name="object 4"/>
          <p:cNvSpPr txBox="1"/>
          <p:nvPr/>
        </p:nvSpPr>
        <p:spPr>
          <a:xfrm>
            <a:off x="4645025" y="4854444"/>
            <a:ext cx="279146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ImageSource:https://incentre.net/ethernet-cable-color-coding-diagram/</a:t>
            </a:r>
            <a:endParaRPr sz="700">
              <a:latin typeface="Arial"/>
              <a:cs typeface="Arial"/>
            </a:endParaRPr>
          </a:p>
        </p:txBody>
      </p:sp>
      <p:sp>
        <p:nvSpPr>
          <p:cNvPr id="5" name="object 5"/>
          <p:cNvSpPr/>
          <p:nvPr/>
        </p:nvSpPr>
        <p:spPr>
          <a:xfrm>
            <a:off x="4572000" y="1371225"/>
            <a:ext cx="4571999" cy="290467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992500" y="4897780"/>
            <a:ext cx="74930" cy="224154"/>
          </a:xfrm>
          <a:prstGeom prst="rect">
            <a:avLst/>
          </a:prstGeom>
        </p:spPr>
        <p:txBody>
          <a:bodyPr vert="horz" wrap="square" lIns="0" tIns="0" rIns="0" bIns="0" rtlCol="0">
            <a:spAutoFit/>
          </a:bodyPr>
          <a:lstStyle/>
          <a:p>
            <a:pPr marL="12700">
              <a:lnSpc>
                <a:spcPts val="1645"/>
              </a:lnSpc>
            </a:pPr>
            <a:r>
              <a:rPr sz="1400" spc="-5" dirty="0">
                <a:solidFill>
                  <a:srgbClr val="222222"/>
                </a:solidFill>
                <a:latin typeface="Arial"/>
                <a:cs typeface="Arial"/>
              </a:rPr>
              <a:t>.</a:t>
            </a:r>
            <a:endParaRPr sz="1400">
              <a:latin typeface="Arial"/>
              <a:cs typeface="Arial"/>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674495"/>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a:p>
            <a:pPr marL="179070" marR="173355" algn="ctr">
              <a:lnSpc>
                <a:spcPct val="100699"/>
              </a:lnSpc>
              <a:spcBef>
                <a:spcPts val="160"/>
              </a:spcBef>
            </a:pPr>
            <a:r>
              <a:rPr sz="1800" spc="-20" dirty="0"/>
              <a:t>T-568B </a:t>
            </a:r>
            <a:r>
              <a:rPr sz="1800" spc="-5" dirty="0"/>
              <a:t>Straight-Through Ethernet  Cable</a:t>
            </a:r>
            <a:r>
              <a:rPr sz="1750" spc="-5" dirty="0"/>
              <a:t>(continued)</a:t>
            </a:r>
            <a:endParaRPr sz="1750"/>
          </a:p>
        </p:txBody>
      </p:sp>
      <p:sp>
        <p:nvSpPr>
          <p:cNvPr id="3" name="object 3"/>
          <p:cNvSpPr txBox="1"/>
          <p:nvPr/>
        </p:nvSpPr>
        <p:spPr>
          <a:xfrm>
            <a:off x="656568" y="3001912"/>
            <a:ext cx="3569335" cy="12534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If user require a cable to connect two  Ethernet devices directly together  without a hub or when you connect two  hubs </a:t>
            </a:r>
            <a:r>
              <a:rPr sz="1400" spc="-10" dirty="0">
                <a:solidFill>
                  <a:srgbClr val="222222"/>
                </a:solidFill>
                <a:latin typeface="Arial"/>
                <a:cs typeface="Arial"/>
              </a:rPr>
              <a:t>together, </a:t>
            </a:r>
            <a:r>
              <a:rPr sz="1400" spc="-5" dirty="0">
                <a:solidFill>
                  <a:srgbClr val="222222"/>
                </a:solidFill>
                <a:latin typeface="Arial"/>
                <a:cs typeface="Arial"/>
              </a:rPr>
              <a:t>you will need to use a  Crossover cable</a:t>
            </a:r>
            <a:r>
              <a:rPr sz="1400" spc="15" dirty="0">
                <a:solidFill>
                  <a:srgbClr val="222222"/>
                </a:solidFill>
                <a:latin typeface="Arial"/>
                <a:cs typeface="Arial"/>
              </a:rPr>
              <a:t> </a:t>
            </a:r>
            <a:r>
              <a:rPr sz="1400" spc="-5" dirty="0">
                <a:solidFill>
                  <a:srgbClr val="222222"/>
                </a:solidFill>
                <a:latin typeface="Arial"/>
                <a:cs typeface="Arial"/>
              </a:rPr>
              <a:t>alternative.</a:t>
            </a:r>
            <a:endParaRPr sz="1400">
              <a:latin typeface="Arial"/>
              <a:cs typeface="Arial"/>
            </a:endParaRPr>
          </a:p>
        </p:txBody>
      </p:sp>
      <p:sp>
        <p:nvSpPr>
          <p:cNvPr id="4" name="object 4"/>
          <p:cNvSpPr/>
          <p:nvPr/>
        </p:nvSpPr>
        <p:spPr>
          <a:xfrm>
            <a:off x="4586300" y="1631775"/>
            <a:ext cx="4557699" cy="2644074"/>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3633256" y="4850165"/>
            <a:ext cx="426212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ImageSource:https://www.make-it.ca/technical-notes/how-to-crimp-rj45-connector/</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
        <p:nvSpPr>
          <p:cNvPr id="6" name="object 6"/>
          <p:cNvSpPr txBox="1"/>
          <p:nvPr/>
        </p:nvSpPr>
        <p:spPr>
          <a:xfrm>
            <a:off x="992500" y="5021605"/>
            <a:ext cx="74930" cy="224154"/>
          </a:xfrm>
          <a:prstGeom prst="rect">
            <a:avLst/>
          </a:prstGeom>
        </p:spPr>
        <p:txBody>
          <a:bodyPr vert="horz" wrap="square" lIns="0" tIns="0" rIns="0" bIns="0" rtlCol="0">
            <a:spAutoFit/>
          </a:bodyPr>
          <a:lstStyle/>
          <a:p>
            <a:pPr marL="12700">
              <a:lnSpc>
                <a:spcPts val="1645"/>
              </a:lnSpc>
            </a:pPr>
            <a:r>
              <a:rPr sz="1400" spc="-5" dirty="0">
                <a:solidFill>
                  <a:srgbClr val="222222"/>
                </a:solidFill>
                <a:latin typeface="Arial"/>
                <a:cs typeface="Arial"/>
              </a:rPr>
              <a:t>.</a:t>
            </a:r>
            <a:endParaRPr sz="1400">
              <a:latin typeface="Arial"/>
              <a:cs typeface="Arial"/>
            </a:endParaRPr>
          </a:p>
        </p:txBody>
      </p:sp>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085850"/>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p:txBody>
      </p:sp>
      <p:sp>
        <p:nvSpPr>
          <p:cNvPr id="3" name="object 3"/>
          <p:cNvSpPr txBox="1"/>
          <p:nvPr/>
        </p:nvSpPr>
        <p:spPr>
          <a:xfrm>
            <a:off x="612261" y="1740818"/>
            <a:ext cx="3327400" cy="274320"/>
          </a:xfrm>
          <a:prstGeom prst="rect">
            <a:avLst/>
          </a:prstGeom>
        </p:spPr>
        <p:txBody>
          <a:bodyPr vert="horz" wrap="square" lIns="0" tIns="0" rIns="0" bIns="0" rtlCol="0">
            <a:spAutoFit/>
          </a:bodyPr>
          <a:lstStyle/>
          <a:p>
            <a:pPr marL="12700">
              <a:lnSpc>
                <a:spcPct val="100000"/>
              </a:lnSpc>
            </a:pPr>
            <a:r>
              <a:rPr sz="1800" spc="-5" dirty="0">
                <a:latin typeface="Arial"/>
                <a:cs typeface="Arial"/>
              </a:rPr>
              <a:t>RJ-45 Crossover Ethernet</a:t>
            </a:r>
            <a:r>
              <a:rPr sz="1800" spc="20" dirty="0">
                <a:latin typeface="Arial"/>
                <a:cs typeface="Arial"/>
              </a:rPr>
              <a:t> </a:t>
            </a:r>
            <a:r>
              <a:rPr sz="1800" spc="-5" dirty="0">
                <a:latin typeface="Arial"/>
                <a:cs typeface="Arial"/>
              </a:rPr>
              <a:t>Cable</a:t>
            </a:r>
            <a:endParaRPr sz="1800">
              <a:latin typeface="Arial"/>
              <a:cs typeface="Arial"/>
            </a:endParaRPr>
          </a:p>
        </p:txBody>
      </p:sp>
      <p:sp>
        <p:nvSpPr>
          <p:cNvPr id="4" name="object 4"/>
          <p:cNvSpPr txBox="1"/>
          <p:nvPr/>
        </p:nvSpPr>
        <p:spPr>
          <a:xfrm>
            <a:off x="656568" y="2878087"/>
            <a:ext cx="3568700" cy="12534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 good way of remembering how to wire  a Crossover Ethernet cable is to wire  one end using the </a:t>
            </a:r>
            <a:r>
              <a:rPr sz="1400" spc="-15" dirty="0">
                <a:solidFill>
                  <a:srgbClr val="222222"/>
                </a:solidFill>
                <a:latin typeface="Arial"/>
                <a:cs typeface="Arial"/>
              </a:rPr>
              <a:t>T-568A </a:t>
            </a:r>
            <a:r>
              <a:rPr sz="1400" spc="-5" dirty="0">
                <a:solidFill>
                  <a:srgbClr val="222222"/>
                </a:solidFill>
                <a:latin typeface="Arial"/>
                <a:cs typeface="Arial"/>
              </a:rPr>
              <a:t>standard and  the other end using the </a:t>
            </a:r>
            <a:r>
              <a:rPr sz="1400" spc="-15" dirty="0">
                <a:solidFill>
                  <a:srgbClr val="222222"/>
                </a:solidFill>
                <a:latin typeface="Arial"/>
                <a:cs typeface="Arial"/>
              </a:rPr>
              <a:t>T-568B  </a:t>
            </a:r>
            <a:r>
              <a:rPr sz="1400" spc="-5" dirty="0">
                <a:solidFill>
                  <a:srgbClr val="222222"/>
                </a:solidFill>
                <a:latin typeface="Arial"/>
                <a:cs typeface="Arial"/>
              </a:rPr>
              <a:t>standard.</a:t>
            </a:r>
            <a:endParaRPr sz="1400">
              <a:latin typeface="Arial"/>
              <a:cs typeface="Arial"/>
            </a:endParaRPr>
          </a:p>
        </p:txBody>
      </p:sp>
      <p:sp>
        <p:nvSpPr>
          <p:cNvPr id="5" name="object 5"/>
          <p:cNvSpPr txBox="1"/>
          <p:nvPr/>
        </p:nvSpPr>
        <p:spPr>
          <a:xfrm>
            <a:off x="4645025" y="4854444"/>
            <a:ext cx="354647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80" dirty="0">
                <a:solidFill>
                  <a:srgbClr val="595959"/>
                </a:solidFill>
                <a:latin typeface="Arial"/>
                <a:cs typeface="Arial"/>
              </a:rPr>
              <a:t> </a:t>
            </a:r>
            <a:r>
              <a:rPr sz="700" spc="-5" dirty="0">
                <a:solidFill>
                  <a:srgbClr val="595959"/>
                </a:solidFill>
                <a:latin typeface="Arial"/>
                <a:cs typeface="Arial"/>
                <a:hlinkClick r:id="rId2"/>
              </a:rPr>
              <a:t>https://www.networkkings.org/color-coding-of-straight-and-crossover-cable/</a:t>
            </a:r>
            <a:endParaRPr sz="700">
              <a:latin typeface="Arial"/>
              <a:cs typeface="Arial"/>
            </a:endParaRPr>
          </a:p>
        </p:txBody>
      </p:sp>
      <p:sp>
        <p:nvSpPr>
          <p:cNvPr id="6" name="object 6"/>
          <p:cNvSpPr/>
          <p:nvPr/>
        </p:nvSpPr>
        <p:spPr>
          <a:xfrm>
            <a:off x="4572000" y="1407975"/>
            <a:ext cx="4539924" cy="2800373"/>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085850"/>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p:txBody>
      </p:sp>
      <p:sp>
        <p:nvSpPr>
          <p:cNvPr id="3" name="object 3"/>
          <p:cNvSpPr txBox="1"/>
          <p:nvPr/>
        </p:nvSpPr>
        <p:spPr>
          <a:xfrm>
            <a:off x="612261" y="1740818"/>
            <a:ext cx="3327400" cy="274320"/>
          </a:xfrm>
          <a:prstGeom prst="rect">
            <a:avLst/>
          </a:prstGeom>
        </p:spPr>
        <p:txBody>
          <a:bodyPr vert="horz" wrap="square" lIns="0" tIns="0" rIns="0" bIns="0" rtlCol="0">
            <a:spAutoFit/>
          </a:bodyPr>
          <a:lstStyle/>
          <a:p>
            <a:pPr marL="12700">
              <a:lnSpc>
                <a:spcPct val="100000"/>
              </a:lnSpc>
            </a:pPr>
            <a:r>
              <a:rPr sz="1800" spc="-5" dirty="0">
                <a:latin typeface="Arial"/>
                <a:cs typeface="Arial"/>
              </a:rPr>
              <a:t>RJ-45 Crossover Ethernet</a:t>
            </a:r>
            <a:r>
              <a:rPr sz="1800" spc="20" dirty="0">
                <a:latin typeface="Arial"/>
                <a:cs typeface="Arial"/>
              </a:rPr>
              <a:t> </a:t>
            </a:r>
            <a:r>
              <a:rPr sz="1800" spc="-5" dirty="0">
                <a:latin typeface="Arial"/>
                <a:cs typeface="Arial"/>
              </a:rPr>
              <a:t>Cable</a:t>
            </a:r>
            <a:endParaRPr sz="1800">
              <a:latin typeface="Arial"/>
              <a:cs typeface="Arial"/>
            </a:endParaRPr>
          </a:p>
        </p:txBody>
      </p:sp>
      <p:sp>
        <p:nvSpPr>
          <p:cNvPr id="4" name="object 4"/>
          <p:cNvSpPr txBox="1"/>
          <p:nvPr/>
        </p:nvSpPr>
        <p:spPr>
          <a:xfrm>
            <a:off x="656568" y="2754262"/>
            <a:ext cx="3569335" cy="174878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Another way of remembering the color  coding is to simply switch the Green set  of wires in place with the Orange set of  wires.</a:t>
            </a:r>
            <a:endParaRPr sz="1400">
              <a:latin typeface="Arial"/>
              <a:cs typeface="Arial"/>
            </a:endParaRPr>
          </a:p>
          <a:p>
            <a:pPr marL="348615" marR="5080" indent="-335915" algn="just">
              <a:lnSpc>
                <a:spcPct val="116100"/>
              </a:lnSpc>
              <a:buChar char="●"/>
              <a:tabLst>
                <a:tab pos="349250" algn="l"/>
              </a:tabLst>
            </a:pPr>
            <a:r>
              <a:rPr sz="1400" spc="-10" dirty="0">
                <a:solidFill>
                  <a:srgbClr val="222222"/>
                </a:solidFill>
                <a:latin typeface="Arial"/>
                <a:cs typeface="Arial"/>
              </a:rPr>
              <a:t>Specifically, </a:t>
            </a:r>
            <a:r>
              <a:rPr sz="1400" spc="-5" dirty="0">
                <a:solidFill>
                  <a:srgbClr val="222222"/>
                </a:solidFill>
                <a:latin typeface="Arial"/>
                <a:cs typeface="Arial"/>
              </a:rPr>
              <a:t>switch the solid Green (G)  with the solid Orange, and switch the  green/white with the</a:t>
            </a:r>
            <a:r>
              <a:rPr sz="1400" spc="35" dirty="0">
                <a:solidFill>
                  <a:srgbClr val="222222"/>
                </a:solidFill>
                <a:latin typeface="Arial"/>
                <a:cs typeface="Arial"/>
              </a:rPr>
              <a:t> </a:t>
            </a:r>
            <a:r>
              <a:rPr sz="1400" spc="-5" dirty="0">
                <a:solidFill>
                  <a:srgbClr val="222222"/>
                </a:solidFill>
                <a:latin typeface="Arial"/>
                <a:cs typeface="Arial"/>
              </a:rPr>
              <a:t>orange/white.</a:t>
            </a:r>
            <a:endParaRPr sz="1400">
              <a:latin typeface="Arial"/>
              <a:cs typeface="Arial"/>
            </a:endParaRPr>
          </a:p>
        </p:txBody>
      </p:sp>
      <p:sp>
        <p:nvSpPr>
          <p:cNvPr id="5" name="object 5"/>
          <p:cNvSpPr txBox="1"/>
          <p:nvPr/>
        </p:nvSpPr>
        <p:spPr>
          <a:xfrm>
            <a:off x="4645025" y="4854444"/>
            <a:ext cx="2816225"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 </a:t>
            </a:r>
            <a:r>
              <a:rPr sz="700" spc="35" dirty="0">
                <a:solidFill>
                  <a:srgbClr val="595959"/>
                </a:solidFill>
                <a:latin typeface="Arial"/>
                <a:cs typeface="Arial"/>
              </a:rPr>
              <a:t> </a:t>
            </a:r>
            <a:r>
              <a:rPr sz="700" spc="-5" dirty="0">
                <a:solidFill>
                  <a:srgbClr val="595959"/>
                </a:solidFill>
                <a:latin typeface="Arial"/>
                <a:cs typeface="Arial"/>
              </a:rPr>
              <a:t>https://incentre.net/ethernet-cable-color-coding-diagram/</a:t>
            </a:r>
            <a:endParaRPr sz="700">
              <a:latin typeface="Arial"/>
              <a:cs typeface="Arial"/>
            </a:endParaRPr>
          </a:p>
        </p:txBody>
      </p:sp>
      <p:sp>
        <p:nvSpPr>
          <p:cNvPr id="6" name="object 6"/>
          <p:cNvSpPr/>
          <p:nvPr/>
        </p:nvSpPr>
        <p:spPr>
          <a:xfrm>
            <a:off x="4572000" y="1381125"/>
            <a:ext cx="4571999" cy="2701774"/>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085850"/>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p:txBody>
      </p:sp>
      <p:sp>
        <p:nvSpPr>
          <p:cNvPr id="3" name="object 3"/>
          <p:cNvSpPr txBox="1"/>
          <p:nvPr/>
        </p:nvSpPr>
        <p:spPr>
          <a:xfrm>
            <a:off x="885287" y="1740818"/>
            <a:ext cx="2781300" cy="274320"/>
          </a:xfrm>
          <a:prstGeom prst="rect">
            <a:avLst/>
          </a:prstGeom>
        </p:spPr>
        <p:txBody>
          <a:bodyPr vert="horz" wrap="square" lIns="0" tIns="0" rIns="0" bIns="0" rtlCol="0">
            <a:spAutoFit/>
          </a:bodyPr>
          <a:lstStyle/>
          <a:p>
            <a:pPr marL="12700">
              <a:lnSpc>
                <a:spcPct val="100000"/>
              </a:lnSpc>
            </a:pPr>
            <a:r>
              <a:rPr sz="1800" spc="-5" dirty="0">
                <a:latin typeface="Arial"/>
                <a:cs typeface="Arial"/>
              </a:rPr>
              <a:t>Ethernet Cable</a:t>
            </a:r>
            <a:r>
              <a:rPr sz="1800" spc="5" dirty="0">
                <a:latin typeface="Arial"/>
                <a:cs typeface="Arial"/>
              </a:rPr>
              <a:t> </a:t>
            </a:r>
            <a:r>
              <a:rPr sz="1800" spc="-5" dirty="0">
                <a:latin typeface="Arial"/>
                <a:cs typeface="Arial"/>
              </a:rPr>
              <a:t>Instructions</a:t>
            </a:r>
            <a:endParaRPr sz="1800">
              <a:latin typeface="Arial"/>
              <a:cs typeface="Arial"/>
            </a:endParaRPr>
          </a:p>
        </p:txBody>
      </p:sp>
      <p:sp>
        <p:nvSpPr>
          <p:cNvPr id="4" name="object 4"/>
          <p:cNvSpPr txBox="1"/>
          <p:nvPr/>
        </p:nvSpPr>
        <p:spPr>
          <a:xfrm>
            <a:off x="656568" y="2754262"/>
            <a:ext cx="3568700" cy="10058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Pull the cable </a:t>
            </a:r>
            <a:r>
              <a:rPr sz="1400" spc="-15" dirty="0">
                <a:solidFill>
                  <a:srgbClr val="222222"/>
                </a:solidFill>
                <a:latin typeface="Arial"/>
                <a:cs typeface="Arial"/>
              </a:rPr>
              <a:t>off </a:t>
            </a:r>
            <a:r>
              <a:rPr sz="1400" spc="-5" dirty="0">
                <a:solidFill>
                  <a:srgbClr val="222222"/>
                </a:solidFill>
                <a:latin typeface="Arial"/>
                <a:cs typeface="Arial"/>
              </a:rPr>
              <a:t>the reel to the desired  length and cut. If you are pulling cables  through holes, its easier to attach the  RJ-45 plugs after the cable is</a:t>
            </a:r>
            <a:r>
              <a:rPr sz="1400" spc="45" dirty="0">
                <a:solidFill>
                  <a:srgbClr val="222222"/>
                </a:solidFill>
                <a:latin typeface="Arial"/>
                <a:cs typeface="Arial"/>
              </a:rPr>
              <a:t> </a:t>
            </a:r>
            <a:r>
              <a:rPr sz="1400" spc="-5" dirty="0">
                <a:solidFill>
                  <a:srgbClr val="222222"/>
                </a:solidFill>
                <a:latin typeface="Arial"/>
                <a:cs typeface="Arial"/>
              </a:rPr>
              <a:t>pulled.</a:t>
            </a:r>
            <a:endParaRPr sz="1400">
              <a:latin typeface="Arial"/>
              <a:cs typeface="Arial"/>
            </a:endParaRPr>
          </a:p>
        </p:txBody>
      </p:sp>
      <p:sp>
        <p:nvSpPr>
          <p:cNvPr id="5" name="object 5"/>
          <p:cNvSpPr/>
          <p:nvPr/>
        </p:nvSpPr>
        <p:spPr>
          <a:xfrm>
            <a:off x="4572000" y="1649525"/>
            <a:ext cx="4571999" cy="222629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633256" y="4850165"/>
            <a:ext cx="272605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ImageSource:https://cabling.4cornerit.com/</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tools</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Basic types of tools</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lvl="0" indent="0" algn="l" rtl="0">
              <a:spcBef>
                <a:spcPts val="1600"/>
              </a:spcBef>
              <a:spcAft>
                <a:spcPts val="0"/>
              </a:spcAft>
              <a:buSzPts val="1400"/>
              <a:buNone/>
            </a:pPr>
            <a:r>
              <a:rPr lang="en" dirty="0"/>
              <a:t>Tools categories in three types as below</a:t>
            </a:r>
          </a:p>
          <a:p>
            <a:pPr marL="482600" lvl="0" indent="-342900" algn="l" rtl="0">
              <a:spcBef>
                <a:spcPts val="1600"/>
              </a:spcBef>
              <a:spcAft>
                <a:spcPts val="0"/>
              </a:spcAft>
              <a:buSzPts val="1400"/>
              <a:buFont typeface="+mj-lt"/>
              <a:buAutoNum type="arabicPeriod"/>
            </a:pPr>
            <a:r>
              <a:rPr lang="en" dirty="0"/>
              <a:t>Mechnical Tools</a:t>
            </a:r>
          </a:p>
          <a:p>
            <a:pPr marL="482600" lvl="0" indent="-342900" algn="l" rtl="0">
              <a:spcBef>
                <a:spcPts val="1600"/>
              </a:spcBef>
              <a:spcAft>
                <a:spcPts val="0"/>
              </a:spcAft>
              <a:buSzPts val="1400"/>
              <a:buFont typeface="+mj-lt"/>
              <a:buAutoNum type="arabicPeriod"/>
            </a:pPr>
            <a:r>
              <a:rPr lang="en" dirty="0"/>
              <a:t>Measurement Tools</a:t>
            </a:r>
          </a:p>
          <a:p>
            <a:pPr marL="482600" lvl="0" indent="-342900" algn="l" rtl="0">
              <a:spcBef>
                <a:spcPts val="1600"/>
              </a:spcBef>
              <a:spcAft>
                <a:spcPts val="0"/>
              </a:spcAft>
              <a:buSzPts val="1400"/>
              <a:buFont typeface="+mj-lt"/>
              <a:buAutoNum type="arabicPeriod"/>
            </a:pPr>
            <a:r>
              <a:rPr lang="en" dirty="0"/>
              <a:t>Power Tools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graphicFrame>
        <p:nvGraphicFramePr>
          <p:cNvPr id="9" name="Diagram 8">
            <a:extLst>
              <a:ext uri="{FF2B5EF4-FFF2-40B4-BE49-F238E27FC236}">
                <a16:creationId xmlns:a16="http://schemas.microsoft.com/office/drawing/2014/main" id="{585A1D6A-6940-49DF-83FA-968A03DEB724}"/>
              </a:ext>
            </a:extLst>
          </p:cNvPr>
          <p:cNvGraphicFramePr/>
          <p:nvPr>
            <p:extLst>
              <p:ext uri="{D42A27DB-BD31-4B8C-83A1-F6EECF244321}">
                <p14:modId xmlns:p14="http://schemas.microsoft.com/office/powerpoint/2010/main" val="3886338314"/>
              </p:ext>
            </p:extLst>
          </p:nvPr>
        </p:nvGraphicFramePr>
        <p:xfrm>
          <a:off x="4740625" y="1559950"/>
          <a:ext cx="4045200" cy="26045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20320" marR="5080" algn="ctr">
              <a:lnSpc>
                <a:spcPct val="100800"/>
              </a:lnSpc>
              <a:spcBef>
                <a:spcPts val="55"/>
              </a:spcBef>
            </a:pPr>
            <a:r>
              <a:rPr lang="en-IN" dirty="0"/>
              <a:t>Able </a:t>
            </a:r>
            <a:r>
              <a:rPr lang="en-IN" spc="-10" dirty="0"/>
              <a:t>to </a:t>
            </a:r>
            <a:r>
              <a:rPr lang="en-IN" spc="-5" dirty="0"/>
              <a:t>install and </a:t>
            </a:r>
            <a:r>
              <a:rPr lang="en-IN" spc="-15" dirty="0"/>
              <a:t>maintain  </a:t>
            </a:r>
            <a:r>
              <a:rPr lang="en-IN" spc="-5" dirty="0"/>
              <a:t>software’s </a:t>
            </a:r>
            <a:r>
              <a:rPr lang="en-IN" spc="15" dirty="0"/>
              <a:t>for </a:t>
            </a:r>
            <a:r>
              <a:rPr lang="en-IN" dirty="0"/>
              <a:t>a</a:t>
            </a:r>
            <a:r>
              <a:rPr lang="en-IN" spc="-110" dirty="0"/>
              <a:t> </a:t>
            </a:r>
            <a:r>
              <a:rPr lang="en-IN" spc="5" dirty="0"/>
              <a:t>PC</a:t>
            </a:r>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hours)</a:t>
            </a:r>
            <a:endParaRPr dirty="0"/>
          </a:p>
        </p:txBody>
      </p:sp>
    </p:spTree>
    <p:extLst>
      <p:ext uri="{BB962C8B-B14F-4D97-AF65-F5344CB8AC3E}">
        <p14:creationId xmlns:p14="http://schemas.microsoft.com/office/powerpoint/2010/main" val="1631963902"/>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674495"/>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a:p>
            <a:pPr marL="744855" marR="737235" algn="ctr">
              <a:lnSpc>
                <a:spcPct val="100699"/>
              </a:lnSpc>
              <a:spcBef>
                <a:spcPts val="160"/>
              </a:spcBef>
            </a:pPr>
            <a:r>
              <a:rPr sz="1800" spc="-5" dirty="0"/>
              <a:t>Ethernet Cable  Instructions(continued)</a:t>
            </a:r>
            <a:endParaRPr sz="1800"/>
          </a:p>
        </p:txBody>
      </p:sp>
      <p:sp>
        <p:nvSpPr>
          <p:cNvPr id="3" name="object 3"/>
          <p:cNvSpPr/>
          <p:nvPr/>
        </p:nvSpPr>
        <p:spPr>
          <a:xfrm>
            <a:off x="4572000" y="1429124"/>
            <a:ext cx="4571999" cy="261517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6568" y="2754262"/>
            <a:ext cx="3569335" cy="12534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The total length of wire segments  between a PC and a hub or between  two PC's cannot exceed 100 Meters  (328 feet) for 100BASE-TX and 300  Meters for</a:t>
            </a:r>
            <a:r>
              <a:rPr sz="1400" spc="-30" dirty="0">
                <a:solidFill>
                  <a:srgbClr val="222222"/>
                </a:solidFill>
                <a:latin typeface="Arial"/>
                <a:cs typeface="Arial"/>
              </a:rPr>
              <a:t> </a:t>
            </a:r>
            <a:r>
              <a:rPr sz="1400" spc="-5" dirty="0">
                <a:solidFill>
                  <a:srgbClr val="222222"/>
                </a:solidFill>
                <a:latin typeface="Arial"/>
                <a:cs typeface="Arial"/>
              </a:rPr>
              <a:t>10BASE-T</a:t>
            </a:r>
            <a:endParaRPr sz="1400">
              <a:latin typeface="Arial"/>
              <a:cs typeface="Arial"/>
            </a:endParaRPr>
          </a:p>
        </p:txBody>
      </p:sp>
      <p:sp>
        <p:nvSpPr>
          <p:cNvPr id="5" name="object 5"/>
          <p:cNvSpPr txBox="1"/>
          <p:nvPr/>
        </p:nvSpPr>
        <p:spPr>
          <a:xfrm>
            <a:off x="3633256" y="4850165"/>
            <a:ext cx="272605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ImageSource:https://cabling.4cornerit.com/</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674495"/>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a:p>
            <a:pPr marL="744855" marR="737235" algn="ctr">
              <a:lnSpc>
                <a:spcPct val="100699"/>
              </a:lnSpc>
              <a:spcBef>
                <a:spcPts val="160"/>
              </a:spcBef>
            </a:pPr>
            <a:r>
              <a:rPr sz="1800" spc="-5" dirty="0"/>
              <a:t>Ethernet Cable  Instructions(continued)</a:t>
            </a:r>
            <a:endParaRPr sz="1800"/>
          </a:p>
        </p:txBody>
      </p:sp>
      <p:sp>
        <p:nvSpPr>
          <p:cNvPr id="3" name="object 3"/>
          <p:cNvSpPr/>
          <p:nvPr/>
        </p:nvSpPr>
        <p:spPr>
          <a:xfrm>
            <a:off x="4572000" y="1409824"/>
            <a:ext cx="4571999" cy="28204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6568" y="2878087"/>
            <a:ext cx="3568700" cy="125349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Start on one end and strip the cable  jacket </a:t>
            </a:r>
            <a:r>
              <a:rPr sz="1400" spc="-15" dirty="0">
                <a:solidFill>
                  <a:srgbClr val="222222"/>
                </a:solidFill>
                <a:latin typeface="Arial"/>
                <a:cs typeface="Arial"/>
              </a:rPr>
              <a:t>off </a:t>
            </a:r>
            <a:r>
              <a:rPr sz="1400" spc="-5" dirty="0">
                <a:solidFill>
                  <a:srgbClr val="222222"/>
                </a:solidFill>
                <a:latin typeface="Arial"/>
                <a:cs typeface="Arial"/>
              </a:rPr>
              <a:t>(about </a:t>
            </a:r>
            <a:r>
              <a:rPr sz="1400" dirty="0">
                <a:solidFill>
                  <a:srgbClr val="222222"/>
                </a:solidFill>
                <a:latin typeface="Arial"/>
                <a:cs typeface="Arial"/>
              </a:rPr>
              <a:t>1″) </a:t>
            </a:r>
            <a:r>
              <a:rPr sz="1400" spc="-5" dirty="0">
                <a:solidFill>
                  <a:srgbClr val="222222"/>
                </a:solidFill>
                <a:latin typeface="Arial"/>
                <a:cs typeface="Arial"/>
              </a:rPr>
              <a:t>using a stripper or a  knife. Be extra careful not to nick the  wires, otherwise you will need to start  </a:t>
            </a:r>
            <a:r>
              <a:rPr sz="1400" spc="-20" dirty="0">
                <a:solidFill>
                  <a:srgbClr val="222222"/>
                </a:solidFill>
                <a:latin typeface="Arial"/>
                <a:cs typeface="Arial"/>
              </a:rPr>
              <a:t>over.</a:t>
            </a:r>
            <a:endParaRPr sz="1400">
              <a:latin typeface="Arial"/>
              <a:cs typeface="Arial"/>
            </a:endParaRPr>
          </a:p>
        </p:txBody>
      </p:sp>
      <p:sp>
        <p:nvSpPr>
          <p:cNvPr id="5" name="object 5"/>
          <p:cNvSpPr txBox="1"/>
          <p:nvPr/>
        </p:nvSpPr>
        <p:spPr>
          <a:xfrm>
            <a:off x="3633256" y="4850165"/>
            <a:ext cx="412877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ImageSource:https://www.dx.com/p/rj45-connector-cable-plier-network-crimper</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674495"/>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a:p>
            <a:pPr marL="744855" marR="737235" algn="ctr">
              <a:lnSpc>
                <a:spcPct val="100699"/>
              </a:lnSpc>
              <a:spcBef>
                <a:spcPts val="160"/>
              </a:spcBef>
            </a:pPr>
            <a:r>
              <a:rPr sz="1800" spc="-5" dirty="0"/>
              <a:t>Ethernet Cable  Instructions(continued)</a:t>
            </a:r>
            <a:endParaRPr sz="1800"/>
          </a:p>
        </p:txBody>
      </p:sp>
      <p:sp>
        <p:nvSpPr>
          <p:cNvPr id="3" name="object 3"/>
          <p:cNvSpPr/>
          <p:nvPr/>
        </p:nvSpPr>
        <p:spPr>
          <a:xfrm>
            <a:off x="4572000" y="970625"/>
            <a:ext cx="4571999" cy="340192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6568" y="2754262"/>
            <a:ext cx="3568700" cy="15011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Spread, untwist the pairs, and arrange  the wires in the order of the desired  cable end. Flatten the end between your  thumb and </a:t>
            </a:r>
            <a:r>
              <a:rPr sz="1400" spc="-10" dirty="0">
                <a:solidFill>
                  <a:srgbClr val="222222"/>
                </a:solidFill>
                <a:latin typeface="Arial"/>
                <a:cs typeface="Arial"/>
              </a:rPr>
              <a:t>forefinger. </a:t>
            </a:r>
            <a:r>
              <a:rPr sz="1400" spc="-15" dirty="0">
                <a:solidFill>
                  <a:srgbClr val="222222"/>
                </a:solidFill>
                <a:latin typeface="Arial"/>
                <a:cs typeface="Arial"/>
              </a:rPr>
              <a:t>Trim </a:t>
            </a:r>
            <a:r>
              <a:rPr sz="1400" spc="-5" dirty="0">
                <a:solidFill>
                  <a:srgbClr val="222222"/>
                </a:solidFill>
                <a:latin typeface="Arial"/>
                <a:cs typeface="Arial"/>
              </a:rPr>
              <a:t>the ends of  the wires so they are even with one  </a:t>
            </a:r>
            <a:r>
              <a:rPr sz="1400" spc="-15" dirty="0">
                <a:solidFill>
                  <a:srgbClr val="222222"/>
                </a:solidFill>
                <a:latin typeface="Arial"/>
                <a:cs typeface="Arial"/>
              </a:rPr>
              <a:t>another, </a:t>
            </a:r>
            <a:r>
              <a:rPr sz="1400" spc="-5" dirty="0">
                <a:solidFill>
                  <a:srgbClr val="222222"/>
                </a:solidFill>
                <a:latin typeface="Arial"/>
                <a:cs typeface="Arial"/>
              </a:rPr>
              <a:t>leaving only 1/2″ in wire</a:t>
            </a:r>
            <a:r>
              <a:rPr sz="1400" spc="70" dirty="0">
                <a:solidFill>
                  <a:srgbClr val="222222"/>
                </a:solidFill>
                <a:latin typeface="Arial"/>
                <a:cs typeface="Arial"/>
              </a:rPr>
              <a:t> </a:t>
            </a:r>
            <a:r>
              <a:rPr sz="1400" spc="-5" dirty="0">
                <a:solidFill>
                  <a:srgbClr val="222222"/>
                </a:solidFill>
                <a:latin typeface="Arial"/>
                <a:cs typeface="Arial"/>
              </a:rPr>
              <a:t>length.</a:t>
            </a:r>
            <a:endParaRPr sz="1400">
              <a:latin typeface="Arial"/>
              <a:cs typeface="Arial"/>
            </a:endParaRPr>
          </a:p>
        </p:txBody>
      </p:sp>
      <p:sp>
        <p:nvSpPr>
          <p:cNvPr id="5" name="object 5"/>
          <p:cNvSpPr txBox="1"/>
          <p:nvPr/>
        </p:nvSpPr>
        <p:spPr>
          <a:xfrm>
            <a:off x="3633256" y="4850165"/>
            <a:ext cx="418782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hlinkClick r:id="rId3"/>
              </a:rPr>
              <a:t>ImageSource:https://www.vcelink.com/blogs/focus/how-to-crimp-rj45-connectors</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674495"/>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a:p>
            <a:pPr marL="744855" marR="737235" algn="ctr">
              <a:lnSpc>
                <a:spcPct val="100699"/>
              </a:lnSpc>
              <a:spcBef>
                <a:spcPts val="160"/>
              </a:spcBef>
            </a:pPr>
            <a:r>
              <a:rPr sz="1800" spc="-5" dirty="0"/>
              <a:t>Ethernet Cable  Instructions(continued)</a:t>
            </a:r>
            <a:endParaRPr sz="1800"/>
          </a:p>
        </p:txBody>
      </p:sp>
      <p:sp>
        <p:nvSpPr>
          <p:cNvPr id="3" name="object 3"/>
          <p:cNvSpPr/>
          <p:nvPr/>
        </p:nvSpPr>
        <p:spPr>
          <a:xfrm>
            <a:off x="4606799" y="1646024"/>
            <a:ext cx="4537199" cy="2186199"/>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6568" y="2630437"/>
            <a:ext cx="3569970" cy="174878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If it is longer than 1/2″ it will be  out-of-spec and susceptible to crosstalk.  Flatten and insure there are no spaces  between</a:t>
            </a:r>
            <a:r>
              <a:rPr sz="1400" spc="-45" dirty="0">
                <a:solidFill>
                  <a:srgbClr val="222222"/>
                </a:solidFill>
                <a:latin typeface="Arial"/>
                <a:cs typeface="Arial"/>
              </a:rPr>
              <a:t> </a:t>
            </a:r>
            <a:r>
              <a:rPr sz="1400" spc="-5" dirty="0">
                <a:solidFill>
                  <a:srgbClr val="222222"/>
                </a:solidFill>
                <a:latin typeface="Arial"/>
                <a:cs typeface="Arial"/>
              </a:rPr>
              <a:t>wires.</a:t>
            </a:r>
            <a:endParaRPr sz="1400">
              <a:latin typeface="Arial"/>
              <a:cs typeface="Arial"/>
            </a:endParaRPr>
          </a:p>
          <a:p>
            <a:pPr marL="348615" marR="5080" indent="-335915" algn="just">
              <a:lnSpc>
                <a:spcPct val="116100"/>
              </a:lnSpc>
              <a:buChar char="●"/>
              <a:tabLst>
                <a:tab pos="349250" algn="l"/>
              </a:tabLst>
            </a:pPr>
            <a:r>
              <a:rPr sz="1400" spc="-5" dirty="0">
                <a:solidFill>
                  <a:srgbClr val="222222"/>
                </a:solidFill>
                <a:latin typeface="Arial"/>
                <a:cs typeface="Arial"/>
              </a:rPr>
              <a:t>Hold the RJ-45 plug with the clip facing  down or away from you. Push the wires  firmly into the</a:t>
            </a:r>
            <a:r>
              <a:rPr sz="1400" spc="-25" dirty="0">
                <a:solidFill>
                  <a:srgbClr val="222222"/>
                </a:solidFill>
                <a:latin typeface="Arial"/>
                <a:cs typeface="Arial"/>
              </a:rPr>
              <a:t> </a:t>
            </a:r>
            <a:r>
              <a:rPr sz="1400" spc="-5" dirty="0">
                <a:solidFill>
                  <a:srgbClr val="222222"/>
                </a:solidFill>
                <a:latin typeface="Arial"/>
                <a:cs typeface="Arial"/>
              </a:rPr>
              <a:t>plug.</a:t>
            </a:r>
            <a:endParaRPr sz="1400">
              <a:latin typeface="Arial"/>
              <a:cs typeface="Arial"/>
            </a:endParaRPr>
          </a:p>
        </p:txBody>
      </p:sp>
      <p:sp>
        <p:nvSpPr>
          <p:cNvPr id="5" name="object 5"/>
          <p:cNvSpPr txBox="1"/>
          <p:nvPr/>
        </p:nvSpPr>
        <p:spPr>
          <a:xfrm>
            <a:off x="3633256" y="4850165"/>
            <a:ext cx="275082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a:t>
            </a:r>
            <a:r>
              <a:rPr sz="700" spc="100" dirty="0">
                <a:solidFill>
                  <a:srgbClr val="595959"/>
                </a:solidFill>
                <a:latin typeface="Arial"/>
                <a:cs typeface="Arial"/>
              </a:rPr>
              <a:t> </a:t>
            </a:r>
            <a:r>
              <a:rPr sz="700" u="sng" spc="-5" dirty="0">
                <a:solidFill>
                  <a:srgbClr val="0097A7"/>
                </a:solidFill>
                <a:latin typeface="Arial"/>
                <a:cs typeface="Arial"/>
                <a:hlinkClick r:id="rId3"/>
              </a:rPr>
              <a:t>https://cabling.4cornerit.com</a:t>
            </a:r>
            <a:r>
              <a:rPr sz="700" spc="-5" dirty="0">
                <a:solidFill>
                  <a:srgbClr val="0097A7"/>
                </a:solidFill>
                <a:latin typeface="Arial"/>
                <a:cs typeface="Arial"/>
                <a:hlinkClick r:id="rId3"/>
              </a:rPr>
              <a:t>/</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674495"/>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a:p>
            <a:pPr marL="744855" marR="737235" algn="ctr">
              <a:lnSpc>
                <a:spcPct val="100699"/>
              </a:lnSpc>
              <a:spcBef>
                <a:spcPts val="160"/>
              </a:spcBef>
            </a:pPr>
            <a:r>
              <a:rPr sz="1800" spc="-5" dirty="0"/>
              <a:t>Ethernet Cable  Instructions(continued)</a:t>
            </a:r>
            <a:endParaRPr sz="1800"/>
          </a:p>
        </p:txBody>
      </p:sp>
      <p:sp>
        <p:nvSpPr>
          <p:cNvPr id="3" name="object 3"/>
          <p:cNvSpPr/>
          <p:nvPr/>
        </p:nvSpPr>
        <p:spPr>
          <a:xfrm>
            <a:off x="4572000" y="1698100"/>
            <a:ext cx="4571999" cy="2753474"/>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656568" y="2754262"/>
            <a:ext cx="3569335" cy="1501140"/>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Inspect each wire is flat even at the front  of the plug. Check the order of the wires.  Double </a:t>
            </a:r>
            <a:r>
              <a:rPr sz="1400" dirty="0">
                <a:solidFill>
                  <a:srgbClr val="222222"/>
                </a:solidFill>
                <a:latin typeface="Arial"/>
                <a:cs typeface="Arial"/>
              </a:rPr>
              <a:t>check </a:t>
            </a:r>
            <a:r>
              <a:rPr sz="1400" spc="-5" dirty="0">
                <a:solidFill>
                  <a:srgbClr val="222222"/>
                </a:solidFill>
                <a:latin typeface="Arial"/>
                <a:cs typeface="Arial"/>
              </a:rPr>
              <a:t>again. Check that the  jacket is fitted right against the stop of  the plug.Carefully hold the wire and  firmly crimp the RJ-45 with the</a:t>
            </a:r>
            <a:r>
              <a:rPr sz="1400" spc="55" dirty="0">
                <a:solidFill>
                  <a:srgbClr val="222222"/>
                </a:solidFill>
                <a:latin typeface="Arial"/>
                <a:cs typeface="Arial"/>
              </a:rPr>
              <a:t> </a:t>
            </a:r>
            <a:r>
              <a:rPr sz="1400" spc="-15" dirty="0">
                <a:solidFill>
                  <a:srgbClr val="222222"/>
                </a:solidFill>
                <a:latin typeface="Arial"/>
                <a:cs typeface="Arial"/>
              </a:rPr>
              <a:t>crimper.</a:t>
            </a:r>
            <a:endParaRPr sz="1400">
              <a:latin typeface="Arial"/>
              <a:cs typeface="Arial"/>
            </a:endParaRPr>
          </a:p>
        </p:txBody>
      </p:sp>
      <p:sp>
        <p:nvSpPr>
          <p:cNvPr id="5" name="object 5"/>
          <p:cNvSpPr txBox="1"/>
          <p:nvPr/>
        </p:nvSpPr>
        <p:spPr>
          <a:xfrm>
            <a:off x="3633256" y="4850165"/>
            <a:ext cx="4935855"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a:cs typeface="Arial"/>
              </a:rPr>
              <a:t>ImageSource: </a:t>
            </a:r>
            <a:r>
              <a:rPr sz="700" spc="130" dirty="0">
                <a:solidFill>
                  <a:srgbClr val="595959"/>
                </a:solidFill>
                <a:latin typeface="Arial"/>
                <a:cs typeface="Arial"/>
              </a:rPr>
              <a:t> </a:t>
            </a:r>
            <a:r>
              <a:rPr sz="700" spc="-5" dirty="0">
                <a:solidFill>
                  <a:srgbClr val="595959"/>
                </a:solidFill>
                <a:latin typeface="Arial"/>
                <a:cs typeface="Arial"/>
                <a:hlinkClick r:id="rId3"/>
              </a:rPr>
              <a:t>https://medium.com/@julydd/how-to-make-your-own-ethernet-cables-513d56470698</a:t>
            </a:r>
            <a:endParaRPr sz="700">
              <a:latin typeface="Arial"/>
              <a:cs typeface="Arial"/>
            </a:endParaRPr>
          </a:p>
          <a:p>
            <a:pPr marL="12700">
              <a:lnSpc>
                <a:spcPct val="100000"/>
              </a:lnSpc>
              <a:spcBef>
                <a:spcPts val="27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5271" y="494323"/>
            <a:ext cx="3801745" cy="1085850"/>
          </a:xfrm>
          <a:prstGeom prst="rect">
            <a:avLst/>
          </a:prstGeom>
        </p:spPr>
        <p:txBody>
          <a:bodyPr vert="horz" wrap="square" lIns="0" tIns="0" rIns="0" bIns="0" rtlCol="0">
            <a:spAutoFit/>
          </a:bodyPr>
          <a:lstStyle/>
          <a:p>
            <a:pPr marL="12700" marR="5080" indent="-635" algn="ctr">
              <a:lnSpc>
                <a:spcPts val="2850"/>
              </a:lnSpc>
            </a:pPr>
            <a:r>
              <a:rPr spc="-5" dirty="0"/>
              <a:t>Crimping tools and Color  standards for Straight  crimping and</a:t>
            </a:r>
            <a:r>
              <a:rPr spc="5" dirty="0"/>
              <a:t> </a:t>
            </a:r>
            <a:r>
              <a:rPr spc="-5" dirty="0"/>
              <a:t>Crosscrimping</a:t>
            </a:r>
          </a:p>
        </p:txBody>
      </p:sp>
      <p:sp>
        <p:nvSpPr>
          <p:cNvPr id="3" name="object 3"/>
          <p:cNvSpPr txBox="1"/>
          <p:nvPr/>
        </p:nvSpPr>
        <p:spPr>
          <a:xfrm>
            <a:off x="885287" y="1740818"/>
            <a:ext cx="2781300" cy="274320"/>
          </a:xfrm>
          <a:prstGeom prst="rect">
            <a:avLst/>
          </a:prstGeom>
        </p:spPr>
        <p:txBody>
          <a:bodyPr vert="horz" wrap="square" lIns="0" tIns="0" rIns="0" bIns="0" rtlCol="0">
            <a:spAutoFit/>
          </a:bodyPr>
          <a:lstStyle/>
          <a:p>
            <a:pPr marL="12700">
              <a:lnSpc>
                <a:spcPct val="100000"/>
              </a:lnSpc>
            </a:pPr>
            <a:r>
              <a:rPr sz="1800" spc="-5" dirty="0">
                <a:latin typeface="Arial"/>
                <a:cs typeface="Arial"/>
              </a:rPr>
              <a:t>Ethernet Cable</a:t>
            </a:r>
            <a:r>
              <a:rPr sz="1800" spc="5" dirty="0">
                <a:latin typeface="Arial"/>
                <a:cs typeface="Arial"/>
              </a:rPr>
              <a:t> </a:t>
            </a:r>
            <a:r>
              <a:rPr sz="1800" spc="-5" dirty="0">
                <a:latin typeface="Arial"/>
                <a:cs typeface="Arial"/>
              </a:rPr>
              <a:t>Instructions</a:t>
            </a:r>
            <a:endParaRPr sz="1800">
              <a:latin typeface="Arial"/>
              <a:cs typeface="Arial"/>
            </a:endParaRPr>
          </a:p>
        </p:txBody>
      </p:sp>
      <p:sp>
        <p:nvSpPr>
          <p:cNvPr id="4" name="object 4"/>
          <p:cNvSpPr txBox="1"/>
          <p:nvPr/>
        </p:nvSpPr>
        <p:spPr>
          <a:xfrm>
            <a:off x="656568" y="2630437"/>
            <a:ext cx="3568700" cy="1748789"/>
          </a:xfrm>
          <a:prstGeom prst="rect">
            <a:avLst/>
          </a:prstGeom>
        </p:spPr>
        <p:txBody>
          <a:bodyPr vert="horz" wrap="square" lIns="0" tIns="0" rIns="0" bIns="0" rtlCol="0">
            <a:spAutoFit/>
          </a:bodyPr>
          <a:lstStyle/>
          <a:p>
            <a:pPr marL="348615" marR="5080" indent="-335915" algn="just">
              <a:lnSpc>
                <a:spcPct val="116100"/>
              </a:lnSpc>
              <a:buChar char="●"/>
              <a:tabLst>
                <a:tab pos="349250" algn="l"/>
              </a:tabLst>
            </a:pPr>
            <a:r>
              <a:rPr sz="1400" spc="-5" dirty="0">
                <a:solidFill>
                  <a:srgbClr val="222222"/>
                </a:solidFill>
                <a:latin typeface="Arial"/>
                <a:cs typeface="Arial"/>
              </a:rPr>
              <a:t>Check the color orientation, </a:t>
            </a:r>
            <a:r>
              <a:rPr sz="1400" dirty="0">
                <a:solidFill>
                  <a:srgbClr val="222222"/>
                </a:solidFill>
                <a:latin typeface="Arial"/>
                <a:cs typeface="Arial"/>
              </a:rPr>
              <a:t>check </a:t>
            </a:r>
            <a:r>
              <a:rPr sz="1400" spc="-5" dirty="0">
                <a:solidFill>
                  <a:srgbClr val="222222"/>
                </a:solidFill>
                <a:latin typeface="Arial"/>
                <a:cs typeface="Arial"/>
              </a:rPr>
              <a:t>that  the crimped connection is not about to  come apart, and </a:t>
            </a:r>
            <a:r>
              <a:rPr sz="1400" dirty="0">
                <a:solidFill>
                  <a:srgbClr val="222222"/>
                </a:solidFill>
                <a:latin typeface="Arial"/>
                <a:cs typeface="Arial"/>
              </a:rPr>
              <a:t>check </a:t>
            </a:r>
            <a:r>
              <a:rPr sz="1400" spc="-5" dirty="0">
                <a:solidFill>
                  <a:srgbClr val="222222"/>
                </a:solidFill>
                <a:latin typeface="Arial"/>
                <a:cs typeface="Arial"/>
              </a:rPr>
              <a:t>to see if the  wires are flat against the front of the  plug. If even one of these are incorrect,  you will have to start </a:t>
            </a:r>
            <a:r>
              <a:rPr sz="1400" spc="-20" dirty="0">
                <a:solidFill>
                  <a:srgbClr val="222222"/>
                </a:solidFill>
                <a:latin typeface="Arial"/>
                <a:cs typeface="Arial"/>
              </a:rPr>
              <a:t>over. </a:t>
            </a:r>
            <a:r>
              <a:rPr sz="1400" spc="-40" dirty="0">
                <a:solidFill>
                  <a:srgbClr val="222222"/>
                </a:solidFill>
                <a:latin typeface="Arial"/>
                <a:cs typeface="Arial"/>
              </a:rPr>
              <a:t>Test </a:t>
            </a:r>
            <a:r>
              <a:rPr sz="1400" spc="-5" dirty="0">
                <a:solidFill>
                  <a:srgbClr val="222222"/>
                </a:solidFill>
                <a:latin typeface="Arial"/>
                <a:cs typeface="Arial"/>
              </a:rPr>
              <a:t>the  Ethernet</a:t>
            </a:r>
            <a:r>
              <a:rPr sz="1400" spc="-45" dirty="0">
                <a:solidFill>
                  <a:srgbClr val="222222"/>
                </a:solidFill>
                <a:latin typeface="Arial"/>
                <a:cs typeface="Arial"/>
              </a:rPr>
              <a:t> </a:t>
            </a:r>
            <a:r>
              <a:rPr sz="1400" spc="-5" dirty="0">
                <a:solidFill>
                  <a:srgbClr val="222222"/>
                </a:solidFill>
                <a:latin typeface="Arial"/>
                <a:cs typeface="Arial"/>
              </a:rPr>
              <a:t>cable.</a:t>
            </a:r>
            <a:endParaRPr sz="1400">
              <a:latin typeface="Arial"/>
              <a:cs typeface="Arial"/>
            </a:endParaRPr>
          </a:p>
        </p:txBody>
      </p:sp>
      <p:sp>
        <p:nvSpPr>
          <p:cNvPr id="5" name="object 5"/>
          <p:cNvSpPr txBox="1"/>
          <p:nvPr/>
        </p:nvSpPr>
        <p:spPr>
          <a:xfrm>
            <a:off x="4645025" y="4854444"/>
            <a:ext cx="2519680" cy="120650"/>
          </a:xfrm>
          <a:prstGeom prst="rect">
            <a:avLst/>
          </a:prstGeom>
        </p:spPr>
        <p:txBody>
          <a:bodyPr vert="horz" wrap="square" lIns="0" tIns="0" rIns="0" bIns="0" rtlCol="0">
            <a:spAutoFit/>
          </a:bodyPr>
          <a:lstStyle/>
          <a:p>
            <a:pPr marL="12700">
              <a:lnSpc>
                <a:spcPct val="100000"/>
              </a:lnSpc>
            </a:pPr>
            <a:r>
              <a:rPr sz="700" spc="-5" dirty="0">
                <a:solidFill>
                  <a:srgbClr val="595959"/>
                </a:solidFill>
                <a:latin typeface="Arial"/>
                <a:cs typeface="Arial"/>
              </a:rPr>
              <a:t>ImageSource:https://instrumentationtools.com/make-rj45-cable/</a:t>
            </a:r>
            <a:endParaRPr sz="700">
              <a:latin typeface="Arial"/>
              <a:cs typeface="Arial"/>
            </a:endParaRPr>
          </a:p>
        </p:txBody>
      </p:sp>
      <p:sp>
        <p:nvSpPr>
          <p:cNvPr id="6" name="object 6"/>
          <p:cNvSpPr/>
          <p:nvPr/>
        </p:nvSpPr>
        <p:spPr>
          <a:xfrm>
            <a:off x="4572000" y="1698100"/>
            <a:ext cx="4571999" cy="2664649"/>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3633256" y="4993360"/>
            <a:ext cx="1878330" cy="139065"/>
          </a:xfrm>
          <a:prstGeom prst="rect">
            <a:avLst/>
          </a:prstGeom>
        </p:spPr>
        <p:txBody>
          <a:bodyPr vert="horz" wrap="square" lIns="0" tIns="3175" rIns="0" bIns="0" rtlCol="0">
            <a:spAutoFit/>
          </a:bodyPr>
          <a:lstStyle/>
          <a:p>
            <a:pPr marL="12700">
              <a:lnSpc>
                <a:spcPct val="100000"/>
              </a:lnSpc>
              <a:spcBef>
                <a:spcPts val="25"/>
              </a:spcBef>
            </a:pPr>
            <a:r>
              <a:rPr sz="800" spc="-5" dirty="0">
                <a:latin typeface="Arial"/>
                <a:cs typeface="Arial"/>
              </a:rPr>
              <a:t>© Edunet Foundation. All rights</a:t>
            </a:r>
            <a:r>
              <a:rPr sz="800" spc="25" dirty="0">
                <a:latin typeface="Arial"/>
                <a:cs typeface="Arial"/>
              </a:rPr>
              <a:t> </a:t>
            </a:r>
            <a:r>
              <a:rPr sz="800" spc="-5" dirty="0">
                <a:latin typeface="Arial"/>
                <a:cs typeface="Arial"/>
              </a:rPr>
              <a:t>reserved.</a:t>
            </a:r>
            <a:endParaRPr sz="800">
              <a:latin typeface="Arial"/>
              <a:cs typeface="Arial"/>
            </a:endParaRPr>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lvl="0"/>
            <a:r>
              <a:rPr lang="en-IN" dirty="0"/>
              <a:t>Transmission Media and Topologies Media types</a:t>
            </a:r>
            <a:r>
              <a:rPr lang="en" dirty="0"/>
              <a:t> </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(15 hours)</a:t>
            </a:r>
            <a:endParaRPr dirty="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lvl="0"/>
            <a:r>
              <a:rPr lang="en-IN" dirty="0"/>
              <a:t>Concept of Server, client</a:t>
            </a:r>
            <a:endParaRPr dirty="0"/>
          </a:p>
          <a:p>
            <a:pPr lvl="0"/>
            <a:r>
              <a:rPr lang="en-IN" dirty="0"/>
              <a:t>Node</a:t>
            </a:r>
            <a:endParaRPr dirty="0"/>
          </a:p>
          <a:p>
            <a:pPr lvl="0"/>
            <a:r>
              <a:rPr lang="en-IN" dirty="0"/>
              <a:t>Segment</a:t>
            </a:r>
          </a:p>
          <a:p>
            <a:pPr lvl="0"/>
            <a:r>
              <a:rPr lang="en-IN" dirty="0"/>
              <a:t>Backbone</a:t>
            </a:r>
          </a:p>
          <a:p>
            <a:pPr lvl="0"/>
            <a:r>
              <a:rPr lang="en-IN" dirty="0"/>
              <a:t>Host</a:t>
            </a:r>
          </a:p>
          <a:p>
            <a:pPr lvl="0"/>
            <a:r>
              <a:rPr lang="en-IN" dirty="0"/>
              <a:t>Analog and Digital transmission</a:t>
            </a:r>
          </a:p>
          <a:p>
            <a:pPr lvl="0"/>
            <a:r>
              <a:rPr lang="en-IN" dirty="0"/>
              <a:t>Base band and Broadband transmission</a:t>
            </a:r>
          </a:p>
          <a:p>
            <a:pPr lvl="0"/>
            <a:r>
              <a:rPr lang="en-IN" dirty="0"/>
              <a:t>STP cable, UTP cable, Coaxial cable, </a:t>
            </a:r>
            <a:r>
              <a:rPr lang="en-IN" dirty="0" err="1"/>
              <a:t>Fiber</a:t>
            </a:r>
            <a:r>
              <a:rPr lang="en-IN" dirty="0"/>
              <a:t> cable and Connectors</a:t>
            </a:r>
          </a:p>
          <a:p>
            <a:pPr lvl="0"/>
            <a:r>
              <a:rPr lang="en-IN" dirty="0"/>
              <a:t>Physical and logical topologies, Bus, Star, Ring and Mesh topologies</a:t>
            </a:r>
          </a:p>
          <a:p>
            <a:pPr lvl="0"/>
            <a:r>
              <a:rPr lang="en-IN" dirty="0"/>
              <a:t>Concept of Asynchronous &amp; Synchronous Transmission</a:t>
            </a:r>
            <a:endParaRPr dirty="0"/>
          </a:p>
        </p:txBody>
      </p:sp>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Concept of Server, client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Client-Server Model</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IN" dirty="0"/>
              <a:t>It is a distributed application framework dividing tasks between servers and clients</a:t>
            </a:r>
          </a:p>
          <a:p>
            <a:pPr lvl="0"/>
            <a:r>
              <a:rPr lang="en-IN" dirty="0"/>
              <a:t>Clients initiate requests for services and servers provide that function or service.</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u="sng" dirty="0">
                <a:hlinkClick r:id="rId3"/>
              </a:rPr>
              <a:t>https://www.omnisci.com/technical-glossary/client-server</a:t>
            </a:r>
            <a:endParaRPr dirty="0"/>
          </a:p>
        </p:txBody>
      </p:sp>
      <p:pic>
        <p:nvPicPr>
          <p:cNvPr id="2" name="Picture 1"/>
          <p:cNvPicPr>
            <a:picLocks noChangeAspect="1"/>
          </p:cNvPicPr>
          <p:nvPr/>
        </p:nvPicPr>
        <p:blipFill>
          <a:blip r:embed="rId4"/>
          <a:stretch>
            <a:fillRect/>
          </a:stretch>
        </p:blipFill>
        <p:spPr>
          <a:xfrm>
            <a:off x="4711824" y="713500"/>
            <a:ext cx="4267204" cy="3375024"/>
          </a:xfrm>
          <a:prstGeom prst="rect">
            <a:avLst/>
          </a:prstGeom>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Concept of Server, client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Categories of Client-Server Computing</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IN" dirty="0"/>
              <a:t>There are four main categories of client-server computing:</a:t>
            </a:r>
          </a:p>
          <a:p>
            <a:pPr lvl="0"/>
            <a:r>
              <a:rPr lang="en-IN" dirty="0"/>
              <a:t>One-Tier architecture</a:t>
            </a:r>
          </a:p>
          <a:p>
            <a:pPr lvl="0"/>
            <a:r>
              <a:rPr lang="en-IN" dirty="0"/>
              <a:t>Two-Tier architecture</a:t>
            </a:r>
          </a:p>
          <a:p>
            <a:pPr lvl="0"/>
            <a:r>
              <a:rPr lang="en-IN" dirty="0"/>
              <a:t>Three-Tier architecture</a:t>
            </a:r>
          </a:p>
          <a:p>
            <a:pPr lvl="0"/>
            <a:r>
              <a:rPr lang="en-IN" dirty="0"/>
              <a:t>N-Tier architecture</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u="sng" dirty="0">
                <a:hlinkClick r:id="rId3"/>
              </a:rPr>
              <a:t>https://www.omnisci.com/technical-glossary/client-server</a:t>
            </a:r>
            <a:endParaRPr dirty="0"/>
          </a:p>
        </p:txBody>
      </p:sp>
      <p:pic>
        <p:nvPicPr>
          <p:cNvPr id="2" name="Picture 1"/>
          <p:cNvPicPr>
            <a:picLocks noChangeAspect="1"/>
          </p:cNvPicPr>
          <p:nvPr/>
        </p:nvPicPr>
        <p:blipFill>
          <a:blip r:embed="rId4"/>
          <a:stretch>
            <a:fillRect/>
          </a:stretch>
        </p:blipFill>
        <p:spPr>
          <a:xfrm>
            <a:off x="4711824" y="713500"/>
            <a:ext cx="4267204" cy="3375024"/>
          </a:xfrm>
          <a:prstGeom prst="rect">
            <a:avLst/>
          </a:prstGeom>
        </p:spPr>
      </p:pic>
    </p:spTree>
    <p:extLst>
      <p:ext uri="{BB962C8B-B14F-4D97-AF65-F5344CB8AC3E}">
        <p14:creationId xmlns:p14="http://schemas.microsoft.com/office/powerpoint/2010/main" val="1001222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613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69900" indent="-457834">
              <a:lnSpc>
                <a:spcPct val="100000"/>
              </a:lnSpc>
              <a:spcBef>
                <a:spcPts val="595"/>
              </a:spcBef>
              <a:buSzPct val="75000"/>
              <a:buChar char="●"/>
              <a:tabLst>
                <a:tab pos="469900" algn="l"/>
                <a:tab pos="470534" algn="l"/>
              </a:tabLst>
            </a:pPr>
            <a:r>
              <a:rPr lang="en-IN" sz="1800" spc="-10" dirty="0">
                <a:solidFill>
                  <a:srgbClr val="585858"/>
                </a:solidFill>
                <a:latin typeface="Arial"/>
                <a:cs typeface="Arial"/>
              </a:rPr>
              <a:t>Distinguish </a:t>
            </a:r>
            <a:r>
              <a:rPr lang="en-IN" sz="1800" spc="-40" dirty="0">
                <a:solidFill>
                  <a:srgbClr val="585858"/>
                </a:solidFill>
                <a:latin typeface="Arial"/>
                <a:cs typeface="Arial"/>
              </a:rPr>
              <a:t>between </a:t>
            </a:r>
            <a:r>
              <a:rPr lang="en-IN" sz="1800" spc="-30" dirty="0">
                <a:solidFill>
                  <a:srgbClr val="585858"/>
                </a:solidFill>
                <a:latin typeface="Arial"/>
                <a:cs typeface="Arial"/>
              </a:rPr>
              <a:t>System </a:t>
            </a:r>
            <a:r>
              <a:rPr lang="en-IN" sz="1800" spc="-10" dirty="0">
                <a:solidFill>
                  <a:srgbClr val="585858"/>
                </a:solidFill>
                <a:latin typeface="Arial"/>
                <a:cs typeface="Arial"/>
              </a:rPr>
              <a:t>Software </a:t>
            </a:r>
            <a:r>
              <a:rPr lang="en-IN" sz="1800" spc="-20" dirty="0">
                <a:solidFill>
                  <a:srgbClr val="585858"/>
                </a:solidFill>
                <a:latin typeface="Arial"/>
                <a:cs typeface="Arial"/>
              </a:rPr>
              <a:t>and </a:t>
            </a:r>
            <a:r>
              <a:rPr lang="en-IN" sz="1800" spc="-30" dirty="0">
                <a:solidFill>
                  <a:srgbClr val="585858"/>
                </a:solidFill>
                <a:latin typeface="Arial"/>
                <a:cs typeface="Arial"/>
              </a:rPr>
              <a:t>Application</a:t>
            </a:r>
            <a:r>
              <a:rPr lang="en-IN" sz="1800" spc="330" dirty="0">
                <a:solidFill>
                  <a:srgbClr val="585858"/>
                </a:solidFill>
                <a:latin typeface="Arial"/>
                <a:cs typeface="Arial"/>
              </a:rPr>
              <a:t> </a:t>
            </a:r>
            <a:r>
              <a:rPr lang="en-IN" sz="1800" spc="-10" dirty="0">
                <a:solidFill>
                  <a:srgbClr val="585858"/>
                </a:solidFill>
                <a:latin typeface="Arial"/>
                <a:cs typeface="Arial"/>
              </a:rPr>
              <a:t>Software</a:t>
            </a:r>
            <a:endParaRPr lang="en-IN" sz="1800" dirty="0">
              <a:latin typeface="Arial"/>
              <a:cs typeface="Arial"/>
            </a:endParaRPr>
          </a:p>
          <a:p>
            <a:pPr marL="469900" indent="-457834">
              <a:lnSpc>
                <a:spcPct val="100000"/>
              </a:lnSpc>
              <a:spcBef>
                <a:spcPts val="495"/>
              </a:spcBef>
              <a:buSzPct val="75000"/>
              <a:buChar char="●"/>
              <a:tabLst>
                <a:tab pos="469900" algn="l"/>
                <a:tab pos="470534" algn="l"/>
              </a:tabLst>
            </a:pPr>
            <a:r>
              <a:rPr lang="en-IN" sz="1800" spc="-5" dirty="0">
                <a:solidFill>
                  <a:srgbClr val="585858"/>
                </a:solidFill>
                <a:latin typeface="Arial"/>
                <a:cs typeface="Arial"/>
              </a:rPr>
              <a:t>Differentiate </a:t>
            </a:r>
            <a:r>
              <a:rPr lang="en-IN" sz="1800" spc="-35" dirty="0">
                <a:solidFill>
                  <a:srgbClr val="585858"/>
                </a:solidFill>
                <a:latin typeface="Arial"/>
                <a:cs typeface="Arial"/>
              </a:rPr>
              <a:t>between </a:t>
            </a:r>
            <a:r>
              <a:rPr lang="en-IN" sz="1800" dirty="0">
                <a:solidFill>
                  <a:srgbClr val="585858"/>
                </a:solidFill>
                <a:latin typeface="Arial"/>
                <a:cs typeface="Arial"/>
              </a:rPr>
              <a:t>Linux </a:t>
            </a:r>
            <a:r>
              <a:rPr lang="en-IN" sz="1800" spc="-20" dirty="0">
                <a:solidFill>
                  <a:srgbClr val="585858"/>
                </a:solidFill>
                <a:latin typeface="Arial"/>
                <a:cs typeface="Arial"/>
              </a:rPr>
              <a:t>and </a:t>
            </a:r>
            <a:r>
              <a:rPr lang="en-IN" sz="1800" spc="-5" dirty="0">
                <a:solidFill>
                  <a:srgbClr val="585858"/>
                </a:solidFill>
                <a:latin typeface="Arial"/>
                <a:cs typeface="Arial"/>
              </a:rPr>
              <a:t>Windows</a:t>
            </a:r>
            <a:r>
              <a:rPr lang="en-IN" sz="1800" spc="-380" dirty="0">
                <a:solidFill>
                  <a:srgbClr val="585858"/>
                </a:solidFill>
                <a:latin typeface="Arial"/>
                <a:cs typeface="Arial"/>
              </a:rPr>
              <a:t> </a:t>
            </a:r>
            <a:r>
              <a:rPr lang="en-IN" sz="1800" dirty="0">
                <a:solidFill>
                  <a:srgbClr val="585858"/>
                </a:solidFill>
                <a:latin typeface="Arial"/>
                <a:cs typeface="Arial"/>
              </a:rPr>
              <a:t>OS</a:t>
            </a:r>
            <a:endParaRPr lang="en-IN" sz="1800" dirty="0">
              <a:latin typeface="Arial"/>
              <a:cs typeface="Arial"/>
            </a:endParaRPr>
          </a:p>
          <a:p>
            <a:pPr marL="469900" indent="-457834">
              <a:lnSpc>
                <a:spcPct val="100000"/>
              </a:lnSpc>
              <a:spcBef>
                <a:spcPts val="425"/>
              </a:spcBef>
              <a:buSzPct val="75000"/>
              <a:buChar char="●"/>
              <a:tabLst>
                <a:tab pos="469900" algn="l"/>
                <a:tab pos="470534" algn="l"/>
              </a:tabLst>
            </a:pPr>
            <a:r>
              <a:rPr lang="en-IN" sz="1800" spc="-5" dirty="0">
                <a:solidFill>
                  <a:srgbClr val="585858"/>
                </a:solidFill>
                <a:latin typeface="Arial"/>
                <a:cs typeface="Arial"/>
              </a:rPr>
              <a:t>Windows </a:t>
            </a:r>
            <a:r>
              <a:rPr lang="en-IN" sz="1800" spc="5" dirty="0">
                <a:solidFill>
                  <a:srgbClr val="585858"/>
                </a:solidFill>
                <a:latin typeface="Arial"/>
                <a:cs typeface="Arial"/>
              </a:rPr>
              <a:t>32 </a:t>
            </a:r>
            <a:r>
              <a:rPr lang="en-IN" sz="1800" spc="-20" dirty="0">
                <a:solidFill>
                  <a:srgbClr val="585858"/>
                </a:solidFill>
                <a:latin typeface="Arial"/>
                <a:cs typeface="Arial"/>
              </a:rPr>
              <a:t>bit, and </a:t>
            </a:r>
            <a:r>
              <a:rPr lang="en-IN" sz="1800" dirty="0">
                <a:solidFill>
                  <a:srgbClr val="585858"/>
                </a:solidFill>
                <a:latin typeface="Arial"/>
                <a:cs typeface="Arial"/>
              </a:rPr>
              <a:t>64 </a:t>
            </a:r>
            <a:r>
              <a:rPr lang="en-IN" sz="1800" spc="-25" dirty="0">
                <a:solidFill>
                  <a:srgbClr val="585858"/>
                </a:solidFill>
                <a:latin typeface="Arial"/>
                <a:cs typeface="Arial"/>
              </a:rPr>
              <a:t>bit</a:t>
            </a:r>
            <a:r>
              <a:rPr lang="en-IN" sz="1800" spc="100" dirty="0">
                <a:solidFill>
                  <a:srgbClr val="585858"/>
                </a:solidFill>
                <a:latin typeface="Arial"/>
                <a:cs typeface="Arial"/>
              </a:rPr>
              <a:t> </a:t>
            </a:r>
            <a:r>
              <a:rPr lang="en-IN" sz="1800" spc="-30" dirty="0">
                <a:solidFill>
                  <a:srgbClr val="585858"/>
                </a:solidFill>
                <a:latin typeface="Arial"/>
                <a:cs typeface="Arial"/>
              </a:rPr>
              <a:t>System</a:t>
            </a:r>
            <a:endParaRPr lang="en-IN" sz="1800" dirty="0">
              <a:latin typeface="Arial"/>
              <a:cs typeface="Arial"/>
            </a:endParaRPr>
          </a:p>
          <a:p>
            <a:pPr marL="469900" marR="128905" indent="-457834">
              <a:lnSpc>
                <a:spcPts val="3300"/>
              </a:lnSpc>
              <a:spcBef>
                <a:spcPts val="185"/>
              </a:spcBef>
              <a:buSzPct val="75000"/>
              <a:buChar char="●"/>
              <a:tabLst>
                <a:tab pos="469900" algn="l"/>
                <a:tab pos="470534" algn="l"/>
              </a:tabLst>
            </a:pPr>
            <a:r>
              <a:rPr lang="en-IN" sz="1800" spc="-5" dirty="0">
                <a:solidFill>
                  <a:srgbClr val="585858"/>
                </a:solidFill>
                <a:latin typeface="Arial"/>
                <a:cs typeface="Arial"/>
              </a:rPr>
              <a:t>FDISK, </a:t>
            </a:r>
            <a:r>
              <a:rPr lang="en-IN" sz="1800" spc="-10" dirty="0">
                <a:solidFill>
                  <a:srgbClr val="585858"/>
                </a:solidFill>
                <a:latin typeface="Arial"/>
                <a:cs typeface="Arial"/>
              </a:rPr>
              <a:t>Format, </a:t>
            </a:r>
            <a:r>
              <a:rPr lang="en-IN" sz="1800" spc="-20" dirty="0">
                <a:solidFill>
                  <a:srgbClr val="585858"/>
                </a:solidFill>
                <a:latin typeface="Arial"/>
                <a:cs typeface="Arial"/>
              </a:rPr>
              <a:t>Scandisk, </a:t>
            </a:r>
            <a:r>
              <a:rPr lang="en-IN" sz="1800" dirty="0">
                <a:solidFill>
                  <a:srgbClr val="585858"/>
                </a:solidFill>
                <a:latin typeface="Arial"/>
                <a:cs typeface="Arial"/>
              </a:rPr>
              <a:t>FAT </a:t>
            </a:r>
            <a:r>
              <a:rPr lang="en-IN" sz="1800" spc="-25" dirty="0">
                <a:solidFill>
                  <a:srgbClr val="585858"/>
                </a:solidFill>
                <a:latin typeface="Arial"/>
                <a:cs typeface="Arial"/>
              </a:rPr>
              <a:t>System, </a:t>
            </a:r>
            <a:r>
              <a:rPr lang="en-IN" sz="1800" spc="-10" dirty="0">
                <a:solidFill>
                  <a:srgbClr val="585858"/>
                </a:solidFill>
                <a:latin typeface="Arial"/>
                <a:cs typeface="Arial"/>
              </a:rPr>
              <a:t>NTFS </a:t>
            </a:r>
            <a:r>
              <a:rPr lang="en-IN" sz="1800" spc="-15" dirty="0">
                <a:solidFill>
                  <a:srgbClr val="585858"/>
                </a:solidFill>
                <a:latin typeface="Arial"/>
                <a:cs typeface="Arial"/>
              </a:rPr>
              <a:t>and Directories,  </a:t>
            </a:r>
            <a:r>
              <a:rPr lang="en-IN" sz="1800" spc="-20" dirty="0">
                <a:solidFill>
                  <a:srgbClr val="585858"/>
                </a:solidFill>
                <a:latin typeface="Arial"/>
                <a:cs typeface="Arial"/>
              </a:rPr>
              <a:t>Fragmentation and </a:t>
            </a:r>
            <a:r>
              <a:rPr lang="en-IN" sz="1800" spc="-25" dirty="0">
                <a:solidFill>
                  <a:srgbClr val="585858"/>
                </a:solidFill>
                <a:latin typeface="Arial"/>
                <a:cs typeface="Arial"/>
              </a:rPr>
              <a:t>defragmentation</a:t>
            </a:r>
            <a:r>
              <a:rPr lang="en-IN" sz="1800" spc="535" dirty="0">
                <a:solidFill>
                  <a:srgbClr val="585858"/>
                </a:solidFill>
                <a:latin typeface="Arial"/>
                <a:cs typeface="Arial"/>
              </a:rPr>
              <a:t> </a:t>
            </a:r>
            <a:r>
              <a:rPr lang="en-IN" sz="1800" spc="-20" dirty="0">
                <a:solidFill>
                  <a:srgbClr val="585858"/>
                </a:solidFill>
                <a:latin typeface="Arial"/>
                <a:cs typeface="Arial"/>
              </a:rPr>
              <a:t>disk</a:t>
            </a:r>
            <a:endParaRPr lang="en-IN" sz="1800" dirty="0">
              <a:latin typeface="Arial"/>
              <a:cs typeface="Arial"/>
            </a:endParaRPr>
          </a:p>
          <a:p>
            <a:pPr marL="457200" lvl="0" indent="-342900" algn="l" rtl="0">
              <a:spcBef>
                <a:spcPts val="0"/>
              </a:spcBef>
              <a:spcAft>
                <a:spcPts val="0"/>
              </a:spcAft>
              <a:buSzPts val="1800"/>
              <a:buChar char="●"/>
            </a:pPr>
            <a:endParaRPr dirty="0"/>
          </a:p>
          <a:p>
            <a:pPr marL="114300" lvl="0" indent="0" algn="l" rtl="0">
              <a:spcBef>
                <a:spcPts val="0"/>
              </a:spcBef>
              <a:spcAft>
                <a:spcPts val="0"/>
              </a:spcAft>
              <a:buSzPts val="1800"/>
              <a:buNone/>
            </a:pPr>
            <a:endParaRPr dirty="0"/>
          </a:p>
        </p:txBody>
      </p:sp>
    </p:spTree>
    <p:extLst>
      <p:ext uri="{BB962C8B-B14F-4D97-AF65-F5344CB8AC3E}">
        <p14:creationId xmlns:p14="http://schemas.microsoft.com/office/powerpoint/2010/main" val="3809212013"/>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Concept of Server, client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Difference Between Client and Server</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IN" dirty="0"/>
              <a:t>Client computing is classified as:</a:t>
            </a:r>
          </a:p>
          <a:p>
            <a:pPr lvl="0"/>
            <a:r>
              <a:rPr lang="en-IN" dirty="0"/>
              <a:t>Thick client</a:t>
            </a:r>
          </a:p>
          <a:p>
            <a:pPr lvl="0"/>
            <a:r>
              <a:rPr lang="en-IN" dirty="0"/>
              <a:t>Thin client</a:t>
            </a:r>
          </a:p>
          <a:p>
            <a:pPr lvl="0"/>
            <a:r>
              <a:rPr lang="en-IN" dirty="0"/>
              <a:t>Hybrid client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u="sng" dirty="0">
                <a:hlinkClick r:id="rId3"/>
              </a:rPr>
              <a:t>https://www.omnisci.com/technical-glossary/client-server</a:t>
            </a:r>
            <a:endParaRPr dirty="0"/>
          </a:p>
        </p:txBody>
      </p:sp>
      <p:pic>
        <p:nvPicPr>
          <p:cNvPr id="2" name="Picture 1"/>
          <p:cNvPicPr>
            <a:picLocks noChangeAspect="1"/>
          </p:cNvPicPr>
          <p:nvPr/>
        </p:nvPicPr>
        <p:blipFill>
          <a:blip r:embed="rId4"/>
          <a:stretch>
            <a:fillRect/>
          </a:stretch>
        </p:blipFill>
        <p:spPr>
          <a:xfrm>
            <a:off x="4711824" y="713500"/>
            <a:ext cx="4267204" cy="3375024"/>
          </a:xfrm>
          <a:prstGeom prst="rect">
            <a:avLst/>
          </a:prstGeom>
        </p:spPr>
      </p:pic>
    </p:spTree>
    <p:extLst>
      <p:ext uri="{BB962C8B-B14F-4D97-AF65-F5344CB8AC3E}">
        <p14:creationId xmlns:p14="http://schemas.microsoft.com/office/powerpoint/2010/main" val="1370345954"/>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Concept of Server, client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Difference Between Client and Server</a:t>
            </a:r>
            <a:endParaRPr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lvl="0"/>
            <a:r>
              <a:rPr lang="en-IN" dirty="0"/>
              <a:t>A server is a device or computer program that provides functionality for other devices or programs. </a:t>
            </a:r>
          </a:p>
          <a:p>
            <a:pPr lvl="0"/>
            <a:r>
              <a:rPr lang="en-IN" dirty="0"/>
              <a:t>Some common examples of servers include:</a:t>
            </a:r>
          </a:p>
          <a:p>
            <a:pPr lvl="0"/>
            <a:r>
              <a:rPr lang="en-IN" dirty="0"/>
              <a:t>Application Server</a:t>
            </a:r>
          </a:p>
          <a:p>
            <a:pPr lvl="0"/>
            <a:r>
              <a:rPr lang="en-IN" dirty="0"/>
              <a:t>Computing Server</a:t>
            </a:r>
          </a:p>
          <a:p>
            <a:pPr lvl="0"/>
            <a:r>
              <a:rPr lang="en-IN" dirty="0"/>
              <a:t>Database Server</a:t>
            </a:r>
          </a:p>
          <a:p>
            <a:pPr lvl="0"/>
            <a:r>
              <a:rPr lang="en-IN" dirty="0"/>
              <a:t>Web Server</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u="sng" dirty="0">
                <a:hlinkClick r:id="rId3"/>
              </a:rPr>
              <a:t>https://www.omnisci.com/technical-glossary/client-server</a:t>
            </a:r>
            <a:endParaRPr dirty="0"/>
          </a:p>
        </p:txBody>
      </p:sp>
      <p:pic>
        <p:nvPicPr>
          <p:cNvPr id="2" name="Picture 1"/>
          <p:cNvPicPr>
            <a:picLocks noChangeAspect="1"/>
          </p:cNvPicPr>
          <p:nvPr/>
        </p:nvPicPr>
        <p:blipFill>
          <a:blip r:embed="rId4"/>
          <a:stretch>
            <a:fillRect/>
          </a:stretch>
        </p:blipFill>
        <p:spPr>
          <a:xfrm>
            <a:off x="4711824" y="713500"/>
            <a:ext cx="4267204" cy="3375024"/>
          </a:xfrm>
          <a:prstGeom prst="rect">
            <a:avLst/>
          </a:prstGeom>
        </p:spPr>
      </p:pic>
    </p:spTree>
    <p:extLst>
      <p:ext uri="{BB962C8B-B14F-4D97-AF65-F5344CB8AC3E}">
        <p14:creationId xmlns:p14="http://schemas.microsoft.com/office/powerpoint/2010/main" val="280693755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Concept of Server, client</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Difference Between Server-Side Programming and Client-Side Programming</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Server-side programming refers to a program that runs on the server and focuses on the generation of dynamic content.</a:t>
            </a:r>
          </a:p>
          <a:p>
            <a:pPr lvl="0"/>
            <a:r>
              <a:rPr lang="en-IN" dirty="0"/>
              <a:t>Client-side programming refers to a program that runs on the client machine and focuses on the user interface and other processes such as reading and/or writing cookies.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u="sng" dirty="0">
                <a:hlinkClick r:id="rId3"/>
              </a:rPr>
              <a:t>https://www.omnisci.com/technical-glossary/client-server</a:t>
            </a:r>
            <a:endParaRPr dirty="0"/>
          </a:p>
        </p:txBody>
      </p:sp>
      <p:pic>
        <p:nvPicPr>
          <p:cNvPr id="2" name="Picture 1"/>
          <p:cNvPicPr>
            <a:picLocks noChangeAspect="1"/>
          </p:cNvPicPr>
          <p:nvPr/>
        </p:nvPicPr>
        <p:blipFill>
          <a:blip r:embed="rId4"/>
          <a:stretch>
            <a:fillRect/>
          </a:stretch>
        </p:blipFill>
        <p:spPr>
          <a:xfrm>
            <a:off x="4711824" y="713500"/>
            <a:ext cx="4267204" cy="3375024"/>
          </a:xfrm>
          <a:prstGeom prst="rect">
            <a:avLst/>
          </a:prstGeom>
        </p:spPr>
      </p:pic>
    </p:spTree>
    <p:extLst>
      <p:ext uri="{BB962C8B-B14F-4D97-AF65-F5344CB8AC3E}">
        <p14:creationId xmlns:p14="http://schemas.microsoft.com/office/powerpoint/2010/main" val="2124666762"/>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Concept of Server, client</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Client-Server vs Peer-to-Peer</a:t>
            </a:r>
            <a:endParaRPr dirty="0"/>
          </a:p>
        </p:txBody>
      </p:sp>
      <p:sp>
        <p:nvSpPr>
          <p:cNvPr id="75" name="Google Shape;75;p15"/>
          <p:cNvSpPr txBox="1">
            <a:spLocks noGrp="1"/>
          </p:cNvSpPr>
          <p:nvPr>
            <p:ph type="body" idx="2"/>
          </p:nvPr>
        </p:nvSpPr>
        <p:spPr>
          <a:xfrm>
            <a:off x="462275" y="2220686"/>
            <a:ext cx="3837000" cy="2442539"/>
          </a:xfrm>
          <a:prstGeom prst="rect">
            <a:avLst/>
          </a:prstGeom>
        </p:spPr>
        <p:txBody>
          <a:bodyPr spcFirstLastPara="1" wrap="square" lIns="91425" tIns="91425" rIns="91425" bIns="91425" anchor="ctr" anchorCtr="0">
            <a:noAutofit/>
          </a:bodyPr>
          <a:lstStyle/>
          <a:p>
            <a:pPr lvl="0"/>
            <a:r>
              <a:rPr lang="en-IN" dirty="0"/>
              <a:t>Peer-to-peer (P2P) is a decentralized communications model</a:t>
            </a:r>
          </a:p>
          <a:p>
            <a:pPr lvl="0"/>
            <a:r>
              <a:rPr lang="en-IN" dirty="0"/>
              <a:t>In client-server computing, a centralized communications model, the server is the central node that communicates with other client nodes.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u="sng" dirty="0">
                <a:hlinkClick r:id="rId3"/>
              </a:rPr>
              <a:t>https://www.omnisci.com/technical-glossary/client-server</a:t>
            </a:r>
            <a:endParaRPr dirty="0"/>
          </a:p>
        </p:txBody>
      </p:sp>
      <p:pic>
        <p:nvPicPr>
          <p:cNvPr id="2" name="Picture 1"/>
          <p:cNvPicPr>
            <a:picLocks noChangeAspect="1"/>
          </p:cNvPicPr>
          <p:nvPr/>
        </p:nvPicPr>
        <p:blipFill>
          <a:blip r:embed="rId4"/>
          <a:stretch>
            <a:fillRect/>
          </a:stretch>
        </p:blipFill>
        <p:spPr>
          <a:xfrm>
            <a:off x="4711824" y="713500"/>
            <a:ext cx="4267204" cy="3375024"/>
          </a:xfrm>
          <a:prstGeom prst="rect">
            <a:avLst/>
          </a:prstGeom>
        </p:spPr>
      </p:pic>
    </p:spTree>
    <p:extLst>
      <p:ext uri="{BB962C8B-B14F-4D97-AF65-F5344CB8AC3E}">
        <p14:creationId xmlns:p14="http://schemas.microsoft.com/office/powerpoint/2010/main" val="1111382078"/>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Node</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What is a computer network and where do network nodes fit in?</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A computer network is a system of computers and computing devices that are connected via communication links.</a:t>
            </a:r>
          </a:p>
          <a:p>
            <a:pPr lvl="0"/>
            <a:r>
              <a:rPr lang="en-IN" dirty="0"/>
              <a:t>A network node is a connection point in a communications network.</a:t>
            </a:r>
            <a:endParaRPr dirty="0"/>
          </a:p>
        </p:txBody>
      </p:sp>
      <p:sp>
        <p:nvSpPr>
          <p:cNvPr id="77" name="Google Shape;77;p15"/>
          <p:cNvSpPr txBox="1">
            <a:spLocks noGrp="1"/>
          </p:cNvSpPr>
          <p:nvPr>
            <p:ph type="body" idx="3"/>
          </p:nvPr>
        </p:nvSpPr>
        <p:spPr>
          <a:xfrm>
            <a:off x="5157513" y="45754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u="sng" dirty="0">
                <a:hlinkClick r:id="rId3"/>
              </a:rPr>
              <a:t>https://www.elprocus.com/what-are-network-nodes-in-computer-network-and-their-types/</a:t>
            </a:r>
            <a:endParaRPr lang="en-IN" u="sng" dirty="0"/>
          </a:p>
          <a:p>
            <a:pPr marL="0" lvl="0" indent="0">
              <a:spcAft>
                <a:spcPts val="1600"/>
              </a:spcAft>
              <a:buNone/>
            </a:pPr>
            <a:endParaRPr dirty="0"/>
          </a:p>
        </p:txBody>
      </p:sp>
      <p:pic>
        <p:nvPicPr>
          <p:cNvPr id="3" name="Picture 2"/>
          <p:cNvPicPr>
            <a:picLocks noChangeAspect="1"/>
          </p:cNvPicPr>
          <p:nvPr/>
        </p:nvPicPr>
        <p:blipFill>
          <a:blip r:embed="rId4"/>
          <a:stretch>
            <a:fillRect/>
          </a:stretch>
        </p:blipFill>
        <p:spPr>
          <a:xfrm>
            <a:off x="4624251" y="1034200"/>
            <a:ext cx="4464024" cy="2414394"/>
          </a:xfrm>
          <a:prstGeom prst="rect">
            <a:avLst/>
          </a:prstGeom>
        </p:spPr>
      </p:pic>
    </p:spTree>
    <p:extLst>
      <p:ext uri="{BB962C8B-B14F-4D97-AF65-F5344CB8AC3E}">
        <p14:creationId xmlns:p14="http://schemas.microsoft.com/office/powerpoint/2010/main" val="1091698362"/>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Node</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What does a network node do?</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A network node sits at a point in the network where it sends, receives, stores or creates information.</a:t>
            </a:r>
          </a:p>
          <a:p>
            <a:pPr lvl="0"/>
            <a:r>
              <a:rPr lang="en-IN" dirty="0"/>
              <a:t>It transmits data to communicate with other nodes in the network.</a:t>
            </a:r>
            <a:endParaRPr dirty="0"/>
          </a:p>
        </p:txBody>
      </p:sp>
      <p:sp>
        <p:nvSpPr>
          <p:cNvPr id="77" name="Google Shape;77;p15"/>
          <p:cNvSpPr txBox="1">
            <a:spLocks noGrp="1"/>
          </p:cNvSpPr>
          <p:nvPr>
            <p:ph type="body" idx="3"/>
          </p:nvPr>
        </p:nvSpPr>
        <p:spPr>
          <a:xfrm>
            <a:off x="5157513" y="45754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u="sng" dirty="0">
                <a:hlinkClick r:id="rId3"/>
              </a:rPr>
              <a:t>https://www.elprocus.com/what-are-network-nodes-in-computer-network-and-their-types/</a:t>
            </a:r>
            <a:endParaRPr lang="en-IN" u="sng" dirty="0"/>
          </a:p>
          <a:p>
            <a:pPr marL="0" lvl="0" indent="0">
              <a:spcAft>
                <a:spcPts val="1600"/>
              </a:spcAft>
              <a:buNone/>
            </a:pPr>
            <a:endParaRPr dirty="0"/>
          </a:p>
        </p:txBody>
      </p:sp>
      <p:pic>
        <p:nvPicPr>
          <p:cNvPr id="3" name="Picture 2"/>
          <p:cNvPicPr>
            <a:picLocks noChangeAspect="1"/>
          </p:cNvPicPr>
          <p:nvPr/>
        </p:nvPicPr>
        <p:blipFill>
          <a:blip r:embed="rId4"/>
          <a:stretch>
            <a:fillRect/>
          </a:stretch>
        </p:blipFill>
        <p:spPr>
          <a:xfrm>
            <a:off x="4624251" y="1034200"/>
            <a:ext cx="4464024" cy="2414394"/>
          </a:xfrm>
          <a:prstGeom prst="rect">
            <a:avLst/>
          </a:prstGeom>
        </p:spPr>
      </p:pic>
    </p:spTree>
    <p:extLst>
      <p:ext uri="{BB962C8B-B14F-4D97-AF65-F5344CB8AC3E}">
        <p14:creationId xmlns:p14="http://schemas.microsoft.com/office/powerpoint/2010/main" val="2766678979"/>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Node</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Types of network nodes</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By network Type</a:t>
            </a:r>
          </a:p>
          <a:p>
            <a:pPr lvl="0"/>
            <a:r>
              <a:rPr lang="en-IN" dirty="0"/>
              <a:t>Data communications</a:t>
            </a:r>
          </a:p>
          <a:p>
            <a:pPr lvl="0"/>
            <a:r>
              <a:rPr lang="en-IN" dirty="0"/>
              <a:t>Internet network</a:t>
            </a:r>
          </a:p>
          <a:p>
            <a:pPr lvl="0"/>
            <a:r>
              <a:rPr lang="en-IN" dirty="0"/>
              <a:t>LANs and wide area networks</a:t>
            </a:r>
          </a:p>
          <a:p>
            <a:pPr lvl="0"/>
            <a:r>
              <a:rPr lang="en-IN" dirty="0"/>
              <a:t>Telecommunications network</a:t>
            </a:r>
          </a:p>
          <a:p>
            <a:pPr lvl="0"/>
            <a:r>
              <a:rPr lang="en-IN" dirty="0"/>
              <a:t>Cable system</a:t>
            </a:r>
            <a:endParaRPr dirty="0"/>
          </a:p>
        </p:txBody>
      </p:sp>
      <p:sp>
        <p:nvSpPr>
          <p:cNvPr id="77" name="Google Shape;77;p15"/>
          <p:cNvSpPr txBox="1">
            <a:spLocks noGrp="1"/>
          </p:cNvSpPr>
          <p:nvPr>
            <p:ph type="body" idx="3"/>
          </p:nvPr>
        </p:nvSpPr>
        <p:spPr>
          <a:xfrm>
            <a:off x="5157513" y="45754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u="sng" dirty="0">
                <a:hlinkClick r:id="rId3"/>
              </a:rPr>
              <a:t>https://www.elprocus.com/what-are-network-nodes-in-computer-network-and-their-types/</a:t>
            </a:r>
            <a:endParaRPr lang="en-IN" u="sng" dirty="0"/>
          </a:p>
          <a:p>
            <a:pPr marL="0" lvl="0" indent="0">
              <a:spcAft>
                <a:spcPts val="1600"/>
              </a:spcAft>
              <a:buNone/>
            </a:pPr>
            <a:endParaRPr dirty="0"/>
          </a:p>
        </p:txBody>
      </p:sp>
      <p:pic>
        <p:nvPicPr>
          <p:cNvPr id="3" name="Picture 2"/>
          <p:cNvPicPr>
            <a:picLocks noChangeAspect="1"/>
          </p:cNvPicPr>
          <p:nvPr/>
        </p:nvPicPr>
        <p:blipFill>
          <a:blip r:embed="rId4"/>
          <a:stretch>
            <a:fillRect/>
          </a:stretch>
        </p:blipFill>
        <p:spPr>
          <a:xfrm>
            <a:off x="4624251" y="1034200"/>
            <a:ext cx="4464024" cy="2414394"/>
          </a:xfrm>
          <a:prstGeom prst="rect">
            <a:avLst/>
          </a:prstGeom>
        </p:spPr>
      </p:pic>
    </p:spTree>
    <p:extLst>
      <p:ext uri="{BB962C8B-B14F-4D97-AF65-F5344CB8AC3E}">
        <p14:creationId xmlns:p14="http://schemas.microsoft.com/office/powerpoint/2010/main" val="121316674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Node</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Types of network nodes</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By network topologies:</a:t>
            </a:r>
          </a:p>
          <a:p>
            <a:pPr lvl="0"/>
            <a:r>
              <a:rPr lang="en-IN" dirty="0"/>
              <a:t>Bus topology</a:t>
            </a:r>
          </a:p>
          <a:p>
            <a:pPr lvl="0"/>
            <a:r>
              <a:rPr lang="en-IN" dirty="0"/>
              <a:t>Ring topology </a:t>
            </a:r>
          </a:p>
          <a:p>
            <a:pPr lvl="0"/>
            <a:r>
              <a:rPr lang="en-IN" dirty="0"/>
              <a:t>Star topology </a:t>
            </a:r>
          </a:p>
          <a:p>
            <a:pPr lvl="0"/>
            <a:r>
              <a:rPr lang="en-IN" dirty="0"/>
              <a:t>Mesh topology </a:t>
            </a:r>
          </a:p>
        </p:txBody>
      </p:sp>
      <p:sp>
        <p:nvSpPr>
          <p:cNvPr id="77" name="Google Shape;77;p15"/>
          <p:cNvSpPr txBox="1">
            <a:spLocks noGrp="1"/>
          </p:cNvSpPr>
          <p:nvPr>
            <p:ph type="body" idx="3"/>
          </p:nvPr>
        </p:nvSpPr>
        <p:spPr>
          <a:xfrm>
            <a:off x="5000759" y="4144400"/>
            <a:ext cx="3397500" cy="175500"/>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https://www.techtarget.com/searchnetworking/definition/node#:~:text=A%20network%20node%20sits%20at,as%20modems%2C%20PCs%20and%20printers</a:t>
            </a:r>
            <a:r>
              <a:rPr lang="en-IN" dirty="0"/>
              <a:t>.</a:t>
            </a:r>
          </a:p>
          <a:p>
            <a:pPr marL="0" lvl="0" indent="0">
              <a:spcAft>
                <a:spcPts val="1600"/>
              </a:spcAft>
              <a:buNone/>
            </a:pPr>
            <a:endParaRPr dirty="0"/>
          </a:p>
        </p:txBody>
      </p:sp>
      <p:pic>
        <p:nvPicPr>
          <p:cNvPr id="2" name="Picture 1"/>
          <p:cNvPicPr>
            <a:picLocks noChangeAspect="1"/>
          </p:cNvPicPr>
          <p:nvPr/>
        </p:nvPicPr>
        <p:blipFill>
          <a:blip r:embed="rId4"/>
          <a:stretch>
            <a:fillRect/>
          </a:stretch>
        </p:blipFill>
        <p:spPr>
          <a:xfrm>
            <a:off x="4633246" y="861595"/>
            <a:ext cx="4380260" cy="2835194"/>
          </a:xfrm>
          <a:prstGeom prst="rect">
            <a:avLst/>
          </a:prstGeom>
        </p:spPr>
      </p:pic>
    </p:spTree>
    <p:extLst>
      <p:ext uri="{BB962C8B-B14F-4D97-AF65-F5344CB8AC3E}">
        <p14:creationId xmlns:p14="http://schemas.microsoft.com/office/powerpoint/2010/main" val="2017928553"/>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Segment</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What is network segment?</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A network segment is a portion of a computer network. </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https://www.reddit.com/r/ccnp/comments/cu85ui/what_is_the_definition_of_a_network_segment/</a:t>
            </a:r>
            <a:endParaRPr lang="en-IN" u="sng" dirty="0"/>
          </a:p>
          <a:p>
            <a:endParaRPr dirty="0"/>
          </a:p>
        </p:txBody>
      </p:sp>
      <p:pic>
        <p:nvPicPr>
          <p:cNvPr id="3" name="Picture 2"/>
          <p:cNvPicPr>
            <a:picLocks noChangeAspect="1"/>
          </p:cNvPicPr>
          <p:nvPr/>
        </p:nvPicPr>
        <p:blipFill>
          <a:blip r:embed="rId4"/>
          <a:stretch>
            <a:fillRect/>
          </a:stretch>
        </p:blipFill>
        <p:spPr>
          <a:xfrm>
            <a:off x="4807268" y="563199"/>
            <a:ext cx="4193042" cy="3510281"/>
          </a:xfrm>
          <a:prstGeom prst="rect">
            <a:avLst/>
          </a:prstGeom>
        </p:spPr>
      </p:pic>
    </p:spTree>
    <p:extLst>
      <p:ext uri="{BB962C8B-B14F-4D97-AF65-F5344CB8AC3E}">
        <p14:creationId xmlns:p14="http://schemas.microsoft.com/office/powerpoint/2010/main" val="172308044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Backbone</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What is a backbone network?</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A Backbone Network is a Network containing a high capacity connectivity infrastructure that backbone to the different part of the network.</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https://www.geeksforgeeks.org/types-and-uses-of-backbone-networks/</a:t>
            </a:r>
            <a:endParaRPr lang="en-IN" u="sng" dirty="0"/>
          </a:p>
          <a:p>
            <a:endParaRPr dirty="0"/>
          </a:p>
        </p:txBody>
      </p:sp>
      <p:pic>
        <p:nvPicPr>
          <p:cNvPr id="2" name="Picture 1"/>
          <p:cNvPicPr>
            <a:picLocks noChangeAspect="1"/>
          </p:cNvPicPr>
          <p:nvPr/>
        </p:nvPicPr>
        <p:blipFill>
          <a:blip r:embed="rId4"/>
          <a:stretch>
            <a:fillRect/>
          </a:stretch>
        </p:blipFill>
        <p:spPr>
          <a:xfrm>
            <a:off x="4697502" y="918928"/>
            <a:ext cx="4268879" cy="2660295"/>
          </a:xfrm>
          <a:prstGeom prst="rect">
            <a:avLst/>
          </a:prstGeom>
        </p:spPr>
      </p:pic>
    </p:spTree>
    <p:extLst>
      <p:ext uri="{BB962C8B-B14F-4D97-AF65-F5344CB8AC3E}">
        <p14:creationId xmlns:p14="http://schemas.microsoft.com/office/powerpoint/2010/main" val="3222577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800" u="sng" dirty="0">
                <a:solidFill>
                  <a:srgbClr val="000000"/>
                </a:solidFill>
                <a:effectLst/>
                <a:latin typeface="+mj-lt"/>
                <a:ea typeface="Times New Roman" panose="02020603050405020304" pitchFamily="18" charset="0"/>
                <a:cs typeface="Bookman Old Style" panose="02050604050505020204" pitchFamily="18" charset="0"/>
                <a:hlinkClick r:id="rId3"/>
              </a:rPr>
              <a:t> </a:t>
            </a:r>
            <a:r>
              <a:rPr lang="en-IN" sz="800" spc="4" dirty="0">
                <a:solidFill>
                  <a:srgbClr val="585858"/>
                </a:solidFill>
              </a:rPr>
              <a:t>:</a:t>
            </a:r>
            <a:r>
              <a:rPr lang="en-IN" sz="800" spc="-158" dirty="0">
                <a:solidFill>
                  <a:srgbClr val="585858"/>
                </a:solidFill>
              </a:rPr>
              <a:t> </a:t>
            </a:r>
            <a:r>
              <a:rPr lang="en-IN" sz="800" u="sng" dirty="0">
                <a:solidFill>
                  <a:srgbClr val="0096A7"/>
                </a:solidFill>
                <a:uFill>
                  <a:solidFill>
                    <a:srgbClr val="0096A7"/>
                  </a:solidFill>
                </a:uFill>
                <a:hlinkClick r:id="rId4"/>
              </a:rPr>
              <a:t>https://eportfolio.utm.my/user/choy-wan-ling/chapter-5-system-software</a:t>
            </a:r>
            <a:endParaRPr lang="en-IN" sz="800" u="sng" dirty="0">
              <a:solidFill>
                <a:srgbClr val="000000"/>
              </a:solidFill>
              <a:effectLst/>
              <a:latin typeface="+mj-lt"/>
              <a:ea typeface="Times New Roman" panose="02020603050405020304" pitchFamily="18" charset="0"/>
              <a:cs typeface="Bookman Old Style" panose="02050604050505020204" pitchFamily="18" charset="0"/>
            </a:endParaRPr>
          </a:p>
          <a:p>
            <a:pPr marL="184150" indent="0">
              <a:spcBef>
                <a:spcPts val="1000"/>
              </a:spcBef>
              <a:spcAft>
                <a:spcPts val="1000"/>
              </a:spcAft>
              <a:buNone/>
              <a:tabLst>
                <a:tab pos="1375410" algn="l"/>
              </a:tabLst>
            </a:pPr>
            <a:endParaRPr lang="en-IN" u="sng" dirty="0">
              <a:solidFill>
                <a:srgbClr val="000000"/>
              </a:solidFill>
              <a:latin typeface="+mj-lt"/>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421080"/>
            <a:ext cx="4572000" cy="1133644"/>
          </a:xfrm>
          <a:prstGeom prst="rect">
            <a:avLst/>
          </a:prstGeom>
        </p:spPr>
        <p:txBody>
          <a:bodyPr vert="horz" wrap="square" lIns="0" tIns="12700" rIns="0" bIns="0" rtlCol="0">
            <a:spAutoFit/>
          </a:bodyPr>
          <a:lstStyle/>
          <a:p>
            <a:pPr marL="12700">
              <a:spcBef>
                <a:spcPts val="100"/>
              </a:spcBef>
            </a:pPr>
            <a:r>
              <a:rPr lang="en-IN" sz="2400" spc="-8" dirty="0"/>
              <a:t>Distinguish </a:t>
            </a:r>
            <a:r>
              <a:rPr lang="en-IN" sz="2400" spc="-30" dirty="0"/>
              <a:t>between </a:t>
            </a:r>
            <a:r>
              <a:rPr lang="en-IN" sz="2400" spc="-23" dirty="0"/>
              <a:t>System </a:t>
            </a:r>
            <a:r>
              <a:rPr lang="en-IN" sz="2400" spc="-8" dirty="0"/>
              <a:t>Software  </a:t>
            </a:r>
            <a:r>
              <a:rPr lang="en-IN" sz="2400" spc="-15" dirty="0"/>
              <a:t>and </a:t>
            </a:r>
            <a:r>
              <a:rPr lang="en-IN" sz="2400" spc="-23" dirty="0"/>
              <a:t>Application</a:t>
            </a:r>
            <a:r>
              <a:rPr lang="en-IN" sz="2400" spc="263" dirty="0"/>
              <a:t> </a:t>
            </a:r>
            <a:r>
              <a:rPr lang="en-IN" sz="2400" spc="-8" dirty="0"/>
              <a:t>Software</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System</a:t>
            </a:r>
            <a:r>
              <a:rPr lang="en-IN" sz="1800" spc="-11" dirty="0">
                <a:solidFill>
                  <a:srgbClr val="585858"/>
                </a:solidFill>
              </a:rPr>
              <a:t> </a:t>
            </a:r>
            <a:r>
              <a:rPr lang="en-IN" sz="1800" spc="-8" dirty="0">
                <a:solidFill>
                  <a:srgbClr val="585858"/>
                </a:solidFill>
              </a:rPr>
              <a:t>Software</a:t>
            </a:r>
            <a:endParaRPr lang="en-IN" sz="1800" dirty="0"/>
          </a:p>
        </p:txBody>
      </p:sp>
      <p:sp>
        <p:nvSpPr>
          <p:cNvPr id="7" name="object 4">
            <a:extLst>
              <a:ext uri="{FF2B5EF4-FFF2-40B4-BE49-F238E27FC236}">
                <a16:creationId xmlns:a16="http://schemas.microsoft.com/office/drawing/2014/main" id="{0263FBA3-4288-4D2B-8FA9-C45C6A8D2F1C}"/>
              </a:ext>
            </a:extLst>
          </p:cNvPr>
          <p:cNvSpPr txBox="1"/>
          <p:nvPr/>
        </p:nvSpPr>
        <p:spPr>
          <a:xfrm>
            <a:off x="660320" y="2671186"/>
            <a:ext cx="2874732" cy="737060"/>
          </a:xfrm>
          <a:prstGeom prst="rect">
            <a:avLst/>
          </a:prstGeom>
        </p:spPr>
        <p:txBody>
          <a:bodyPr vert="horz" wrap="square" lIns="0" tIns="39052" rIns="0" bIns="0" rtlCol="0">
            <a:spAutoFit/>
          </a:bodyPr>
          <a:lstStyle/>
          <a:p>
            <a:pPr marL="323850" indent="-314801">
              <a:spcBef>
                <a:spcPts val="307"/>
              </a:spcBef>
              <a:buSzPct val="90322"/>
              <a:buChar char="●"/>
              <a:tabLst>
                <a:tab pos="323850" algn="l"/>
                <a:tab pos="324326" algn="l"/>
              </a:tabLst>
            </a:pPr>
            <a:r>
              <a:rPr spc="19" dirty="0"/>
              <a:t>What </a:t>
            </a:r>
            <a:r>
              <a:rPr spc="15" dirty="0"/>
              <a:t>is </a:t>
            </a:r>
            <a:r>
              <a:rPr spc="23" dirty="0"/>
              <a:t>System</a:t>
            </a:r>
            <a:r>
              <a:rPr spc="-49" dirty="0"/>
              <a:t> </a:t>
            </a:r>
            <a:r>
              <a:rPr spc="15" dirty="0"/>
              <a:t>Software?</a:t>
            </a:r>
            <a:endParaRPr dirty="0"/>
          </a:p>
          <a:p>
            <a:pPr marL="323850" indent="-314801">
              <a:spcBef>
                <a:spcPts val="236"/>
              </a:spcBef>
              <a:buSzPct val="90322"/>
              <a:buChar char="●"/>
              <a:tabLst>
                <a:tab pos="323850" algn="l"/>
                <a:tab pos="324326" algn="l"/>
              </a:tabLst>
            </a:pPr>
            <a:r>
              <a:rPr spc="-11" dirty="0"/>
              <a:t>Types </a:t>
            </a:r>
            <a:r>
              <a:rPr spc="15" dirty="0"/>
              <a:t>of </a:t>
            </a:r>
            <a:r>
              <a:rPr spc="23" dirty="0"/>
              <a:t>System</a:t>
            </a:r>
            <a:r>
              <a:rPr spc="71" dirty="0"/>
              <a:t> </a:t>
            </a:r>
            <a:r>
              <a:rPr spc="11" dirty="0"/>
              <a:t>Software</a:t>
            </a:r>
            <a:endParaRPr dirty="0"/>
          </a:p>
          <a:p>
            <a:pPr marL="323850" indent="-314801">
              <a:spcBef>
                <a:spcPts val="236"/>
              </a:spcBef>
              <a:buSzPct val="90322"/>
              <a:buChar char="●"/>
              <a:tabLst>
                <a:tab pos="323850" algn="l"/>
                <a:tab pos="324326" algn="l"/>
              </a:tabLst>
            </a:pPr>
            <a:r>
              <a:rPr spc="11" dirty="0"/>
              <a:t>Features </a:t>
            </a:r>
            <a:r>
              <a:rPr spc="15" dirty="0"/>
              <a:t>of </a:t>
            </a:r>
            <a:r>
              <a:rPr spc="23" dirty="0"/>
              <a:t>System</a:t>
            </a:r>
            <a:r>
              <a:rPr dirty="0"/>
              <a:t> </a:t>
            </a:r>
            <a:r>
              <a:rPr spc="11" dirty="0"/>
              <a:t>Software</a:t>
            </a:r>
            <a:endParaRPr dirty="0"/>
          </a:p>
        </p:txBody>
      </p:sp>
      <p:pic>
        <p:nvPicPr>
          <p:cNvPr id="8" name="Picture 7" descr="System Software Tutorial for Beginners - Electronics and Communication  Study Materials">
            <a:extLst>
              <a:ext uri="{FF2B5EF4-FFF2-40B4-BE49-F238E27FC236}">
                <a16:creationId xmlns:a16="http://schemas.microsoft.com/office/drawing/2014/main" id="{F203EFC2-3A8A-4590-BFC0-C49E2227CCE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248786"/>
            <a:ext cx="4571999" cy="2844800"/>
          </a:xfrm>
          <a:prstGeom prst="rect">
            <a:avLst/>
          </a:prstGeom>
          <a:noFill/>
          <a:ln>
            <a:noFill/>
          </a:ln>
        </p:spPr>
      </p:pic>
    </p:spTree>
    <p:extLst>
      <p:ext uri="{BB962C8B-B14F-4D97-AF65-F5344CB8AC3E}">
        <p14:creationId xmlns:p14="http://schemas.microsoft.com/office/powerpoint/2010/main" val="2537757715"/>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Host</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What is web hosting?</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Web hosting is an online service that allows you to publish your website files onto the internet. </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https://www.educba.com/what-is-web-hosting/</a:t>
            </a:r>
            <a:endParaRPr lang="en-IN" u="sng" dirty="0"/>
          </a:p>
          <a:p>
            <a:pPr marL="184150" indent="0">
              <a:buNone/>
            </a:pPr>
            <a:endParaRPr dirty="0"/>
          </a:p>
        </p:txBody>
      </p:sp>
      <p:pic>
        <p:nvPicPr>
          <p:cNvPr id="3" name="Picture 2"/>
          <p:cNvPicPr>
            <a:picLocks noChangeAspect="1"/>
          </p:cNvPicPr>
          <p:nvPr/>
        </p:nvPicPr>
        <p:blipFill>
          <a:blip r:embed="rId4"/>
          <a:stretch>
            <a:fillRect/>
          </a:stretch>
        </p:blipFill>
        <p:spPr>
          <a:xfrm>
            <a:off x="4698546" y="923985"/>
            <a:ext cx="4324088" cy="2380918"/>
          </a:xfrm>
          <a:prstGeom prst="rect">
            <a:avLst/>
          </a:prstGeom>
        </p:spPr>
      </p:pic>
    </p:spTree>
    <p:extLst>
      <p:ext uri="{BB962C8B-B14F-4D97-AF65-F5344CB8AC3E}">
        <p14:creationId xmlns:p14="http://schemas.microsoft.com/office/powerpoint/2010/main" val="149606935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Host</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How does web hosting work?</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Your web host is responsible for making sure your server is up and running.</a:t>
            </a:r>
          </a:p>
          <a:p>
            <a:pPr lvl="0"/>
            <a:r>
              <a:rPr lang="en-IN" dirty="0"/>
              <a:t>Prevents any security breaches and store all your files, assets and databases onto the server.</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https://www.educba.com/what-is-web-hosting/</a:t>
            </a:r>
            <a:endParaRPr lang="en-IN" u="sng" dirty="0"/>
          </a:p>
          <a:p>
            <a:pPr marL="184150" indent="0">
              <a:buNone/>
            </a:pPr>
            <a:endParaRPr dirty="0"/>
          </a:p>
        </p:txBody>
      </p:sp>
      <p:pic>
        <p:nvPicPr>
          <p:cNvPr id="3" name="Picture 2"/>
          <p:cNvPicPr>
            <a:picLocks noChangeAspect="1"/>
          </p:cNvPicPr>
          <p:nvPr/>
        </p:nvPicPr>
        <p:blipFill>
          <a:blip r:embed="rId4"/>
          <a:stretch>
            <a:fillRect/>
          </a:stretch>
        </p:blipFill>
        <p:spPr>
          <a:xfrm>
            <a:off x="4698546" y="923985"/>
            <a:ext cx="4324088" cy="2380918"/>
          </a:xfrm>
          <a:prstGeom prst="rect">
            <a:avLst/>
          </a:prstGeom>
        </p:spPr>
      </p:pic>
    </p:spTree>
    <p:extLst>
      <p:ext uri="{BB962C8B-B14F-4D97-AF65-F5344CB8AC3E}">
        <p14:creationId xmlns:p14="http://schemas.microsoft.com/office/powerpoint/2010/main" val="3481795511"/>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Host</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Types of web hosting</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Shared Hosting</a:t>
            </a:r>
          </a:p>
          <a:p>
            <a:pPr lvl="0"/>
            <a:r>
              <a:rPr lang="en-IN" dirty="0"/>
              <a:t>WordPress Hosting</a:t>
            </a:r>
          </a:p>
          <a:p>
            <a:pPr lvl="0"/>
            <a:r>
              <a:rPr lang="en-IN" dirty="0"/>
              <a:t>VPS Hosting</a:t>
            </a:r>
          </a:p>
          <a:p>
            <a:pPr lvl="0"/>
            <a:r>
              <a:rPr lang="en-IN" dirty="0"/>
              <a:t>Dedicated Hosting</a:t>
            </a:r>
          </a:p>
          <a:p>
            <a:pPr lvl="0"/>
            <a:r>
              <a:rPr lang="en-IN" dirty="0"/>
              <a:t>Cloud Hosting</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https://www.educba.com/what-is-web-hosting/</a:t>
            </a:r>
            <a:endParaRPr lang="en-IN" u="sng" dirty="0"/>
          </a:p>
          <a:p>
            <a:pPr marL="184150" indent="0">
              <a:buNone/>
            </a:pPr>
            <a:endParaRPr dirty="0"/>
          </a:p>
        </p:txBody>
      </p:sp>
      <p:pic>
        <p:nvPicPr>
          <p:cNvPr id="3" name="Picture 2"/>
          <p:cNvPicPr>
            <a:picLocks noChangeAspect="1"/>
          </p:cNvPicPr>
          <p:nvPr/>
        </p:nvPicPr>
        <p:blipFill>
          <a:blip r:embed="rId4"/>
          <a:stretch>
            <a:fillRect/>
          </a:stretch>
        </p:blipFill>
        <p:spPr>
          <a:xfrm>
            <a:off x="4698546" y="923985"/>
            <a:ext cx="4324088" cy="2380918"/>
          </a:xfrm>
          <a:prstGeom prst="rect">
            <a:avLst/>
          </a:prstGeom>
        </p:spPr>
      </p:pic>
    </p:spTree>
    <p:extLst>
      <p:ext uri="{BB962C8B-B14F-4D97-AF65-F5344CB8AC3E}">
        <p14:creationId xmlns:p14="http://schemas.microsoft.com/office/powerpoint/2010/main" val="412186532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Host</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How much does website hosting cost?</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Website hosting cost will vary by provider. </a:t>
            </a:r>
          </a:p>
          <a:p>
            <a:pPr lvl="0"/>
            <a:r>
              <a:rPr lang="en-IN" dirty="0"/>
              <a:t>Free web hosting</a:t>
            </a:r>
          </a:p>
          <a:p>
            <a:pPr lvl="0"/>
            <a:r>
              <a:rPr lang="en-IN" dirty="0"/>
              <a:t>Paid web hosting</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https://www.educba.com/what-is-web-hosting/</a:t>
            </a:r>
            <a:endParaRPr lang="en-IN" u="sng" dirty="0"/>
          </a:p>
          <a:p>
            <a:pPr marL="184150" indent="0">
              <a:buNone/>
            </a:pPr>
            <a:endParaRPr dirty="0"/>
          </a:p>
        </p:txBody>
      </p:sp>
      <p:pic>
        <p:nvPicPr>
          <p:cNvPr id="3" name="Picture 2"/>
          <p:cNvPicPr>
            <a:picLocks noChangeAspect="1"/>
          </p:cNvPicPr>
          <p:nvPr/>
        </p:nvPicPr>
        <p:blipFill>
          <a:blip r:embed="rId4"/>
          <a:stretch>
            <a:fillRect/>
          </a:stretch>
        </p:blipFill>
        <p:spPr>
          <a:xfrm>
            <a:off x="4698546" y="923985"/>
            <a:ext cx="4324088" cy="2380918"/>
          </a:xfrm>
          <a:prstGeom prst="rect">
            <a:avLst/>
          </a:prstGeom>
        </p:spPr>
      </p:pic>
    </p:spTree>
    <p:extLst>
      <p:ext uri="{BB962C8B-B14F-4D97-AF65-F5344CB8AC3E}">
        <p14:creationId xmlns:p14="http://schemas.microsoft.com/office/powerpoint/2010/main" val="1113174836"/>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Host</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Where do domains come into the picture with website hosting?</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The domain is the means through which the browser locates the right server and downloads the website files.</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https://www.educba.com/what-is-web-hosting/</a:t>
            </a:r>
            <a:endParaRPr lang="en-IN" u="sng" dirty="0"/>
          </a:p>
          <a:p>
            <a:pPr marL="184150" indent="0">
              <a:buNone/>
            </a:pPr>
            <a:endParaRPr dirty="0"/>
          </a:p>
        </p:txBody>
      </p:sp>
      <p:pic>
        <p:nvPicPr>
          <p:cNvPr id="3" name="Picture 2"/>
          <p:cNvPicPr>
            <a:picLocks noChangeAspect="1"/>
          </p:cNvPicPr>
          <p:nvPr/>
        </p:nvPicPr>
        <p:blipFill>
          <a:blip r:embed="rId4"/>
          <a:stretch>
            <a:fillRect/>
          </a:stretch>
        </p:blipFill>
        <p:spPr>
          <a:xfrm>
            <a:off x="4698546" y="923985"/>
            <a:ext cx="4324088" cy="2380918"/>
          </a:xfrm>
          <a:prstGeom prst="rect">
            <a:avLst/>
          </a:prstGeom>
        </p:spPr>
      </p:pic>
    </p:spTree>
    <p:extLst>
      <p:ext uri="{BB962C8B-B14F-4D97-AF65-F5344CB8AC3E}">
        <p14:creationId xmlns:p14="http://schemas.microsoft.com/office/powerpoint/2010/main" val="2714458893"/>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Analog Transmission</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Concept</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An </a:t>
            </a:r>
            <a:r>
              <a:rPr lang="en-IN" dirty="0" err="1"/>
              <a:t>analog</a:t>
            </a:r>
            <a:r>
              <a:rPr lang="en-IN" dirty="0"/>
              <a:t> wave form (or signal) is characterized by being continuously variable along amplitude and frequency.</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https://www.guru99.com/analog-vs-digital.html</a:t>
            </a:r>
            <a:endParaRPr dirty="0"/>
          </a:p>
        </p:txBody>
      </p:sp>
      <p:pic>
        <p:nvPicPr>
          <p:cNvPr id="2" name="Picture 1"/>
          <p:cNvPicPr>
            <a:picLocks noChangeAspect="1"/>
          </p:cNvPicPr>
          <p:nvPr/>
        </p:nvPicPr>
        <p:blipFill>
          <a:blip r:embed="rId4"/>
          <a:stretch>
            <a:fillRect/>
          </a:stretch>
        </p:blipFill>
        <p:spPr>
          <a:xfrm>
            <a:off x="4653172" y="895125"/>
            <a:ext cx="4398803" cy="2462223"/>
          </a:xfrm>
          <a:prstGeom prst="rect">
            <a:avLst/>
          </a:prstGeom>
        </p:spPr>
      </p:pic>
    </p:spTree>
    <p:extLst>
      <p:ext uri="{BB962C8B-B14F-4D97-AF65-F5344CB8AC3E}">
        <p14:creationId xmlns:p14="http://schemas.microsoft.com/office/powerpoint/2010/main" val="3022543826"/>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74425"/>
            <a:ext cx="4045200" cy="641400"/>
          </a:xfrm>
          <a:prstGeom prst="rect">
            <a:avLst/>
          </a:prstGeom>
        </p:spPr>
        <p:txBody>
          <a:bodyPr spcFirstLastPara="1" wrap="square" lIns="91425" tIns="91425" rIns="91425" bIns="91425" anchor="ctr" anchorCtr="0">
            <a:noAutofit/>
          </a:bodyPr>
          <a:lstStyle/>
          <a:p>
            <a:pPr lvl="0"/>
            <a:r>
              <a:rPr lang="en-IN" dirty="0"/>
              <a:t>Analog Transmission</a:t>
            </a:r>
            <a:endParaRPr dirty="0"/>
          </a:p>
        </p:txBody>
      </p:sp>
      <p:sp>
        <p:nvSpPr>
          <p:cNvPr id="74" name="Google Shape;74;p15"/>
          <p:cNvSpPr txBox="1">
            <a:spLocks noGrp="1"/>
          </p:cNvSpPr>
          <p:nvPr>
            <p:ph type="subTitle" idx="1"/>
          </p:nvPr>
        </p:nvSpPr>
        <p:spPr>
          <a:xfrm>
            <a:off x="254075" y="978664"/>
            <a:ext cx="4045200" cy="825869"/>
          </a:xfrm>
          <a:prstGeom prst="rect">
            <a:avLst/>
          </a:prstGeom>
        </p:spPr>
        <p:txBody>
          <a:bodyPr spcFirstLastPara="1" wrap="square" lIns="91425" tIns="91425" rIns="91425" bIns="91425" anchor="ctr" anchorCtr="0">
            <a:noAutofit/>
          </a:bodyPr>
          <a:lstStyle/>
          <a:p>
            <a:pPr marL="0" lvl="0" indent="0"/>
            <a:r>
              <a:rPr lang="en-IN" dirty="0"/>
              <a:t>Advantages</a:t>
            </a:r>
          </a:p>
        </p:txBody>
      </p:sp>
      <p:sp>
        <p:nvSpPr>
          <p:cNvPr id="75" name="Google Shape;75;p15"/>
          <p:cNvSpPr txBox="1">
            <a:spLocks noGrp="1"/>
          </p:cNvSpPr>
          <p:nvPr>
            <p:ph type="body" idx="2"/>
          </p:nvPr>
        </p:nvSpPr>
        <p:spPr>
          <a:xfrm>
            <a:off x="462275" y="1804533"/>
            <a:ext cx="3837000" cy="3149604"/>
          </a:xfrm>
          <a:prstGeom prst="rect">
            <a:avLst/>
          </a:prstGeom>
        </p:spPr>
        <p:txBody>
          <a:bodyPr spcFirstLastPara="1" wrap="square" lIns="91425" tIns="91425" rIns="91425" bIns="91425" anchor="ctr" anchorCtr="0">
            <a:noAutofit/>
          </a:bodyPr>
          <a:lstStyle/>
          <a:p>
            <a:pPr lvl="0"/>
            <a:r>
              <a:rPr lang="en-IN" dirty="0"/>
              <a:t>Easier in processing</a:t>
            </a:r>
          </a:p>
          <a:p>
            <a:pPr lvl="0"/>
            <a:r>
              <a:rPr lang="en-IN" dirty="0"/>
              <a:t>Best suited for audio and video transmission.</a:t>
            </a:r>
          </a:p>
          <a:p>
            <a:pPr lvl="0"/>
            <a:r>
              <a:rPr lang="en-IN" dirty="0"/>
              <a:t>It has a low cost and is portable.</a:t>
            </a:r>
          </a:p>
          <a:p>
            <a:pPr lvl="0"/>
            <a:r>
              <a:rPr lang="en-IN" dirty="0"/>
              <a:t>It has a much higher density so that it can present more refined information.</a:t>
            </a:r>
          </a:p>
          <a:p>
            <a:pPr lvl="0"/>
            <a:r>
              <a:rPr lang="en-IN" dirty="0"/>
              <a:t>Not necessary to buy a new graphics board.</a:t>
            </a:r>
          </a:p>
          <a:p>
            <a:pPr lvl="0"/>
            <a:r>
              <a:rPr lang="en-IN" dirty="0"/>
              <a:t>Uses less bandwidth than digital sounds</a:t>
            </a:r>
          </a:p>
          <a:p>
            <a:pPr lvl="0"/>
            <a:r>
              <a:rPr lang="en-IN" dirty="0"/>
              <a:t>Provide more accurate representation of a sound</a:t>
            </a:r>
          </a:p>
          <a:p>
            <a:pPr lvl="0"/>
            <a:r>
              <a:rPr lang="en-IN" dirty="0"/>
              <a:t>It is the natural form of a sound.</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https://www.guru99.com/analog-vs-digital.html</a:t>
            </a:r>
            <a:endParaRPr dirty="0"/>
          </a:p>
        </p:txBody>
      </p:sp>
      <p:pic>
        <p:nvPicPr>
          <p:cNvPr id="2" name="Picture 1"/>
          <p:cNvPicPr>
            <a:picLocks noChangeAspect="1"/>
          </p:cNvPicPr>
          <p:nvPr/>
        </p:nvPicPr>
        <p:blipFill>
          <a:blip r:embed="rId4"/>
          <a:stretch>
            <a:fillRect/>
          </a:stretch>
        </p:blipFill>
        <p:spPr>
          <a:xfrm>
            <a:off x="4653172" y="895125"/>
            <a:ext cx="4398803" cy="2462223"/>
          </a:xfrm>
          <a:prstGeom prst="rect">
            <a:avLst/>
          </a:prstGeom>
        </p:spPr>
      </p:pic>
    </p:spTree>
    <p:extLst>
      <p:ext uri="{BB962C8B-B14F-4D97-AF65-F5344CB8AC3E}">
        <p14:creationId xmlns:p14="http://schemas.microsoft.com/office/powerpoint/2010/main" val="324581054"/>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74425"/>
            <a:ext cx="4045200" cy="641400"/>
          </a:xfrm>
          <a:prstGeom prst="rect">
            <a:avLst/>
          </a:prstGeom>
        </p:spPr>
        <p:txBody>
          <a:bodyPr spcFirstLastPara="1" wrap="square" lIns="91425" tIns="91425" rIns="91425" bIns="91425" anchor="ctr" anchorCtr="0">
            <a:noAutofit/>
          </a:bodyPr>
          <a:lstStyle/>
          <a:p>
            <a:pPr lvl="0"/>
            <a:r>
              <a:rPr lang="en-IN" dirty="0"/>
              <a:t>Analog Transmission</a:t>
            </a:r>
            <a:endParaRPr dirty="0"/>
          </a:p>
        </p:txBody>
      </p:sp>
      <p:sp>
        <p:nvSpPr>
          <p:cNvPr id="74" name="Google Shape;74;p15"/>
          <p:cNvSpPr txBox="1">
            <a:spLocks noGrp="1"/>
          </p:cNvSpPr>
          <p:nvPr>
            <p:ph type="subTitle" idx="1"/>
          </p:nvPr>
        </p:nvSpPr>
        <p:spPr>
          <a:xfrm>
            <a:off x="254075" y="978664"/>
            <a:ext cx="4045200" cy="825869"/>
          </a:xfrm>
          <a:prstGeom prst="rect">
            <a:avLst/>
          </a:prstGeom>
        </p:spPr>
        <p:txBody>
          <a:bodyPr spcFirstLastPara="1" wrap="square" lIns="91425" tIns="91425" rIns="91425" bIns="91425" anchor="ctr" anchorCtr="0">
            <a:noAutofit/>
          </a:bodyPr>
          <a:lstStyle/>
          <a:p>
            <a:pPr marL="0" lvl="0" indent="0"/>
            <a:r>
              <a:rPr lang="en-IN" dirty="0"/>
              <a:t>Disadvantages</a:t>
            </a:r>
          </a:p>
        </p:txBody>
      </p:sp>
      <p:sp>
        <p:nvSpPr>
          <p:cNvPr id="75" name="Google Shape;75;p15"/>
          <p:cNvSpPr txBox="1">
            <a:spLocks noGrp="1"/>
          </p:cNvSpPr>
          <p:nvPr>
            <p:ph type="body" idx="2"/>
          </p:nvPr>
        </p:nvSpPr>
        <p:spPr>
          <a:xfrm>
            <a:off x="462275" y="1804533"/>
            <a:ext cx="3837000" cy="3149604"/>
          </a:xfrm>
          <a:prstGeom prst="rect">
            <a:avLst/>
          </a:prstGeom>
        </p:spPr>
        <p:txBody>
          <a:bodyPr spcFirstLastPara="1" wrap="square" lIns="91425" tIns="91425" rIns="91425" bIns="91425" anchor="ctr" anchorCtr="0">
            <a:noAutofit/>
          </a:bodyPr>
          <a:lstStyle/>
          <a:p>
            <a:pPr lvl="0"/>
            <a:r>
              <a:rPr lang="en-IN" dirty="0"/>
              <a:t>Analog tends to have a lower quality signal than digital.</a:t>
            </a:r>
          </a:p>
          <a:p>
            <a:pPr lvl="0"/>
            <a:r>
              <a:rPr lang="en-IN" dirty="0"/>
              <a:t>The cables are sensitive to external influences.</a:t>
            </a:r>
          </a:p>
          <a:p>
            <a:pPr lvl="0"/>
            <a:r>
              <a:rPr lang="en-IN" dirty="0"/>
              <a:t>The cost of the Analog wire is high and not easily portable.</a:t>
            </a:r>
          </a:p>
          <a:p>
            <a:pPr lvl="0"/>
            <a:r>
              <a:rPr lang="en-IN" dirty="0"/>
              <a:t>Low availability of models with digital interfaces.</a:t>
            </a:r>
          </a:p>
          <a:p>
            <a:pPr lvl="0"/>
            <a:r>
              <a:rPr lang="en-IN" dirty="0"/>
              <a:t>Recording </a:t>
            </a:r>
            <a:r>
              <a:rPr lang="en-IN" dirty="0" err="1"/>
              <a:t>analog</a:t>
            </a:r>
            <a:r>
              <a:rPr lang="en-IN" dirty="0"/>
              <a:t> sound on tape is quite expensive if the tape is damaged</a:t>
            </a:r>
          </a:p>
          <a:p>
            <a:pPr lvl="0"/>
            <a:r>
              <a:rPr lang="en-IN" dirty="0"/>
              <a:t>It offers limitations in editing</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https://www.guru99.com/analog-vs-digital.html</a:t>
            </a:r>
            <a:endParaRPr dirty="0"/>
          </a:p>
        </p:txBody>
      </p:sp>
      <p:pic>
        <p:nvPicPr>
          <p:cNvPr id="2" name="Picture 1"/>
          <p:cNvPicPr>
            <a:picLocks noChangeAspect="1"/>
          </p:cNvPicPr>
          <p:nvPr/>
        </p:nvPicPr>
        <p:blipFill>
          <a:blip r:embed="rId4"/>
          <a:stretch>
            <a:fillRect/>
          </a:stretch>
        </p:blipFill>
        <p:spPr>
          <a:xfrm>
            <a:off x="4653172" y="895125"/>
            <a:ext cx="4398803" cy="2462223"/>
          </a:xfrm>
          <a:prstGeom prst="rect">
            <a:avLst/>
          </a:prstGeom>
        </p:spPr>
      </p:pic>
    </p:spTree>
    <p:extLst>
      <p:ext uri="{BB962C8B-B14F-4D97-AF65-F5344CB8AC3E}">
        <p14:creationId xmlns:p14="http://schemas.microsoft.com/office/powerpoint/2010/main" val="2621238631"/>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574425"/>
            <a:ext cx="4045200" cy="641400"/>
          </a:xfrm>
          <a:prstGeom prst="rect">
            <a:avLst/>
          </a:prstGeom>
        </p:spPr>
        <p:txBody>
          <a:bodyPr spcFirstLastPara="1" wrap="square" lIns="91425" tIns="91425" rIns="91425" bIns="91425" anchor="ctr" anchorCtr="0">
            <a:noAutofit/>
          </a:bodyPr>
          <a:lstStyle/>
          <a:p>
            <a:pPr lvl="0"/>
            <a:r>
              <a:rPr lang="en-IN" dirty="0"/>
              <a:t>Analog Transmission</a:t>
            </a:r>
            <a:endParaRPr dirty="0"/>
          </a:p>
        </p:txBody>
      </p:sp>
      <p:sp>
        <p:nvSpPr>
          <p:cNvPr id="74" name="Google Shape;74;p15"/>
          <p:cNvSpPr txBox="1">
            <a:spLocks noGrp="1"/>
          </p:cNvSpPr>
          <p:nvPr>
            <p:ph type="subTitle" idx="1"/>
          </p:nvPr>
        </p:nvSpPr>
        <p:spPr>
          <a:xfrm>
            <a:off x="254075" y="978664"/>
            <a:ext cx="4045200" cy="825869"/>
          </a:xfrm>
          <a:prstGeom prst="rect">
            <a:avLst/>
          </a:prstGeom>
        </p:spPr>
        <p:txBody>
          <a:bodyPr spcFirstLastPara="1" wrap="square" lIns="91425" tIns="91425" rIns="91425" bIns="91425" anchor="ctr" anchorCtr="0">
            <a:noAutofit/>
          </a:bodyPr>
          <a:lstStyle/>
          <a:p>
            <a:pPr marL="0" lvl="0" indent="0"/>
            <a:r>
              <a:rPr lang="en-IN" dirty="0"/>
              <a:t>Disadvantages</a:t>
            </a:r>
          </a:p>
        </p:txBody>
      </p:sp>
      <p:sp>
        <p:nvSpPr>
          <p:cNvPr id="75" name="Google Shape;75;p15"/>
          <p:cNvSpPr txBox="1">
            <a:spLocks noGrp="1"/>
          </p:cNvSpPr>
          <p:nvPr>
            <p:ph type="body" idx="2"/>
          </p:nvPr>
        </p:nvSpPr>
        <p:spPr>
          <a:xfrm>
            <a:off x="462275" y="1804533"/>
            <a:ext cx="3837000" cy="3149604"/>
          </a:xfrm>
          <a:prstGeom prst="rect">
            <a:avLst/>
          </a:prstGeom>
        </p:spPr>
        <p:txBody>
          <a:bodyPr spcFirstLastPara="1" wrap="square" lIns="91425" tIns="91425" rIns="91425" bIns="91425" anchor="ctr" anchorCtr="0">
            <a:noAutofit/>
          </a:bodyPr>
          <a:lstStyle/>
          <a:p>
            <a:pPr lvl="0"/>
            <a:r>
              <a:rPr lang="en-IN" dirty="0"/>
              <a:t>Tape is becoming hard to find</a:t>
            </a:r>
          </a:p>
          <a:p>
            <a:pPr lvl="0"/>
            <a:r>
              <a:rPr lang="en-IN" dirty="0"/>
              <a:t>It is quite difficult to synchronize </a:t>
            </a:r>
            <a:r>
              <a:rPr lang="en-IN" dirty="0" err="1"/>
              <a:t>analog</a:t>
            </a:r>
            <a:r>
              <a:rPr lang="en-IN" dirty="0"/>
              <a:t> sound</a:t>
            </a:r>
          </a:p>
          <a:p>
            <a:pPr lvl="0"/>
            <a:r>
              <a:rPr lang="en-IN" dirty="0"/>
              <a:t>Quality is easily lost</a:t>
            </a:r>
          </a:p>
          <a:p>
            <a:pPr lvl="0"/>
            <a:r>
              <a:rPr lang="en-IN" dirty="0"/>
              <a:t>Data can become corrupted</a:t>
            </a:r>
          </a:p>
          <a:p>
            <a:pPr lvl="0"/>
            <a:r>
              <a:rPr lang="en-IN" dirty="0"/>
              <a:t>Plenty of recording devices and formats which can become confusing to store a digital signal</a:t>
            </a:r>
          </a:p>
          <a:p>
            <a:pPr lvl="0"/>
            <a:r>
              <a:rPr lang="en-IN" dirty="0"/>
              <a:t>Digital sounds can cut an </a:t>
            </a:r>
            <a:r>
              <a:rPr lang="en-IN" dirty="0" err="1"/>
              <a:t>analog</a:t>
            </a:r>
            <a:r>
              <a:rPr lang="en-IN" dirty="0"/>
              <a:t> sound wave which means that you can’t get a perfect reproduction of a sound</a:t>
            </a:r>
          </a:p>
          <a:p>
            <a:pPr lvl="0"/>
            <a:r>
              <a:rPr lang="en-IN" dirty="0"/>
              <a:t>Offers poor multi-user interfaces</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https://www.guru99.com/analog-vs-digital.html</a:t>
            </a:r>
            <a:endParaRPr dirty="0"/>
          </a:p>
        </p:txBody>
      </p:sp>
      <p:pic>
        <p:nvPicPr>
          <p:cNvPr id="2" name="Picture 1"/>
          <p:cNvPicPr>
            <a:picLocks noChangeAspect="1"/>
          </p:cNvPicPr>
          <p:nvPr/>
        </p:nvPicPr>
        <p:blipFill>
          <a:blip r:embed="rId4"/>
          <a:stretch>
            <a:fillRect/>
          </a:stretch>
        </p:blipFill>
        <p:spPr>
          <a:xfrm>
            <a:off x="4653172" y="895125"/>
            <a:ext cx="4398803" cy="2462223"/>
          </a:xfrm>
          <a:prstGeom prst="rect">
            <a:avLst/>
          </a:prstGeom>
        </p:spPr>
      </p:pic>
    </p:spTree>
    <p:extLst>
      <p:ext uri="{BB962C8B-B14F-4D97-AF65-F5344CB8AC3E}">
        <p14:creationId xmlns:p14="http://schemas.microsoft.com/office/powerpoint/2010/main" val="696694319"/>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Digital Transmission</a:t>
            </a:r>
            <a:endParaRPr dirty="0"/>
          </a:p>
        </p:txBody>
      </p:sp>
      <p:sp>
        <p:nvSpPr>
          <p:cNvPr id="74" name="Google Shape;74;p15"/>
          <p:cNvSpPr txBox="1">
            <a:spLocks noGrp="1"/>
          </p:cNvSpPr>
          <p:nvPr>
            <p:ph type="subTitle" idx="1"/>
          </p:nvPr>
        </p:nvSpPr>
        <p:spPr>
          <a:xfrm>
            <a:off x="254075" y="1567374"/>
            <a:ext cx="4045200" cy="825869"/>
          </a:xfrm>
          <a:prstGeom prst="rect">
            <a:avLst/>
          </a:prstGeom>
        </p:spPr>
        <p:txBody>
          <a:bodyPr spcFirstLastPara="1" wrap="square" lIns="91425" tIns="91425" rIns="91425" bIns="91425" anchor="ctr" anchorCtr="0">
            <a:noAutofit/>
          </a:bodyPr>
          <a:lstStyle/>
          <a:p>
            <a:pPr marL="0" lvl="0" indent="0"/>
            <a:r>
              <a:rPr lang="en-IN" dirty="0"/>
              <a:t>Concept</a:t>
            </a:r>
            <a:endParaRPr dirty="0"/>
          </a:p>
        </p:txBody>
      </p:sp>
      <p:sp>
        <p:nvSpPr>
          <p:cNvPr id="75" name="Google Shape;75;p15"/>
          <p:cNvSpPr txBox="1">
            <a:spLocks noGrp="1"/>
          </p:cNvSpPr>
          <p:nvPr>
            <p:ph type="body" idx="2"/>
          </p:nvPr>
        </p:nvSpPr>
        <p:spPr>
          <a:xfrm>
            <a:off x="462275" y="2393243"/>
            <a:ext cx="3837000" cy="2269982"/>
          </a:xfrm>
          <a:prstGeom prst="rect">
            <a:avLst/>
          </a:prstGeom>
        </p:spPr>
        <p:txBody>
          <a:bodyPr spcFirstLastPara="1" wrap="square" lIns="91425" tIns="91425" rIns="91425" bIns="91425" anchor="ctr" anchorCtr="0">
            <a:noAutofit/>
          </a:bodyPr>
          <a:lstStyle/>
          <a:p>
            <a:pPr lvl="0"/>
            <a:r>
              <a:rPr lang="en-IN" dirty="0"/>
              <a:t>It is a series of discrete pulses, representing one bits and zero bits.</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https://www.guru99.com/analog-vs-digital.html</a:t>
            </a:r>
            <a:endParaRPr dirty="0"/>
          </a:p>
        </p:txBody>
      </p:sp>
      <p:pic>
        <p:nvPicPr>
          <p:cNvPr id="3" name="Picture 2"/>
          <p:cNvPicPr>
            <a:picLocks noChangeAspect="1"/>
          </p:cNvPicPr>
          <p:nvPr/>
        </p:nvPicPr>
        <p:blipFill>
          <a:blip r:embed="rId4"/>
          <a:stretch>
            <a:fillRect/>
          </a:stretch>
        </p:blipFill>
        <p:spPr>
          <a:xfrm>
            <a:off x="4632873" y="713499"/>
            <a:ext cx="4361002" cy="3015173"/>
          </a:xfrm>
          <a:prstGeom prst="rect">
            <a:avLst/>
          </a:prstGeom>
        </p:spPr>
      </p:pic>
    </p:spTree>
    <p:extLst>
      <p:ext uri="{BB962C8B-B14F-4D97-AF65-F5344CB8AC3E}">
        <p14:creationId xmlns:p14="http://schemas.microsoft.com/office/powerpoint/2010/main" val="3296928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r>
              <a:rPr lang="fr-FR" sz="800" spc="15" dirty="0">
                <a:solidFill>
                  <a:srgbClr val="585858"/>
                </a:solidFill>
                <a:latin typeface="Arial"/>
                <a:cs typeface="Arial"/>
              </a:rPr>
              <a:t>Image </a:t>
            </a:r>
            <a:r>
              <a:rPr lang="fr-FR" sz="800" spc="5" dirty="0">
                <a:solidFill>
                  <a:srgbClr val="585858"/>
                </a:solidFill>
                <a:latin typeface="Arial"/>
                <a:cs typeface="Arial"/>
              </a:rPr>
              <a:t>Source</a:t>
            </a:r>
            <a:r>
              <a:rPr lang="en-IN" sz="800" u="sng" dirty="0">
                <a:solidFill>
                  <a:srgbClr val="000000"/>
                </a:solidFill>
                <a:effectLst/>
                <a:latin typeface="+mj-lt"/>
                <a:ea typeface="Times New Roman" panose="02020603050405020304" pitchFamily="18" charset="0"/>
                <a:cs typeface="Bookman Old Style" panose="02050604050505020204" pitchFamily="18" charset="0"/>
                <a:hlinkClick r:id="rId3"/>
              </a:rPr>
              <a:t> </a:t>
            </a:r>
            <a:r>
              <a:rPr lang="en-IN" sz="800" spc="4" dirty="0">
                <a:solidFill>
                  <a:srgbClr val="585858"/>
                </a:solidFill>
              </a:rPr>
              <a:t>:</a:t>
            </a:r>
            <a:r>
              <a:rPr lang="en-IN" sz="800" spc="-158" dirty="0">
                <a:solidFill>
                  <a:srgbClr val="585858"/>
                </a:solidFill>
              </a:rPr>
              <a:t> </a:t>
            </a:r>
            <a:r>
              <a:rPr lang="en-IN" sz="800" u="sng" dirty="0">
                <a:solidFill>
                  <a:srgbClr val="0096A7"/>
                </a:solidFill>
                <a:uFill>
                  <a:solidFill>
                    <a:srgbClr val="0096A7"/>
                  </a:solidFill>
                </a:uFill>
                <a:hlinkClick r:id="rId4"/>
              </a:rPr>
              <a:t>https://eportfolio.utm.my/user/choy-wan-ling/chapter-5-system-software</a:t>
            </a:r>
            <a:endParaRPr lang="en-IN" sz="800" u="sng" dirty="0">
              <a:solidFill>
                <a:srgbClr val="000000"/>
              </a:solidFill>
              <a:effectLst/>
              <a:latin typeface="+mj-lt"/>
              <a:ea typeface="Times New Roman" panose="02020603050405020304" pitchFamily="18" charset="0"/>
              <a:cs typeface="Bookman Old Style" panose="02050604050505020204" pitchFamily="18" charset="0"/>
            </a:endParaRPr>
          </a:p>
          <a:p>
            <a:pPr marL="184150" indent="0">
              <a:spcBef>
                <a:spcPts val="1000"/>
              </a:spcBef>
              <a:spcAft>
                <a:spcPts val="1000"/>
              </a:spcAft>
              <a:buNone/>
              <a:tabLst>
                <a:tab pos="1375410" algn="l"/>
              </a:tabLst>
            </a:pPr>
            <a:endParaRPr lang="en-IN" u="sng" dirty="0">
              <a:solidFill>
                <a:srgbClr val="000000"/>
              </a:solidFill>
              <a:latin typeface="+mj-lt"/>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pc="-8" dirty="0"/>
              <a:t>System</a:t>
            </a:r>
            <a:r>
              <a:rPr lang="en-IN" sz="2400" spc="263" dirty="0"/>
              <a:t> </a:t>
            </a:r>
            <a:r>
              <a:rPr lang="en-IN" sz="2400" spc="-8" dirty="0"/>
              <a:t>Software</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What is  System</a:t>
            </a:r>
            <a:r>
              <a:rPr lang="en-IN" sz="1800" spc="-11" dirty="0">
                <a:solidFill>
                  <a:srgbClr val="585858"/>
                </a:solidFill>
              </a:rPr>
              <a:t> </a:t>
            </a:r>
            <a:r>
              <a:rPr lang="en-IN" sz="1800" spc="-8" dirty="0">
                <a:solidFill>
                  <a:srgbClr val="585858"/>
                </a:solidFill>
              </a:rPr>
              <a:t>Software</a:t>
            </a:r>
            <a:endParaRPr lang="en-IN" sz="1800" dirty="0"/>
          </a:p>
        </p:txBody>
      </p:sp>
      <p:sp>
        <p:nvSpPr>
          <p:cNvPr id="9" name="object 3">
            <a:extLst>
              <a:ext uri="{FF2B5EF4-FFF2-40B4-BE49-F238E27FC236}">
                <a16:creationId xmlns:a16="http://schemas.microsoft.com/office/drawing/2014/main" id="{110E005F-88D6-406C-B8DA-9B1F927FDA15}"/>
              </a:ext>
            </a:extLst>
          </p:cNvPr>
          <p:cNvSpPr txBox="1"/>
          <p:nvPr/>
        </p:nvSpPr>
        <p:spPr>
          <a:xfrm>
            <a:off x="631320" y="1943558"/>
            <a:ext cx="3519011" cy="2732992"/>
          </a:xfrm>
          <a:prstGeom prst="rect">
            <a:avLst/>
          </a:prstGeom>
        </p:spPr>
        <p:txBody>
          <a:bodyPr vert="horz" wrap="square" lIns="0" tIns="9525" rIns="0" bIns="0" rtlCol="0">
            <a:spAutoFit/>
          </a:bodyPr>
          <a:lstStyle/>
          <a:p>
            <a:pPr>
              <a:spcBef>
                <a:spcPts val="30"/>
              </a:spcBef>
            </a:pPr>
            <a:endParaRPr sz="1913" dirty="0"/>
          </a:p>
          <a:p>
            <a:pPr marL="323850" marR="3810" indent="-314801">
              <a:lnSpc>
                <a:spcPct val="119100"/>
              </a:lnSpc>
              <a:buSzPct val="90322"/>
              <a:buChar char="●"/>
              <a:tabLst>
                <a:tab pos="323850" algn="l"/>
                <a:tab pos="324326" algn="l"/>
              </a:tabLst>
            </a:pPr>
            <a:r>
              <a:rPr spc="23" dirty="0"/>
              <a:t>System </a:t>
            </a:r>
            <a:r>
              <a:rPr spc="11" dirty="0"/>
              <a:t>Software </a:t>
            </a:r>
            <a:r>
              <a:rPr spc="15" dirty="0"/>
              <a:t>is </a:t>
            </a:r>
            <a:r>
              <a:rPr spc="11" dirty="0"/>
              <a:t>a </a:t>
            </a:r>
            <a:r>
              <a:rPr spc="23" dirty="0"/>
              <a:t>set </a:t>
            </a:r>
            <a:r>
              <a:rPr spc="15" dirty="0"/>
              <a:t>of </a:t>
            </a:r>
            <a:r>
              <a:rPr spc="-8" dirty="0"/>
              <a:t>programs </a:t>
            </a:r>
            <a:r>
              <a:rPr spc="4" dirty="0"/>
              <a:t>that  </a:t>
            </a:r>
            <a:r>
              <a:rPr spc="11" dirty="0"/>
              <a:t>control </a:t>
            </a:r>
            <a:r>
              <a:rPr spc="4" dirty="0"/>
              <a:t>and </a:t>
            </a:r>
            <a:r>
              <a:rPr spc="-11" dirty="0"/>
              <a:t>manage </a:t>
            </a:r>
            <a:r>
              <a:rPr spc="-4" dirty="0"/>
              <a:t>the </a:t>
            </a:r>
            <a:r>
              <a:rPr spc="8" dirty="0"/>
              <a:t>operations </a:t>
            </a:r>
            <a:r>
              <a:rPr spc="15" dirty="0"/>
              <a:t>of </a:t>
            </a:r>
            <a:r>
              <a:rPr spc="-4" dirty="0"/>
              <a:t>computer  </a:t>
            </a:r>
            <a:r>
              <a:rPr spc="4" dirty="0"/>
              <a:t>hardware.</a:t>
            </a:r>
            <a:endParaRPr dirty="0"/>
          </a:p>
          <a:p>
            <a:pPr marL="323850" indent="-314801">
              <a:spcBef>
                <a:spcPts val="244"/>
              </a:spcBef>
              <a:buSzPct val="90322"/>
              <a:buChar char="●"/>
              <a:tabLst>
                <a:tab pos="323850" algn="l"/>
                <a:tab pos="324326" algn="l"/>
              </a:tabLst>
            </a:pPr>
            <a:r>
              <a:rPr spc="8" dirty="0"/>
              <a:t>It also </a:t>
            </a:r>
            <a:r>
              <a:rPr spc="-11" dirty="0"/>
              <a:t>helps </a:t>
            </a:r>
            <a:r>
              <a:rPr spc="8" dirty="0"/>
              <a:t>application </a:t>
            </a:r>
            <a:r>
              <a:rPr spc="-8" dirty="0"/>
              <a:t>programs </a:t>
            </a:r>
            <a:r>
              <a:rPr spc="11" dirty="0"/>
              <a:t>to</a:t>
            </a:r>
            <a:r>
              <a:rPr spc="-150" dirty="0"/>
              <a:t> </a:t>
            </a:r>
            <a:r>
              <a:rPr spc="8" dirty="0"/>
              <a:t>execute</a:t>
            </a:r>
            <a:endParaRPr dirty="0"/>
          </a:p>
          <a:p>
            <a:pPr marL="323850">
              <a:spcBef>
                <a:spcPts val="293"/>
              </a:spcBef>
            </a:pPr>
            <a:r>
              <a:rPr spc="4" dirty="0"/>
              <a:t>correctly.</a:t>
            </a:r>
            <a:endParaRPr dirty="0"/>
          </a:p>
          <a:p>
            <a:pPr>
              <a:spcBef>
                <a:spcPts val="11"/>
              </a:spcBef>
            </a:pPr>
            <a:endParaRPr dirty="0"/>
          </a:p>
          <a:p>
            <a:pPr marL="9525" marR="672464">
              <a:lnSpc>
                <a:spcPct val="117100"/>
              </a:lnSpc>
            </a:pPr>
            <a:r>
              <a:rPr spc="-11" dirty="0"/>
              <a:t>Example: </a:t>
            </a:r>
            <a:r>
              <a:rPr spc="4" dirty="0"/>
              <a:t>Operating </a:t>
            </a:r>
            <a:r>
              <a:rPr spc="11" dirty="0"/>
              <a:t>system, </a:t>
            </a:r>
            <a:r>
              <a:rPr spc="-4" dirty="0"/>
              <a:t>programming  </a:t>
            </a:r>
            <a:r>
              <a:rPr spc="-8" dirty="0"/>
              <a:t>language, </a:t>
            </a:r>
            <a:r>
              <a:rPr dirty="0"/>
              <a:t>Communication </a:t>
            </a:r>
            <a:r>
              <a:rPr spc="15" dirty="0"/>
              <a:t>software,</a:t>
            </a:r>
            <a:r>
              <a:rPr spc="94" dirty="0"/>
              <a:t> </a:t>
            </a:r>
            <a:r>
              <a:rPr spc="19" dirty="0"/>
              <a:t>etc.</a:t>
            </a:r>
            <a:endParaRPr dirty="0"/>
          </a:p>
        </p:txBody>
      </p:sp>
      <p:sp>
        <p:nvSpPr>
          <p:cNvPr id="10" name="object 4">
            <a:extLst>
              <a:ext uri="{FF2B5EF4-FFF2-40B4-BE49-F238E27FC236}">
                <a16:creationId xmlns:a16="http://schemas.microsoft.com/office/drawing/2014/main" id="{9A93F004-7D55-4971-8AF2-CF28BA2C6591}"/>
              </a:ext>
            </a:extLst>
          </p:cNvPr>
          <p:cNvSpPr/>
          <p:nvPr/>
        </p:nvSpPr>
        <p:spPr>
          <a:xfrm>
            <a:off x="4572000" y="1871663"/>
            <a:ext cx="4572000" cy="2221706"/>
          </a:xfrm>
          <a:prstGeom prst="rect">
            <a:avLst/>
          </a:prstGeom>
          <a:blipFill>
            <a:blip r:embed="rId5"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3898051065"/>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Digital Transmission</a:t>
            </a:r>
            <a:endParaRPr dirty="0"/>
          </a:p>
        </p:txBody>
      </p:sp>
      <p:sp>
        <p:nvSpPr>
          <p:cNvPr id="74" name="Google Shape;74;p15"/>
          <p:cNvSpPr txBox="1">
            <a:spLocks noGrp="1"/>
          </p:cNvSpPr>
          <p:nvPr>
            <p:ph type="subTitle" idx="1"/>
          </p:nvPr>
        </p:nvSpPr>
        <p:spPr>
          <a:xfrm>
            <a:off x="254075" y="1122888"/>
            <a:ext cx="4045200" cy="825869"/>
          </a:xfrm>
          <a:prstGeom prst="rect">
            <a:avLst/>
          </a:prstGeom>
        </p:spPr>
        <p:txBody>
          <a:bodyPr spcFirstLastPara="1" wrap="square" lIns="91425" tIns="91425" rIns="91425" bIns="91425" anchor="ctr" anchorCtr="0">
            <a:noAutofit/>
          </a:bodyPr>
          <a:lstStyle/>
          <a:p>
            <a:pPr marL="0" lvl="0" indent="0"/>
            <a:r>
              <a:rPr lang="en-IN" dirty="0"/>
              <a:t>Advantages</a:t>
            </a:r>
            <a:endParaRPr dirty="0"/>
          </a:p>
        </p:txBody>
      </p:sp>
      <p:sp>
        <p:nvSpPr>
          <p:cNvPr id="75" name="Google Shape;75;p15"/>
          <p:cNvSpPr txBox="1">
            <a:spLocks noGrp="1"/>
          </p:cNvSpPr>
          <p:nvPr>
            <p:ph type="body" idx="2"/>
          </p:nvPr>
        </p:nvSpPr>
        <p:spPr>
          <a:xfrm>
            <a:off x="462275" y="1948757"/>
            <a:ext cx="3837000" cy="3121611"/>
          </a:xfrm>
          <a:prstGeom prst="rect">
            <a:avLst/>
          </a:prstGeom>
        </p:spPr>
        <p:txBody>
          <a:bodyPr spcFirstLastPara="1" wrap="square" lIns="91425" tIns="91425" rIns="91425" bIns="91425" anchor="ctr" anchorCtr="0">
            <a:noAutofit/>
          </a:bodyPr>
          <a:lstStyle/>
          <a:p>
            <a:pPr lvl="0"/>
            <a:r>
              <a:rPr lang="en-IN" dirty="0"/>
              <a:t>Digital data can be easily compressed.</a:t>
            </a:r>
          </a:p>
          <a:p>
            <a:pPr lvl="0"/>
            <a:r>
              <a:rPr lang="en-IN" dirty="0"/>
              <a:t>Any information in the digital form can be encrypted.</a:t>
            </a:r>
          </a:p>
          <a:p>
            <a:pPr lvl="0"/>
            <a:r>
              <a:rPr lang="en-IN" dirty="0"/>
              <a:t>Equipment that uses digital signals is more common and less expensive.</a:t>
            </a:r>
          </a:p>
          <a:p>
            <a:pPr lvl="0"/>
            <a:r>
              <a:rPr lang="en-IN" dirty="0"/>
              <a:t>Digital signal makes running instruments free from observation errors like parallax and approximation errors.</a:t>
            </a:r>
          </a:p>
          <a:p>
            <a:pPr lvl="0"/>
            <a:r>
              <a:rPr lang="en-IN" dirty="0"/>
              <a:t>A lot of editing tools are available</a:t>
            </a:r>
          </a:p>
          <a:p>
            <a:pPr lvl="0"/>
            <a:r>
              <a:rPr lang="en-IN" dirty="0"/>
              <a:t>You can edit the sound without altering the original copy</a:t>
            </a:r>
          </a:p>
          <a:p>
            <a:pPr lvl="0"/>
            <a:r>
              <a:rPr lang="en-IN" dirty="0"/>
              <a:t>Easy to transmit the data over networks</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https://www.guru99.com/analog-vs-digital.html</a:t>
            </a:r>
            <a:endParaRPr dirty="0"/>
          </a:p>
        </p:txBody>
      </p:sp>
      <p:pic>
        <p:nvPicPr>
          <p:cNvPr id="3" name="Picture 2"/>
          <p:cNvPicPr>
            <a:picLocks noChangeAspect="1"/>
          </p:cNvPicPr>
          <p:nvPr/>
        </p:nvPicPr>
        <p:blipFill>
          <a:blip r:embed="rId4"/>
          <a:stretch>
            <a:fillRect/>
          </a:stretch>
        </p:blipFill>
        <p:spPr>
          <a:xfrm>
            <a:off x="4632873" y="713499"/>
            <a:ext cx="4361002" cy="3015173"/>
          </a:xfrm>
          <a:prstGeom prst="rect">
            <a:avLst/>
          </a:prstGeom>
        </p:spPr>
      </p:pic>
    </p:spTree>
    <p:extLst>
      <p:ext uri="{BB962C8B-B14F-4D97-AF65-F5344CB8AC3E}">
        <p14:creationId xmlns:p14="http://schemas.microsoft.com/office/powerpoint/2010/main" val="2866653875"/>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Digital Transmission</a:t>
            </a:r>
            <a:endParaRPr dirty="0"/>
          </a:p>
        </p:txBody>
      </p:sp>
      <p:sp>
        <p:nvSpPr>
          <p:cNvPr id="74" name="Google Shape;74;p15"/>
          <p:cNvSpPr txBox="1">
            <a:spLocks noGrp="1"/>
          </p:cNvSpPr>
          <p:nvPr>
            <p:ph type="subTitle" idx="1"/>
          </p:nvPr>
        </p:nvSpPr>
        <p:spPr>
          <a:xfrm>
            <a:off x="254075" y="1122888"/>
            <a:ext cx="4045200" cy="825869"/>
          </a:xfrm>
          <a:prstGeom prst="rect">
            <a:avLst/>
          </a:prstGeom>
        </p:spPr>
        <p:txBody>
          <a:bodyPr spcFirstLastPara="1" wrap="square" lIns="91425" tIns="91425" rIns="91425" bIns="91425" anchor="ctr" anchorCtr="0">
            <a:noAutofit/>
          </a:bodyPr>
          <a:lstStyle/>
          <a:p>
            <a:pPr marL="0" lvl="0" indent="0"/>
            <a:r>
              <a:rPr lang="en-IN" dirty="0"/>
              <a:t>Disadvantages</a:t>
            </a:r>
            <a:endParaRPr dirty="0"/>
          </a:p>
        </p:txBody>
      </p:sp>
      <p:sp>
        <p:nvSpPr>
          <p:cNvPr id="75" name="Google Shape;75;p15"/>
          <p:cNvSpPr txBox="1">
            <a:spLocks noGrp="1"/>
          </p:cNvSpPr>
          <p:nvPr>
            <p:ph type="body" idx="2"/>
          </p:nvPr>
        </p:nvSpPr>
        <p:spPr>
          <a:xfrm>
            <a:off x="462275" y="1948757"/>
            <a:ext cx="3837000" cy="3121611"/>
          </a:xfrm>
          <a:prstGeom prst="rect">
            <a:avLst/>
          </a:prstGeom>
        </p:spPr>
        <p:txBody>
          <a:bodyPr spcFirstLastPara="1" wrap="square" lIns="91425" tIns="91425" rIns="91425" bIns="91425" anchor="ctr" anchorCtr="0">
            <a:noAutofit/>
          </a:bodyPr>
          <a:lstStyle/>
          <a:p>
            <a:pPr lvl="0"/>
            <a:r>
              <a:rPr lang="en-IN" dirty="0"/>
              <a:t>Sampling may cause loss of information.</a:t>
            </a:r>
          </a:p>
          <a:p>
            <a:pPr lvl="0"/>
            <a:r>
              <a:rPr lang="en-IN" dirty="0"/>
              <a:t>A/D and D/A demands mixed-signal hardware</a:t>
            </a:r>
          </a:p>
          <a:p>
            <a:pPr lvl="0"/>
            <a:r>
              <a:rPr lang="en-IN" dirty="0"/>
              <a:t>Processor speed is limited</a:t>
            </a:r>
          </a:p>
          <a:p>
            <a:pPr lvl="0"/>
            <a:r>
              <a:rPr lang="en-IN" dirty="0"/>
              <a:t>Develop quantization and round-off errors</a:t>
            </a:r>
          </a:p>
          <a:p>
            <a:pPr lvl="0"/>
            <a:r>
              <a:rPr lang="en-IN" dirty="0"/>
              <a:t>It requires greater bandwidth</a:t>
            </a:r>
          </a:p>
          <a:p>
            <a:pPr lvl="0"/>
            <a:r>
              <a:rPr lang="en-IN" dirty="0"/>
              <a:t>Systems and processing is more complex.</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https://www.guru99.com/analog-vs-digital.html</a:t>
            </a:r>
            <a:endParaRPr dirty="0"/>
          </a:p>
        </p:txBody>
      </p:sp>
      <p:pic>
        <p:nvPicPr>
          <p:cNvPr id="3" name="Picture 2"/>
          <p:cNvPicPr>
            <a:picLocks noChangeAspect="1"/>
          </p:cNvPicPr>
          <p:nvPr/>
        </p:nvPicPr>
        <p:blipFill>
          <a:blip r:embed="rId4"/>
          <a:stretch>
            <a:fillRect/>
          </a:stretch>
        </p:blipFill>
        <p:spPr>
          <a:xfrm>
            <a:off x="4632873" y="713499"/>
            <a:ext cx="4361002" cy="3015173"/>
          </a:xfrm>
          <a:prstGeom prst="rect">
            <a:avLst/>
          </a:prstGeom>
        </p:spPr>
      </p:pic>
    </p:spTree>
    <p:extLst>
      <p:ext uri="{BB962C8B-B14F-4D97-AF65-F5344CB8AC3E}">
        <p14:creationId xmlns:p14="http://schemas.microsoft.com/office/powerpoint/2010/main" val="615117759"/>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Analog and Digital Signals</a:t>
            </a:r>
            <a:endParaRPr dirty="0"/>
          </a:p>
        </p:txBody>
      </p:sp>
      <p:sp>
        <p:nvSpPr>
          <p:cNvPr id="74" name="Google Shape;74;p15"/>
          <p:cNvSpPr txBox="1">
            <a:spLocks noGrp="1"/>
          </p:cNvSpPr>
          <p:nvPr>
            <p:ph type="subTitle" idx="1"/>
          </p:nvPr>
        </p:nvSpPr>
        <p:spPr>
          <a:xfrm>
            <a:off x="254075" y="1122888"/>
            <a:ext cx="4045200" cy="825869"/>
          </a:xfrm>
          <a:prstGeom prst="rect">
            <a:avLst/>
          </a:prstGeom>
        </p:spPr>
        <p:txBody>
          <a:bodyPr spcFirstLastPara="1" wrap="square" lIns="91425" tIns="91425" rIns="91425" bIns="91425" anchor="ctr" anchorCtr="0">
            <a:noAutofit/>
          </a:bodyPr>
          <a:lstStyle/>
          <a:p>
            <a:pPr marL="0" lvl="0" indent="0"/>
            <a:r>
              <a:rPr lang="en-IN" dirty="0"/>
              <a:t>Systems and Applications </a:t>
            </a:r>
            <a:endParaRPr dirty="0"/>
          </a:p>
        </p:txBody>
      </p:sp>
      <p:sp>
        <p:nvSpPr>
          <p:cNvPr id="75" name="Google Shape;75;p15"/>
          <p:cNvSpPr txBox="1">
            <a:spLocks noGrp="1"/>
          </p:cNvSpPr>
          <p:nvPr>
            <p:ph type="body" idx="2"/>
          </p:nvPr>
        </p:nvSpPr>
        <p:spPr>
          <a:xfrm>
            <a:off x="462275" y="1948757"/>
            <a:ext cx="3837000" cy="3121611"/>
          </a:xfrm>
          <a:prstGeom prst="rect">
            <a:avLst/>
          </a:prstGeom>
        </p:spPr>
        <p:txBody>
          <a:bodyPr spcFirstLastPara="1" wrap="square" lIns="91425" tIns="91425" rIns="91425" bIns="91425" anchor="ctr" anchorCtr="0">
            <a:noAutofit/>
          </a:bodyPr>
          <a:lstStyle/>
          <a:p>
            <a:pPr lvl="0"/>
            <a:r>
              <a:rPr lang="en-IN" dirty="0"/>
              <a:t>Audio recording and reproduction</a:t>
            </a:r>
          </a:p>
          <a:p>
            <a:pPr lvl="0"/>
            <a:r>
              <a:rPr lang="en-IN" dirty="0"/>
              <a:t>Temperature sensors</a:t>
            </a:r>
          </a:p>
          <a:p>
            <a:pPr lvl="0"/>
            <a:r>
              <a:rPr lang="en-IN" dirty="0"/>
              <a:t>Image sensors</a:t>
            </a:r>
          </a:p>
          <a:p>
            <a:pPr lvl="0"/>
            <a:r>
              <a:rPr lang="en-IN" dirty="0"/>
              <a:t>Radio signals</a:t>
            </a:r>
          </a:p>
          <a:p>
            <a:pPr lvl="0"/>
            <a:r>
              <a:rPr lang="en-IN" dirty="0"/>
              <a:t>Telephones</a:t>
            </a:r>
          </a:p>
          <a:p>
            <a:pPr lvl="0"/>
            <a:r>
              <a:rPr lang="en-IN" dirty="0"/>
              <a:t>Control systems</a:t>
            </a:r>
          </a:p>
          <a:p>
            <a:pPr lvl="0"/>
            <a:r>
              <a:rPr lang="en-IN" dirty="0"/>
              <a:t>Communication systems (broadband, cellular)</a:t>
            </a:r>
          </a:p>
          <a:p>
            <a:pPr lvl="0"/>
            <a:r>
              <a:rPr lang="en-IN" dirty="0"/>
              <a:t>Networking and data communications</a:t>
            </a:r>
          </a:p>
          <a:p>
            <a:pPr lvl="0"/>
            <a:r>
              <a:rPr lang="en-IN" dirty="0"/>
              <a:t>Digital interfaces for programmability</a:t>
            </a:r>
          </a:p>
          <a:p>
            <a:pPr lvl="0"/>
            <a:endParaRPr lang="en-IN" dirty="0"/>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https://www.guru99.com/analog-vs-digital.html</a:t>
            </a:r>
            <a:endParaRPr dirty="0"/>
          </a:p>
        </p:txBody>
      </p:sp>
      <p:pic>
        <p:nvPicPr>
          <p:cNvPr id="2" name="Picture 1"/>
          <p:cNvPicPr>
            <a:picLocks noChangeAspect="1"/>
          </p:cNvPicPr>
          <p:nvPr/>
        </p:nvPicPr>
        <p:blipFill>
          <a:blip r:embed="rId4"/>
          <a:stretch>
            <a:fillRect/>
          </a:stretch>
        </p:blipFill>
        <p:spPr>
          <a:xfrm>
            <a:off x="4631096" y="717258"/>
            <a:ext cx="2888910" cy="1616509"/>
          </a:xfrm>
          <a:prstGeom prst="rect">
            <a:avLst/>
          </a:prstGeom>
        </p:spPr>
      </p:pic>
      <p:pic>
        <p:nvPicPr>
          <p:cNvPr id="4" name="Picture 3"/>
          <p:cNvPicPr>
            <a:picLocks noChangeAspect="1"/>
          </p:cNvPicPr>
          <p:nvPr/>
        </p:nvPicPr>
        <p:blipFill>
          <a:blip r:embed="rId5"/>
          <a:stretch>
            <a:fillRect/>
          </a:stretch>
        </p:blipFill>
        <p:spPr>
          <a:xfrm>
            <a:off x="6168788" y="2453412"/>
            <a:ext cx="2687829" cy="1860805"/>
          </a:xfrm>
          <a:prstGeom prst="rect">
            <a:avLst/>
          </a:prstGeom>
        </p:spPr>
      </p:pic>
    </p:spTree>
    <p:extLst>
      <p:ext uri="{BB962C8B-B14F-4D97-AF65-F5344CB8AC3E}">
        <p14:creationId xmlns:p14="http://schemas.microsoft.com/office/powerpoint/2010/main" val="47048715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Base band and Broadband transmission</a:t>
            </a:r>
            <a:endParaRPr dirty="0"/>
          </a:p>
        </p:txBody>
      </p:sp>
      <p:sp>
        <p:nvSpPr>
          <p:cNvPr id="74" name="Google Shape;74;p15"/>
          <p:cNvSpPr txBox="1">
            <a:spLocks noGrp="1"/>
          </p:cNvSpPr>
          <p:nvPr>
            <p:ph type="subTitle" idx="1"/>
          </p:nvPr>
        </p:nvSpPr>
        <p:spPr>
          <a:xfrm>
            <a:off x="254075" y="1382196"/>
            <a:ext cx="4045200" cy="825869"/>
          </a:xfrm>
          <a:prstGeom prst="rect">
            <a:avLst/>
          </a:prstGeom>
        </p:spPr>
        <p:txBody>
          <a:bodyPr spcFirstLastPara="1" wrap="square" lIns="91425" tIns="91425" rIns="91425" bIns="91425" anchor="ctr" anchorCtr="0">
            <a:noAutofit/>
          </a:bodyPr>
          <a:lstStyle/>
          <a:p>
            <a:pPr marL="0" lvl="0" indent="0"/>
            <a:r>
              <a:rPr lang="en-IN" dirty="0"/>
              <a:t>Broadband system and Baseband transmission </a:t>
            </a:r>
            <a:endParaRPr dirty="0"/>
          </a:p>
        </p:txBody>
      </p:sp>
      <p:sp>
        <p:nvSpPr>
          <p:cNvPr id="75" name="Google Shape;75;p15"/>
          <p:cNvSpPr txBox="1">
            <a:spLocks noGrp="1"/>
          </p:cNvSpPr>
          <p:nvPr>
            <p:ph type="body" idx="2"/>
          </p:nvPr>
        </p:nvSpPr>
        <p:spPr>
          <a:xfrm>
            <a:off x="462275" y="1948758"/>
            <a:ext cx="3837000" cy="2896198"/>
          </a:xfrm>
          <a:prstGeom prst="rect">
            <a:avLst/>
          </a:prstGeom>
        </p:spPr>
        <p:txBody>
          <a:bodyPr spcFirstLastPara="1" wrap="square" lIns="91425" tIns="91425" rIns="91425" bIns="91425" anchor="ctr" anchorCtr="0">
            <a:noAutofit/>
          </a:bodyPr>
          <a:lstStyle/>
          <a:p>
            <a:pPr lvl="0"/>
            <a:r>
              <a:rPr lang="en-IN" dirty="0"/>
              <a:t>Broadband system use modulation techniques to reduce the effect of noise in the environment. </a:t>
            </a:r>
          </a:p>
          <a:p>
            <a:pPr lvl="0"/>
            <a:r>
              <a:rPr lang="en-IN" dirty="0"/>
              <a:t>Baseband is a digital signal. It is transmitted on the medium using one of the signal codes like NRZ, RZ Manchester </a:t>
            </a:r>
            <a:r>
              <a:rPr lang="en-IN" dirty="0" err="1"/>
              <a:t>biphase</a:t>
            </a:r>
            <a:r>
              <a:rPr lang="en-IN" dirty="0"/>
              <a:t>-M code etc. is called baseband transmission.</a:t>
            </a:r>
          </a:p>
          <a:p>
            <a:pPr marL="139700" lvl="0" indent="0">
              <a:buNone/>
            </a:pPr>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https://www.computernetworkingnotes.com/networking-tutorials/differences-between-baseband-and-broadband-explained.html</a:t>
            </a:r>
            <a:endParaRPr lang="en-IN" u="sng" dirty="0"/>
          </a:p>
          <a:p>
            <a:pPr marL="184150" indent="0">
              <a:buNone/>
            </a:pPr>
            <a:endParaRPr dirty="0"/>
          </a:p>
        </p:txBody>
      </p:sp>
      <p:pic>
        <p:nvPicPr>
          <p:cNvPr id="3" name="Picture 2"/>
          <p:cNvPicPr>
            <a:picLocks noChangeAspect="1"/>
          </p:cNvPicPr>
          <p:nvPr/>
        </p:nvPicPr>
        <p:blipFill>
          <a:blip r:embed="rId4"/>
          <a:stretch>
            <a:fillRect/>
          </a:stretch>
        </p:blipFill>
        <p:spPr>
          <a:xfrm>
            <a:off x="4807268" y="927962"/>
            <a:ext cx="4163279" cy="2866115"/>
          </a:xfrm>
          <a:prstGeom prst="rect">
            <a:avLst/>
          </a:prstGeom>
        </p:spPr>
      </p:pic>
    </p:spTree>
    <p:extLst>
      <p:ext uri="{BB962C8B-B14F-4D97-AF65-F5344CB8AC3E}">
        <p14:creationId xmlns:p14="http://schemas.microsoft.com/office/powerpoint/2010/main" val="1234847440"/>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Network cables and connectors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Coaxial Cables </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A solid-core copper wire conductor runs down the middle of the cable. </a:t>
            </a:r>
          </a:p>
          <a:p>
            <a:pPr lvl="0"/>
            <a:r>
              <a:rPr lang="en-IN" dirty="0"/>
              <a:t>Around that solid-core copper wire is a layer of insulation, and </a:t>
            </a:r>
          </a:p>
          <a:p>
            <a:pPr lvl="0"/>
            <a:r>
              <a:rPr lang="en-IN" dirty="0"/>
              <a:t>Covering that insulation is braided wire and metal foil shield, which shields against electromagnetic interference. </a:t>
            </a:r>
          </a:p>
          <a:p>
            <a:pPr lvl="0"/>
            <a:r>
              <a:rPr lang="en-IN" dirty="0"/>
              <a:t>A final layer of plastic insulation jacket covers the braided wire.</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https://techdifferences.com/difference-between-optical-fibre-and-coaxial-cable.html</a:t>
            </a:r>
            <a:endParaRPr dirty="0"/>
          </a:p>
        </p:txBody>
      </p:sp>
      <p:pic>
        <p:nvPicPr>
          <p:cNvPr id="2" name="Picture 1"/>
          <p:cNvPicPr>
            <a:picLocks noChangeAspect="1"/>
          </p:cNvPicPr>
          <p:nvPr/>
        </p:nvPicPr>
        <p:blipFill>
          <a:blip r:embed="rId4"/>
          <a:stretch>
            <a:fillRect/>
          </a:stretch>
        </p:blipFill>
        <p:spPr>
          <a:xfrm>
            <a:off x="4667534" y="1275342"/>
            <a:ext cx="4393738" cy="2000121"/>
          </a:xfrm>
          <a:prstGeom prst="rect">
            <a:avLst/>
          </a:prstGeom>
        </p:spPr>
      </p:pic>
    </p:spTree>
    <p:extLst>
      <p:ext uri="{BB962C8B-B14F-4D97-AF65-F5344CB8AC3E}">
        <p14:creationId xmlns:p14="http://schemas.microsoft.com/office/powerpoint/2010/main" val="2676028019"/>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Network cables and connectors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Coaxial Cables Types </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There are two types of coaxial cabling:</a:t>
            </a:r>
          </a:p>
          <a:p>
            <a:pPr marL="139700" lvl="0" indent="0">
              <a:buNone/>
            </a:pPr>
            <a:r>
              <a:rPr lang="en-IN" dirty="0"/>
              <a:t> </a:t>
            </a:r>
          </a:p>
          <a:p>
            <a:pPr lvl="0"/>
            <a:r>
              <a:rPr lang="en-IN" dirty="0" err="1"/>
              <a:t>ThinNet</a:t>
            </a:r>
            <a:r>
              <a:rPr lang="en-IN" dirty="0"/>
              <a:t> and </a:t>
            </a:r>
          </a:p>
          <a:p>
            <a:pPr marL="139700" lvl="0" indent="0">
              <a:buNone/>
            </a:pPr>
            <a:endParaRPr lang="en-IN" dirty="0"/>
          </a:p>
          <a:p>
            <a:pPr lvl="0"/>
            <a:r>
              <a:rPr lang="en-IN" dirty="0" err="1"/>
              <a:t>ThickNet</a:t>
            </a:r>
            <a:r>
              <a:rPr lang="en-IN" dirty="0"/>
              <a:t>. </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https://slideplayer.com/slide/14121004/</a:t>
            </a:r>
            <a:endParaRPr dirty="0"/>
          </a:p>
        </p:txBody>
      </p:sp>
      <p:pic>
        <p:nvPicPr>
          <p:cNvPr id="3" name="Picture 2"/>
          <p:cNvPicPr>
            <a:picLocks noChangeAspect="1"/>
          </p:cNvPicPr>
          <p:nvPr/>
        </p:nvPicPr>
        <p:blipFill>
          <a:blip r:embed="rId4"/>
          <a:stretch>
            <a:fillRect/>
          </a:stretch>
        </p:blipFill>
        <p:spPr>
          <a:xfrm>
            <a:off x="4807267" y="927963"/>
            <a:ext cx="4049349" cy="3039117"/>
          </a:xfrm>
          <a:prstGeom prst="rect">
            <a:avLst/>
          </a:prstGeom>
        </p:spPr>
      </p:pic>
    </p:spTree>
    <p:extLst>
      <p:ext uri="{BB962C8B-B14F-4D97-AF65-F5344CB8AC3E}">
        <p14:creationId xmlns:p14="http://schemas.microsoft.com/office/powerpoint/2010/main" val="2550177153"/>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Network cables and connectors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Twisted Pair Cables</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A pair of wires forms a circuit that can transmit data. </a:t>
            </a:r>
          </a:p>
          <a:p>
            <a:pPr lvl="0"/>
            <a:r>
              <a:rPr lang="en-IN" dirty="0"/>
              <a:t>The pairs are twisted to provide protection against crosstalk.</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https://slideplayer.com/slide/14121004/</a:t>
            </a:r>
            <a:endParaRPr dirty="0"/>
          </a:p>
        </p:txBody>
      </p:sp>
      <p:pic>
        <p:nvPicPr>
          <p:cNvPr id="3" name="Picture 2"/>
          <p:cNvPicPr>
            <a:picLocks noChangeAspect="1"/>
          </p:cNvPicPr>
          <p:nvPr/>
        </p:nvPicPr>
        <p:blipFill>
          <a:blip r:embed="rId4"/>
          <a:stretch>
            <a:fillRect/>
          </a:stretch>
        </p:blipFill>
        <p:spPr>
          <a:xfrm>
            <a:off x="4807267" y="927963"/>
            <a:ext cx="4049349" cy="3039117"/>
          </a:xfrm>
          <a:prstGeom prst="rect">
            <a:avLst/>
          </a:prstGeom>
        </p:spPr>
      </p:pic>
    </p:spTree>
    <p:extLst>
      <p:ext uri="{BB962C8B-B14F-4D97-AF65-F5344CB8AC3E}">
        <p14:creationId xmlns:p14="http://schemas.microsoft.com/office/powerpoint/2010/main" val="1236699611"/>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Network cables and connectors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Unshielded Twisted Pair (UTP)</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Unshielded Twisted Pair (UTP) cable is the most common networking media.</a:t>
            </a:r>
          </a:p>
          <a:p>
            <a:pPr lvl="0"/>
            <a:r>
              <a:rPr lang="en-IN" dirty="0"/>
              <a:t>Unshielded Twisted Pair (UTP) consists of four pairs of thin, copper wires covered in color-coded plastic insulation that are twisted together.</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u="sng" dirty="0">
                <a:hlinkClick r:id="rId3"/>
              </a:rPr>
              <a:t>https://www.fiberoptics4sale.com/blogs/archive-posts/95046918-what-is-unshielded-twisted-pair-utp-cable</a:t>
            </a:r>
            <a:endParaRPr dirty="0"/>
          </a:p>
        </p:txBody>
      </p:sp>
      <p:pic>
        <p:nvPicPr>
          <p:cNvPr id="2" name="Picture 1"/>
          <p:cNvPicPr>
            <a:picLocks noChangeAspect="1"/>
          </p:cNvPicPr>
          <p:nvPr/>
        </p:nvPicPr>
        <p:blipFill>
          <a:blip r:embed="rId4"/>
          <a:stretch>
            <a:fillRect/>
          </a:stretch>
        </p:blipFill>
        <p:spPr>
          <a:xfrm>
            <a:off x="4807268" y="759034"/>
            <a:ext cx="4049349" cy="2944390"/>
          </a:xfrm>
          <a:prstGeom prst="rect">
            <a:avLst/>
          </a:prstGeom>
        </p:spPr>
      </p:pic>
    </p:spTree>
    <p:extLst>
      <p:ext uri="{BB962C8B-B14F-4D97-AF65-F5344CB8AC3E}">
        <p14:creationId xmlns:p14="http://schemas.microsoft.com/office/powerpoint/2010/main" val="1993031727"/>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Network cables and connectors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Shielded Twisted Pair (STP) cables</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Shielded Twisted Pair (STP) cables additionally have an overall conducting metallic shields covering four twisted pair wires. </a:t>
            </a:r>
          </a:p>
          <a:p>
            <a:pPr lvl="0"/>
            <a:r>
              <a:rPr lang="en-IN" dirty="0"/>
              <a:t>There may be another conducting metallic shields covering individual twisted pairs also. </a:t>
            </a:r>
          </a:p>
          <a:p>
            <a:pPr lvl="0"/>
            <a:r>
              <a:rPr lang="en-IN" dirty="0"/>
              <a:t>These metallic shields blocks out electromagnetic interference to prevent unwanted noise from the communication circuit.</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https://www.electronicsmedia.info/2018/01/02/unshielded-twisted-pair-and-shielded-twisted-pair-cable/</a:t>
            </a:r>
            <a:endParaRPr dirty="0"/>
          </a:p>
        </p:txBody>
      </p:sp>
      <p:pic>
        <p:nvPicPr>
          <p:cNvPr id="4" name="Picture 3"/>
          <p:cNvPicPr>
            <a:picLocks noChangeAspect="1"/>
          </p:cNvPicPr>
          <p:nvPr/>
        </p:nvPicPr>
        <p:blipFill>
          <a:blip r:embed="rId4"/>
          <a:stretch>
            <a:fillRect/>
          </a:stretch>
        </p:blipFill>
        <p:spPr>
          <a:xfrm>
            <a:off x="4712103" y="1248663"/>
            <a:ext cx="4308100" cy="1726549"/>
          </a:xfrm>
          <a:prstGeom prst="rect">
            <a:avLst/>
          </a:prstGeom>
        </p:spPr>
      </p:pic>
    </p:spTree>
    <p:extLst>
      <p:ext uri="{BB962C8B-B14F-4D97-AF65-F5344CB8AC3E}">
        <p14:creationId xmlns:p14="http://schemas.microsoft.com/office/powerpoint/2010/main" val="2651826464"/>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Network cables and connectors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Types of Connectors</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Ethernet Cable Connectors</a:t>
            </a:r>
          </a:p>
          <a:p>
            <a:pPr marL="139700" lvl="0" indent="0">
              <a:buNone/>
            </a:pPr>
            <a:endParaRPr lang="en-IN" dirty="0"/>
          </a:p>
          <a:p>
            <a:pPr lvl="0"/>
            <a:r>
              <a:rPr lang="en-IN" dirty="0"/>
              <a:t>RJ45 connectors are used for CAT6 cables and CAT5e cables. </a:t>
            </a:r>
          </a:p>
          <a:p>
            <a:pPr lvl="0"/>
            <a:r>
              <a:rPr lang="en-IN" dirty="0"/>
              <a:t>These connectors for twisted-pair Ethernet cables are similar in appearance to a standard telephone cord connector. </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https://www.homedepot.com/c/ab/types-of-cables-and-connectors-in-networking/9ba683603be9fa5395fab90e9250f90</a:t>
            </a:r>
            <a:endParaRPr dirty="0"/>
          </a:p>
        </p:txBody>
      </p:sp>
      <p:pic>
        <p:nvPicPr>
          <p:cNvPr id="2" name="Picture 1"/>
          <p:cNvPicPr>
            <a:picLocks noChangeAspect="1"/>
          </p:cNvPicPr>
          <p:nvPr/>
        </p:nvPicPr>
        <p:blipFill>
          <a:blip r:embed="rId4"/>
          <a:stretch>
            <a:fillRect/>
          </a:stretch>
        </p:blipFill>
        <p:spPr>
          <a:xfrm>
            <a:off x="4807267" y="1073005"/>
            <a:ext cx="4049349" cy="2464821"/>
          </a:xfrm>
          <a:prstGeom prst="rect">
            <a:avLst/>
          </a:prstGeom>
        </p:spPr>
      </p:pic>
    </p:spTree>
    <p:extLst>
      <p:ext uri="{BB962C8B-B14F-4D97-AF65-F5344CB8AC3E}">
        <p14:creationId xmlns:p14="http://schemas.microsoft.com/office/powerpoint/2010/main" val="29769939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endParaRPr lang="en-IN" sz="800" u="sng" dirty="0">
              <a:solidFill>
                <a:srgbClr val="000000"/>
              </a:solidFill>
              <a:effectLst/>
              <a:latin typeface="+mj-lt"/>
              <a:ea typeface="Times New Roman" panose="02020603050405020304" pitchFamily="18" charset="0"/>
              <a:cs typeface="Bookman Old Style" panose="02050604050505020204" pitchFamily="18" charset="0"/>
            </a:endParaRPr>
          </a:p>
          <a:p>
            <a:pPr marL="184150" indent="0">
              <a:spcBef>
                <a:spcPts val="1000"/>
              </a:spcBef>
              <a:spcAft>
                <a:spcPts val="1000"/>
              </a:spcAft>
              <a:buNone/>
              <a:tabLst>
                <a:tab pos="1375410" algn="l"/>
              </a:tabLst>
            </a:pPr>
            <a:endParaRPr lang="en-IN" u="sng" dirty="0">
              <a:solidFill>
                <a:srgbClr val="000000"/>
              </a:solidFill>
              <a:latin typeface="+mj-lt"/>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pc="-8" dirty="0"/>
              <a:t>System</a:t>
            </a:r>
            <a:r>
              <a:rPr lang="en-IN" sz="2400" spc="263" dirty="0"/>
              <a:t> </a:t>
            </a:r>
            <a:r>
              <a:rPr lang="en-IN" sz="2400" spc="-8" dirty="0"/>
              <a:t>Software</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Types of System</a:t>
            </a:r>
            <a:r>
              <a:rPr lang="en-IN" sz="1800" spc="-11" dirty="0">
                <a:solidFill>
                  <a:srgbClr val="585858"/>
                </a:solidFill>
              </a:rPr>
              <a:t> </a:t>
            </a:r>
            <a:r>
              <a:rPr lang="en-IN" sz="1800" spc="-8" dirty="0">
                <a:solidFill>
                  <a:srgbClr val="585858"/>
                </a:solidFill>
              </a:rPr>
              <a:t>Software</a:t>
            </a:r>
            <a:endParaRPr lang="en-IN" sz="1800" dirty="0"/>
          </a:p>
        </p:txBody>
      </p:sp>
      <p:sp>
        <p:nvSpPr>
          <p:cNvPr id="9" name="object 3">
            <a:extLst>
              <a:ext uri="{FF2B5EF4-FFF2-40B4-BE49-F238E27FC236}">
                <a16:creationId xmlns:a16="http://schemas.microsoft.com/office/drawing/2014/main" id="{110E005F-88D6-406C-B8DA-9B1F927FDA15}"/>
              </a:ext>
            </a:extLst>
          </p:cNvPr>
          <p:cNvSpPr txBox="1"/>
          <p:nvPr/>
        </p:nvSpPr>
        <p:spPr>
          <a:xfrm>
            <a:off x="631320" y="1943558"/>
            <a:ext cx="3519011" cy="1277657"/>
          </a:xfrm>
          <a:prstGeom prst="rect">
            <a:avLst/>
          </a:prstGeom>
        </p:spPr>
        <p:txBody>
          <a:bodyPr vert="horz" wrap="square" lIns="0" tIns="9525" rIns="0" bIns="0" rtlCol="0">
            <a:spAutoFit/>
          </a:bodyPr>
          <a:lstStyle/>
          <a:p>
            <a:pPr>
              <a:spcBef>
                <a:spcPts val="30"/>
              </a:spcBef>
            </a:pPr>
            <a:endParaRPr sz="1913" dirty="0"/>
          </a:p>
          <a:p>
            <a:pPr marL="323850" marR="3810" indent="-314801">
              <a:lnSpc>
                <a:spcPct val="119100"/>
              </a:lnSpc>
              <a:buSzPct val="90322"/>
              <a:buChar char="●"/>
              <a:tabLst>
                <a:tab pos="323850" algn="l"/>
                <a:tab pos="324326" algn="l"/>
              </a:tabLst>
            </a:pPr>
            <a:r>
              <a:rPr lang="en-IN" spc="23" dirty="0"/>
              <a:t>Operating system</a:t>
            </a:r>
          </a:p>
          <a:p>
            <a:pPr marL="323850" marR="3810" indent="-314801">
              <a:lnSpc>
                <a:spcPct val="119100"/>
              </a:lnSpc>
              <a:buSzPct val="90322"/>
              <a:buChar char="●"/>
              <a:tabLst>
                <a:tab pos="323850" algn="l"/>
                <a:tab pos="324326" algn="l"/>
              </a:tabLst>
            </a:pPr>
            <a:r>
              <a:rPr lang="en-IN" spc="23" dirty="0"/>
              <a:t>Device Driver</a:t>
            </a:r>
          </a:p>
          <a:p>
            <a:pPr marL="323850" marR="3810" indent="-314801">
              <a:lnSpc>
                <a:spcPct val="119100"/>
              </a:lnSpc>
              <a:buSzPct val="90322"/>
              <a:buChar char="●"/>
              <a:tabLst>
                <a:tab pos="323850" algn="l"/>
                <a:tab pos="324326" algn="l"/>
              </a:tabLst>
            </a:pPr>
            <a:r>
              <a:rPr lang="en-IN" spc="23" dirty="0"/>
              <a:t>Language processors</a:t>
            </a:r>
            <a:endParaRPr dirty="0"/>
          </a:p>
          <a:p>
            <a:pPr marL="9049">
              <a:spcBef>
                <a:spcPts val="236"/>
              </a:spcBef>
              <a:buSzPct val="90322"/>
              <a:tabLst>
                <a:tab pos="323850" algn="l"/>
                <a:tab pos="324326" algn="l"/>
              </a:tabLst>
            </a:pPr>
            <a:endParaRPr sz="1163" dirty="0"/>
          </a:p>
        </p:txBody>
      </p:sp>
      <p:graphicFrame>
        <p:nvGraphicFramePr>
          <p:cNvPr id="2" name="Diagram 1">
            <a:extLst>
              <a:ext uri="{FF2B5EF4-FFF2-40B4-BE49-F238E27FC236}">
                <a16:creationId xmlns:a16="http://schemas.microsoft.com/office/drawing/2014/main" id="{117E5813-A288-4CA1-B1D6-8F4FEFA859DA}"/>
              </a:ext>
            </a:extLst>
          </p:cNvPr>
          <p:cNvGraphicFramePr/>
          <p:nvPr>
            <p:extLst>
              <p:ext uri="{D42A27DB-BD31-4B8C-83A1-F6EECF244321}">
                <p14:modId xmlns:p14="http://schemas.microsoft.com/office/powerpoint/2010/main" val="984846254"/>
              </p:ext>
            </p:extLst>
          </p:nvPr>
        </p:nvGraphicFramePr>
        <p:xfrm>
          <a:off x="4638302" y="1094720"/>
          <a:ext cx="4424313" cy="2954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8716782"/>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Network cables and connectors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Types of Connectors</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Coaxial Cable Connectors</a:t>
            </a:r>
          </a:p>
          <a:p>
            <a:pPr marL="139700" lvl="0" indent="0">
              <a:buNone/>
            </a:pPr>
            <a:endParaRPr lang="en-IN" dirty="0"/>
          </a:p>
          <a:p>
            <a:pPr lvl="0"/>
            <a:r>
              <a:rPr lang="en-IN" dirty="0"/>
              <a:t>BNC connectors are a type of F-series connectors commonly found in households. </a:t>
            </a:r>
          </a:p>
          <a:p>
            <a:pPr lvl="0"/>
            <a:r>
              <a:rPr lang="en-IN" dirty="0"/>
              <a:t>This type of connector for RG59 or RG6 coaxial cable is used for cable television equipment, broadcast TV antenna applications and CCTV security camera installations.</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https://www.homedepot.com/c/ab/types-of-cables-and-connectors-in-networking/9ba683603be9fa5395fab90e9250f90</a:t>
            </a:r>
            <a:endParaRPr dirty="0"/>
          </a:p>
        </p:txBody>
      </p:sp>
      <p:pic>
        <p:nvPicPr>
          <p:cNvPr id="3" name="Picture 2"/>
          <p:cNvPicPr>
            <a:picLocks noChangeAspect="1"/>
          </p:cNvPicPr>
          <p:nvPr/>
        </p:nvPicPr>
        <p:blipFill>
          <a:blip r:embed="rId4"/>
          <a:stretch>
            <a:fillRect/>
          </a:stretch>
        </p:blipFill>
        <p:spPr>
          <a:xfrm>
            <a:off x="4692872" y="1130922"/>
            <a:ext cx="4163745" cy="2650384"/>
          </a:xfrm>
          <a:prstGeom prst="rect">
            <a:avLst/>
          </a:prstGeom>
        </p:spPr>
      </p:pic>
    </p:spTree>
    <p:extLst>
      <p:ext uri="{BB962C8B-B14F-4D97-AF65-F5344CB8AC3E}">
        <p14:creationId xmlns:p14="http://schemas.microsoft.com/office/powerpoint/2010/main" val="2818493939"/>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Network cables and connectors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Types of Connectors</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USB Connectors</a:t>
            </a:r>
          </a:p>
          <a:p>
            <a:pPr marL="139700" lvl="0" indent="0">
              <a:buNone/>
            </a:pPr>
            <a:endParaRPr lang="en-IN" dirty="0"/>
          </a:p>
          <a:p>
            <a:pPr lvl="0"/>
            <a:r>
              <a:rPr lang="en-IN" dirty="0"/>
              <a:t>USB (Universal Serial Bus) connectors typically join external devices to a personal computer or are used for mobile phone charging.</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https://www.homedepot.com/c/ab/types-of-cables-and-connectors-in-networking/9ba683603be9fa5395fab90e9250f90</a:t>
            </a:r>
            <a:endParaRPr dirty="0"/>
          </a:p>
        </p:txBody>
      </p:sp>
      <p:pic>
        <p:nvPicPr>
          <p:cNvPr id="2" name="Picture 1"/>
          <p:cNvPicPr>
            <a:picLocks noChangeAspect="1"/>
          </p:cNvPicPr>
          <p:nvPr/>
        </p:nvPicPr>
        <p:blipFill>
          <a:blip r:embed="rId4"/>
          <a:stretch>
            <a:fillRect/>
          </a:stretch>
        </p:blipFill>
        <p:spPr>
          <a:xfrm>
            <a:off x="4807268" y="1137018"/>
            <a:ext cx="4168061" cy="2506933"/>
          </a:xfrm>
          <a:prstGeom prst="rect">
            <a:avLst/>
          </a:prstGeom>
        </p:spPr>
      </p:pic>
    </p:spTree>
    <p:extLst>
      <p:ext uri="{BB962C8B-B14F-4D97-AF65-F5344CB8AC3E}">
        <p14:creationId xmlns:p14="http://schemas.microsoft.com/office/powerpoint/2010/main" val="4071630080"/>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Network cables and connectors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Types of Connectors</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err="1"/>
              <a:t>Fiber</a:t>
            </a:r>
            <a:r>
              <a:rPr lang="en-IN" dirty="0"/>
              <a:t> Optic Cable Connectors</a:t>
            </a:r>
          </a:p>
          <a:p>
            <a:pPr marL="139700" lvl="0" indent="0">
              <a:buNone/>
            </a:pPr>
            <a:endParaRPr lang="en-IN" dirty="0"/>
          </a:p>
          <a:p>
            <a:pPr lvl="0"/>
            <a:r>
              <a:rPr lang="en-IN" dirty="0"/>
              <a:t>These types of connectors in networking must align glass </a:t>
            </a:r>
            <a:r>
              <a:rPr lang="en-IN" dirty="0" err="1"/>
              <a:t>fibers</a:t>
            </a:r>
            <a:r>
              <a:rPr lang="en-IN" dirty="0"/>
              <a:t> with precision to allow for communication.</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https://www.homedepot.com/c/ab/types-of-cables-and-connectors-in-networking/9ba683603be9fa5395fab90e9250f90</a:t>
            </a:r>
            <a:endParaRPr dirty="0"/>
          </a:p>
        </p:txBody>
      </p:sp>
      <p:pic>
        <p:nvPicPr>
          <p:cNvPr id="3" name="Picture 2"/>
          <p:cNvPicPr>
            <a:picLocks noChangeAspect="1"/>
          </p:cNvPicPr>
          <p:nvPr/>
        </p:nvPicPr>
        <p:blipFill>
          <a:blip r:embed="rId4"/>
          <a:stretch>
            <a:fillRect/>
          </a:stretch>
        </p:blipFill>
        <p:spPr>
          <a:xfrm>
            <a:off x="4807268" y="1164453"/>
            <a:ext cx="4049349" cy="2454151"/>
          </a:xfrm>
          <a:prstGeom prst="rect">
            <a:avLst/>
          </a:prstGeom>
        </p:spPr>
      </p:pic>
    </p:spTree>
    <p:extLst>
      <p:ext uri="{BB962C8B-B14F-4D97-AF65-F5344CB8AC3E}">
        <p14:creationId xmlns:p14="http://schemas.microsoft.com/office/powerpoint/2010/main" val="225300046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Physical and logical topologies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Physical Topology</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Physical topology indicates arrangement of different elements of a network.</a:t>
            </a:r>
          </a:p>
          <a:p>
            <a:pPr lvl="0"/>
            <a:r>
              <a:rPr lang="en-IN" dirty="0"/>
              <a:t>It reflects physical layout of devices and cables to a form a connected network.</a:t>
            </a:r>
          </a:p>
          <a:p>
            <a:pPr marL="139700" lvl="0" indent="0">
              <a:buNone/>
            </a:pPr>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https://www.javatpoint.com/computer-network-topologies</a:t>
            </a:r>
            <a:endParaRPr dirty="0"/>
          </a:p>
        </p:txBody>
      </p:sp>
      <p:pic>
        <p:nvPicPr>
          <p:cNvPr id="2" name="Picture 1"/>
          <p:cNvPicPr>
            <a:picLocks noChangeAspect="1"/>
          </p:cNvPicPr>
          <p:nvPr/>
        </p:nvPicPr>
        <p:blipFill>
          <a:blip r:embed="rId4"/>
          <a:stretch>
            <a:fillRect/>
          </a:stretch>
        </p:blipFill>
        <p:spPr>
          <a:xfrm>
            <a:off x="4681645" y="1079101"/>
            <a:ext cx="4333526" cy="2291895"/>
          </a:xfrm>
          <a:prstGeom prst="rect">
            <a:avLst/>
          </a:prstGeom>
        </p:spPr>
      </p:pic>
    </p:spTree>
    <p:extLst>
      <p:ext uri="{BB962C8B-B14F-4D97-AF65-F5344CB8AC3E}">
        <p14:creationId xmlns:p14="http://schemas.microsoft.com/office/powerpoint/2010/main" val="14648328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Physical and logical topologies</a:t>
            </a: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Logical Topology </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Logical Topology reflects arrangement of devices and their communication. </a:t>
            </a:r>
          </a:p>
          <a:p>
            <a:pPr lvl="0"/>
            <a:r>
              <a:rPr lang="en-IN" dirty="0"/>
              <a:t>It is the transmission of data over physical topology.</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https://www.javatpoint.com/computer-network-topologies</a:t>
            </a:r>
            <a:endParaRPr dirty="0"/>
          </a:p>
        </p:txBody>
      </p:sp>
      <p:pic>
        <p:nvPicPr>
          <p:cNvPr id="2" name="Picture 1"/>
          <p:cNvPicPr>
            <a:picLocks noChangeAspect="1"/>
          </p:cNvPicPr>
          <p:nvPr/>
        </p:nvPicPr>
        <p:blipFill>
          <a:blip r:embed="rId4"/>
          <a:stretch>
            <a:fillRect/>
          </a:stretch>
        </p:blipFill>
        <p:spPr>
          <a:xfrm>
            <a:off x="4681645" y="1079101"/>
            <a:ext cx="4333526" cy="2291895"/>
          </a:xfrm>
          <a:prstGeom prst="rect">
            <a:avLst/>
          </a:prstGeom>
        </p:spPr>
      </p:pic>
    </p:spTree>
    <p:extLst>
      <p:ext uri="{BB962C8B-B14F-4D97-AF65-F5344CB8AC3E}">
        <p14:creationId xmlns:p14="http://schemas.microsoft.com/office/powerpoint/2010/main" val="332830002"/>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Types of Network Topology</a:t>
            </a:r>
            <a:br>
              <a:rPr lang="en-IN" dirty="0"/>
            </a:b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Bus Topology</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The bus topology is designed in such a way that all the stations are connected through a single cable known as a backbone cable.</a:t>
            </a:r>
          </a:p>
          <a:p>
            <a:pPr lvl="0"/>
            <a:r>
              <a:rPr lang="en-IN" dirty="0"/>
              <a:t>Each node is either connected to the backbone cable by drop cable or directly connected to the backbone cable.</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https://www.javatpoint.com/computer-network-topologies</a:t>
            </a:r>
            <a:endParaRPr dirty="0"/>
          </a:p>
        </p:txBody>
      </p:sp>
      <p:pic>
        <p:nvPicPr>
          <p:cNvPr id="3" name="Picture 2"/>
          <p:cNvPicPr>
            <a:picLocks noChangeAspect="1"/>
          </p:cNvPicPr>
          <p:nvPr/>
        </p:nvPicPr>
        <p:blipFill>
          <a:blip r:embed="rId4"/>
          <a:stretch>
            <a:fillRect/>
          </a:stretch>
        </p:blipFill>
        <p:spPr>
          <a:xfrm>
            <a:off x="4807267" y="1140067"/>
            <a:ext cx="4049349" cy="2367534"/>
          </a:xfrm>
          <a:prstGeom prst="rect">
            <a:avLst/>
          </a:prstGeom>
        </p:spPr>
      </p:pic>
    </p:spTree>
    <p:extLst>
      <p:ext uri="{BB962C8B-B14F-4D97-AF65-F5344CB8AC3E}">
        <p14:creationId xmlns:p14="http://schemas.microsoft.com/office/powerpoint/2010/main" val="2214831972"/>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Types of Network Topology</a:t>
            </a:r>
            <a:br>
              <a:rPr lang="en-IN" dirty="0"/>
            </a:b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Ring Topology</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Ring topology is like a bus topology, but with connected ends.</a:t>
            </a:r>
          </a:p>
          <a:p>
            <a:pPr lvl="0"/>
            <a:r>
              <a:rPr lang="en-IN" dirty="0"/>
              <a:t>The node that receives the message from the previous computer will retransmit to the next node.</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https://www.javatpoint.com/computer-network-topologies</a:t>
            </a:r>
            <a:endParaRPr dirty="0"/>
          </a:p>
        </p:txBody>
      </p:sp>
      <p:pic>
        <p:nvPicPr>
          <p:cNvPr id="2" name="Picture 1"/>
          <p:cNvPicPr>
            <a:picLocks noChangeAspect="1"/>
          </p:cNvPicPr>
          <p:nvPr/>
        </p:nvPicPr>
        <p:blipFill>
          <a:blip r:embed="rId4"/>
          <a:stretch>
            <a:fillRect/>
          </a:stretch>
        </p:blipFill>
        <p:spPr>
          <a:xfrm>
            <a:off x="4807267" y="927963"/>
            <a:ext cx="4049349" cy="3098426"/>
          </a:xfrm>
          <a:prstGeom prst="rect">
            <a:avLst/>
          </a:prstGeom>
        </p:spPr>
      </p:pic>
    </p:spTree>
    <p:extLst>
      <p:ext uri="{BB962C8B-B14F-4D97-AF65-F5344CB8AC3E}">
        <p14:creationId xmlns:p14="http://schemas.microsoft.com/office/powerpoint/2010/main" val="4095021189"/>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Types of Network Topology</a:t>
            </a:r>
            <a:br>
              <a:rPr lang="en-IN" dirty="0"/>
            </a:b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Star Topology</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Star topology is an arrangement of the network in which every node is connected to the central hub, switch or a central computer.</a:t>
            </a:r>
          </a:p>
          <a:p>
            <a:pPr lvl="0"/>
            <a:r>
              <a:rPr lang="en-IN" dirty="0"/>
              <a:t>The central computer is known as a server, and the peripheral devices attached to the server are known as clients.</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https://www.javatpoint.com/computer-network-topologies</a:t>
            </a:r>
            <a:endParaRPr dirty="0"/>
          </a:p>
        </p:txBody>
      </p:sp>
      <p:pic>
        <p:nvPicPr>
          <p:cNvPr id="3" name="Picture 2"/>
          <p:cNvPicPr>
            <a:picLocks noChangeAspect="1"/>
          </p:cNvPicPr>
          <p:nvPr/>
        </p:nvPicPr>
        <p:blipFill>
          <a:blip r:embed="rId4"/>
          <a:stretch>
            <a:fillRect/>
          </a:stretch>
        </p:blipFill>
        <p:spPr>
          <a:xfrm>
            <a:off x="4943745" y="832429"/>
            <a:ext cx="3722583" cy="3232134"/>
          </a:xfrm>
          <a:prstGeom prst="rect">
            <a:avLst/>
          </a:prstGeom>
        </p:spPr>
      </p:pic>
    </p:spTree>
    <p:extLst>
      <p:ext uri="{BB962C8B-B14F-4D97-AF65-F5344CB8AC3E}">
        <p14:creationId xmlns:p14="http://schemas.microsoft.com/office/powerpoint/2010/main" val="3283077515"/>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Types of Network Topology</a:t>
            </a:r>
            <a:br>
              <a:rPr lang="en-IN" dirty="0"/>
            </a:b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Tree topology</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Tree topology combines the characteristics of bus topology and star topology.</a:t>
            </a:r>
          </a:p>
          <a:p>
            <a:pPr lvl="0"/>
            <a:r>
              <a:rPr lang="en-IN" dirty="0"/>
              <a:t>A tree topology is a type of structure in which all the computers are connected with each other in hierarchical fashion.</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https://www.javatpoint.com/computer-network-topologies</a:t>
            </a:r>
            <a:endParaRPr dirty="0"/>
          </a:p>
        </p:txBody>
      </p:sp>
      <p:pic>
        <p:nvPicPr>
          <p:cNvPr id="2" name="Picture 1"/>
          <p:cNvPicPr>
            <a:picLocks noChangeAspect="1"/>
          </p:cNvPicPr>
          <p:nvPr/>
        </p:nvPicPr>
        <p:blipFill>
          <a:blip r:embed="rId4"/>
          <a:stretch>
            <a:fillRect/>
          </a:stretch>
        </p:blipFill>
        <p:spPr>
          <a:xfrm>
            <a:off x="4807267" y="1158356"/>
            <a:ext cx="4117291" cy="2635721"/>
          </a:xfrm>
          <a:prstGeom prst="rect">
            <a:avLst/>
          </a:prstGeom>
        </p:spPr>
      </p:pic>
    </p:spTree>
    <p:extLst>
      <p:ext uri="{BB962C8B-B14F-4D97-AF65-F5344CB8AC3E}">
        <p14:creationId xmlns:p14="http://schemas.microsoft.com/office/powerpoint/2010/main" val="1131012669"/>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Types of Network Topology</a:t>
            </a:r>
            <a:br>
              <a:rPr lang="en-IN" dirty="0"/>
            </a:b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Mesh topology</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Mesh technology is an arrangement of the network in which computers are interconnected with each other through various redundant connections.</a:t>
            </a:r>
          </a:p>
          <a:p>
            <a:pPr lvl="0"/>
            <a:r>
              <a:rPr lang="en-IN" dirty="0"/>
              <a:t>There are multiple paths from one computer to another computer.</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https://www.javatpoint.com/computer-network-topologies</a:t>
            </a:r>
            <a:endParaRPr dirty="0"/>
          </a:p>
        </p:txBody>
      </p:sp>
      <p:pic>
        <p:nvPicPr>
          <p:cNvPr id="3" name="Picture 2"/>
          <p:cNvPicPr>
            <a:picLocks noChangeAspect="1"/>
          </p:cNvPicPr>
          <p:nvPr/>
        </p:nvPicPr>
        <p:blipFill>
          <a:blip r:embed="rId4"/>
          <a:stretch>
            <a:fillRect/>
          </a:stretch>
        </p:blipFill>
        <p:spPr>
          <a:xfrm>
            <a:off x="4807268" y="927963"/>
            <a:ext cx="4049349" cy="3207227"/>
          </a:xfrm>
          <a:prstGeom prst="rect">
            <a:avLst/>
          </a:prstGeom>
        </p:spPr>
      </p:pic>
    </p:spTree>
    <p:extLst>
      <p:ext uri="{BB962C8B-B14F-4D97-AF65-F5344CB8AC3E}">
        <p14:creationId xmlns:p14="http://schemas.microsoft.com/office/powerpoint/2010/main" val="2822595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spcBef>
                <a:spcPts val="1000"/>
              </a:spcBef>
              <a:spcAft>
                <a:spcPts val="1000"/>
              </a:spcAft>
              <a:buNone/>
              <a:tabLst>
                <a:tab pos="1375410" algn="l"/>
              </a:tabLst>
            </a:pPr>
            <a:endParaRPr lang="en-IN" sz="800" u="sng" dirty="0">
              <a:solidFill>
                <a:srgbClr val="000000"/>
              </a:solidFill>
              <a:effectLst/>
              <a:latin typeface="+mj-lt"/>
              <a:ea typeface="Times New Roman" panose="02020603050405020304" pitchFamily="18" charset="0"/>
              <a:cs typeface="Bookman Old Style" panose="02050604050505020204" pitchFamily="18" charset="0"/>
            </a:endParaRPr>
          </a:p>
          <a:p>
            <a:pPr marL="184150" indent="0">
              <a:spcBef>
                <a:spcPts val="1000"/>
              </a:spcBef>
              <a:spcAft>
                <a:spcPts val="1000"/>
              </a:spcAft>
              <a:buNone/>
              <a:tabLst>
                <a:tab pos="1375410" algn="l"/>
              </a:tabLst>
            </a:pPr>
            <a:endParaRPr lang="en-IN" u="sng" dirty="0">
              <a:solidFill>
                <a:srgbClr val="000000"/>
              </a:solidFill>
              <a:latin typeface="+mj-lt"/>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90412"/>
            <a:ext cx="4572000" cy="394980"/>
          </a:xfrm>
          <a:prstGeom prst="rect">
            <a:avLst/>
          </a:prstGeom>
        </p:spPr>
        <p:txBody>
          <a:bodyPr vert="horz" wrap="square" lIns="0" tIns="12700" rIns="0" bIns="0" rtlCol="0">
            <a:spAutoFit/>
          </a:bodyPr>
          <a:lstStyle/>
          <a:p>
            <a:pPr marL="12700">
              <a:spcBef>
                <a:spcPts val="100"/>
              </a:spcBef>
            </a:pPr>
            <a:r>
              <a:rPr lang="en-IN" spc="-8" dirty="0"/>
              <a:t>System</a:t>
            </a:r>
            <a:r>
              <a:rPr lang="en-IN" sz="2400" spc="263" dirty="0"/>
              <a:t> </a:t>
            </a:r>
            <a:r>
              <a:rPr lang="en-IN" sz="2400" spc="-8" dirty="0"/>
              <a:t>Software</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566822"/>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Features of System</a:t>
            </a:r>
            <a:r>
              <a:rPr lang="en-IN" sz="1800" spc="-11" dirty="0">
                <a:solidFill>
                  <a:srgbClr val="585858"/>
                </a:solidFill>
              </a:rPr>
              <a:t> </a:t>
            </a:r>
            <a:r>
              <a:rPr lang="en-IN" sz="1800" spc="-8" dirty="0">
                <a:solidFill>
                  <a:srgbClr val="585858"/>
                </a:solidFill>
              </a:rPr>
              <a:t>Software</a:t>
            </a:r>
            <a:endParaRPr lang="en-IN" sz="1800" dirty="0"/>
          </a:p>
        </p:txBody>
      </p:sp>
      <p:sp>
        <p:nvSpPr>
          <p:cNvPr id="9" name="object 3">
            <a:extLst>
              <a:ext uri="{FF2B5EF4-FFF2-40B4-BE49-F238E27FC236}">
                <a16:creationId xmlns:a16="http://schemas.microsoft.com/office/drawing/2014/main" id="{110E005F-88D6-406C-B8DA-9B1F927FDA15}"/>
              </a:ext>
            </a:extLst>
          </p:cNvPr>
          <p:cNvSpPr txBox="1"/>
          <p:nvPr/>
        </p:nvSpPr>
        <p:spPr>
          <a:xfrm>
            <a:off x="631320" y="2198082"/>
            <a:ext cx="3519011" cy="2777748"/>
          </a:xfrm>
          <a:prstGeom prst="rect">
            <a:avLst/>
          </a:prstGeom>
        </p:spPr>
        <p:txBody>
          <a:bodyPr vert="horz" wrap="square" lIns="0" tIns="9525" rIns="0" bIns="0" rtlCol="0">
            <a:spAutoFit/>
          </a:bodyPr>
          <a:lstStyle/>
          <a:p>
            <a:pPr marL="323850" marR="3810" indent="-314801">
              <a:lnSpc>
                <a:spcPct val="119100"/>
              </a:lnSpc>
              <a:buSzPct val="90322"/>
              <a:buFont typeface="Arial"/>
              <a:buChar char="●"/>
              <a:tabLst>
                <a:tab pos="323850" algn="l"/>
                <a:tab pos="324326" algn="l"/>
              </a:tabLst>
            </a:pPr>
            <a:r>
              <a:rPr lang="en-IN" spc="23" dirty="0"/>
              <a:t>System Software is closer to the system</a:t>
            </a:r>
          </a:p>
          <a:p>
            <a:pPr marL="323850" marR="3810" indent="-314801">
              <a:lnSpc>
                <a:spcPct val="119100"/>
              </a:lnSpc>
              <a:buSzPct val="90322"/>
              <a:buFont typeface="Arial"/>
              <a:buChar char="●"/>
              <a:tabLst>
                <a:tab pos="323850" algn="l"/>
                <a:tab pos="324326" algn="l"/>
              </a:tabLst>
            </a:pPr>
            <a:r>
              <a:rPr lang="en-IN" spc="23" dirty="0"/>
              <a:t>Generally  written in a low-level language</a:t>
            </a:r>
          </a:p>
          <a:p>
            <a:pPr marL="323850" marR="3810" indent="-314801">
              <a:lnSpc>
                <a:spcPct val="119100"/>
              </a:lnSpc>
              <a:buSzPct val="90322"/>
              <a:buFont typeface="Arial"/>
              <a:buChar char="●"/>
              <a:tabLst>
                <a:tab pos="323850" algn="l"/>
                <a:tab pos="324326" algn="l"/>
              </a:tabLst>
            </a:pPr>
            <a:r>
              <a:rPr lang="en-IN" spc="23" dirty="0"/>
              <a:t>The system software is difficult to design and  understand</a:t>
            </a:r>
          </a:p>
          <a:p>
            <a:pPr marL="323850" marR="3810" indent="-314801">
              <a:lnSpc>
                <a:spcPct val="119100"/>
              </a:lnSpc>
              <a:buSzPct val="90322"/>
              <a:buFont typeface="Arial"/>
              <a:buChar char="●"/>
              <a:tabLst>
                <a:tab pos="323850" algn="l"/>
                <a:tab pos="324326" algn="l"/>
              </a:tabLst>
            </a:pPr>
            <a:r>
              <a:rPr lang="en-IN" spc="23" dirty="0"/>
              <a:t>Fast in speed</a:t>
            </a:r>
          </a:p>
          <a:p>
            <a:pPr marL="323850" marR="3810" indent="-314801">
              <a:lnSpc>
                <a:spcPct val="119100"/>
              </a:lnSpc>
              <a:buSzPct val="90322"/>
              <a:buFont typeface="Arial"/>
              <a:buChar char="●"/>
              <a:tabLst>
                <a:tab pos="323850" algn="l"/>
                <a:tab pos="324326" algn="l"/>
              </a:tabLst>
            </a:pPr>
            <a:r>
              <a:rPr lang="en-IN" spc="23" dirty="0"/>
              <a:t>Less interactive</a:t>
            </a:r>
          </a:p>
          <a:p>
            <a:pPr marL="323850" marR="3810" indent="-314801">
              <a:lnSpc>
                <a:spcPct val="119100"/>
              </a:lnSpc>
              <a:buSzPct val="90322"/>
              <a:buFont typeface="Arial"/>
              <a:buChar char="●"/>
              <a:tabLst>
                <a:tab pos="323850" algn="l"/>
                <a:tab pos="324326" algn="l"/>
              </a:tabLst>
            </a:pPr>
            <a:r>
              <a:rPr lang="en-IN" spc="23" dirty="0"/>
              <a:t>Smaller in size</a:t>
            </a:r>
          </a:p>
          <a:p>
            <a:pPr marL="323850" marR="3810" indent="-314801">
              <a:lnSpc>
                <a:spcPct val="119100"/>
              </a:lnSpc>
              <a:buSzPct val="90322"/>
              <a:buFont typeface="Arial"/>
              <a:buChar char="●"/>
              <a:tabLst>
                <a:tab pos="323850" algn="l"/>
                <a:tab pos="324326" algn="l"/>
              </a:tabLst>
            </a:pPr>
            <a:r>
              <a:rPr lang="en-IN" spc="23" dirty="0"/>
              <a:t>Hard to manipulate</a:t>
            </a:r>
            <a:endParaRPr spc="23" dirty="0"/>
          </a:p>
          <a:p>
            <a:pPr marL="9049">
              <a:spcBef>
                <a:spcPts val="236"/>
              </a:spcBef>
              <a:buSzPct val="90322"/>
              <a:tabLst>
                <a:tab pos="323850" algn="l"/>
                <a:tab pos="324326" algn="l"/>
              </a:tabLst>
            </a:pPr>
            <a:endParaRPr sz="1163" dirty="0"/>
          </a:p>
        </p:txBody>
      </p:sp>
      <p:pic>
        <p:nvPicPr>
          <p:cNvPr id="7" name="Picture 6" descr="System Software Tutorial for Beginners - Electronics and Communication  Study Materials">
            <a:extLst>
              <a:ext uri="{FF2B5EF4-FFF2-40B4-BE49-F238E27FC236}">
                <a16:creationId xmlns:a16="http://schemas.microsoft.com/office/drawing/2014/main" id="{4CF4079F-171E-4E24-A346-1F7828AF18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48786"/>
            <a:ext cx="4571999" cy="2844800"/>
          </a:xfrm>
          <a:prstGeom prst="rect">
            <a:avLst/>
          </a:prstGeom>
          <a:noFill/>
          <a:ln>
            <a:noFill/>
          </a:ln>
        </p:spPr>
      </p:pic>
      <p:sp>
        <p:nvSpPr>
          <p:cNvPr id="8" name="Google Shape;93;p17">
            <a:extLst>
              <a:ext uri="{FF2B5EF4-FFF2-40B4-BE49-F238E27FC236}">
                <a16:creationId xmlns:a16="http://schemas.microsoft.com/office/drawing/2014/main" id="{72FEF8B0-0746-491F-8DEB-B462C558FBAF}"/>
              </a:ext>
            </a:extLst>
          </p:cNvPr>
          <p:cNvSpPr txBox="1">
            <a:spLocks/>
          </p:cNvSpPr>
          <p:nvPr/>
        </p:nvSpPr>
        <p:spPr>
          <a:xfrm>
            <a:off x="5146070" y="4586541"/>
            <a:ext cx="3936970" cy="1756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184150" indent="0">
              <a:spcBef>
                <a:spcPts val="1000"/>
              </a:spcBef>
              <a:spcAft>
                <a:spcPts val="1000"/>
              </a:spcAft>
              <a:buFont typeface="Arial"/>
              <a:buNone/>
              <a:tabLst>
                <a:tab pos="1375410" algn="l"/>
              </a:tabLst>
            </a:pPr>
            <a:r>
              <a:rPr lang="fr-FR" sz="800" spc="15">
                <a:solidFill>
                  <a:srgbClr val="585858"/>
                </a:solidFill>
              </a:rPr>
              <a:t>Image </a:t>
            </a:r>
            <a:r>
              <a:rPr lang="fr-FR" sz="800" spc="5">
                <a:solidFill>
                  <a:srgbClr val="585858"/>
                </a:solidFill>
              </a:rPr>
              <a:t>Source</a:t>
            </a:r>
            <a:r>
              <a:rPr lang="fr-FR" sz="800" u="sng">
                <a:solidFill>
                  <a:srgbClr val="000000"/>
                </a:solidFill>
                <a:latin typeface="+mj-lt"/>
                <a:ea typeface="Times New Roman" panose="02020603050405020304" pitchFamily="18" charset="0"/>
                <a:cs typeface="Bookman Old Style" panose="02050604050505020204" pitchFamily="18" charset="0"/>
                <a:hlinkClick r:id="rId4"/>
              </a:rPr>
              <a:t> </a:t>
            </a:r>
            <a:r>
              <a:rPr lang="fr-FR" sz="800" spc="4">
                <a:solidFill>
                  <a:srgbClr val="585858"/>
                </a:solidFill>
              </a:rPr>
              <a:t>:</a:t>
            </a:r>
            <a:r>
              <a:rPr lang="fr-FR" sz="800" spc="-158">
                <a:solidFill>
                  <a:srgbClr val="585858"/>
                </a:solidFill>
              </a:rPr>
              <a:t> </a:t>
            </a:r>
            <a:r>
              <a:rPr lang="fr-FR" sz="800" u="sng">
                <a:solidFill>
                  <a:srgbClr val="0096A7"/>
                </a:solidFill>
                <a:uFill>
                  <a:solidFill>
                    <a:srgbClr val="0096A7"/>
                  </a:solidFill>
                </a:uFill>
                <a:hlinkClick r:id="rId5"/>
              </a:rPr>
              <a:t>https://eportfolio.utm.my/user/choy-wan-ling/chapter-5-system-software</a:t>
            </a:r>
            <a:endParaRPr lang="fr-FR" sz="800" u="sng">
              <a:solidFill>
                <a:srgbClr val="000000"/>
              </a:solidFill>
              <a:latin typeface="+mj-lt"/>
              <a:ea typeface="Times New Roman" panose="02020603050405020304" pitchFamily="18" charset="0"/>
              <a:cs typeface="Bookman Old Style" panose="02050604050505020204" pitchFamily="18" charset="0"/>
            </a:endParaRPr>
          </a:p>
          <a:p>
            <a:pPr marL="184150" indent="0">
              <a:spcBef>
                <a:spcPts val="1000"/>
              </a:spcBef>
              <a:spcAft>
                <a:spcPts val="1000"/>
              </a:spcAft>
              <a:buFont typeface="Arial"/>
              <a:buNone/>
              <a:tabLst>
                <a:tab pos="1375410" algn="l"/>
              </a:tabLst>
            </a:pPr>
            <a:endParaRPr lang="fr-FR" u="sng">
              <a:solidFill>
                <a:srgbClr val="000000"/>
              </a:solidFill>
              <a:latin typeface="+mj-lt"/>
            </a:endParaRPr>
          </a:p>
          <a:p>
            <a:pPr marL="184150" indent="0">
              <a:spcBef>
                <a:spcPts val="1000"/>
              </a:spcBef>
              <a:spcAft>
                <a:spcPts val="1000"/>
              </a:spcAft>
              <a:buFont typeface="Arial"/>
              <a:buNone/>
              <a:tabLst>
                <a:tab pos="1375410" algn="l"/>
              </a:tabLst>
            </a:pPr>
            <a:endParaRPr lang="fr-FR">
              <a:latin typeface="+mj-lt"/>
              <a:ea typeface="Times New Roman" panose="02020603050405020304" pitchFamily="18" charset="0"/>
            </a:endParaRPr>
          </a:p>
          <a:p>
            <a:pPr marL="0" indent="0">
              <a:spcAft>
                <a:spcPts val="1600"/>
              </a:spcAft>
              <a:buFont typeface="Arial"/>
              <a:buNone/>
            </a:pPr>
            <a:endParaRPr lang="fr-FR" sz="800">
              <a:latin typeface="+mj-lt"/>
              <a:ea typeface="Times New Roman" panose="02020603050405020304" pitchFamily="18" charset="0"/>
            </a:endParaRPr>
          </a:p>
          <a:p>
            <a:pPr marL="0" indent="0">
              <a:spcAft>
                <a:spcPts val="1600"/>
              </a:spcAft>
              <a:buFont typeface="Arial"/>
              <a:buNone/>
            </a:pPr>
            <a:endParaRPr lang="fr-FR" dirty="0"/>
          </a:p>
        </p:txBody>
      </p:sp>
    </p:spTree>
    <p:extLst>
      <p:ext uri="{BB962C8B-B14F-4D97-AF65-F5344CB8AC3E}">
        <p14:creationId xmlns:p14="http://schemas.microsoft.com/office/powerpoint/2010/main" val="2531991435"/>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07263"/>
            <a:ext cx="4045200" cy="641400"/>
          </a:xfrm>
          <a:prstGeom prst="rect">
            <a:avLst/>
          </a:prstGeom>
        </p:spPr>
        <p:txBody>
          <a:bodyPr spcFirstLastPara="1" wrap="square" lIns="91425" tIns="91425" rIns="91425" bIns="91425" anchor="ctr" anchorCtr="0">
            <a:noAutofit/>
          </a:bodyPr>
          <a:lstStyle/>
          <a:p>
            <a:pPr lvl="0"/>
            <a:r>
              <a:rPr lang="en-IN" dirty="0"/>
              <a:t>Types of Network Topology</a:t>
            </a:r>
            <a:br>
              <a:rPr lang="en-IN" dirty="0"/>
            </a:br>
            <a:endParaRPr dirty="0"/>
          </a:p>
        </p:txBody>
      </p:sp>
      <p:sp>
        <p:nvSpPr>
          <p:cNvPr id="74" name="Google Shape;74;p15"/>
          <p:cNvSpPr txBox="1">
            <a:spLocks noGrp="1"/>
          </p:cNvSpPr>
          <p:nvPr>
            <p:ph type="subTitle" idx="1"/>
          </p:nvPr>
        </p:nvSpPr>
        <p:spPr>
          <a:xfrm>
            <a:off x="254075" y="1314029"/>
            <a:ext cx="4045200" cy="825869"/>
          </a:xfrm>
          <a:prstGeom prst="rect">
            <a:avLst/>
          </a:prstGeom>
        </p:spPr>
        <p:txBody>
          <a:bodyPr spcFirstLastPara="1" wrap="square" lIns="91425" tIns="91425" rIns="91425" bIns="91425" anchor="ctr" anchorCtr="0">
            <a:noAutofit/>
          </a:bodyPr>
          <a:lstStyle/>
          <a:p>
            <a:pPr marL="0" lvl="0" indent="0"/>
            <a:r>
              <a:rPr lang="en-IN" dirty="0"/>
              <a:t>Hybrid Topology</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The combination of various different topologies is known as Hybrid topology.</a:t>
            </a:r>
          </a:p>
          <a:p>
            <a:pPr lvl="0"/>
            <a:r>
              <a:rPr lang="en-IN" dirty="0"/>
              <a:t>A Hybrid topology is a connection between different links and nodes to transfer the data.</a:t>
            </a:r>
          </a:p>
          <a:p>
            <a:pPr lvl="0"/>
            <a:endParaRPr lang="en-IN" dirty="0"/>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https://www.javatpoint.com/computer-network-topologies</a:t>
            </a:r>
            <a:endParaRPr dirty="0"/>
          </a:p>
        </p:txBody>
      </p:sp>
      <p:pic>
        <p:nvPicPr>
          <p:cNvPr id="2" name="Picture 1"/>
          <p:cNvPicPr>
            <a:picLocks noChangeAspect="1"/>
          </p:cNvPicPr>
          <p:nvPr/>
        </p:nvPicPr>
        <p:blipFill>
          <a:blip r:embed="rId4"/>
          <a:stretch>
            <a:fillRect/>
          </a:stretch>
        </p:blipFill>
        <p:spPr>
          <a:xfrm>
            <a:off x="4807267" y="1124825"/>
            <a:ext cx="4049349" cy="2654397"/>
          </a:xfrm>
          <a:prstGeom prst="rect">
            <a:avLst/>
          </a:prstGeom>
        </p:spPr>
      </p:pic>
    </p:spTree>
    <p:extLst>
      <p:ext uri="{BB962C8B-B14F-4D97-AF65-F5344CB8AC3E}">
        <p14:creationId xmlns:p14="http://schemas.microsoft.com/office/powerpoint/2010/main" val="421027372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77923"/>
            <a:ext cx="4045200" cy="801133"/>
          </a:xfrm>
          <a:prstGeom prst="rect">
            <a:avLst/>
          </a:prstGeom>
        </p:spPr>
        <p:txBody>
          <a:bodyPr spcFirstLastPara="1" wrap="square" lIns="91425" tIns="91425" rIns="91425" bIns="91425" anchor="ctr" anchorCtr="0">
            <a:noAutofit/>
          </a:bodyPr>
          <a:lstStyle/>
          <a:p>
            <a:pPr lvl="0"/>
            <a:r>
              <a:rPr lang="en-IN" dirty="0"/>
              <a:t>Asynchronous &amp; Synchronous Transmission</a:t>
            </a:r>
            <a:br>
              <a:rPr lang="en-IN" dirty="0"/>
            </a:br>
            <a:endParaRPr dirty="0"/>
          </a:p>
        </p:txBody>
      </p:sp>
      <p:sp>
        <p:nvSpPr>
          <p:cNvPr id="74" name="Google Shape;74;p15"/>
          <p:cNvSpPr txBox="1">
            <a:spLocks noGrp="1"/>
          </p:cNvSpPr>
          <p:nvPr>
            <p:ph type="subTitle" idx="1"/>
          </p:nvPr>
        </p:nvSpPr>
        <p:spPr>
          <a:xfrm>
            <a:off x="254075" y="1442578"/>
            <a:ext cx="4045200" cy="825869"/>
          </a:xfrm>
          <a:prstGeom prst="rect">
            <a:avLst/>
          </a:prstGeom>
        </p:spPr>
        <p:txBody>
          <a:bodyPr spcFirstLastPara="1" wrap="square" lIns="91425" tIns="91425" rIns="91425" bIns="91425" anchor="ctr" anchorCtr="0">
            <a:noAutofit/>
          </a:bodyPr>
          <a:lstStyle/>
          <a:p>
            <a:pPr marL="0" lvl="0" indent="0"/>
            <a:r>
              <a:rPr lang="en-IN" dirty="0"/>
              <a:t>Synchronous Transmission</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In Synchronous Transmission, data is sent in form of blocks or frames. </a:t>
            </a:r>
          </a:p>
          <a:p>
            <a:pPr lvl="0"/>
            <a:r>
              <a:rPr lang="en-IN" dirty="0"/>
              <a:t>This transmission is the full duplex type.</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https://www.guru99.com/difference-between-synchronous-and-asynchronous-transmission.html</a:t>
            </a:r>
            <a:endParaRPr dirty="0"/>
          </a:p>
        </p:txBody>
      </p:sp>
      <p:pic>
        <p:nvPicPr>
          <p:cNvPr id="3" name="Picture 2"/>
          <p:cNvPicPr>
            <a:picLocks noChangeAspect="1"/>
          </p:cNvPicPr>
          <p:nvPr/>
        </p:nvPicPr>
        <p:blipFill>
          <a:blip r:embed="rId4"/>
          <a:stretch>
            <a:fillRect/>
          </a:stretch>
        </p:blipFill>
        <p:spPr>
          <a:xfrm>
            <a:off x="4713401" y="1343894"/>
            <a:ext cx="4352078" cy="1672261"/>
          </a:xfrm>
          <a:prstGeom prst="rect">
            <a:avLst/>
          </a:prstGeom>
        </p:spPr>
      </p:pic>
    </p:spTree>
    <p:extLst>
      <p:ext uri="{BB962C8B-B14F-4D97-AF65-F5344CB8AC3E}">
        <p14:creationId xmlns:p14="http://schemas.microsoft.com/office/powerpoint/2010/main" val="524889759"/>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77923"/>
            <a:ext cx="4045200" cy="801133"/>
          </a:xfrm>
          <a:prstGeom prst="rect">
            <a:avLst/>
          </a:prstGeom>
        </p:spPr>
        <p:txBody>
          <a:bodyPr spcFirstLastPara="1" wrap="square" lIns="91425" tIns="91425" rIns="91425" bIns="91425" anchor="ctr" anchorCtr="0">
            <a:noAutofit/>
          </a:bodyPr>
          <a:lstStyle/>
          <a:p>
            <a:pPr lvl="0"/>
            <a:r>
              <a:rPr lang="en-IN" dirty="0"/>
              <a:t>Asynchronous &amp; Synchronous Transmission</a:t>
            </a:r>
            <a:br>
              <a:rPr lang="en-IN" dirty="0"/>
            </a:br>
            <a:endParaRPr dirty="0"/>
          </a:p>
        </p:txBody>
      </p:sp>
      <p:sp>
        <p:nvSpPr>
          <p:cNvPr id="74" name="Google Shape;74;p15"/>
          <p:cNvSpPr txBox="1">
            <a:spLocks noGrp="1"/>
          </p:cNvSpPr>
          <p:nvPr>
            <p:ph type="subTitle" idx="1"/>
          </p:nvPr>
        </p:nvSpPr>
        <p:spPr>
          <a:xfrm>
            <a:off x="254075" y="1442578"/>
            <a:ext cx="4045200" cy="825869"/>
          </a:xfrm>
          <a:prstGeom prst="rect">
            <a:avLst/>
          </a:prstGeom>
        </p:spPr>
        <p:txBody>
          <a:bodyPr spcFirstLastPara="1" wrap="square" lIns="91425" tIns="91425" rIns="91425" bIns="91425" anchor="ctr" anchorCtr="0">
            <a:noAutofit/>
          </a:bodyPr>
          <a:lstStyle/>
          <a:p>
            <a:pPr marL="0" lvl="0" indent="0"/>
            <a:r>
              <a:rPr lang="en-IN" dirty="0"/>
              <a:t>Asynchronous Transmission</a:t>
            </a:r>
            <a:endParaRPr dirty="0"/>
          </a:p>
        </p:txBody>
      </p:sp>
      <p:sp>
        <p:nvSpPr>
          <p:cNvPr id="75" name="Google Shape;75;p15"/>
          <p:cNvSpPr txBox="1">
            <a:spLocks noGrp="1"/>
          </p:cNvSpPr>
          <p:nvPr>
            <p:ph type="body" idx="2"/>
          </p:nvPr>
        </p:nvSpPr>
        <p:spPr>
          <a:xfrm>
            <a:off x="462275" y="2139898"/>
            <a:ext cx="3837000" cy="2705058"/>
          </a:xfrm>
          <a:prstGeom prst="rect">
            <a:avLst/>
          </a:prstGeom>
        </p:spPr>
        <p:txBody>
          <a:bodyPr spcFirstLastPara="1" wrap="square" lIns="91425" tIns="91425" rIns="91425" bIns="91425" anchor="ctr" anchorCtr="0">
            <a:noAutofit/>
          </a:bodyPr>
          <a:lstStyle/>
          <a:p>
            <a:pPr lvl="0"/>
            <a:r>
              <a:rPr lang="en-IN" dirty="0"/>
              <a:t>In Asynchronous Transmission, data is sent in form of byte or character. </a:t>
            </a:r>
          </a:p>
          <a:p>
            <a:pPr lvl="0"/>
            <a:r>
              <a:rPr lang="en-IN" dirty="0"/>
              <a:t>This transmission is the half duplex type transmission. </a:t>
            </a:r>
          </a:p>
        </p:txBody>
      </p:sp>
      <p:sp>
        <p:nvSpPr>
          <p:cNvPr id="77" name="Google Shape;77;p15"/>
          <p:cNvSpPr txBox="1">
            <a:spLocks noGrp="1"/>
          </p:cNvSpPr>
          <p:nvPr>
            <p:ph type="body" idx="3"/>
          </p:nvPr>
        </p:nvSpPr>
        <p:spPr>
          <a:xfrm>
            <a:off x="4807268" y="4314217"/>
            <a:ext cx="4049349" cy="205531"/>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 </a:t>
            </a:r>
            <a:r>
              <a:rPr lang="en-IN" u="sng" dirty="0">
                <a:hlinkClick r:id="rId3"/>
              </a:rPr>
              <a:t>https://www.guru99.com/difference-between-synchronous-and-asynchronous-transmission.html</a:t>
            </a:r>
            <a:endParaRPr dirty="0"/>
          </a:p>
        </p:txBody>
      </p:sp>
      <p:pic>
        <p:nvPicPr>
          <p:cNvPr id="2" name="Picture 1"/>
          <p:cNvPicPr>
            <a:picLocks noChangeAspect="1"/>
          </p:cNvPicPr>
          <p:nvPr/>
        </p:nvPicPr>
        <p:blipFill>
          <a:blip r:embed="rId4"/>
          <a:stretch>
            <a:fillRect/>
          </a:stretch>
        </p:blipFill>
        <p:spPr>
          <a:xfrm>
            <a:off x="4686842" y="1363112"/>
            <a:ext cx="4334341" cy="2089772"/>
          </a:xfrm>
          <a:prstGeom prst="rect">
            <a:avLst/>
          </a:prstGeom>
        </p:spPr>
      </p:pic>
    </p:spTree>
    <p:extLst>
      <p:ext uri="{BB962C8B-B14F-4D97-AF65-F5344CB8AC3E}">
        <p14:creationId xmlns:p14="http://schemas.microsoft.com/office/powerpoint/2010/main" val="533105324"/>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2" name="Rectangle 4">
            <a:extLst>
              <a:ext uri="{FF2B5EF4-FFF2-40B4-BE49-F238E27FC236}">
                <a16:creationId xmlns:a16="http://schemas.microsoft.com/office/drawing/2014/main" id="{A76C3D80-B179-174F-A640-08FDD664CFB7}"/>
              </a:ext>
            </a:extLst>
          </p:cNvPr>
          <p:cNvSpPr>
            <a:spLocks noChangeArrowheads="1"/>
          </p:cNvSpPr>
          <p:nvPr/>
        </p:nvSpPr>
        <p:spPr bwMode="auto">
          <a:xfrm>
            <a:off x="303749" y="1457504"/>
            <a:ext cx="8690775" cy="16927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5200" b="0" i="0" u="none" strike="noStrike" cap="none" normalizeH="0" baseline="0" dirty="0">
                <a:ln>
                  <a:noFill/>
                </a:ln>
                <a:solidFill>
                  <a:schemeClr val="tx1"/>
                </a:solidFill>
                <a:effectLst/>
                <a:latin typeface="ArialMT"/>
              </a:rPr>
              <a:t>Different types of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5200" dirty="0">
                <a:solidFill>
                  <a:schemeClr val="tx1"/>
                </a:solidFill>
                <a:latin typeface="ArialMT"/>
              </a:rPr>
              <a:t>P</a:t>
            </a:r>
            <a:r>
              <a:rPr kumimoji="0" lang="en-US" altLang="en-US" sz="5200" b="0" i="0" u="none" strike="noStrike" cap="none" normalizeH="0" baseline="0" dirty="0">
                <a:ln>
                  <a:noFill/>
                </a:ln>
                <a:solidFill>
                  <a:schemeClr val="tx1"/>
                </a:solidFill>
                <a:effectLst/>
                <a:latin typeface="ArialMT"/>
              </a:rPr>
              <a:t>rotocols </a:t>
            </a:r>
            <a:endParaRPr kumimoji="0" lang="en-US" altLang="en-US" sz="5200" b="0" i="0" u="none" strike="noStrike" cap="none" normalizeH="0" baseline="0" dirty="0">
              <a:ln>
                <a:noFill/>
              </a:ln>
              <a:solidFill>
                <a:schemeClr val="tx1"/>
              </a:solidFill>
              <a:effectLst/>
              <a:latin typeface="Arial" panose="020B0604020202020204" pitchFamily="34" charset="0"/>
            </a:endParaRPr>
          </a:p>
        </p:txBody>
      </p:sp>
      <p:pic>
        <p:nvPicPr>
          <p:cNvPr id="1025" name="Picture 1" descr="page230image5849120">
            <a:extLst>
              <a:ext uri="{FF2B5EF4-FFF2-40B4-BE49-F238E27FC236}">
                <a16:creationId xmlns:a16="http://schemas.microsoft.com/office/drawing/2014/main" id="{6F1275AA-3504-462B-8C08-78FB53002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230image5849120">
            <a:extLst>
              <a:ext uri="{FF2B5EF4-FFF2-40B4-BE49-F238E27FC236}">
                <a16:creationId xmlns:a16="http://schemas.microsoft.com/office/drawing/2014/main" id="{1B9AA714-A641-4FF8-B6B1-CCAA2E9B60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43185"/>
            <a:ext cx="4045200" cy="641400"/>
          </a:xfrm>
          <a:prstGeom prst="rect">
            <a:avLst/>
          </a:prstGeom>
        </p:spPr>
        <p:txBody>
          <a:bodyPr spcFirstLastPara="1" wrap="square" lIns="91425" tIns="91425" rIns="91425" bIns="91425" anchor="ctr" anchorCtr="0">
            <a:noAutofit/>
          </a:bodyPr>
          <a:lstStyle/>
          <a:p>
            <a:r>
              <a:rPr lang="en-IN" dirty="0"/>
              <a:t>Definitions</a:t>
            </a:r>
            <a:endParaRPr lang="en-IN" dirty="0">
              <a:effectLst/>
            </a:endParaRPr>
          </a:p>
        </p:txBody>
      </p:sp>
      <p:sp>
        <p:nvSpPr>
          <p:cNvPr id="75" name="Google Shape;75;p15"/>
          <p:cNvSpPr txBox="1">
            <a:spLocks noGrp="1"/>
          </p:cNvSpPr>
          <p:nvPr>
            <p:ph type="body" idx="2"/>
          </p:nvPr>
        </p:nvSpPr>
        <p:spPr>
          <a:xfrm>
            <a:off x="462275" y="2488758"/>
            <a:ext cx="3837000" cy="2174467"/>
          </a:xfrm>
          <a:prstGeom prst="rect">
            <a:avLst/>
          </a:prstGeom>
        </p:spPr>
        <p:txBody>
          <a:bodyPr spcFirstLastPara="1" wrap="square" lIns="91425" tIns="91425" rIns="91425" bIns="91425" anchor="ctr" anchorCtr="0">
            <a:noAutofit/>
          </a:bodyPr>
          <a:lstStyle/>
          <a:p>
            <a:r>
              <a:rPr lang="en-IN" dirty="0"/>
              <a:t>Definition 1: A protocol is a standard set of rules that allow electronic devices to communicate with each other. </a:t>
            </a:r>
          </a:p>
          <a:p>
            <a:pPr marL="139700" indent="0">
              <a:buNone/>
            </a:pPr>
            <a:endParaRPr lang="en-IN" dirty="0"/>
          </a:p>
          <a:p>
            <a:r>
              <a:rPr lang="en-IN" dirty="0"/>
              <a:t>Definition 2: A protocol is a set of guidelines to govern the data transfer between the devices. </a:t>
            </a:r>
            <a:endParaRPr lang="en-IN" dirty="0">
              <a:effectLst/>
            </a:endParaRPr>
          </a:p>
        </p:txBody>
      </p:sp>
      <p:sp>
        <p:nvSpPr>
          <p:cNvPr id="77" name="Google Shape;77;p15"/>
          <p:cNvSpPr txBox="1">
            <a:spLocks noGrp="1"/>
          </p:cNvSpPr>
          <p:nvPr>
            <p:ph type="body" idx="3"/>
          </p:nvPr>
        </p:nvSpPr>
        <p:spPr>
          <a:xfrm>
            <a:off x="5074950" y="459734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t>https://</a:t>
            </a:r>
            <a:r>
              <a:rPr lang="en-IN" dirty="0" err="1"/>
              <a:t>upload.wikimedia.org</a:t>
            </a:r>
            <a:r>
              <a:rPr lang="en-IN" dirty="0"/>
              <a:t>/</a:t>
            </a:r>
            <a:r>
              <a:rPr lang="en-IN" dirty="0" err="1"/>
              <a:t>wikipedia</a:t>
            </a:r>
            <a:r>
              <a:rPr lang="en-IN" dirty="0"/>
              <a:t>/commons/thumb/0/0d/</a:t>
            </a:r>
            <a:r>
              <a:rPr lang="en-IN" dirty="0" err="1"/>
              <a:t>Protocol_architecture.svg</a:t>
            </a:r>
            <a:r>
              <a:rPr lang="en-IN" dirty="0"/>
              <a:t>/220px-Protocol_arc </a:t>
            </a:r>
          </a:p>
          <a:p>
            <a:pPr marL="0" lvl="0" indent="0" algn="l" rtl="0">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D115C536-61A9-C943-BC8A-E715ABA58235}"/>
              </a:ext>
            </a:extLst>
          </p:cNvPr>
          <p:cNvSpPr>
            <a:spLocks noChangeArrowheads="1"/>
          </p:cNvSpPr>
          <p:nvPr/>
        </p:nvSpPr>
        <p:spPr bwMode="auto">
          <a:xfrm>
            <a:off x="415333" y="977347"/>
            <a:ext cx="393088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Different types of protocols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075" name="Picture 3" descr="page230image5015904">
            <a:extLst>
              <a:ext uri="{FF2B5EF4-FFF2-40B4-BE49-F238E27FC236}">
                <a16:creationId xmlns:a16="http://schemas.microsoft.com/office/drawing/2014/main" id="{B170642A-AB4F-F64E-B136-CD943F7EE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39012"/>
            <a:ext cx="4572000" cy="2908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43185"/>
            <a:ext cx="40452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462275" y="2775005"/>
            <a:ext cx="3837000" cy="2174467"/>
          </a:xfrm>
          <a:prstGeom prst="rect">
            <a:avLst/>
          </a:prstGeom>
        </p:spPr>
        <p:txBody>
          <a:bodyPr spcFirstLastPara="1" wrap="square" lIns="91425" tIns="91425" rIns="91425" bIns="91425" anchor="ctr" anchorCtr="0">
            <a:noAutofit/>
          </a:bodyPr>
          <a:lstStyle/>
          <a:p>
            <a:r>
              <a:rPr lang="en-IN" dirty="0"/>
              <a:t>It provides a full transport layer services to applications. </a:t>
            </a:r>
          </a:p>
          <a:p>
            <a:pPr marL="139700" indent="0">
              <a:buNone/>
            </a:pPr>
            <a:endParaRPr lang="en-IN" dirty="0"/>
          </a:p>
          <a:p>
            <a:r>
              <a:rPr lang="en-IN" dirty="0"/>
              <a:t>TCP is a connection oriented protocol and offers end-to-end packet delivery. It acts as back bone for connection </a:t>
            </a:r>
          </a:p>
          <a:p>
            <a:pPr marL="139700" indent="0">
              <a:buNone/>
            </a:pPr>
            <a:endParaRPr lang="en-IN" dirty="0"/>
          </a:p>
          <a:p>
            <a:r>
              <a:rPr lang="en-IN" dirty="0"/>
              <a:t>TCP is a reliable protocol as it detects the error and retransmits the damaged frames.</a:t>
            </a:r>
          </a:p>
          <a:p>
            <a:pPr marL="139700" indent="0">
              <a:buNone/>
            </a:pPr>
            <a:r>
              <a:rPr lang="en-IN" dirty="0"/>
              <a:t> </a:t>
            </a:r>
            <a:endParaRPr lang="en-IN" dirty="0">
              <a:effectLst/>
            </a:endParaRPr>
          </a:p>
        </p:txBody>
      </p:sp>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 dirty="0" err="1"/>
              <a:t>ht</a:t>
            </a:r>
            <a:r>
              <a:rPr lang="en-IN" dirty="0" err="1"/>
              <a:t>tps</a:t>
            </a:r>
            <a:r>
              <a:rPr lang="en-IN" dirty="0"/>
              <a:t>://lh3.googleusercontent.com/proxy/MmQAe8LlPH97fO51WtYBRv6hMEL4GNj-QprSgwN8WXL_zGga4j  </a:t>
            </a:r>
          </a:p>
          <a:p>
            <a:pPr marL="0" lvl="0" indent="0" algn="l" rtl="0">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5" y="977347"/>
            <a:ext cx="439575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Transmission Control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3" name="Picture 7" descr="page231image5048160">
            <a:extLst>
              <a:ext uri="{FF2B5EF4-FFF2-40B4-BE49-F238E27FC236}">
                <a16:creationId xmlns:a16="http://schemas.microsoft.com/office/drawing/2014/main" id="{8ACE6BD4-53A0-8B41-954E-4DD0D3484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450" y="1167195"/>
            <a:ext cx="47625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893673"/>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Transmission Control Protocol Offers </a:t>
            </a:r>
            <a:endParaRPr lang="en-IN" dirty="0">
              <a:effectLst/>
            </a:endParaRPr>
          </a:p>
        </p:txBody>
      </p:sp>
      <p:sp>
        <p:nvSpPr>
          <p:cNvPr id="75" name="Google Shape;75;p15"/>
          <p:cNvSpPr txBox="1">
            <a:spLocks noGrp="1"/>
          </p:cNvSpPr>
          <p:nvPr>
            <p:ph type="body" idx="2"/>
          </p:nvPr>
        </p:nvSpPr>
        <p:spPr>
          <a:xfrm>
            <a:off x="462275" y="2146853"/>
            <a:ext cx="3837000" cy="2802620"/>
          </a:xfrm>
          <a:prstGeom prst="rect">
            <a:avLst/>
          </a:prstGeom>
        </p:spPr>
        <p:txBody>
          <a:bodyPr spcFirstLastPara="1" wrap="square" lIns="91425" tIns="91425" rIns="91425" bIns="91425" anchor="ctr" anchorCtr="0">
            <a:noAutofit/>
          </a:bodyPr>
          <a:lstStyle/>
          <a:p>
            <a:pPr>
              <a:lnSpc>
                <a:spcPct val="200000"/>
              </a:lnSpc>
            </a:pPr>
            <a:r>
              <a:rPr lang="en-IN" dirty="0"/>
              <a:t>Stream Data Transfer. </a:t>
            </a:r>
          </a:p>
          <a:p>
            <a:pPr>
              <a:lnSpc>
                <a:spcPct val="200000"/>
              </a:lnSpc>
            </a:pPr>
            <a:r>
              <a:rPr lang="en-IN" dirty="0"/>
              <a:t>Reliability. </a:t>
            </a:r>
          </a:p>
          <a:p>
            <a:pPr>
              <a:lnSpc>
                <a:spcPct val="200000"/>
              </a:lnSpc>
            </a:pPr>
            <a:r>
              <a:rPr lang="en-IN" dirty="0"/>
              <a:t>Efficient Flow Control </a:t>
            </a:r>
          </a:p>
          <a:p>
            <a:pPr>
              <a:lnSpc>
                <a:spcPct val="200000"/>
              </a:lnSpc>
            </a:pPr>
            <a:r>
              <a:rPr lang="en-IN" dirty="0"/>
              <a:t>Full-duplex operation. </a:t>
            </a:r>
          </a:p>
          <a:p>
            <a:pPr>
              <a:lnSpc>
                <a:spcPct val="200000"/>
              </a:lnSpc>
            </a:pPr>
            <a:r>
              <a:rPr lang="en-IN" dirty="0"/>
              <a:t>Multiplexing. </a:t>
            </a:r>
          </a:p>
          <a:p>
            <a:pPr>
              <a:lnSpc>
                <a:spcPct val="200000"/>
              </a:lnSpc>
            </a:pPr>
            <a:r>
              <a:rPr lang="en-IN" dirty="0">
                <a:effectLst/>
              </a:rPr>
              <a:t>TCP offers connection oriented</a:t>
            </a:r>
          </a:p>
        </p:txBody>
      </p:sp>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 dirty="0" err="1"/>
              <a:t>ht</a:t>
            </a:r>
            <a:r>
              <a:rPr lang="en-IN" dirty="0" err="1"/>
              <a:t>tps</a:t>
            </a:r>
            <a:r>
              <a:rPr lang="en-IN" dirty="0"/>
              <a:t>://lh3.googleusercontent.com/proxy/MmQAe8LlPH97fO51WtYBRv6hMEL4GNj-QprSgwN8WXL_zGga4j  </a:t>
            </a:r>
          </a:p>
          <a:p>
            <a:pPr marL="0" lvl="0" indent="0" algn="l" rtl="0">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5" y="977347"/>
            <a:ext cx="439575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Transmission Control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3" name="Picture 7" descr="page231image5048160">
            <a:extLst>
              <a:ext uri="{FF2B5EF4-FFF2-40B4-BE49-F238E27FC236}">
                <a16:creationId xmlns:a16="http://schemas.microsoft.com/office/drawing/2014/main" id="{8ACE6BD4-53A0-8B41-954E-4DD0D3484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450" y="1167195"/>
            <a:ext cx="47625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772433"/>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 dirty="0" err="1"/>
              <a:t>ht</a:t>
            </a:r>
            <a:r>
              <a:rPr lang="en-IN" dirty="0" err="1"/>
              <a:t>tps</a:t>
            </a:r>
            <a:r>
              <a:rPr lang="en-IN" dirty="0"/>
              <a:t>://lh3.googleusercontent.com/proxy/MmQAe8LlPH97fO51WtYBRv6hMEL4GNj-QprSgwN8WXL_zGga4j  </a:t>
            </a:r>
          </a:p>
          <a:p>
            <a:pPr marL="0" lvl="0" indent="0" algn="l" rtl="0">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5" y="977347"/>
            <a:ext cx="439575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Transmission Control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7" name="Picture 3" descr="page234image5074704">
            <a:extLst>
              <a:ext uri="{FF2B5EF4-FFF2-40B4-BE49-F238E27FC236}">
                <a16:creationId xmlns:a16="http://schemas.microsoft.com/office/drawing/2014/main" id="{059D1351-5091-6A4B-BE3E-5803A533D8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106" y="1406498"/>
            <a:ext cx="8331200" cy="3721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ge234image5867216">
            <a:extLst>
              <a:ext uri="{FF2B5EF4-FFF2-40B4-BE49-F238E27FC236}">
                <a16:creationId xmlns:a16="http://schemas.microsoft.com/office/drawing/2014/main" id="{52B77EAD-F46F-2D40-8B67-42C975149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204" y="142240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descr="page234image5074704">
            <a:extLst>
              <a:ext uri="{FF2B5EF4-FFF2-40B4-BE49-F238E27FC236}">
                <a16:creationId xmlns:a16="http://schemas.microsoft.com/office/drawing/2014/main" id="{10C61E63-A5E3-4A37-AEBD-6C4DDEC7DB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331200" cy="37211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age234image5867216">
            <a:extLst>
              <a:ext uri="{FF2B5EF4-FFF2-40B4-BE49-F238E27FC236}">
                <a16:creationId xmlns:a16="http://schemas.microsoft.com/office/drawing/2014/main" id="{278A9992-2404-4A81-B3DD-6A9076BB2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99028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Benefits </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a:lnSpc>
                <a:spcPct val="150000"/>
              </a:lnSpc>
            </a:pPr>
            <a:r>
              <a:rPr lang="en-IN" dirty="0"/>
              <a:t>It is an Open standard and is independent of hardware and software manufacturer. </a:t>
            </a:r>
          </a:p>
          <a:p>
            <a:pPr>
              <a:lnSpc>
                <a:spcPct val="150000"/>
              </a:lnSpc>
            </a:pPr>
            <a:r>
              <a:rPr lang="en-IN" dirty="0"/>
              <a:t>It can send data between different computer systems running completely through Operating system. </a:t>
            </a:r>
          </a:p>
          <a:p>
            <a:pPr>
              <a:lnSpc>
                <a:spcPct val="150000"/>
              </a:lnSpc>
            </a:pPr>
            <a:r>
              <a:rPr lang="en-IN" dirty="0"/>
              <a:t>It is separated from the underlying hardware and it will run over Ethernet, tokens ring and even over dial-up</a:t>
            </a:r>
            <a:endParaRPr lang="en-IN" dirty="0">
              <a:effectLst/>
            </a:endParaRPr>
          </a:p>
        </p:txBody>
      </p:sp>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 dirty="0" err="1"/>
              <a:t>ht</a:t>
            </a:r>
            <a:r>
              <a:rPr lang="en-IN" dirty="0" err="1"/>
              <a:t>tps</a:t>
            </a:r>
            <a:r>
              <a:rPr lang="en-IN" dirty="0"/>
              <a:t>://lh3.googleusercontent.com/proxy/MmQAe8LlPH97fO51WtYBRv6hMEL4GNj-QprSgwN8WXL_zGga4j  </a:t>
            </a:r>
          </a:p>
          <a:p>
            <a:pPr marL="0" lvl="0" indent="0" algn="l" rtl="0">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5" y="977347"/>
            <a:ext cx="439575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Transmission Control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103" name="Picture 7" descr="page231image5048160">
            <a:extLst>
              <a:ext uri="{FF2B5EF4-FFF2-40B4-BE49-F238E27FC236}">
                <a16:creationId xmlns:a16="http://schemas.microsoft.com/office/drawing/2014/main" id="{8ACE6BD4-53A0-8B41-954E-4DD0D3484F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2450" y="1167195"/>
            <a:ext cx="4762500" cy="351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053884"/>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a:lnSpc>
                <a:spcPct val="150000"/>
              </a:lnSpc>
            </a:pPr>
            <a:r>
              <a:rPr lang="en-IN" dirty="0"/>
              <a:t>Internet Protocol is connectionless and unreliable protocol. It ensures no guarantee of successfully transmission of data. </a:t>
            </a:r>
          </a:p>
          <a:p>
            <a:pPr>
              <a:lnSpc>
                <a:spcPct val="150000"/>
              </a:lnSpc>
            </a:pPr>
            <a:r>
              <a:rPr lang="en-IN" dirty="0"/>
              <a:t>In order to make it reliable, it must be paired with reliable protocol such as TCP at the transport layer. </a:t>
            </a:r>
            <a:endParaRPr lang="en-IN" dirty="0">
              <a:effectLst/>
            </a:endParaRPr>
          </a:p>
        </p:txBody>
      </p:sp>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networkencyclopedia.com</a:t>
            </a:r>
            <a:r>
              <a:rPr lang="en-IN" dirty="0"/>
              <a:t>/</a:t>
            </a:r>
            <a:r>
              <a:rPr lang="en-IN" dirty="0" err="1"/>
              <a:t>wp</a:t>
            </a:r>
            <a:r>
              <a:rPr lang="en-IN" dirty="0"/>
              <a:t>-content/uploads/2019/09/internet-protocol-in-</a:t>
            </a:r>
            <a:r>
              <a:rPr lang="en-IN" dirty="0" err="1"/>
              <a:t>tcp</a:t>
            </a:r>
            <a:r>
              <a:rPr lang="en-IN" dirty="0"/>
              <a:t>-</a:t>
            </a:r>
            <a:r>
              <a:rPr lang="en-IN" dirty="0" err="1"/>
              <a:t>ip.jpg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4" y="977347"/>
            <a:ext cx="421620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Internet Protocol</a:t>
            </a:r>
            <a:endParaRPr lang="en-IN" sz="2400" dirty="0">
              <a:effectLst/>
            </a:endParaRPr>
          </a:p>
        </p:txBody>
      </p:sp>
      <p:pic>
        <p:nvPicPr>
          <p:cNvPr id="8195" name="Picture 3" descr="page237image5084672">
            <a:extLst>
              <a:ext uri="{FF2B5EF4-FFF2-40B4-BE49-F238E27FC236}">
                <a16:creationId xmlns:a16="http://schemas.microsoft.com/office/drawing/2014/main" id="{F03907AB-C6F2-E14D-AD7A-A292C7E831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090" y="871963"/>
            <a:ext cx="45974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05695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126173" indent="0">
              <a:spcBef>
                <a:spcPts val="323"/>
              </a:spcBef>
              <a:buNone/>
            </a:pPr>
            <a:endParaRPr lang="en-IN" sz="900" dirty="0"/>
          </a:p>
          <a:p>
            <a:pPr marL="184150" indent="0">
              <a:spcBef>
                <a:spcPts val="1000"/>
              </a:spcBef>
              <a:spcAft>
                <a:spcPts val="1000"/>
              </a:spcAft>
              <a:buNone/>
              <a:tabLst>
                <a:tab pos="1375410" algn="l"/>
              </a:tabLst>
            </a:pPr>
            <a:r>
              <a:rPr lang="en-IN" sz="800" u="sng" dirty="0">
                <a:solidFill>
                  <a:srgbClr val="000000"/>
                </a:solidFill>
                <a:effectLst/>
                <a:latin typeface="+mj-lt"/>
                <a:ea typeface="Times New Roman" panose="02020603050405020304" pitchFamily="18" charset="0"/>
                <a:cs typeface="Bookman Old Style" panose="02050604050505020204" pitchFamily="18" charset="0"/>
              </a:rPr>
              <a:t>https://www.technoganpat.in/2018/08/difference-between-systems-software-and-application</a:t>
            </a:r>
          </a:p>
          <a:p>
            <a:pPr marL="184150" indent="0">
              <a:spcBef>
                <a:spcPts val="1000"/>
              </a:spcBef>
              <a:spcAft>
                <a:spcPts val="1000"/>
              </a:spcAft>
              <a:buNone/>
              <a:tabLst>
                <a:tab pos="1375410" algn="l"/>
              </a:tabLst>
            </a:pPr>
            <a:endParaRPr lang="en-IN" u="sng" dirty="0">
              <a:solidFill>
                <a:srgbClr val="000000"/>
              </a:solidFill>
              <a:latin typeface="+mj-lt"/>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373946"/>
            <a:ext cx="4572000" cy="1133644"/>
          </a:xfrm>
          <a:prstGeom prst="rect">
            <a:avLst/>
          </a:prstGeom>
        </p:spPr>
        <p:txBody>
          <a:bodyPr vert="horz" wrap="square" lIns="0" tIns="12700" rIns="0" bIns="0" rtlCol="0">
            <a:spAutoFit/>
          </a:bodyPr>
          <a:lstStyle/>
          <a:p>
            <a:pPr marL="12700">
              <a:spcBef>
                <a:spcPts val="100"/>
              </a:spcBef>
            </a:pPr>
            <a:r>
              <a:rPr lang="en-IN" sz="2400" spc="-8" dirty="0"/>
              <a:t>Distinguish </a:t>
            </a:r>
            <a:r>
              <a:rPr lang="en-IN" sz="2400" spc="-30" dirty="0"/>
              <a:t>between </a:t>
            </a:r>
            <a:r>
              <a:rPr lang="en-IN" sz="2400" spc="-23" dirty="0"/>
              <a:t>System </a:t>
            </a:r>
            <a:r>
              <a:rPr lang="en-IN" sz="2400" spc="-8" dirty="0"/>
              <a:t>Software  </a:t>
            </a:r>
            <a:r>
              <a:rPr lang="en-IN" sz="2400" spc="-15" dirty="0"/>
              <a:t>and </a:t>
            </a:r>
            <a:r>
              <a:rPr lang="en-IN" sz="2400" spc="-23" dirty="0"/>
              <a:t>Application</a:t>
            </a:r>
            <a:r>
              <a:rPr lang="en-IN" sz="2400" spc="263" dirty="0"/>
              <a:t> </a:t>
            </a:r>
            <a:r>
              <a:rPr lang="en-IN" sz="2400" spc="-8" dirty="0"/>
              <a:t>Software</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1075690" y="1564576"/>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Application </a:t>
            </a:r>
            <a:r>
              <a:rPr lang="en-IN" sz="1800" spc="-11" dirty="0">
                <a:solidFill>
                  <a:srgbClr val="585858"/>
                </a:solidFill>
              </a:rPr>
              <a:t> </a:t>
            </a:r>
            <a:r>
              <a:rPr lang="en-IN" sz="1800" spc="-8" dirty="0">
                <a:solidFill>
                  <a:srgbClr val="585858"/>
                </a:solidFill>
              </a:rPr>
              <a:t>Software</a:t>
            </a:r>
            <a:endParaRPr lang="en-IN" sz="1800" dirty="0"/>
          </a:p>
        </p:txBody>
      </p:sp>
      <p:sp>
        <p:nvSpPr>
          <p:cNvPr id="7" name="object 6">
            <a:extLst>
              <a:ext uri="{FF2B5EF4-FFF2-40B4-BE49-F238E27FC236}">
                <a16:creationId xmlns:a16="http://schemas.microsoft.com/office/drawing/2014/main" id="{935AB571-35B7-49A4-A905-CB9314C70B83}"/>
              </a:ext>
            </a:extLst>
          </p:cNvPr>
          <p:cNvSpPr txBox="1"/>
          <p:nvPr/>
        </p:nvSpPr>
        <p:spPr>
          <a:xfrm>
            <a:off x="660319" y="2671186"/>
            <a:ext cx="3478047" cy="737060"/>
          </a:xfrm>
          <a:prstGeom prst="rect">
            <a:avLst/>
          </a:prstGeom>
        </p:spPr>
        <p:txBody>
          <a:bodyPr vert="horz" wrap="square" lIns="0" tIns="39052" rIns="0" bIns="0" rtlCol="0">
            <a:spAutoFit/>
          </a:bodyPr>
          <a:lstStyle/>
          <a:p>
            <a:pPr marL="323850" indent="-314801">
              <a:spcBef>
                <a:spcPts val="307"/>
              </a:spcBef>
              <a:buSzPct val="90322"/>
              <a:buChar char="●"/>
              <a:tabLst>
                <a:tab pos="323850" algn="l"/>
                <a:tab pos="324326" algn="l"/>
              </a:tabLst>
            </a:pPr>
            <a:r>
              <a:rPr spc="19" dirty="0"/>
              <a:t>What </a:t>
            </a:r>
            <a:r>
              <a:rPr spc="15" dirty="0"/>
              <a:t>is </a:t>
            </a:r>
            <a:r>
              <a:rPr dirty="0"/>
              <a:t>Application</a:t>
            </a:r>
            <a:r>
              <a:rPr spc="53" dirty="0"/>
              <a:t> </a:t>
            </a:r>
            <a:r>
              <a:rPr spc="15" dirty="0"/>
              <a:t>Software?</a:t>
            </a:r>
            <a:endParaRPr dirty="0"/>
          </a:p>
          <a:p>
            <a:pPr marL="323850" indent="-314801">
              <a:spcBef>
                <a:spcPts val="236"/>
              </a:spcBef>
              <a:buSzPct val="90322"/>
              <a:buChar char="●"/>
              <a:tabLst>
                <a:tab pos="323850" algn="l"/>
                <a:tab pos="324326" algn="l"/>
              </a:tabLst>
            </a:pPr>
            <a:r>
              <a:rPr spc="-11" dirty="0"/>
              <a:t>Types </a:t>
            </a:r>
            <a:r>
              <a:rPr spc="15" dirty="0"/>
              <a:t>of </a:t>
            </a:r>
            <a:r>
              <a:rPr dirty="0"/>
              <a:t>Application</a:t>
            </a:r>
            <a:r>
              <a:rPr spc="139" dirty="0"/>
              <a:t> </a:t>
            </a:r>
            <a:r>
              <a:rPr spc="11" dirty="0"/>
              <a:t>Software</a:t>
            </a:r>
            <a:endParaRPr dirty="0"/>
          </a:p>
          <a:p>
            <a:pPr marL="323850" indent="-314801">
              <a:spcBef>
                <a:spcPts val="236"/>
              </a:spcBef>
              <a:buSzPct val="90322"/>
              <a:buChar char="●"/>
              <a:tabLst>
                <a:tab pos="323850" algn="l"/>
                <a:tab pos="324326" algn="l"/>
              </a:tabLst>
            </a:pPr>
            <a:r>
              <a:rPr spc="11" dirty="0"/>
              <a:t>Features </a:t>
            </a:r>
            <a:r>
              <a:rPr spc="15" dirty="0"/>
              <a:t>of </a:t>
            </a:r>
            <a:r>
              <a:rPr dirty="0"/>
              <a:t>Application</a:t>
            </a:r>
            <a:r>
              <a:rPr spc="124" dirty="0"/>
              <a:t> </a:t>
            </a:r>
            <a:r>
              <a:rPr spc="11" dirty="0"/>
              <a:t>Software</a:t>
            </a:r>
            <a:endParaRPr dirty="0"/>
          </a:p>
        </p:txBody>
      </p:sp>
      <p:sp>
        <p:nvSpPr>
          <p:cNvPr id="8" name="object 7">
            <a:extLst>
              <a:ext uri="{FF2B5EF4-FFF2-40B4-BE49-F238E27FC236}">
                <a16:creationId xmlns:a16="http://schemas.microsoft.com/office/drawing/2014/main" id="{AFCECE19-9A1C-4566-AF14-760779341CEA}"/>
              </a:ext>
            </a:extLst>
          </p:cNvPr>
          <p:cNvSpPr/>
          <p:nvPr/>
        </p:nvSpPr>
        <p:spPr>
          <a:xfrm>
            <a:off x="4564857" y="1714500"/>
            <a:ext cx="4579144" cy="2543175"/>
          </a:xfrm>
          <a:prstGeom prst="rect">
            <a:avLst/>
          </a:prstGeom>
          <a:blipFill>
            <a:blip r:embed="rId3" cstate="print"/>
            <a:stretch>
              <a:fillRect/>
            </a:stretch>
          </a:blipFill>
        </p:spPr>
        <p:txBody>
          <a:bodyPr wrap="square" lIns="0" tIns="0" rIns="0" bIns="0" rtlCol="0"/>
          <a:lstStyle/>
          <a:p>
            <a:endParaRPr sz="1050"/>
          </a:p>
        </p:txBody>
      </p:sp>
    </p:spTree>
    <p:extLst>
      <p:ext uri="{BB962C8B-B14F-4D97-AF65-F5344CB8AC3E}">
        <p14:creationId xmlns:p14="http://schemas.microsoft.com/office/powerpoint/2010/main" val="3234017843"/>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US" altLang="en-US" dirty="0">
                <a:solidFill>
                  <a:srgbClr val="565656"/>
                </a:solidFill>
                <a:latin typeface="ArialMT"/>
              </a:rPr>
              <a:t>https://</a:t>
            </a:r>
            <a:r>
              <a:rPr lang="en-US" altLang="en-US" dirty="0" err="1">
                <a:solidFill>
                  <a:srgbClr val="565656"/>
                </a:solidFill>
                <a:latin typeface="ArialMT"/>
              </a:rPr>
              <a:t>upload.wikimedia.org</a:t>
            </a:r>
            <a:r>
              <a:rPr lang="en-US" altLang="en-US" dirty="0">
                <a:solidFill>
                  <a:srgbClr val="565656"/>
                </a:solidFill>
                <a:latin typeface="ArialMT"/>
              </a:rPr>
              <a:t>/</a:t>
            </a:r>
            <a:r>
              <a:rPr lang="en-US" altLang="en-US" dirty="0" err="1">
                <a:solidFill>
                  <a:srgbClr val="565656"/>
                </a:solidFill>
                <a:latin typeface="ArialMT"/>
              </a:rPr>
              <a:t>wikipedia</a:t>
            </a:r>
            <a:r>
              <a:rPr lang="en-US" altLang="en-US" dirty="0">
                <a:solidFill>
                  <a:srgbClr val="565656"/>
                </a:solidFill>
                <a:latin typeface="ArialMT"/>
              </a:rPr>
              <a:t>/commons/thumb/c/c4/</a:t>
            </a:r>
            <a:r>
              <a:rPr lang="en-US" altLang="en-US" dirty="0" err="1">
                <a:solidFill>
                  <a:srgbClr val="565656"/>
                </a:solidFill>
                <a:latin typeface="ArialMT"/>
              </a:rPr>
              <a:t>IP_stack_connections.svg</a:t>
            </a:r>
            <a:r>
              <a:rPr lang="en-US" altLang="en-US" dirty="0">
                <a:solidFill>
                  <a:srgbClr val="565656"/>
                </a:solidFill>
                <a:latin typeface="ArialMT"/>
              </a:rPr>
              <a:t>/350px-IP_stack_co </a:t>
            </a:r>
            <a:endParaRPr lang="en-IN" dirty="0"/>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page238image5040544">
            <a:extLst>
              <a:ext uri="{FF2B5EF4-FFF2-40B4-BE49-F238E27FC236}">
                <a16:creationId xmlns:a16="http://schemas.microsoft.com/office/drawing/2014/main" id="{D6C9A21F-AD74-E846-814E-EF49EC769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53" y="179905"/>
            <a:ext cx="8585200" cy="45847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ge238image3772768">
            <a:extLst>
              <a:ext uri="{FF2B5EF4-FFF2-40B4-BE49-F238E27FC236}">
                <a16:creationId xmlns:a16="http://schemas.microsoft.com/office/drawing/2014/main" id="{BFCF7951-C7B1-DC4E-972D-71ADC3533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page238image3772768">
            <a:extLst>
              <a:ext uri="{FF2B5EF4-FFF2-40B4-BE49-F238E27FC236}">
                <a16:creationId xmlns:a16="http://schemas.microsoft.com/office/drawing/2014/main" id="{12C74427-5054-4824-B775-686000DAAF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044511"/>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US" altLang="en-US" dirty="0" err="1">
                <a:solidFill>
                  <a:srgbClr val="565656"/>
                </a:solidFill>
                <a:latin typeface="ArialMT"/>
              </a:rPr>
              <a:t>htthttps</a:t>
            </a:r>
            <a:r>
              <a:rPr lang="en-US" altLang="en-US" dirty="0">
                <a:solidFill>
                  <a:srgbClr val="565656"/>
                </a:solidFill>
                <a:latin typeface="ArialMT"/>
              </a:rPr>
              <a:t>://</a:t>
            </a:r>
            <a:r>
              <a:rPr lang="en-US" altLang="en-US" dirty="0" err="1">
                <a:solidFill>
                  <a:srgbClr val="565656"/>
                </a:solidFill>
                <a:latin typeface="ArialMT"/>
              </a:rPr>
              <a:t>upload.wikimedia.org</a:t>
            </a:r>
            <a:r>
              <a:rPr lang="en-US" altLang="en-US" dirty="0">
                <a:solidFill>
                  <a:srgbClr val="565656"/>
                </a:solidFill>
                <a:latin typeface="ArialMT"/>
              </a:rPr>
              <a:t>/</a:t>
            </a:r>
            <a:r>
              <a:rPr lang="en-US" altLang="en-US" dirty="0" err="1">
                <a:solidFill>
                  <a:srgbClr val="565656"/>
                </a:solidFill>
                <a:latin typeface="ArialMT"/>
              </a:rPr>
              <a:t>wikipedia</a:t>
            </a:r>
            <a:r>
              <a:rPr lang="en-US" altLang="en-US" dirty="0">
                <a:solidFill>
                  <a:srgbClr val="565656"/>
                </a:solidFill>
                <a:latin typeface="ArialMT"/>
              </a:rPr>
              <a:t>/commons/thumb/3/3b/</a:t>
            </a:r>
            <a:r>
              <a:rPr lang="en-US" altLang="en-US" dirty="0" err="1">
                <a:solidFill>
                  <a:srgbClr val="565656"/>
                </a:solidFill>
                <a:latin typeface="ArialMT"/>
              </a:rPr>
              <a:t>UDP_encapsulation.svg</a:t>
            </a:r>
            <a:r>
              <a:rPr lang="en-US" altLang="en-US" dirty="0">
                <a:solidFill>
                  <a:srgbClr val="565656"/>
                </a:solidFill>
                <a:latin typeface="ArialMT"/>
              </a:rPr>
              <a:t>/1024px-UDP_enca </a:t>
            </a:r>
            <a:endParaRPr lang="en-IN" dirty="0"/>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ge238image3772768">
            <a:extLst>
              <a:ext uri="{FF2B5EF4-FFF2-40B4-BE49-F238E27FC236}">
                <a16:creationId xmlns:a16="http://schemas.microsoft.com/office/drawing/2014/main" id="{BFCF7951-C7B1-DC4E-972D-71ADC3533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1" descr="page239image5073920">
            <a:extLst>
              <a:ext uri="{FF2B5EF4-FFF2-40B4-BE49-F238E27FC236}">
                <a16:creationId xmlns:a16="http://schemas.microsoft.com/office/drawing/2014/main" id="{43780BEE-F45F-7C46-9C56-E22FC2400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744" y="703633"/>
            <a:ext cx="6616700" cy="4140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39E878A-5224-594E-BAEA-7BF0EB2A2F30}"/>
              </a:ext>
            </a:extLst>
          </p:cNvPr>
          <p:cNvSpPr>
            <a:spLocks noChangeArrowheads="1"/>
          </p:cNvSpPr>
          <p:nvPr/>
        </p:nvSpPr>
        <p:spPr bwMode="auto">
          <a:xfrm>
            <a:off x="223208" y="791097"/>
            <a:ext cx="328682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Internet Protocol</a:t>
            </a:r>
            <a:endParaRPr lang="en-IN" sz="2400" dirty="0">
              <a:effectLst/>
            </a:endParaRPr>
          </a:p>
        </p:txBody>
      </p:sp>
      <p:pic>
        <p:nvPicPr>
          <p:cNvPr id="10242" name="Picture 2" descr="page239image5837888">
            <a:extLst>
              <a:ext uri="{FF2B5EF4-FFF2-40B4-BE49-F238E27FC236}">
                <a16:creationId xmlns:a16="http://schemas.microsoft.com/office/drawing/2014/main" id="{63F8C707-E6C1-0B49-AAB5-4855D80D2E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71953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US" altLang="en-US" dirty="0" err="1">
                <a:solidFill>
                  <a:srgbClr val="565656"/>
                </a:solidFill>
                <a:latin typeface="ArialMT"/>
              </a:rPr>
              <a:t>htthttps</a:t>
            </a:r>
            <a:r>
              <a:rPr lang="en-US" altLang="en-US" dirty="0">
                <a:solidFill>
                  <a:srgbClr val="565656"/>
                </a:solidFill>
                <a:latin typeface="ArialMT"/>
              </a:rPr>
              <a:t>://</a:t>
            </a:r>
            <a:r>
              <a:rPr lang="en-US" altLang="en-US" dirty="0" err="1">
                <a:solidFill>
                  <a:srgbClr val="565656"/>
                </a:solidFill>
                <a:latin typeface="ArialMT"/>
              </a:rPr>
              <a:t>upload.wikimedia.org</a:t>
            </a:r>
            <a:r>
              <a:rPr lang="en-US" altLang="en-US" dirty="0">
                <a:solidFill>
                  <a:srgbClr val="565656"/>
                </a:solidFill>
                <a:latin typeface="ArialMT"/>
              </a:rPr>
              <a:t>/</a:t>
            </a:r>
            <a:r>
              <a:rPr lang="en-US" altLang="en-US" dirty="0" err="1">
                <a:solidFill>
                  <a:srgbClr val="565656"/>
                </a:solidFill>
                <a:latin typeface="ArialMT"/>
              </a:rPr>
              <a:t>wikipedia</a:t>
            </a:r>
            <a:r>
              <a:rPr lang="en-US" altLang="en-US" dirty="0">
                <a:solidFill>
                  <a:srgbClr val="565656"/>
                </a:solidFill>
                <a:latin typeface="ArialMT"/>
              </a:rPr>
              <a:t>/commons/thumb/3/3b/</a:t>
            </a:r>
            <a:r>
              <a:rPr lang="en-US" altLang="en-US" dirty="0" err="1">
                <a:solidFill>
                  <a:srgbClr val="565656"/>
                </a:solidFill>
                <a:latin typeface="ArialMT"/>
              </a:rPr>
              <a:t>UDP_encapsulation.svg</a:t>
            </a:r>
            <a:r>
              <a:rPr lang="en-US" altLang="en-US" dirty="0">
                <a:solidFill>
                  <a:srgbClr val="565656"/>
                </a:solidFill>
                <a:latin typeface="ArialMT"/>
              </a:rPr>
              <a:t>/1024px-UDP_enca </a:t>
            </a:r>
            <a:endParaRPr lang="en-IN" dirty="0"/>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ge238image3772768">
            <a:extLst>
              <a:ext uri="{FF2B5EF4-FFF2-40B4-BE49-F238E27FC236}">
                <a16:creationId xmlns:a16="http://schemas.microsoft.com/office/drawing/2014/main" id="{BFCF7951-C7B1-DC4E-972D-71ADC3533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39E878A-5224-594E-BAEA-7BF0EB2A2F30}"/>
              </a:ext>
            </a:extLst>
          </p:cNvPr>
          <p:cNvSpPr>
            <a:spLocks noChangeArrowheads="1"/>
          </p:cNvSpPr>
          <p:nvPr/>
        </p:nvSpPr>
        <p:spPr bwMode="auto">
          <a:xfrm>
            <a:off x="0" y="488907"/>
            <a:ext cx="2985251"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Internet Protocol</a:t>
            </a:r>
            <a:endParaRPr lang="en-IN" sz="2400" dirty="0">
              <a:effectLst/>
            </a:endParaRPr>
          </a:p>
        </p:txBody>
      </p:sp>
      <p:pic>
        <p:nvPicPr>
          <p:cNvPr id="10242" name="Picture 2" descr="page239image5837888">
            <a:extLst>
              <a:ext uri="{FF2B5EF4-FFF2-40B4-BE49-F238E27FC236}">
                <a16:creationId xmlns:a16="http://schemas.microsoft.com/office/drawing/2014/main" id="{63F8C707-E6C1-0B49-AAB5-4855D80D2E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descr="page240image5102592">
            <a:extLst>
              <a:ext uri="{FF2B5EF4-FFF2-40B4-BE49-F238E27FC236}">
                <a16:creationId xmlns:a16="http://schemas.microsoft.com/office/drawing/2014/main" id="{C7E5979A-35AE-8246-8A45-2F1C5684D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50" y="974425"/>
            <a:ext cx="8547100" cy="4098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740889"/>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https://www.w3.org/People/</a:t>
            </a:r>
            <a:r>
              <a:rPr lang="en-IN" dirty="0" err="1"/>
              <a:t>Frystyk</a:t>
            </a:r>
            <a:r>
              <a:rPr lang="en-IN" dirty="0"/>
              <a:t>/thesis/</a:t>
            </a:r>
            <a:r>
              <a:rPr lang="en-IN" dirty="0" err="1"/>
              <a:t>tcp.gif</a:t>
            </a:r>
            <a:r>
              <a:rPr lang="en-IN" dirty="0"/>
              <a:t> </a:t>
            </a:r>
            <a:r>
              <a:rPr lang="en-US" altLang="en-US" dirty="0">
                <a:solidFill>
                  <a:srgbClr val="565656"/>
                </a:solidFill>
                <a:latin typeface="ArialMT"/>
              </a:rPr>
              <a:t> </a:t>
            </a:r>
            <a:endParaRPr lang="en-IN" dirty="0"/>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age238image3772768">
            <a:extLst>
              <a:ext uri="{FF2B5EF4-FFF2-40B4-BE49-F238E27FC236}">
                <a16:creationId xmlns:a16="http://schemas.microsoft.com/office/drawing/2014/main" id="{BFCF7951-C7B1-DC4E-972D-71ADC3533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39E878A-5224-594E-BAEA-7BF0EB2A2F30}"/>
              </a:ext>
            </a:extLst>
          </p:cNvPr>
          <p:cNvSpPr>
            <a:spLocks noChangeArrowheads="1"/>
          </p:cNvSpPr>
          <p:nvPr/>
        </p:nvSpPr>
        <p:spPr bwMode="auto">
          <a:xfrm>
            <a:off x="0" y="488907"/>
            <a:ext cx="2985251"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Internet Protocol</a:t>
            </a:r>
            <a:endParaRPr lang="en-IN" sz="2400" dirty="0">
              <a:effectLst/>
            </a:endParaRPr>
          </a:p>
        </p:txBody>
      </p:sp>
      <p:pic>
        <p:nvPicPr>
          <p:cNvPr id="10242" name="Picture 2" descr="page239image5837888">
            <a:extLst>
              <a:ext uri="{FF2B5EF4-FFF2-40B4-BE49-F238E27FC236}">
                <a16:creationId xmlns:a16="http://schemas.microsoft.com/office/drawing/2014/main" id="{63F8C707-E6C1-0B49-AAB5-4855D80D2E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 descr="page241image5029120">
            <a:extLst>
              <a:ext uri="{FF2B5EF4-FFF2-40B4-BE49-F238E27FC236}">
                <a16:creationId xmlns:a16="http://schemas.microsoft.com/office/drawing/2014/main" id="{EC5FDC7B-C0E5-4D47-B98C-84E30432B2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1016108"/>
            <a:ext cx="85725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242740"/>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Points to remember </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a:lnSpc>
                <a:spcPct val="200000"/>
              </a:lnSpc>
            </a:pPr>
            <a:r>
              <a:rPr lang="en-IN" dirty="0"/>
              <a:t>The length of datagram is variable. </a:t>
            </a:r>
          </a:p>
          <a:p>
            <a:pPr>
              <a:lnSpc>
                <a:spcPct val="200000"/>
              </a:lnSpc>
            </a:pPr>
            <a:r>
              <a:rPr lang="en-IN" dirty="0"/>
              <a:t>The Datagram is divided into two parts: header and data. </a:t>
            </a:r>
          </a:p>
          <a:p>
            <a:pPr>
              <a:lnSpc>
                <a:spcPct val="200000"/>
              </a:lnSpc>
            </a:pPr>
            <a:r>
              <a:rPr lang="en-IN" dirty="0"/>
              <a:t>The length of header is 20 to 60 bytes. </a:t>
            </a:r>
          </a:p>
          <a:p>
            <a:pPr>
              <a:lnSpc>
                <a:spcPct val="200000"/>
              </a:lnSpc>
            </a:pPr>
            <a:r>
              <a:rPr lang="en-IN" dirty="0"/>
              <a:t>The header contains information for routing and delivery of the packet. </a:t>
            </a:r>
            <a:endParaRPr lang="en-IN" dirty="0">
              <a:effectLst/>
            </a:endParaRPr>
          </a:p>
        </p:txBody>
      </p:sp>
      <p:sp>
        <p:nvSpPr>
          <p:cNvPr id="77" name="Google Shape;77;p15"/>
          <p:cNvSpPr txBox="1">
            <a:spLocks noGrp="1"/>
          </p:cNvSpPr>
          <p:nvPr>
            <p:ph type="body" idx="3"/>
          </p:nvPr>
        </p:nvSpPr>
        <p:spPr>
          <a:xfrm>
            <a:off x="5074950" y="4653002"/>
            <a:ext cx="3397500" cy="1755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https://www.w3.org/People/</a:t>
            </a:r>
            <a:r>
              <a:rPr lang="en-IN" dirty="0" err="1"/>
              <a:t>Frystyk</a:t>
            </a:r>
            <a:r>
              <a:rPr lang="en-IN" dirty="0"/>
              <a:t>/thesis/</a:t>
            </a:r>
            <a:r>
              <a:rPr lang="en-IN" dirty="0" err="1"/>
              <a:t>tcp.gif</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4" y="977347"/>
            <a:ext cx="421620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Internet Protocol</a:t>
            </a:r>
            <a:endParaRPr lang="en-IN" sz="2400" dirty="0">
              <a:effectLst/>
            </a:endParaRPr>
          </a:p>
        </p:txBody>
      </p:sp>
      <p:pic>
        <p:nvPicPr>
          <p:cNvPr id="13313" name="Picture 1" descr="page242image5037856">
            <a:extLst>
              <a:ext uri="{FF2B5EF4-FFF2-40B4-BE49-F238E27FC236}">
                <a16:creationId xmlns:a16="http://schemas.microsoft.com/office/drawing/2014/main" id="{7339182B-5FB8-0E40-897F-C5AE36F56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007" y="985298"/>
            <a:ext cx="4584700" cy="359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450265"/>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fontAlgn="base"/>
            <a:r>
              <a:rPr lang="en-IN" b="1" dirty="0"/>
              <a:t>User Datagram Protocol (UDP)</a:t>
            </a:r>
            <a:r>
              <a:rPr lang="en-IN" dirty="0"/>
              <a:t> is a Transport Layer protocol. UDP is a part of the Internet Protocol suite, referred to as UDP/IP suite. </a:t>
            </a:r>
          </a:p>
          <a:p>
            <a:r>
              <a:rPr lang="en-IN" dirty="0"/>
              <a:t>Though Transmission Control Protocol (TCP) is the dominant transport layer protocol used with most of the Internet services; provides assured delivery, reliability, and much more but all these services cost us additional overhead and latency.</a:t>
            </a:r>
            <a:endParaRPr lang="en-IN" dirty="0">
              <a:effectLst/>
            </a:endParaRPr>
          </a:p>
        </p:txBody>
      </p:sp>
      <p:sp>
        <p:nvSpPr>
          <p:cNvPr id="77" name="Google Shape;77;p15"/>
          <p:cNvSpPr txBox="1">
            <a:spLocks noGrp="1"/>
          </p:cNvSpPr>
          <p:nvPr>
            <p:ph type="body" idx="3"/>
          </p:nvPr>
        </p:nvSpPr>
        <p:spPr>
          <a:xfrm>
            <a:off x="5074950" y="4460682"/>
            <a:ext cx="3397500" cy="528546"/>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media.geeksforgeeks.org</a:t>
            </a:r>
            <a:r>
              <a:rPr lang="en-IN" dirty="0"/>
              <a:t>/</a:t>
            </a:r>
            <a:r>
              <a:rPr lang="en-IN" dirty="0" err="1"/>
              <a:t>wp</a:t>
            </a:r>
            <a:r>
              <a:rPr lang="en-IN" dirty="0"/>
              <a:t>-content/uploads/UDP-</a:t>
            </a:r>
            <a:r>
              <a:rPr lang="en-IN" dirty="0" err="1"/>
              <a:t>header.png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4" y="792681"/>
            <a:ext cx="421620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User Datagram Protocol (UDP)</a:t>
            </a:r>
          </a:p>
        </p:txBody>
      </p:sp>
      <p:sp>
        <p:nvSpPr>
          <p:cNvPr id="2" name="Rectangle 2">
            <a:extLst>
              <a:ext uri="{FF2B5EF4-FFF2-40B4-BE49-F238E27FC236}">
                <a16:creationId xmlns:a16="http://schemas.microsoft.com/office/drawing/2014/main" id="{1B4EBAB7-DFB8-CD4F-8A4F-C7A126D99EBE}"/>
              </a:ext>
            </a:extLst>
          </p:cNvPr>
          <p:cNvSpPr>
            <a:spLocks noChangeArrowheads="1"/>
          </p:cNvSpPr>
          <p:nvPr/>
        </p:nvSpPr>
        <p:spPr bwMode="auto">
          <a:xfrm>
            <a:off x="4470280" y="120859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Table&#10;&#10;Description automatically generated">
            <a:extLst>
              <a:ext uri="{FF2B5EF4-FFF2-40B4-BE49-F238E27FC236}">
                <a16:creationId xmlns:a16="http://schemas.microsoft.com/office/drawing/2014/main" id="{27254351-2BA1-F640-862A-2F91EECDAC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70280" y="1208598"/>
            <a:ext cx="4613910" cy="3084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7085231"/>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Header</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lvl="0" fontAlgn="base"/>
            <a:r>
              <a:rPr lang="en-IN" b="1" dirty="0"/>
              <a:t>Source Port:</a:t>
            </a:r>
            <a:r>
              <a:rPr lang="en-IN" dirty="0"/>
              <a:t> Source Port is a 2 Byte long field used to identify the port number of the source.</a:t>
            </a:r>
          </a:p>
          <a:p>
            <a:pPr lvl="0" fontAlgn="base"/>
            <a:r>
              <a:rPr lang="en-IN" b="1" dirty="0"/>
              <a:t>Destination Port:</a:t>
            </a:r>
            <a:r>
              <a:rPr lang="en-IN" dirty="0"/>
              <a:t> It is a 2 Byte long field, used to identify the port of the destined packet.</a:t>
            </a:r>
          </a:p>
        </p:txBody>
      </p:sp>
      <p:sp>
        <p:nvSpPr>
          <p:cNvPr id="77" name="Google Shape;77;p15"/>
          <p:cNvSpPr txBox="1">
            <a:spLocks noGrp="1"/>
          </p:cNvSpPr>
          <p:nvPr>
            <p:ph type="body" idx="3"/>
          </p:nvPr>
        </p:nvSpPr>
        <p:spPr>
          <a:xfrm>
            <a:off x="5074950" y="4460682"/>
            <a:ext cx="3397500" cy="528546"/>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media.geeksforgeeks.org</a:t>
            </a:r>
            <a:r>
              <a:rPr lang="en-IN" dirty="0"/>
              <a:t>/</a:t>
            </a:r>
            <a:r>
              <a:rPr lang="en-IN" dirty="0" err="1"/>
              <a:t>wp</a:t>
            </a:r>
            <a:r>
              <a:rPr lang="en-IN" dirty="0"/>
              <a:t>-content/uploads/UDP-</a:t>
            </a:r>
            <a:r>
              <a:rPr lang="en-IN" dirty="0" err="1"/>
              <a:t>header.png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4" y="792681"/>
            <a:ext cx="421620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User Datagram Protocol (UDP)</a:t>
            </a:r>
          </a:p>
        </p:txBody>
      </p:sp>
      <p:sp>
        <p:nvSpPr>
          <p:cNvPr id="2" name="Rectangle 2">
            <a:extLst>
              <a:ext uri="{FF2B5EF4-FFF2-40B4-BE49-F238E27FC236}">
                <a16:creationId xmlns:a16="http://schemas.microsoft.com/office/drawing/2014/main" id="{1B4EBAB7-DFB8-CD4F-8A4F-C7A126D99EBE}"/>
              </a:ext>
            </a:extLst>
          </p:cNvPr>
          <p:cNvSpPr>
            <a:spLocks noChangeArrowheads="1"/>
          </p:cNvSpPr>
          <p:nvPr/>
        </p:nvSpPr>
        <p:spPr bwMode="auto">
          <a:xfrm>
            <a:off x="4470280" y="120859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Table&#10;&#10;Description automatically generated">
            <a:extLst>
              <a:ext uri="{FF2B5EF4-FFF2-40B4-BE49-F238E27FC236}">
                <a16:creationId xmlns:a16="http://schemas.microsoft.com/office/drawing/2014/main" id="{27254351-2BA1-F640-862A-2F91EECDAC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70280" y="1208598"/>
            <a:ext cx="4613910" cy="3084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7971236"/>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Header</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lvl="0" fontAlgn="base"/>
            <a:r>
              <a:rPr lang="en-IN" b="1" dirty="0"/>
              <a:t>Length:</a:t>
            </a:r>
            <a:r>
              <a:rPr lang="en-IN" dirty="0"/>
              <a:t> Length is the length of UDP including the header and the data. It is a 16-bits field.</a:t>
            </a:r>
          </a:p>
          <a:p>
            <a:pPr lvl="0" fontAlgn="base"/>
            <a:r>
              <a:rPr lang="en-IN" b="1" dirty="0"/>
              <a:t>Checksum:</a:t>
            </a:r>
            <a:r>
              <a:rPr lang="en-IN" dirty="0"/>
              <a:t> Checksum is 2 Bytes long field. It is the 16-bit one’s complement of the one’s complement sum of the UDP header, the pseudo-header of information from the IP header, and the data, padded with zero octets at the end (if necessary) to make a multiple of two octets.</a:t>
            </a:r>
          </a:p>
        </p:txBody>
      </p:sp>
      <p:sp>
        <p:nvSpPr>
          <p:cNvPr id="77" name="Google Shape;77;p15"/>
          <p:cNvSpPr txBox="1">
            <a:spLocks noGrp="1"/>
          </p:cNvSpPr>
          <p:nvPr>
            <p:ph type="body" idx="3"/>
          </p:nvPr>
        </p:nvSpPr>
        <p:spPr>
          <a:xfrm>
            <a:off x="5074950" y="4460682"/>
            <a:ext cx="3397500" cy="528546"/>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media.geeksforgeeks.org</a:t>
            </a:r>
            <a:r>
              <a:rPr lang="en-IN" dirty="0"/>
              <a:t>/</a:t>
            </a:r>
            <a:r>
              <a:rPr lang="en-IN" dirty="0" err="1"/>
              <a:t>wp</a:t>
            </a:r>
            <a:r>
              <a:rPr lang="en-IN" dirty="0"/>
              <a:t>-content/uploads/UDP-</a:t>
            </a:r>
            <a:r>
              <a:rPr lang="en-IN" dirty="0" err="1"/>
              <a:t>header.png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4" y="792681"/>
            <a:ext cx="421620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User Datagram Protocol (UDP)</a:t>
            </a:r>
          </a:p>
        </p:txBody>
      </p:sp>
      <p:sp>
        <p:nvSpPr>
          <p:cNvPr id="2" name="Rectangle 2">
            <a:extLst>
              <a:ext uri="{FF2B5EF4-FFF2-40B4-BE49-F238E27FC236}">
                <a16:creationId xmlns:a16="http://schemas.microsoft.com/office/drawing/2014/main" id="{1B4EBAB7-DFB8-CD4F-8A4F-C7A126D99EBE}"/>
              </a:ext>
            </a:extLst>
          </p:cNvPr>
          <p:cNvSpPr>
            <a:spLocks noChangeArrowheads="1"/>
          </p:cNvSpPr>
          <p:nvPr/>
        </p:nvSpPr>
        <p:spPr bwMode="auto">
          <a:xfrm>
            <a:off x="4470280" y="120859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descr="Table&#10;&#10;Description automatically generated">
            <a:extLst>
              <a:ext uri="{FF2B5EF4-FFF2-40B4-BE49-F238E27FC236}">
                <a16:creationId xmlns:a16="http://schemas.microsoft.com/office/drawing/2014/main" id="{27254351-2BA1-F640-862A-2F91EECDACF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470280" y="1208598"/>
            <a:ext cx="4613910" cy="3084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0142626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fontAlgn="base"/>
            <a:r>
              <a:rPr lang="en-IN" dirty="0"/>
              <a:t>The POP protocol stands for Post Office Protocol. As we know that SMTP is used as a message transfer agent. </a:t>
            </a:r>
          </a:p>
          <a:p>
            <a:pPr fontAlgn="base"/>
            <a:r>
              <a:rPr lang="en-IN" dirty="0"/>
              <a:t>When the message is sent, then SMPT is used to deliver the message from the client to the server and then to the recipient server.</a:t>
            </a:r>
            <a:endParaRPr lang="en-IN" dirty="0">
              <a:effectLst/>
            </a:endParaRPr>
          </a:p>
        </p:txBody>
      </p:sp>
      <p:sp>
        <p:nvSpPr>
          <p:cNvPr id="77" name="Google Shape;77;p15"/>
          <p:cNvSpPr txBox="1">
            <a:spLocks noGrp="1"/>
          </p:cNvSpPr>
          <p:nvPr>
            <p:ph type="body" idx="3"/>
          </p:nvPr>
        </p:nvSpPr>
        <p:spPr>
          <a:xfrm>
            <a:off x="5074950" y="4460682"/>
            <a:ext cx="3397500" cy="528546"/>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static.javatpoint.com</a:t>
            </a:r>
            <a:r>
              <a:rPr lang="en-IN" dirty="0"/>
              <a:t>/tutorial/computer-network/images/pop-</a:t>
            </a:r>
            <a:r>
              <a:rPr lang="en-IN" dirty="0" err="1"/>
              <a:t>protocol.png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4" y="977347"/>
            <a:ext cx="421620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POP </a:t>
            </a:r>
            <a:r>
              <a:rPr lang="en-IN" sz="2400" dirty="0" err="1"/>
              <a:t>Protoco</a:t>
            </a:r>
            <a:endParaRPr lang="en-IN" sz="2400" dirty="0"/>
          </a:p>
        </p:txBody>
      </p:sp>
      <p:sp>
        <p:nvSpPr>
          <p:cNvPr id="2" name="Rectangle 2">
            <a:extLst>
              <a:ext uri="{FF2B5EF4-FFF2-40B4-BE49-F238E27FC236}">
                <a16:creationId xmlns:a16="http://schemas.microsoft.com/office/drawing/2014/main" id="{1B4EBAB7-DFB8-CD4F-8A4F-C7A126D99EBE}"/>
              </a:ext>
            </a:extLst>
          </p:cNvPr>
          <p:cNvSpPr>
            <a:spLocks noChangeArrowheads="1"/>
          </p:cNvSpPr>
          <p:nvPr/>
        </p:nvSpPr>
        <p:spPr bwMode="auto">
          <a:xfrm>
            <a:off x="4470280" y="120859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2E4E7E5-A465-EE41-8B80-7F33DC49057F}"/>
              </a:ext>
            </a:extLst>
          </p:cNvPr>
          <p:cNvSpPr>
            <a:spLocks noChangeArrowheads="1"/>
          </p:cNvSpPr>
          <p:nvPr/>
        </p:nvSpPr>
        <p:spPr bwMode="auto">
          <a:xfrm>
            <a:off x="4582361" y="1439012"/>
            <a:ext cx="71256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1" name="Picture 10" descr="POP Protocol">
            <a:extLst>
              <a:ext uri="{FF2B5EF4-FFF2-40B4-BE49-F238E27FC236}">
                <a16:creationId xmlns:a16="http://schemas.microsoft.com/office/drawing/2014/main" id="{7ABAACC8-4B3E-ED45-A2B1-3F04A9CFC9A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582361" y="1439013"/>
            <a:ext cx="4463443" cy="23972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7443769"/>
      </p:ext>
    </p:extLst>
  </p:cSld>
  <p:clrMapOvr>
    <a:masterClrMapping/>
  </p:clrMapOvr>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555724"/>
            <a:ext cx="4045200" cy="641400"/>
          </a:xfrm>
          <a:prstGeom prst="rect">
            <a:avLst/>
          </a:prstGeom>
        </p:spPr>
        <p:txBody>
          <a:bodyPr spcFirstLastPara="1" wrap="square" lIns="91425" tIns="91425" rIns="91425" bIns="91425" anchor="ctr" anchorCtr="0">
            <a:noAutofit/>
          </a:bodyPr>
          <a:lstStyle/>
          <a:p>
            <a:r>
              <a:rPr lang="en-IN" dirty="0"/>
              <a:t>Working of the POP3 protocol</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fontAlgn="base"/>
            <a:r>
              <a:rPr lang="en-IN" dirty="0"/>
              <a:t>To establish the connection between the POP3 server and the POP3 client, the POP3 server asks for the user name to the POP3 client. </a:t>
            </a:r>
          </a:p>
          <a:p>
            <a:pPr fontAlgn="base"/>
            <a:r>
              <a:rPr lang="en-IN" dirty="0"/>
              <a:t>If the username is found in the POP3 server, then it sends the ok message. </a:t>
            </a:r>
          </a:p>
          <a:p>
            <a:pPr fontAlgn="base"/>
            <a:r>
              <a:rPr lang="en-IN" dirty="0"/>
              <a:t>It then asks for the password from the POP3 client; then the POP3 client sends the password to the POP3 server.</a:t>
            </a:r>
            <a:endParaRPr lang="en-IN" dirty="0">
              <a:effectLst/>
            </a:endParaRPr>
          </a:p>
        </p:txBody>
      </p:sp>
      <p:sp>
        <p:nvSpPr>
          <p:cNvPr id="77" name="Google Shape;77;p15"/>
          <p:cNvSpPr txBox="1">
            <a:spLocks noGrp="1"/>
          </p:cNvSpPr>
          <p:nvPr>
            <p:ph type="body" idx="3"/>
          </p:nvPr>
        </p:nvSpPr>
        <p:spPr>
          <a:xfrm>
            <a:off x="5074950" y="4460682"/>
            <a:ext cx="3397500" cy="528546"/>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static.javatpoint.com</a:t>
            </a:r>
            <a:r>
              <a:rPr lang="en-IN" dirty="0"/>
              <a:t>/tutorial/computer-network/images/pop-protocol2.png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4" y="977347"/>
            <a:ext cx="421620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POP Protocol</a:t>
            </a:r>
          </a:p>
        </p:txBody>
      </p:sp>
      <p:sp>
        <p:nvSpPr>
          <p:cNvPr id="2" name="Rectangle 2">
            <a:extLst>
              <a:ext uri="{FF2B5EF4-FFF2-40B4-BE49-F238E27FC236}">
                <a16:creationId xmlns:a16="http://schemas.microsoft.com/office/drawing/2014/main" id="{1B4EBAB7-DFB8-CD4F-8A4F-C7A126D99EBE}"/>
              </a:ext>
            </a:extLst>
          </p:cNvPr>
          <p:cNvSpPr>
            <a:spLocks noChangeArrowheads="1"/>
          </p:cNvSpPr>
          <p:nvPr/>
        </p:nvSpPr>
        <p:spPr bwMode="auto">
          <a:xfrm>
            <a:off x="4470280" y="120859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2E4E7E5-A465-EE41-8B80-7F33DC49057F}"/>
              </a:ext>
            </a:extLst>
          </p:cNvPr>
          <p:cNvSpPr>
            <a:spLocks noChangeArrowheads="1"/>
          </p:cNvSpPr>
          <p:nvPr/>
        </p:nvSpPr>
        <p:spPr bwMode="auto">
          <a:xfrm>
            <a:off x="4582361" y="1439012"/>
            <a:ext cx="71256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05B57411-EE73-C448-ACB2-B5D7E137512B}"/>
              </a:ext>
            </a:extLst>
          </p:cNvPr>
          <p:cNvSpPr>
            <a:spLocks noChangeArrowheads="1"/>
          </p:cNvSpPr>
          <p:nvPr/>
        </p:nvSpPr>
        <p:spPr bwMode="auto">
          <a:xfrm>
            <a:off x="4600649" y="1358099"/>
            <a:ext cx="82912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2" name="Picture 11" descr="POP Protocol">
            <a:extLst>
              <a:ext uri="{FF2B5EF4-FFF2-40B4-BE49-F238E27FC236}">
                <a16:creationId xmlns:a16="http://schemas.microsoft.com/office/drawing/2014/main" id="{D9D09575-8DC5-364E-AC9C-065EC4FC99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00650" y="1358100"/>
            <a:ext cx="4447934" cy="3029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21143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7"/>
          <p:cNvSpPr txBox="1">
            <a:spLocks noGrp="1"/>
          </p:cNvSpPr>
          <p:nvPr>
            <p:ph type="body" idx="3"/>
          </p:nvPr>
        </p:nvSpPr>
        <p:spPr>
          <a:xfrm>
            <a:off x="4993670" y="4434141"/>
            <a:ext cx="3936970" cy="175645"/>
          </a:xfrm>
          <a:prstGeom prst="rect">
            <a:avLst/>
          </a:prstGeom>
        </p:spPr>
        <p:txBody>
          <a:bodyPr spcFirstLastPara="1" wrap="square" lIns="91425" tIns="91425" rIns="91425" bIns="91425" anchor="t" anchorCtr="0">
            <a:noAutofit/>
          </a:bodyPr>
          <a:lstStyle/>
          <a:p>
            <a:pPr marL="184150" indent="0" algn="ctr">
              <a:lnSpc>
                <a:spcPct val="115000"/>
              </a:lnSpc>
              <a:spcBef>
                <a:spcPts val="1000"/>
              </a:spcBef>
              <a:spcAft>
                <a:spcPts val="1000"/>
              </a:spcAft>
              <a:buNone/>
            </a:pPr>
            <a:r>
              <a:rPr lang="en-IN" sz="800" u="sng" dirty="0">
                <a:solidFill>
                  <a:srgbClr val="000000"/>
                </a:solidFill>
                <a:latin typeface="+mj-lt"/>
                <a:ea typeface="Times New Roman" panose="02020603050405020304" pitchFamily="18" charset="0"/>
                <a:cs typeface="Bookman Old Style" panose="02050604050505020204" pitchFamily="18" charset="0"/>
              </a:rPr>
              <a:t>Image source: </a:t>
            </a:r>
            <a:r>
              <a:rPr lang="en-IN" sz="800" u="sng" dirty="0">
                <a:solidFill>
                  <a:srgbClr val="0000FF"/>
                </a:solidFill>
                <a:effectLst/>
                <a:latin typeface="Times New Roman" panose="02020603050405020304" pitchFamily="18" charset="0"/>
                <a:ea typeface="Times New Roman" panose="02020603050405020304" pitchFamily="18" charset="0"/>
                <a:hlinkClick r:id="rId3"/>
              </a:rPr>
              <a:t>https://images.saymedia-content.com/.image/ar_16:9%2Cc_fill%2Ccs_srgb%2Cq_auto:eco%2Cw_1200/MTc2NDU0MjY4MDgwNDMzMTE0/three-categories-of-application-software.png</a:t>
            </a:r>
            <a:endParaRPr lang="en-IN" sz="800" dirty="0">
              <a:effectLst/>
              <a:latin typeface="Times New Roman" panose="02020603050405020304" pitchFamily="18" charset="0"/>
              <a:ea typeface="Times New Roman" panose="02020603050405020304" pitchFamily="18" charset="0"/>
            </a:endParaRPr>
          </a:p>
          <a:p>
            <a:pPr fontAlgn="base">
              <a:lnSpc>
                <a:spcPct val="115000"/>
              </a:lnSpc>
              <a:spcBef>
                <a:spcPts val="1600"/>
              </a:spcBef>
              <a:spcAft>
                <a:spcPts val="400"/>
              </a:spcAft>
            </a:pPr>
            <a:r>
              <a:rPr lang="en-IN" sz="1800" b="1" spc="10" dirty="0">
                <a:solidFill>
                  <a:srgbClr val="273239"/>
                </a:solidFill>
                <a:effectLst/>
                <a:latin typeface="Times New Roman" panose="02020603050405020304" pitchFamily="18" charset="0"/>
              </a:rPr>
              <a:t> </a:t>
            </a:r>
            <a:endParaRPr lang="en-IN" sz="1800" b="1" dirty="0">
              <a:solidFill>
                <a:srgbClr val="434343"/>
              </a:solidFill>
              <a:effectLst/>
              <a:latin typeface="Times New Roman" panose="02020603050405020304" pitchFamily="18" charset="0"/>
            </a:endParaRPr>
          </a:p>
          <a:p>
            <a:pPr marL="184150" indent="0">
              <a:spcBef>
                <a:spcPts val="1000"/>
              </a:spcBef>
              <a:spcAft>
                <a:spcPts val="1000"/>
              </a:spcAft>
              <a:buNone/>
              <a:tabLst>
                <a:tab pos="1375410" algn="l"/>
              </a:tabLst>
            </a:pPr>
            <a:endParaRPr lang="en-IN" sz="800" u="sng" dirty="0">
              <a:solidFill>
                <a:srgbClr val="000000"/>
              </a:solidFill>
              <a:effectLst/>
              <a:latin typeface="+mj-lt"/>
              <a:ea typeface="Times New Roman" panose="02020603050405020304" pitchFamily="18" charset="0"/>
              <a:cs typeface="Bookman Old Style" panose="02050604050505020204" pitchFamily="18" charset="0"/>
            </a:endParaRPr>
          </a:p>
          <a:p>
            <a:pPr marL="184150" indent="0">
              <a:spcBef>
                <a:spcPts val="1000"/>
              </a:spcBef>
              <a:spcAft>
                <a:spcPts val="1000"/>
              </a:spcAft>
              <a:buNone/>
              <a:tabLst>
                <a:tab pos="1375410" algn="l"/>
              </a:tabLst>
            </a:pPr>
            <a:endParaRPr lang="en-IN" u="sng" dirty="0">
              <a:solidFill>
                <a:srgbClr val="000000"/>
              </a:solidFill>
              <a:latin typeface="+mj-lt"/>
            </a:endParaRPr>
          </a:p>
          <a:p>
            <a:pPr marL="184150" indent="0">
              <a:lnSpc>
                <a:spcPct val="115000"/>
              </a:lnSpc>
              <a:spcBef>
                <a:spcPts val="1000"/>
              </a:spcBef>
              <a:spcAft>
                <a:spcPts val="1000"/>
              </a:spcAft>
              <a:buNone/>
              <a:tabLst>
                <a:tab pos="1375410" algn="l"/>
              </a:tabLst>
            </a:pPr>
            <a:endParaRPr lang="en-IN" dirty="0">
              <a:effectLst/>
              <a:latin typeface="+mj-lt"/>
              <a:ea typeface="Times New Roman" panose="02020603050405020304" pitchFamily="18" charset="0"/>
            </a:endParaRPr>
          </a:p>
          <a:p>
            <a:pPr marL="0" indent="0">
              <a:spcAft>
                <a:spcPts val="1600"/>
              </a:spcAft>
              <a:buNone/>
            </a:pP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43278"/>
            <a:ext cx="4572000" cy="394980"/>
          </a:xfrm>
          <a:prstGeom prst="rect">
            <a:avLst/>
          </a:prstGeom>
        </p:spPr>
        <p:txBody>
          <a:bodyPr vert="horz" wrap="square" lIns="0" tIns="12700" rIns="0" bIns="0" rtlCol="0">
            <a:spAutoFit/>
          </a:bodyPr>
          <a:lstStyle/>
          <a:p>
            <a:pPr marL="12700">
              <a:spcBef>
                <a:spcPts val="100"/>
              </a:spcBef>
            </a:pPr>
            <a:r>
              <a:rPr lang="en-IN" sz="2400" spc="-23" dirty="0"/>
              <a:t>Application</a:t>
            </a:r>
            <a:r>
              <a:rPr lang="en-IN" sz="2400" spc="263" dirty="0"/>
              <a:t> </a:t>
            </a:r>
            <a:r>
              <a:rPr lang="en-IN" sz="2400" spc="-8" dirty="0"/>
              <a:t>Software</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13766" y="1351417"/>
            <a:ext cx="2744470" cy="566822"/>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what is Application </a:t>
            </a:r>
            <a:r>
              <a:rPr lang="en-IN" sz="1800" spc="-11" dirty="0">
                <a:solidFill>
                  <a:srgbClr val="585858"/>
                </a:solidFill>
              </a:rPr>
              <a:t> </a:t>
            </a:r>
            <a:r>
              <a:rPr lang="en-IN" sz="1800" spc="-8" dirty="0">
                <a:solidFill>
                  <a:srgbClr val="585858"/>
                </a:solidFill>
              </a:rPr>
              <a:t>Software ?</a:t>
            </a:r>
            <a:endParaRPr lang="en-IN" sz="1800" dirty="0"/>
          </a:p>
        </p:txBody>
      </p:sp>
      <p:sp>
        <p:nvSpPr>
          <p:cNvPr id="9" name="object 3">
            <a:extLst>
              <a:ext uri="{FF2B5EF4-FFF2-40B4-BE49-F238E27FC236}">
                <a16:creationId xmlns:a16="http://schemas.microsoft.com/office/drawing/2014/main" id="{BB3884F2-2F14-4D1E-BCB5-6C4A9F093A34}"/>
              </a:ext>
            </a:extLst>
          </p:cNvPr>
          <p:cNvSpPr txBox="1"/>
          <p:nvPr/>
        </p:nvSpPr>
        <p:spPr>
          <a:xfrm>
            <a:off x="213360" y="2250325"/>
            <a:ext cx="4308050" cy="2590324"/>
          </a:xfrm>
          <a:prstGeom prst="rect">
            <a:avLst/>
          </a:prstGeom>
        </p:spPr>
        <p:txBody>
          <a:bodyPr vert="horz" wrap="square" lIns="0" tIns="12700" rIns="0" bIns="0" rtlCol="0">
            <a:spAutoFit/>
          </a:bodyPr>
          <a:lstStyle/>
          <a:p>
            <a:pPr marL="431800" marR="368300" indent="-419734" algn="just">
              <a:lnSpc>
                <a:spcPct val="119200"/>
              </a:lnSpc>
              <a:spcBef>
                <a:spcPts val="1325"/>
              </a:spcBef>
              <a:buSzPct val="90322"/>
              <a:buChar char="●"/>
              <a:tabLst>
                <a:tab pos="432434" algn="l"/>
              </a:tabLst>
            </a:pPr>
            <a:r>
              <a:rPr dirty="0">
                <a:latin typeface="Arial"/>
                <a:cs typeface="Arial"/>
              </a:rPr>
              <a:t>Application </a:t>
            </a:r>
            <a:r>
              <a:rPr spc="15" dirty="0">
                <a:latin typeface="Arial"/>
                <a:cs typeface="Arial"/>
              </a:rPr>
              <a:t>Software </a:t>
            </a:r>
            <a:r>
              <a:rPr spc="20" dirty="0">
                <a:latin typeface="Arial"/>
                <a:cs typeface="Arial"/>
              </a:rPr>
              <a:t>is </a:t>
            </a:r>
            <a:r>
              <a:rPr spc="15" dirty="0">
                <a:latin typeface="Arial"/>
                <a:cs typeface="Arial"/>
              </a:rPr>
              <a:t>a </a:t>
            </a:r>
            <a:r>
              <a:rPr spc="5" dirty="0">
                <a:latin typeface="Arial"/>
                <a:cs typeface="Arial"/>
              </a:rPr>
              <a:t>program that </a:t>
            </a:r>
            <a:r>
              <a:rPr spc="10" dirty="0">
                <a:latin typeface="Arial"/>
                <a:cs typeface="Arial"/>
              </a:rPr>
              <a:t>does  </a:t>
            </a:r>
            <a:r>
              <a:rPr spc="20" dirty="0">
                <a:latin typeface="Arial"/>
                <a:cs typeface="Arial"/>
              </a:rPr>
              <a:t>real </a:t>
            </a:r>
            <a:r>
              <a:rPr spc="15" dirty="0">
                <a:latin typeface="Arial"/>
                <a:cs typeface="Arial"/>
              </a:rPr>
              <a:t>work </a:t>
            </a:r>
            <a:r>
              <a:rPr spc="20" dirty="0">
                <a:latin typeface="Arial"/>
                <a:cs typeface="Arial"/>
              </a:rPr>
              <a:t>for </a:t>
            </a:r>
            <a:r>
              <a:rPr spc="-5" dirty="0">
                <a:latin typeface="Arial"/>
                <a:cs typeface="Arial"/>
              </a:rPr>
              <a:t>the user. </a:t>
            </a:r>
            <a:r>
              <a:rPr spc="10" dirty="0">
                <a:latin typeface="Arial"/>
                <a:cs typeface="Arial"/>
              </a:rPr>
              <a:t>It </a:t>
            </a:r>
            <a:r>
              <a:rPr spc="20" dirty="0">
                <a:latin typeface="Arial"/>
                <a:cs typeface="Arial"/>
              </a:rPr>
              <a:t>is </a:t>
            </a:r>
            <a:r>
              <a:rPr spc="-5" dirty="0">
                <a:latin typeface="Arial"/>
                <a:cs typeface="Arial"/>
              </a:rPr>
              <a:t>mostly </a:t>
            </a:r>
            <a:r>
              <a:rPr spc="25" dirty="0">
                <a:latin typeface="Arial"/>
                <a:cs typeface="Arial"/>
              </a:rPr>
              <a:t>created </a:t>
            </a:r>
            <a:r>
              <a:rPr spc="15" dirty="0">
                <a:latin typeface="Arial"/>
                <a:cs typeface="Arial"/>
              </a:rPr>
              <a:t>to  </a:t>
            </a:r>
            <a:r>
              <a:rPr spc="10" dirty="0">
                <a:latin typeface="Arial"/>
                <a:cs typeface="Arial"/>
              </a:rPr>
              <a:t>perform </a:t>
            </a:r>
            <a:r>
              <a:rPr spc="15" dirty="0">
                <a:latin typeface="Arial"/>
                <a:cs typeface="Arial"/>
              </a:rPr>
              <a:t>a </a:t>
            </a:r>
            <a:r>
              <a:rPr spc="20" dirty="0">
                <a:latin typeface="Arial"/>
                <a:cs typeface="Arial"/>
              </a:rPr>
              <a:t>specific </a:t>
            </a:r>
            <a:r>
              <a:rPr spc="25" dirty="0">
                <a:latin typeface="Arial"/>
                <a:cs typeface="Arial"/>
              </a:rPr>
              <a:t>task </a:t>
            </a:r>
            <a:r>
              <a:rPr spc="20" dirty="0">
                <a:latin typeface="Arial"/>
                <a:cs typeface="Arial"/>
              </a:rPr>
              <a:t>for </a:t>
            </a:r>
            <a:r>
              <a:rPr spc="15" dirty="0">
                <a:latin typeface="Arial"/>
                <a:cs typeface="Arial"/>
              </a:rPr>
              <a:t>a</a:t>
            </a:r>
            <a:r>
              <a:rPr spc="35" dirty="0">
                <a:latin typeface="Arial"/>
                <a:cs typeface="Arial"/>
              </a:rPr>
              <a:t> </a:t>
            </a:r>
            <a:r>
              <a:rPr spc="-5" dirty="0">
                <a:latin typeface="Arial"/>
                <a:cs typeface="Arial"/>
              </a:rPr>
              <a:t>user.</a:t>
            </a:r>
            <a:endParaRPr dirty="0">
              <a:latin typeface="Arial"/>
              <a:cs typeface="Arial"/>
            </a:endParaRPr>
          </a:p>
          <a:p>
            <a:pPr marL="431800" indent="-419734" algn="just">
              <a:lnSpc>
                <a:spcPct val="100000"/>
              </a:lnSpc>
              <a:spcBef>
                <a:spcPts val="320"/>
              </a:spcBef>
              <a:buSzPct val="90322"/>
              <a:buChar char="●"/>
              <a:tabLst>
                <a:tab pos="432434" algn="l"/>
              </a:tabLst>
            </a:pPr>
            <a:r>
              <a:rPr dirty="0">
                <a:latin typeface="Arial"/>
                <a:cs typeface="Arial"/>
              </a:rPr>
              <a:t>Application </a:t>
            </a:r>
            <a:r>
              <a:rPr spc="15" dirty="0">
                <a:latin typeface="Arial"/>
                <a:cs typeface="Arial"/>
              </a:rPr>
              <a:t>Software </a:t>
            </a:r>
            <a:r>
              <a:rPr spc="25" dirty="0">
                <a:latin typeface="Arial"/>
                <a:cs typeface="Arial"/>
              </a:rPr>
              <a:t>acts </a:t>
            </a:r>
            <a:r>
              <a:rPr spc="20" dirty="0">
                <a:latin typeface="Arial"/>
                <a:cs typeface="Arial"/>
              </a:rPr>
              <a:t>as </a:t>
            </a:r>
            <a:r>
              <a:rPr spc="15" dirty="0">
                <a:latin typeface="Arial"/>
                <a:cs typeface="Arial"/>
              </a:rPr>
              <a:t>a</a:t>
            </a:r>
            <a:r>
              <a:rPr spc="-170" dirty="0">
                <a:latin typeface="Arial"/>
                <a:cs typeface="Arial"/>
              </a:rPr>
              <a:t> </a:t>
            </a:r>
            <a:r>
              <a:rPr dirty="0">
                <a:latin typeface="Arial"/>
                <a:cs typeface="Arial"/>
              </a:rPr>
              <a:t>mediator</a:t>
            </a:r>
          </a:p>
          <a:p>
            <a:pPr marL="431800" marR="135890" algn="just">
              <a:lnSpc>
                <a:spcPct val="117000"/>
              </a:lnSpc>
              <a:spcBef>
                <a:spcPts val="75"/>
              </a:spcBef>
            </a:pPr>
            <a:r>
              <a:rPr spc="15" dirty="0">
                <a:latin typeface="Arial"/>
                <a:cs typeface="Arial"/>
              </a:rPr>
              <a:t>between </a:t>
            </a:r>
            <a:r>
              <a:rPr spc="-5" dirty="0">
                <a:latin typeface="Arial"/>
                <a:cs typeface="Arial"/>
              </a:rPr>
              <a:t>the </a:t>
            </a:r>
            <a:r>
              <a:rPr dirty="0">
                <a:latin typeface="Arial"/>
                <a:cs typeface="Arial"/>
              </a:rPr>
              <a:t>end-user and </a:t>
            </a:r>
            <a:r>
              <a:rPr spc="25" dirty="0">
                <a:latin typeface="Arial"/>
                <a:cs typeface="Arial"/>
              </a:rPr>
              <a:t>System </a:t>
            </a:r>
            <a:r>
              <a:rPr spc="15" dirty="0">
                <a:latin typeface="Arial"/>
                <a:cs typeface="Arial"/>
              </a:rPr>
              <a:t>Software. </a:t>
            </a:r>
            <a:r>
              <a:rPr spc="10" dirty="0">
                <a:latin typeface="Arial"/>
                <a:cs typeface="Arial"/>
              </a:rPr>
              <a:t>It  </a:t>
            </a:r>
            <a:r>
              <a:rPr spc="20" dirty="0">
                <a:latin typeface="Arial"/>
                <a:cs typeface="Arial"/>
              </a:rPr>
              <a:t>is </a:t>
            </a:r>
            <a:r>
              <a:rPr spc="10" dirty="0">
                <a:latin typeface="Arial"/>
                <a:cs typeface="Arial"/>
              </a:rPr>
              <a:t>also </a:t>
            </a:r>
            <a:r>
              <a:rPr spc="-5" dirty="0">
                <a:latin typeface="Arial"/>
                <a:cs typeface="Arial"/>
              </a:rPr>
              <a:t>known </a:t>
            </a:r>
            <a:r>
              <a:rPr spc="20" dirty="0">
                <a:latin typeface="Arial"/>
                <a:cs typeface="Arial"/>
              </a:rPr>
              <a:t>as </a:t>
            </a:r>
            <a:r>
              <a:rPr spc="25" dirty="0">
                <a:latin typeface="Arial"/>
                <a:cs typeface="Arial"/>
              </a:rPr>
              <a:t>an </a:t>
            </a:r>
            <a:r>
              <a:rPr spc="10" dirty="0">
                <a:latin typeface="Arial"/>
                <a:cs typeface="Arial"/>
              </a:rPr>
              <a:t>application</a:t>
            </a:r>
            <a:r>
              <a:rPr spc="-145" dirty="0">
                <a:latin typeface="Arial"/>
                <a:cs typeface="Arial"/>
              </a:rPr>
              <a:t> </a:t>
            </a:r>
            <a:r>
              <a:rPr spc="5" dirty="0">
                <a:latin typeface="Arial"/>
                <a:cs typeface="Arial"/>
              </a:rPr>
              <a:t>package.</a:t>
            </a:r>
            <a:endParaRPr dirty="0">
              <a:latin typeface="Arial"/>
              <a:cs typeface="Arial"/>
            </a:endParaRPr>
          </a:p>
          <a:p>
            <a:pPr marL="431800" marR="377190" indent="-419734">
              <a:lnSpc>
                <a:spcPct val="117000"/>
              </a:lnSpc>
              <a:spcBef>
                <a:spcPts val="80"/>
              </a:spcBef>
              <a:buSzPct val="90322"/>
              <a:buChar char="●"/>
              <a:tabLst>
                <a:tab pos="431800" algn="l"/>
                <a:tab pos="432434" algn="l"/>
              </a:tabLst>
            </a:pPr>
            <a:r>
              <a:rPr spc="-10" dirty="0">
                <a:latin typeface="Arial"/>
                <a:cs typeface="Arial"/>
              </a:rPr>
              <a:t>This </a:t>
            </a:r>
            <a:r>
              <a:rPr spc="10" dirty="0">
                <a:latin typeface="Arial"/>
                <a:cs typeface="Arial"/>
              </a:rPr>
              <a:t>type </a:t>
            </a:r>
            <a:r>
              <a:rPr spc="20" dirty="0">
                <a:latin typeface="Arial"/>
                <a:cs typeface="Arial"/>
              </a:rPr>
              <a:t>of software is </a:t>
            </a:r>
            <a:r>
              <a:rPr spc="15" dirty="0">
                <a:latin typeface="Arial"/>
                <a:cs typeface="Arial"/>
              </a:rPr>
              <a:t>written </a:t>
            </a:r>
            <a:r>
              <a:rPr dirty="0">
                <a:latin typeface="Arial"/>
                <a:cs typeface="Arial"/>
              </a:rPr>
              <a:t>using </a:t>
            </a:r>
            <a:r>
              <a:rPr spc="15" dirty="0">
                <a:latin typeface="Arial"/>
                <a:cs typeface="Arial"/>
              </a:rPr>
              <a:t>a </a:t>
            </a:r>
            <a:r>
              <a:rPr spc="-25" dirty="0">
                <a:latin typeface="Arial"/>
                <a:cs typeface="Arial"/>
              </a:rPr>
              <a:t>high-  </a:t>
            </a:r>
            <a:r>
              <a:rPr spc="15" dirty="0">
                <a:latin typeface="Arial"/>
                <a:cs typeface="Arial"/>
              </a:rPr>
              <a:t>level </a:t>
            </a:r>
            <a:r>
              <a:rPr spc="-15" dirty="0">
                <a:latin typeface="Arial"/>
                <a:cs typeface="Arial"/>
              </a:rPr>
              <a:t>language </a:t>
            </a:r>
            <a:r>
              <a:rPr spc="-10" dirty="0">
                <a:latin typeface="Arial"/>
                <a:cs typeface="Arial"/>
              </a:rPr>
              <a:t>like </a:t>
            </a:r>
            <a:r>
              <a:rPr spc="5" dirty="0">
                <a:latin typeface="Arial"/>
                <a:cs typeface="Arial"/>
              </a:rPr>
              <a:t>C, </a:t>
            </a:r>
            <a:r>
              <a:rPr spc="35" dirty="0">
                <a:latin typeface="Arial"/>
                <a:cs typeface="Arial"/>
              </a:rPr>
              <a:t>Java, </a:t>
            </a:r>
            <a:r>
              <a:rPr spc="-15" dirty="0">
                <a:latin typeface="Arial"/>
                <a:cs typeface="Arial"/>
              </a:rPr>
              <a:t>VB. </a:t>
            </a:r>
            <a:r>
              <a:rPr spc="-5" dirty="0">
                <a:latin typeface="Arial"/>
                <a:cs typeface="Arial"/>
              </a:rPr>
              <a:t>Net,</a:t>
            </a:r>
            <a:r>
              <a:rPr spc="-180" dirty="0">
                <a:latin typeface="Arial"/>
                <a:cs typeface="Arial"/>
              </a:rPr>
              <a:t> </a:t>
            </a:r>
            <a:r>
              <a:rPr spc="25" dirty="0">
                <a:latin typeface="Arial"/>
                <a:cs typeface="Arial"/>
              </a:rPr>
              <a:t>etc.</a:t>
            </a:r>
            <a:endParaRPr dirty="0">
              <a:latin typeface="Arial"/>
              <a:cs typeface="Arial"/>
            </a:endParaRPr>
          </a:p>
          <a:p>
            <a:pPr marL="12700">
              <a:lnSpc>
                <a:spcPct val="100000"/>
              </a:lnSpc>
              <a:spcBef>
                <a:spcPts val="320"/>
              </a:spcBef>
            </a:pPr>
            <a:r>
              <a:rPr spc="-15" dirty="0">
                <a:latin typeface="Arial"/>
                <a:cs typeface="Arial"/>
              </a:rPr>
              <a:t>Example: </a:t>
            </a:r>
            <a:r>
              <a:rPr spc="15" dirty="0">
                <a:latin typeface="Arial"/>
                <a:cs typeface="Arial"/>
              </a:rPr>
              <a:t>Word-processing, </a:t>
            </a:r>
            <a:r>
              <a:rPr spc="5" dirty="0">
                <a:latin typeface="Arial"/>
                <a:cs typeface="Arial"/>
              </a:rPr>
              <a:t>Spreadsheet,</a:t>
            </a:r>
            <a:r>
              <a:rPr spc="120" dirty="0">
                <a:latin typeface="Arial"/>
                <a:cs typeface="Arial"/>
              </a:rPr>
              <a:t> </a:t>
            </a:r>
            <a:r>
              <a:rPr spc="15" dirty="0">
                <a:latin typeface="Arial"/>
                <a:cs typeface="Arial"/>
              </a:rPr>
              <a:t>Database,</a:t>
            </a:r>
            <a:endParaRPr dirty="0">
              <a:latin typeface="Arial"/>
              <a:cs typeface="Arial"/>
            </a:endParaRPr>
          </a:p>
          <a:p>
            <a:pPr marL="12700">
              <a:lnSpc>
                <a:spcPct val="100000"/>
              </a:lnSpc>
              <a:spcBef>
                <a:spcPts val="395"/>
              </a:spcBef>
            </a:pPr>
            <a:r>
              <a:rPr spc="25" dirty="0">
                <a:latin typeface="Arial"/>
                <a:cs typeface="Arial"/>
              </a:rPr>
              <a:t>etc.</a:t>
            </a:r>
            <a:endParaRPr dirty="0">
              <a:latin typeface="Arial"/>
              <a:cs typeface="Arial"/>
            </a:endParaRPr>
          </a:p>
        </p:txBody>
      </p:sp>
      <p:pic>
        <p:nvPicPr>
          <p:cNvPr id="10" name="Picture 9">
            <a:extLst>
              <a:ext uri="{FF2B5EF4-FFF2-40B4-BE49-F238E27FC236}">
                <a16:creationId xmlns:a16="http://schemas.microsoft.com/office/drawing/2014/main" id="{8B1E36B6-318B-4779-AF66-0C35B51E5B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44408" y="1597121"/>
            <a:ext cx="4599592" cy="2588380"/>
          </a:xfrm>
          <a:prstGeom prst="rect">
            <a:avLst/>
          </a:prstGeom>
          <a:noFill/>
          <a:ln>
            <a:noFill/>
          </a:ln>
        </p:spPr>
      </p:pic>
    </p:spTree>
    <p:extLst>
      <p:ext uri="{BB962C8B-B14F-4D97-AF65-F5344CB8AC3E}">
        <p14:creationId xmlns:p14="http://schemas.microsoft.com/office/powerpoint/2010/main" val="1250431285"/>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555724"/>
            <a:ext cx="4045200" cy="641400"/>
          </a:xfrm>
          <a:prstGeom prst="rect">
            <a:avLst/>
          </a:prstGeom>
        </p:spPr>
        <p:txBody>
          <a:bodyPr spcFirstLastPara="1" wrap="square" lIns="91425" tIns="91425" rIns="91425" bIns="91425" anchor="ctr" anchorCtr="0">
            <a:noAutofit/>
          </a:bodyPr>
          <a:lstStyle/>
          <a:p>
            <a:r>
              <a:rPr lang="en-IN" dirty="0"/>
              <a:t>Working of the POP3 protocol</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fontAlgn="base"/>
            <a:r>
              <a:rPr lang="en-IN" dirty="0"/>
              <a:t>If the password is matched, then the POP3 server sends the OK message, and the connection gets established. </a:t>
            </a:r>
          </a:p>
          <a:p>
            <a:pPr fontAlgn="base"/>
            <a:r>
              <a:rPr lang="en-IN" dirty="0"/>
              <a:t>After the establishment of a connection, the client can see the list of mails on the POP3 mail server. </a:t>
            </a:r>
          </a:p>
          <a:p>
            <a:pPr fontAlgn="base"/>
            <a:r>
              <a:rPr lang="en-IN" dirty="0"/>
              <a:t>In the list of mails, the user will get the email numbers and sizes from the server. Out of this list, the user can start the retrieval of mail.</a:t>
            </a:r>
            <a:endParaRPr lang="en-IN" dirty="0">
              <a:effectLst/>
            </a:endParaRPr>
          </a:p>
        </p:txBody>
      </p:sp>
      <p:sp>
        <p:nvSpPr>
          <p:cNvPr id="77" name="Google Shape;77;p15"/>
          <p:cNvSpPr txBox="1">
            <a:spLocks noGrp="1"/>
          </p:cNvSpPr>
          <p:nvPr>
            <p:ph type="body" idx="3"/>
          </p:nvPr>
        </p:nvSpPr>
        <p:spPr>
          <a:xfrm>
            <a:off x="5074950" y="4460682"/>
            <a:ext cx="3397500" cy="528546"/>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static.javatpoint.com</a:t>
            </a:r>
            <a:r>
              <a:rPr lang="en-IN" dirty="0"/>
              <a:t>/tutorial/computer-network/images/pop-protocol2.png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D2D08DD-263B-ED43-A01B-5E55BF709FE4}"/>
              </a:ext>
            </a:extLst>
          </p:cNvPr>
          <p:cNvSpPr>
            <a:spLocks noChangeArrowheads="1"/>
          </p:cNvSpPr>
          <p:nvPr/>
        </p:nvSpPr>
        <p:spPr bwMode="auto">
          <a:xfrm>
            <a:off x="176244" y="977347"/>
            <a:ext cx="421620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POP Protocol</a:t>
            </a:r>
          </a:p>
        </p:txBody>
      </p:sp>
      <p:sp>
        <p:nvSpPr>
          <p:cNvPr id="2" name="Rectangle 2">
            <a:extLst>
              <a:ext uri="{FF2B5EF4-FFF2-40B4-BE49-F238E27FC236}">
                <a16:creationId xmlns:a16="http://schemas.microsoft.com/office/drawing/2014/main" id="{1B4EBAB7-DFB8-CD4F-8A4F-C7A126D99EBE}"/>
              </a:ext>
            </a:extLst>
          </p:cNvPr>
          <p:cNvSpPr>
            <a:spLocks noChangeArrowheads="1"/>
          </p:cNvSpPr>
          <p:nvPr/>
        </p:nvSpPr>
        <p:spPr bwMode="auto">
          <a:xfrm>
            <a:off x="4470280" y="120859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2">
            <a:extLst>
              <a:ext uri="{FF2B5EF4-FFF2-40B4-BE49-F238E27FC236}">
                <a16:creationId xmlns:a16="http://schemas.microsoft.com/office/drawing/2014/main" id="{22E4E7E5-A465-EE41-8B80-7F33DC49057F}"/>
              </a:ext>
            </a:extLst>
          </p:cNvPr>
          <p:cNvSpPr>
            <a:spLocks noChangeArrowheads="1"/>
          </p:cNvSpPr>
          <p:nvPr/>
        </p:nvSpPr>
        <p:spPr bwMode="auto">
          <a:xfrm>
            <a:off x="4582361" y="1439012"/>
            <a:ext cx="71256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2">
            <a:extLst>
              <a:ext uri="{FF2B5EF4-FFF2-40B4-BE49-F238E27FC236}">
                <a16:creationId xmlns:a16="http://schemas.microsoft.com/office/drawing/2014/main" id="{05B57411-EE73-C448-ACB2-B5D7E137512B}"/>
              </a:ext>
            </a:extLst>
          </p:cNvPr>
          <p:cNvSpPr>
            <a:spLocks noChangeArrowheads="1"/>
          </p:cNvSpPr>
          <p:nvPr/>
        </p:nvSpPr>
        <p:spPr bwMode="auto">
          <a:xfrm>
            <a:off x="4600649" y="1358099"/>
            <a:ext cx="829129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2" name="Picture 11" descr="POP Protocol">
            <a:extLst>
              <a:ext uri="{FF2B5EF4-FFF2-40B4-BE49-F238E27FC236}">
                <a16:creationId xmlns:a16="http://schemas.microsoft.com/office/drawing/2014/main" id="{D9D09575-8DC5-364E-AC9C-065EC4FC998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600650" y="1358100"/>
            <a:ext cx="4447934" cy="30290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1312855"/>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Introduction </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a:lnSpc>
                <a:spcPct val="150000"/>
              </a:lnSpc>
            </a:pPr>
            <a:r>
              <a:rPr lang="en-IN" dirty="0"/>
              <a:t>HTTP is a communication protocol. It defines mechanism for communication between browser and the web server. </a:t>
            </a:r>
          </a:p>
          <a:p>
            <a:pPr>
              <a:lnSpc>
                <a:spcPct val="150000"/>
              </a:lnSpc>
            </a:pPr>
            <a:r>
              <a:rPr lang="en-IN" dirty="0"/>
              <a:t>HTTP request comprises of lines which contains: </a:t>
            </a:r>
          </a:p>
          <a:p>
            <a:pPr lvl="1">
              <a:lnSpc>
                <a:spcPct val="150000"/>
              </a:lnSpc>
            </a:pPr>
            <a:r>
              <a:rPr lang="en-IN" dirty="0"/>
              <a:t>Request line </a:t>
            </a:r>
          </a:p>
          <a:p>
            <a:pPr lvl="1">
              <a:lnSpc>
                <a:spcPct val="150000"/>
              </a:lnSpc>
            </a:pPr>
            <a:r>
              <a:rPr lang="en-IN" dirty="0"/>
              <a:t>Header Fields </a:t>
            </a:r>
            <a:endParaRPr lang="en-IN" dirty="0">
              <a:effectLst/>
            </a:endParaRPr>
          </a:p>
        </p:txBody>
      </p:sp>
      <p:sp>
        <p:nvSpPr>
          <p:cNvPr id="77" name="Google Shape;77;p15"/>
          <p:cNvSpPr txBox="1">
            <a:spLocks noGrp="1"/>
          </p:cNvSpPr>
          <p:nvPr>
            <p:ph type="body" idx="3"/>
          </p:nvPr>
        </p:nvSpPr>
        <p:spPr>
          <a:xfrm>
            <a:off x="5074950" y="4589394"/>
            <a:ext cx="3397500" cy="1755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US" altLang="en-US" dirty="0">
                <a:solidFill>
                  <a:srgbClr val="565656"/>
                </a:solidFill>
                <a:latin typeface="ArialMT"/>
              </a:rPr>
              <a:t>https://</a:t>
            </a:r>
            <a:r>
              <a:rPr lang="en-US" altLang="en-US" dirty="0" err="1">
                <a:solidFill>
                  <a:srgbClr val="565656"/>
                </a:solidFill>
                <a:latin typeface="ArialMT"/>
              </a:rPr>
              <a:t>www.ntu.edu.sg</a:t>
            </a:r>
            <a:r>
              <a:rPr lang="en-US" altLang="en-US" dirty="0">
                <a:solidFill>
                  <a:srgbClr val="565656"/>
                </a:solidFill>
                <a:latin typeface="ArialMT"/>
              </a:rPr>
              <a:t>/home/</a:t>
            </a:r>
            <a:r>
              <a:rPr lang="en-US" altLang="en-US" dirty="0" err="1">
                <a:solidFill>
                  <a:srgbClr val="565656"/>
                </a:solidFill>
                <a:latin typeface="ArialMT"/>
              </a:rPr>
              <a:t>ehchua</a:t>
            </a:r>
            <a:r>
              <a:rPr lang="en-US" altLang="en-US" dirty="0">
                <a:solidFill>
                  <a:srgbClr val="565656"/>
                </a:solidFill>
                <a:latin typeface="ArialMT"/>
              </a:rPr>
              <a:t>/programming/</a:t>
            </a:r>
            <a:r>
              <a:rPr lang="en-US" altLang="en-US" dirty="0" err="1">
                <a:solidFill>
                  <a:srgbClr val="565656"/>
                </a:solidFill>
                <a:latin typeface="ArialMT"/>
              </a:rPr>
              <a:t>webprogramming</a:t>
            </a:r>
            <a:r>
              <a:rPr lang="en-US" altLang="en-US" dirty="0">
                <a:solidFill>
                  <a:srgbClr val="565656"/>
                </a:solidFill>
                <a:latin typeface="ArialMT"/>
              </a:rPr>
              <a:t>/images/</a:t>
            </a:r>
            <a:r>
              <a:rPr lang="en-US" altLang="en-US" dirty="0" err="1">
                <a:solidFill>
                  <a:srgbClr val="565656"/>
                </a:solidFill>
                <a:latin typeface="ArialMT"/>
              </a:rPr>
              <a:t>HTTP.png</a:t>
            </a:r>
            <a:endParaRPr lang="en-IN" dirty="0"/>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1EC59A2-7158-3648-93A2-60F30362533C}"/>
              </a:ext>
            </a:extLst>
          </p:cNvPr>
          <p:cNvSpPr>
            <a:spLocks noChangeArrowheads="1"/>
          </p:cNvSpPr>
          <p:nvPr/>
        </p:nvSpPr>
        <p:spPr bwMode="auto">
          <a:xfrm>
            <a:off x="446373" y="941612"/>
            <a:ext cx="403347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Hypertext Transfer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9" name="Picture 3" descr="page243image5030352">
            <a:extLst>
              <a:ext uri="{FF2B5EF4-FFF2-40B4-BE49-F238E27FC236}">
                <a16:creationId xmlns:a16="http://schemas.microsoft.com/office/drawing/2014/main" id="{20B9C973-ED18-0449-837D-5731B740A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049" y="1611381"/>
            <a:ext cx="4483100" cy="28321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992740"/>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611381"/>
            <a:ext cx="4045200" cy="641400"/>
          </a:xfrm>
          <a:prstGeom prst="rect">
            <a:avLst/>
          </a:prstGeom>
        </p:spPr>
        <p:txBody>
          <a:bodyPr spcFirstLastPara="1" wrap="square" lIns="91425" tIns="91425" rIns="91425" bIns="91425" anchor="ctr" anchorCtr="0">
            <a:noAutofit/>
          </a:bodyPr>
          <a:lstStyle/>
          <a:p>
            <a:r>
              <a:rPr lang="en-IN" dirty="0"/>
              <a:t>Key Points</a:t>
            </a:r>
            <a:endParaRPr lang="en-IN" dirty="0">
              <a:effectLst/>
            </a:endParaRPr>
          </a:p>
        </p:txBody>
      </p:sp>
      <p:sp>
        <p:nvSpPr>
          <p:cNvPr id="75" name="Google Shape;75;p15"/>
          <p:cNvSpPr txBox="1">
            <a:spLocks noGrp="1"/>
          </p:cNvSpPr>
          <p:nvPr>
            <p:ph type="body" idx="2"/>
          </p:nvPr>
        </p:nvSpPr>
        <p:spPr>
          <a:xfrm>
            <a:off x="462275" y="2186608"/>
            <a:ext cx="3837000" cy="2802620"/>
          </a:xfrm>
          <a:prstGeom prst="rect">
            <a:avLst/>
          </a:prstGeom>
        </p:spPr>
        <p:txBody>
          <a:bodyPr spcFirstLastPara="1" wrap="square" lIns="91425" tIns="91425" rIns="91425" bIns="91425" anchor="ctr" anchorCtr="0">
            <a:noAutofit/>
          </a:bodyPr>
          <a:lstStyle/>
          <a:p>
            <a:pPr>
              <a:lnSpc>
                <a:spcPct val="150000"/>
              </a:lnSpc>
            </a:pPr>
            <a:r>
              <a:rPr lang="en-IN" dirty="0"/>
              <a:t>The first line i.e. the Request line specifies the request method i.e. Get or Post. </a:t>
            </a:r>
          </a:p>
          <a:p>
            <a:pPr>
              <a:lnSpc>
                <a:spcPct val="150000"/>
              </a:lnSpc>
            </a:pPr>
            <a:r>
              <a:rPr lang="en-IN" dirty="0"/>
              <a:t>The second line specifies the header which indicates the domain name of the server from where </a:t>
            </a:r>
            <a:r>
              <a:rPr lang="en-IN" dirty="0" err="1"/>
              <a:t>index.htm</a:t>
            </a:r>
            <a:r>
              <a:rPr lang="en-IN" dirty="0"/>
              <a:t> is retrieved. </a:t>
            </a:r>
          </a:p>
        </p:txBody>
      </p:sp>
      <p:sp>
        <p:nvSpPr>
          <p:cNvPr id="77" name="Google Shape;77;p15"/>
          <p:cNvSpPr txBox="1">
            <a:spLocks noGrp="1"/>
          </p:cNvSpPr>
          <p:nvPr>
            <p:ph type="body" idx="3"/>
          </p:nvPr>
        </p:nvSpPr>
        <p:spPr>
          <a:xfrm>
            <a:off x="5074950" y="4589394"/>
            <a:ext cx="3397500" cy="1755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US" altLang="en-US" dirty="0">
                <a:solidFill>
                  <a:srgbClr val="565656"/>
                </a:solidFill>
                <a:latin typeface="ArialMT"/>
              </a:rPr>
              <a:t>https://</a:t>
            </a:r>
            <a:r>
              <a:rPr lang="en-US" altLang="en-US" dirty="0" err="1">
                <a:solidFill>
                  <a:srgbClr val="565656"/>
                </a:solidFill>
                <a:latin typeface="ArialMT"/>
              </a:rPr>
              <a:t>www.ntu.edu.sg</a:t>
            </a:r>
            <a:r>
              <a:rPr lang="en-US" altLang="en-US" dirty="0">
                <a:solidFill>
                  <a:srgbClr val="565656"/>
                </a:solidFill>
                <a:latin typeface="ArialMT"/>
              </a:rPr>
              <a:t>/home/</a:t>
            </a:r>
            <a:r>
              <a:rPr lang="en-US" altLang="en-US" dirty="0" err="1">
                <a:solidFill>
                  <a:srgbClr val="565656"/>
                </a:solidFill>
                <a:latin typeface="ArialMT"/>
              </a:rPr>
              <a:t>ehchua</a:t>
            </a:r>
            <a:r>
              <a:rPr lang="en-US" altLang="en-US" dirty="0">
                <a:solidFill>
                  <a:srgbClr val="565656"/>
                </a:solidFill>
                <a:latin typeface="ArialMT"/>
              </a:rPr>
              <a:t>/programming/</a:t>
            </a:r>
            <a:r>
              <a:rPr lang="en-US" altLang="en-US" dirty="0" err="1">
                <a:solidFill>
                  <a:srgbClr val="565656"/>
                </a:solidFill>
                <a:latin typeface="ArialMT"/>
              </a:rPr>
              <a:t>webprogramming</a:t>
            </a:r>
            <a:r>
              <a:rPr lang="en-US" altLang="en-US" dirty="0">
                <a:solidFill>
                  <a:srgbClr val="565656"/>
                </a:solidFill>
                <a:latin typeface="ArialMT"/>
              </a:rPr>
              <a:t>/images/</a:t>
            </a:r>
            <a:r>
              <a:rPr lang="en-US" altLang="en-US" dirty="0" err="1">
                <a:solidFill>
                  <a:srgbClr val="565656"/>
                </a:solidFill>
                <a:latin typeface="ArialMT"/>
              </a:rPr>
              <a:t>HTTP.png</a:t>
            </a:r>
            <a:endParaRPr lang="en-IN" dirty="0"/>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1EC59A2-7158-3648-93A2-60F30362533C}"/>
              </a:ext>
            </a:extLst>
          </p:cNvPr>
          <p:cNvSpPr>
            <a:spLocks noChangeArrowheads="1"/>
          </p:cNvSpPr>
          <p:nvPr/>
        </p:nvSpPr>
        <p:spPr bwMode="auto">
          <a:xfrm>
            <a:off x="446373" y="941612"/>
            <a:ext cx="403347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Hypertext Transfer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9" name="Picture 3" descr="page243image5030352">
            <a:extLst>
              <a:ext uri="{FF2B5EF4-FFF2-40B4-BE49-F238E27FC236}">
                <a16:creationId xmlns:a16="http://schemas.microsoft.com/office/drawing/2014/main" id="{20B9C973-ED18-0449-837D-5731B740A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049" y="1611381"/>
            <a:ext cx="4483100" cy="28321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7868507"/>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54075" y="1428500"/>
            <a:ext cx="4045200" cy="641400"/>
          </a:xfrm>
          <a:prstGeom prst="rect">
            <a:avLst/>
          </a:prstGeom>
        </p:spPr>
        <p:txBody>
          <a:bodyPr spcFirstLastPara="1" wrap="square" lIns="91425" tIns="91425" rIns="91425" bIns="91425" anchor="ctr" anchorCtr="0">
            <a:noAutofit/>
          </a:bodyPr>
          <a:lstStyle/>
          <a:p>
            <a:r>
              <a:rPr lang="en-IN" dirty="0"/>
              <a:t>Key Points</a:t>
            </a:r>
            <a:endParaRPr lang="en-IN" dirty="0">
              <a:effectLst/>
            </a:endParaRPr>
          </a:p>
        </p:txBody>
      </p:sp>
      <p:sp>
        <p:nvSpPr>
          <p:cNvPr id="75" name="Google Shape;75;p15"/>
          <p:cNvSpPr txBox="1">
            <a:spLocks noGrp="1"/>
          </p:cNvSpPr>
          <p:nvPr>
            <p:ph type="body" idx="2"/>
          </p:nvPr>
        </p:nvSpPr>
        <p:spPr>
          <a:xfrm>
            <a:off x="462275" y="2162755"/>
            <a:ext cx="3837000" cy="2802620"/>
          </a:xfrm>
          <a:prstGeom prst="rect">
            <a:avLst/>
          </a:prstGeom>
        </p:spPr>
        <p:txBody>
          <a:bodyPr spcFirstLastPara="1" wrap="square" lIns="91425" tIns="91425" rIns="91425" bIns="91425" anchor="ctr" anchorCtr="0">
            <a:noAutofit/>
          </a:bodyPr>
          <a:lstStyle/>
          <a:p>
            <a:r>
              <a:rPr lang="en-IN" dirty="0"/>
              <a:t>HTTP Response </a:t>
            </a:r>
          </a:p>
          <a:p>
            <a:pPr lvl="1">
              <a:lnSpc>
                <a:spcPct val="100000"/>
              </a:lnSpc>
            </a:pPr>
            <a:r>
              <a:rPr lang="en-IN" dirty="0"/>
              <a:t>Like HTTP request, HTTP response also has certain structure. HTTP response contains: </a:t>
            </a:r>
          </a:p>
          <a:p>
            <a:pPr lvl="1">
              <a:lnSpc>
                <a:spcPct val="100000"/>
              </a:lnSpc>
            </a:pPr>
            <a:r>
              <a:rPr lang="en-IN" dirty="0"/>
              <a:t>Status line</a:t>
            </a:r>
          </a:p>
          <a:p>
            <a:pPr lvl="1">
              <a:lnSpc>
                <a:spcPct val="100000"/>
              </a:lnSpc>
            </a:pPr>
            <a:r>
              <a:rPr lang="en-IN" dirty="0"/>
              <a:t>Headers </a:t>
            </a:r>
          </a:p>
          <a:p>
            <a:r>
              <a:rPr lang="en-IN" dirty="0"/>
              <a:t>Message body  </a:t>
            </a:r>
          </a:p>
        </p:txBody>
      </p:sp>
      <p:sp>
        <p:nvSpPr>
          <p:cNvPr id="77" name="Google Shape;77;p15"/>
          <p:cNvSpPr txBox="1">
            <a:spLocks noGrp="1"/>
          </p:cNvSpPr>
          <p:nvPr>
            <p:ph type="body" idx="3"/>
          </p:nvPr>
        </p:nvSpPr>
        <p:spPr>
          <a:xfrm>
            <a:off x="5074950" y="4589394"/>
            <a:ext cx="3397500" cy="175500"/>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US" altLang="en-US" dirty="0">
                <a:solidFill>
                  <a:srgbClr val="565656"/>
                </a:solidFill>
                <a:latin typeface="ArialMT"/>
              </a:rPr>
              <a:t>https://</a:t>
            </a:r>
            <a:r>
              <a:rPr lang="en-US" altLang="en-US" dirty="0" err="1">
                <a:solidFill>
                  <a:srgbClr val="565656"/>
                </a:solidFill>
                <a:latin typeface="ArialMT"/>
              </a:rPr>
              <a:t>www.ntu.edu.sg</a:t>
            </a:r>
            <a:r>
              <a:rPr lang="en-US" altLang="en-US" dirty="0">
                <a:solidFill>
                  <a:srgbClr val="565656"/>
                </a:solidFill>
                <a:latin typeface="ArialMT"/>
              </a:rPr>
              <a:t>/home/</a:t>
            </a:r>
            <a:r>
              <a:rPr lang="en-US" altLang="en-US" dirty="0" err="1">
                <a:solidFill>
                  <a:srgbClr val="565656"/>
                </a:solidFill>
                <a:latin typeface="ArialMT"/>
              </a:rPr>
              <a:t>ehchua</a:t>
            </a:r>
            <a:r>
              <a:rPr lang="en-US" altLang="en-US" dirty="0">
                <a:solidFill>
                  <a:srgbClr val="565656"/>
                </a:solidFill>
                <a:latin typeface="ArialMT"/>
              </a:rPr>
              <a:t>/programming/</a:t>
            </a:r>
            <a:r>
              <a:rPr lang="en-US" altLang="en-US" dirty="0" err="1">
                <a:solidFill>
                  <a:srgbClr val="565656"/>
                </a:solidFill>
                <a:latin typeface="ArialMT"/>
              </a:rPr>
              <a:t>webprogramming</a:t>
            </a:r>
            <a:r>
              <a:rPr lang="en-US" altLang="en-US" dirty="0">
                <a:solidFill>
                  <a:srgbClr val="565656"/>
                </a:solidFill>
                <a:latin typeface="ArialMT"/>
              </a:rPr>
              <a:t>/images/</a:t>
            </a:r>
            <a:r>
              <a:rPr lang="en-US" altLang="en-US" dirty="0" err="1">
                <a:solidFill>
                  <a:srgbClr val="565656"/>
                </a:solidFill>
                <a:latin typeface="ArialMT"/>
              </a:rPr>
              <a:t>HTTP.png</a:t>
            </a:r>
            <a:endParaRPr lang="en-IN" dirty="0"/>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1EC59A2-7158-3648-93A2-60F30362533C}"/>
              </a:ext>
            </a:extLst>
          </p:cNvPr>
          <p:cNvSpPr>
            <a:spLocks noChangeArrowheads="1"/>
          </p:cNvSpPr>
          <p:nvPr/>
        </p:nvSpPr>
        <p:spPr bwMode="auto">
          <a:xfrm>
            <a:off x="446373" y="941612"/>
            <a:ext cx="4033475"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Hypertext Transfer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9" name="Picture 3" descr="page243image5030352">
            <a:extLst>
              <a:ext uri="{FF2B5EF4-FFF2-40B4-BE49-F238E27FC236}">
                <a16:creationId xmlns:a16="http://schemas.microsoft.com/office/drawing/2014/main" id="{20B9C973-ED18-0449-837D-5731B740A0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4049" y="1611381"/>
            <a:ext cx="4483100" cy="28321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192677"/>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57442" y="1468256"/>
            <a:ext cx="40452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438422" y="1932167"/>
            <a:ext cx="3837000" cy="3033208"/>
          </a:xfrm>
          <a:prstGeom prst="rect">
            <a:avLst/>
          </a:prstGeom>
        </p:spPr>
        <p:txBody>
          <a:bodyPr spcFirstLastPara="1" wrap="square" lIns="91425" tIns="91425" rIns="91425" bIns="91425" anchor="ctr" anchorCtr="0">
            <a:noAutofit/>
          </a:bodyPr>
          <a:lstStyle/>
          <a:p>
            <a:r>
              <a:rPr lang="en-IN" dirty="0"/>
              <a:t>Hypertext Transfer Protocol Secure (HTTPS) is an extension of the Hypertext Transfer Protocol (HTTP). It is used for secure communication over a computer network, and is widely used on the Internet. </a:t>
            </a:r>
          </a:p>
          <a:p>
            <a:pPr marL="139700" indent="0">
              <a:buNone/>
            </a:pPr>
            <a:endParaRPr lang="en-IN" dirty="0"/>
          </a:p>
          <a:p>
            <a:r>
              <a:rPr lang="en-IN" dirty="0"/>
              <a:t>In HTTPS, the communication protocol is encrypted using Transport Layer Security (TLS) or, formerly, Secure Sockets Layer (SSL).</a:t>
            </a:r>
            <a:endParaRPr lang="en-IN" dirty="0">
              <a:effectLst/>
            </a:endParaRPr>
          </a:p>
        </p:txBody>
      </p:sp>
      <p:sp>
        <p:nvSpPr>
          <p:cNvPr id="77" name="Google Shape;77;p15"/>
          <p:cNvSpPr txBox="1">
            <a:spLocks noGrp="1"/>
          </p:cNvSpPr>
          <p:nvPr>
            <p:ph type="body" idx="3"/>
          </p:nvPr>
        </p:nvSpPr>
        <p:spPr>
          <a:xfrm>
            <a:off x="5074950" y="4589394"/>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www.edhotels.com</a:t>
            </a:r>
            <a:r>
              <a:rPr lang="en-IN" dirty="0"/>
              <a:t>/</a:t>
            </a:r>
            <a:r>
              <a:rPr lang="en-IN" dirty="0" err="1"/>
              <a:t>wp</a:t>
            </a:r>
            <a:r>
              <a:rPr lang="en-IN" dirty="0"/>
              <a:t>-content/uploads/2020/04/Difference-Between-HTTP-and-</a:t>
            </a:r>
            <a:r>
              <a:rPr lang="en-IN" dirty="0" err="1"/>
              <a:t>HTTPS.png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1EC59A2-7158-3648-93A2-60F30362533C}"/>
              </a:ext>
            </a:extLst>
          </p:cNvPr>
          <p:cNvSpPr>
            <a:spLocks noChangeArrowheads="1"/>
          </p:cNvSpPr>
          <p:nvPr/>
        </p:nvSpPr>
        <p:spPr bwMode="auto">
          <a:xfrm>
            <a:off x="488852" y="756946"/>
            <a:ext cx="3948517"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Hypertext Transfer Protocol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Secure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 descr="page246image5069888">
            <a:extLst>
              <a:ext uri="{FF2B5EF4-FFF2-40B4-BE49-F238E27FC236}">
                <a16:creationId xmlns:a16="http://schemas.microsoft.com/office/drawing/2014/main" id="{1A5DA3C2-61BC-734B-AA92-5821C6419F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550" y="1033394"/>
            <a:ext cx="4432300" cy="35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78210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34322" y="2008677"/>
            <a:ext cx="4045200" cy="641400"/>
          </a:xfrm>
          <a:prstGeom prst="rect">
            <a:avLst/>
          </a:prstGeom>
        </p:spPr>
        <p:txBody>
          <a:bodyPr spcFirstLastPara="1" wrap="square" lIns="91425" tIns="91425" rIns="91425" bIns="91425" anchor="ctr" anchorCtr="0">
            <a:noAutofit/>
          </a:bodyPr>
          <a:lstStyle/>
          <a:p>
            <a:r>
              <a:rPr lang="en-IN" dirty="0"/>
              <a:t>Advantages </a:t>
            </a:r>
            <a:endParaRPr lang="en-IN" dirty="0">
              <a:effectLst/>
            </a:endParaRPr>
          </a:p>
        </p:txBody>
      </p:sp>
      <p:sp>
        <p:nvSpPr>
          <p:cNvPr id="75" name="Google Shape;75;p15"/>
          <p:cNvSpPr txBox="1">
            <a:spLocks noGrp="1"/>
          </p:cNvSpPr>
          <p:nvPr>
            <p:ph type="body" idx="2"/>
          </p:nvPr>
        </p:nvSpPr>
        <p:spPr>
          <a:xfrm>
            <a:off x="461850" y="2674547"/>
            <a:ext cx="3837000" cy="2016454"/>
          </a:xfrm>
          <a:prstGeom prst="rect">
            <a:avLst/>
          </a:prstGeom>
        </p:spPr>
        <p:txBody>
          <a:bodyPr spcFirstLastPara="1" wrap="square" lIns="91425" tIns="91425" rIns="91425" bIns="91425" anchor="ctr" anchorCtr="0">
            <a:noAutofit/>
          </a:bodyPr>
          <a:lstStyle/>
          <a:p>
            <a:pPr>
              <a:lnSpc>
                <a:spcPct val="200000"/>
              </a:lnSpc>
            </a:pPr>
            <a:r>
              <a:rPr lang="en-IN" dirty="0"/>
              <a:t>User Data is Encrypted </a:t>
            </a:r>
          </a:p>
          <a:p>
            <a:pPr>
              <a:lnSpc>
                <a:spcPct val="200000"/>
              </a:lnSpc>
            </a:pPr>
            <a:r>
              <a:rPr lang="en-IN" dirty="0"/>
              <a:t>You’ll Enjoy Better SEO </a:t>
            </a:r>
          </a:p>
          <a:p>
            <a:pPr>
              <a:lnSpc>
                <a:spcPct val="200000"/>
              </a:lnSpc>
            </a:pPr>
            <a:r>
              <a:rPr lang="en-IN" dirty="0"/>
              <a:t>Protects your website from Phishing </a:t>
            </a:r>
            <a:endParaRPr lang="en-IN" dirty="0">
              <a:effectLst/>
            </a:endParaRPr>
          </a:p>
        </p:txBody>
      </p:sp>
      <p:sp>
        <p:nvSpPr>
          <p:cNvPr id="77" name="Google Shape;77;p15"/>
          <p:cNvSpPr txBox="1">
            <a:spLocks noGrp="1"/>
          </p:cNvSpPr>
          <p:nvPr>
            <p:ph type="body" idx="3"/>
          </p:nvPr>
        </p:nvSpPr>
        <p:spPr>
          <a:xfrm>
            <a:off x="5074950" y="4438319"/>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www.researchgate.net</a:t>
            </a:r>
            <a:r>
              <a:rPr lang="en-IN" dirty="0"/>
              <a:t>/profile/</a:t>
            </a:r>
            <a:r>
              <a:rPr lang="en-IN" dirty="0" err="1"/>
              <a:t>S_Dormido</a:t>
            </a:r>
            <a:r>
              <a:rPr lang="en-IN" dirty="0"/>
              <a:t>/publication/232652131/figure/fig5/AS:300619400269833@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1EC59A2-7158-3648-93A2-60F30362533C}"/>
              </a:ext>
            </a:extLst>
          </p:cNvPr>
          <p:cNvSpPr>
            <a:spLocks noChangeArrowheads="1"/>
          </p:cNvSpPr>
          <p:nvPr/>
        </p:nvSpPr>
        <p:spPr bwMode="auto">
          <a:xfrm>
            <a:off x="488852" y="756946"/>
            <a:ext cx="3948517"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Hypertext Transfer Protocol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Secure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1" descr="page248image5030128">
            <a:extLst>
              <a:ext uri="{FF2B5EF4-FFF2-40B4-BE49-F238E27FC236}">
                <a16:creationId xmlns:a16="http://schemas.microsoft.com/office/drawing/2014/main" id="{2E686510-DA12-3541-B269-5A6CE9EC0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1359673"/>
            <a:ext cx="45339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5696496"/>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07850" y="1587943"/>
            <a:ext cx="4045200" cy="641400"/>
          </a:xfrm>
          <a:prstGeom prst="rect">
            <a:avLst/>
          </a:prstGeom>
        </p:spPr>
        <p:txBody>
          <a:bodyPr spcFirstLastPara="1" wrap="square" lIns="91425" tIns="91425" rIns="91425" bIns="91425" anchor="ctr" anchorCtr="0">
            <a:noAutofit/>
          </a:bodyPr>
          <a:lstStyle/>
          <a:p>
            <a:r>
              <a:rPr lang="en-IN" dirty="0"/>
              <a:t>Advantages </a:t>
            </a:r>
            <a:endParaRPr lang="en-IN" dirty="0">
              <a:effectLst/>
            </a:endParaRPr>
          </a:p>
        </p:txBody>
      </p:sp>
      <p:sp>
        <p:nvSpPr>
          <p:cNvPr id="75" name="Google Shape;75;p15"/>
          <p:cNvSpPr txBox="1">
            <a:spLocks noGrp="1"/>
          </p:cNvSpPr>
          <p:nvPr>
            <p:ph type="body" idx="2"/>
          </p:nvPr>
        </p:nvSpPr>
        <p:spPr>
          <a:xfrm>
            <a:off x="461850" y="2229343"/>
            <a:ext cx="3837000" cy="2605050"/>
          </a:xfrm>
          <a:prstGeom prst="rect">
            <a:avLst/>
          </a:prstGeom>
        </p:spPr>
        <p:txBody>
          <a:bodyPr spcFirstLastPara="1" wrap="square" lIns="91425" tIns="91425" rIns="91425" bIns="91425" anchor="ctr" anchorCtr="0">
            <a:noAutofit/>
          </a:bodyPr>
          <a:lstStyle/>
          <a:p>
            <a:r>
              <a:rPr lang="en-IN" dirty="0"/>
              <a:t>Authentication of the accessed website, and protection of the privacy and integrity of the exchanged data while in transit. </a:t>
            </a:r>
          </a:p>
          <a:p>
            <a:r>
              <a:rPr lang="en-IN" dirty="0"/>
              <a:t>It protects against man-in-the-middle attacks, and the bidirectional encryption of communications between a client and server protects the communications against eavesdropping and tampering.</a:t>
            </a:r>
            <a:endParaRPr lang="en-IN" dirty="0">
              <a:effectLst/>
            </a:endParaRPr>
          </a:p>
        </p:txBody>
      </p:sp>
      <p:sp>
        <p:nvSpPr>
          <p:cNvPr id="77" name="Google Shape;77;p15"/>
          <p:cNvSpPr txBox="1">
            <a:spLocks noGrp="1"/>
          </p:cNvSpPr>
          <p:nvPr>
            <p:ph type="body" idx="3"/>
          </p:nvPr>
        </p:nvSpPr>
        <p:spPr>
          <a:xfrm>
            <a:off x="5074950" y="4438319"/>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www.researchgate.net</a:t>
            </a:r>
            <a:r>
              <a:rPr lang="en-IN" dirty="0"/>
              <a:t>/profile/</a:t>
            </a:r>
            <a:r>
              <a:rPr lang="en-IN" dirty="0" err="1"/>
              <a:t>S_Dormido</a:t>
            </a:r>
            <a:r>
              <a:rPr lang="en-IN" dirty="0"/>
              <a:t>/publication/232652131/figure/fig5/AS:300619400269833@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1EC59A2-7158-3648-93A2-60F30362533C}"/>
              </a:ext>
            </a:extLst>
          </p:cNvPr>
          <p:cNvSpPr>
            <a:spLocks noChangeArrowheads="1"/>
          </p:cNvSpPr>
          <p:nvPr/>
        </p:nvSpPr>
        <p:spPr bwMode="auto">
          <a:xfrm>
            <a:off x="488852" y="756946"/>
            <a:ext cx="3948517"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Hypertext Transfer Protocol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Secure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1" descr="page248image5030128">
            <a:extLst>
              <a:ext uri="{FF2B5EF4-FFF2-40B4-BE49-F238E27FC236}">
                <a16:creationId xmlns:a16="http://schemas.microsoft.com/office/drawing/2014/main" id="{2E686510-DA12-3541-B269-5A6CE9EC0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1359673"/>
            <a:ext cx="45339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159820"/>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07850" y="1587943"/>
            <a:ext cx="4045200" cy="641400"/>
          </a:xfrm>
          <a:prstGeom prst="rect">
            <a:avLst/>
          </a:prstGeom>
        </p:spPr>
        <p:txBody>
          <a:bodyPr spcFirstLastPara="1" wrap="square" lIns="91425" tIns="91425" rIns="91425" bIns="91425" anchor="ctr" anchorCtr="0">
            <a:noAutofit/>
          </a:bodyPr>
          <a:lstStyle/>
          <a:p>
            <a:r>
              <a:rPr lang="en-IN" dirty="0"/>
              <a:t>Limitations</a:t>
            </a:r>
            <a:endParaRPr lang="en-IN" dirty="0">
              <a:effectLst/>
            </a:endParaRPr>
          </a:p>
        </p:txBody>
      </p:sp>
      <p:sp>
        <p:nvSpPr>
          <p:cNvPr id="75" name="Google Shape;75;p15"/>
          <p:cNvSpPr txBox="1">
            <a:spLocks noGrp="1"/>
          </p:cNvSpPr>
          <p:nvPr>
            <p:ph type="body" idx="2"/>
          </p:nvPr>
        </p:nvSpPr>
        <p:spPr>
          <a:xfrm>
            <a:off x="461850" y="2229343"/>
            <a:ext cx="3837000" cy="2605050"/>
          </a:xfrm>
          <a:prstGeom prst="rect">
            <a:avLst/>
          </a:prstGeom>
        </p:spPr>
        <p:txBody>
          <a:bodyPr spcFirstLastPara="1" wrap="square" lIns="91425" tIns="91425" rIns="91425" bIns="91425" anchor="ctr" anchorCtr="0">
            <a:noAutofit/>
          </a:bodyPr>
          <a:lstStyle/>
          <a:p>
            <a:pPr>
              <a:lnSpc>
                <a:spcPct val="200000"/>
              </a:lnSpc>
            </a:pPr>
            <a:r>
              <a:rPr lang="en-IN" dirty="0"/>
              <a:t>SSL/TLS does not prevent the indexing of the site by a web crawler </a:t>
            </a:r>
          </a:p>
          <a:p>
            <a:pPr>
              <a:lnSpc>
                <a:spcPct val="200000"/>
              </a:lnSpc>
            </a:pPr>
            <a:r>
              <a:rPr lang="en-IN" dirty="0"/>
              <a:t>SSL (Secure Sockets Layer) and TLS (Transport Layer Security) encryption can be configured in two modes: simple and mutual. </a:t>
            </a:r>
            <a:endParaRPr lang="en-IN" dirty="0">
              <a:effectLst/>
            </a:endParaRPr>
          </a:p>
        </p:txBody>
      </p:sp>
      <p:sp>
        <p:nvSpPr>
          <p:cNvPr id="77" name="Google Shape;77;p15"/>
          <p:cNvSpPr txBox="1">
            <a:spLocks noGrp="1"/>
          </p:cNvSpPr>
          <p:nvPr>
            <p:ph type="body" idx="3"/>
          </p:nvPr>
        </p:nvSpPr>
        <p:spPr>
          <a:xfrm>
            <a:off x="5074950" y="4438319"/>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www.researchgate.net</a:t>
            </a:r>
            <a:r>
              <a:rPr lang="en-IN" dirty="0"/>
              <a:t>/profile/</a:t>
            </a:r>
            <a:r>
              <a:rPr lang="en-IN" dirty="0" err="1"/>
              <a:t>S_Dormido</a:t>
            </a:r>
            <a:r>
              <a:rPr lang="en-IN" dirty="0"/>
              <a:t>/publication/232652131/figure/fig5/AS:300619400269833@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1EC59A2-7158-3648-93A2-60F30362533C}"/>
              </a:ext>
            </a:extLst>
          </p:cNvPr>
          <p:cNvSpPr>
            <a:spLocks noChangeArrowheads="1"/>
          </p:cNvSpPr>
          <p:nvPr/>
        </p:nvSpPr>
        <p:spPr bwMode="auto">
          <a:xfrm>
            <a:off x="488852" y="756946"/>
            <a:ext cx="3948517"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Hypertext Transfer Protocol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Secure (SSL)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1" descr="page248image5030128">
            <a:extLst>
              <a:ext uri="{FF2B5EF4-FFF2-40B4-BE49-F238E27FC236}">
                <a16:creationId xmlns:a16="http://schemas.microsoft.com/office/drawing/2014/main" id="{2E686510-DA12-3541-B269-5A6CE9EC0D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3900" y="1359673"/>
            <a:ext cx="45339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460611"/>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07850" y="1587943"/>
            <a:ext cx="4045200" cy="641400"/>
          </a:xfrm>
          <a:prstGeom prst="rect">
            <a:avLst/>
          </a:prstGeom>
        </p:spPr>
        <p:txBody>
          <a:bodyPr spcFirstLastPara="1" wrap="square" lIns="91425" tIns="91425" rIns="91425" bIns="91425" anchor="ctr" anchorCtr="0">
            <a:noAutofit/>
          </a:bodyPr>
          <a:lstStyle/>
          <a:p>
            <a:r>
              <a:rPr lang="en-IN" dirty="0"/>
              <a:t>Limitations</a:t>
            </a:r>
            <a:endParaRPr lang="en-IN" dirty="0">
              <a:effectLst/>
            </a:endParaRPr>
          </a:p>
        </p:txBody>
      </p:sp>
      <p:sp>
        <p:nvSpPr>
          <p:cNvPr id="75" name="Google Shape;75;p15"/>
          <p:cNvSpPr txBox="1">
            <a:spLocks noGrp="1"/>
          </p:cNvSpPr>
          <p:nvPr>
            <p:ph type="body" idx="2"/>
          </p:nvPr>
        </p:nvSpPr>
        <p:spPr>
          <a:xfrm>
            <a:off x="461850" y="2229343"/>
            <a:ext cx="3837000" cy="2605050"/>
          </a:xfrm>
          <a:prstGeom prst="rect">
            <a:avLst/>
          </a:prstGeom>
        </p:spPr>
        <p:txBody>
          <a:bodyPr spcFirstLastPara="1" wrap="square" lIns="91425" tIns="91425" rIns="91425" bIns="91425" anchor="ctr" anchorCtr="0">
            <a:noAutofit/>
          </a:bodyPr>
          <a:lstStyle/>
          <a:p>
            <a:pPr>
              <a:lnSpc>
                <a:spcPct val="200000"/>
              </a:lnSpc>
            </a:pPr>
            <a:r>
              <a:rPr lang="en-IN" dirty="0"/>
              <a:t>SSL 1.0 – never publicly released due to security issues. </a:t>
            </a:r>
          </a:p>
          <a:p>
            <a:pPr>
              <a:lnSpc>
                <a:spcPct val="200000"/>
              </a:lnSpc>
            </a:pPr>
            <a:r>
              <a:rPr lang="en-IN" dirty="0"/>
              <a:t>SSL 2.0 – released in 1995. Deprecated in 2011. Has known security issues. </a:t>
            </a:r>
          </a:p>
          <a:p>
            <a:pPr>
              <a:lnSpc>
                <a:spcPct val="200000"/>
              </a:lnSpc>
            </a:pPr>
            <a:r>
              <a:rPr lang="en-IN" dirty="0"/>
              <a:t>SSL 3.0 – released in 1996. Deprecated in 2015. Has known security issues. </a:t>
            </a:r>
            <a:endParaRPr lang="en-IN" dirty="0">
              <a:effectLst/>
            </a:endParaRPr>
          </a:p>
        </p:txBody>
      </p:sp>
      <p:sp>
        <p:nvSpPr>
          <p:cNvPr id="77" name="Google Shape;77;p15"/>
          <p:cNvSpPr txBox="1">
            <a:spLocks noGrp="1"/>
          </p:cNvSpPr>
          <p:nvPr>
            <p:ph type="body" idx="3"/>
          </p:nvPr>
        </p:nvSpPr>
        <p:spPr>
          <a:xfrm>
            <a:off x="5059048" y="448602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techdifferences.net</a:t>
            </a:r>
            <a:r>
              <a:rPr lang="en-IN" dirty="0"/>
              <a:t>/</a:t>
            </a:r>
            <a:r>
              <a:rPr lang="en-IN" dirty="0" err="1"/>
              <a:t>wp</a:t>
            </a:r>
            <a:r>
              <a:rPr lang="en-IN" dirty="0"/>
              <a:t>-content/uploads/2019/01/Difference-Between-SSL-and-TLS-1024x800.png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1EC59A2-7158-3648-93A2-60F30362533C}"/>
              </a:ext>
            </a:extLst>
          </p:cNvPr>
          <p:cNvSpPr>
            <a:spLocks noChangeArrowheads="1"/>
          </p:cNvSpPr>
          <p:nvPr/>
        </p:nvSpPr>
        <p:spPr bwMode="auto">
          <a:xfrm>
            <a:off x="488852" y="756945"/>
            <a:ext cx="3864198"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History of SSL and TLS </a:t>
            </a:r>
          </a:p>
          <a:p>
            <a:pPr algn="ctr"/>
            <a:r>
              <a:rPr lang="en-IN" sz="2400" dirty="0"/>
              <a:t>releases </a:t>
            </a:r>
          </a:p>
        </p:txBody>
      </p:sp>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1505" name="Picture 1" descr="page251image5032032">
            <a:extLst>
              <a:ext uri="{FF2B5EF4-FFF2-40B4-BE49-F238E27FC236}">
                <a16:creationId xmlns:a16="http://schemas.microsoft.com/office/drawing/2014/main" id="{E747031F-D953-8E4B-AF6C-73A51CF79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049" y="1009814"/>
            <a:ext cx="45720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49042"/>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301697"/>
            <a:ext cx="4045200" cy="641400"/>
          </a:xfrm>
          <a:prstGeom prst="rect">
            <a:avLst/>
          </a:prstGeom>
        </p:spPr>
        <p:txBody>
          <a:bodyPr spcFirstLastPara="1" wrap="square" lIns="91425" tIns="91425" rIns="91425" bIns="91425" anchor="ctr" anchorCtr="0">
            <a:noAutofit/>
          </a:bodyPr>
          <a:lstStyle/>
          <a:p>
            <a:r>
              <a:rPr lang="en-IN" dirty="0"/>
              <a:t>Introduction </a:t>
            </a:r>
          </a:p>
        </p:txBody>
      </p:sp>
      <p:sp>
        <p:nvSpPr>
          <p:cNvPr id="75" name="Google Shape;75;p15"/>
          <p:cNvSpPr txBox="1">
            <a:spLocks noGrp="1"/>
          </p:cNvSpPr>
          <p:nvPr>
            <p:ph type="body" idx="2"/>
          </p:nvPr>
        </p:nvSpPr>
        <p:spPr>
          <a:xfrm>
            <a:off x="461850" y="2165732"/>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FTP is used to copy files from one host to another browser and the web server. </a:t>
            </a:r>
          </a:p>
          <a:p>
            <a:pPr>
              <a:lnSpc>
                <a:spcPct val="150000"/>
              </a:lnSpc>
            </a:pPr>
            <a:r>
              <a:rPr lang="en-IN" dirty="0"/>
              <a:t>FTP creates two processes such as Control Process and Data Transfer Process at both ends i.e. at client as well as at server. </a:t>
            </a:r>
          </a:p>
          <a:p>
            <a:pPr>
              <a:lnSpc>
                <a:spcPct val="150000"/>
              </a:lnSpc>
            </a:pPr>
            <a:r>
              <a:rPr lang="en-IN" dirty="0"/>
              <a:t>FTP establishes two different connections: one is for data transfer and other is for control information.</a:t>
            </a:r>
            <a:endParaRPr lang="en-IN" dirty="0">
              <a:effectLst/>
            </a:endParaRPr>
          </a:p>
        </p:txBody>
      </p:sp>
      <p:sp>
        <p:nvSpPr>
          <p:cNvPr id="77" name="Google Shape;77;p15"/>
          <p:cNvSpPr txBox="1">
            <a:spLocks noGrp="1"/>
          </p:cNvSpPr>
          <p:nvPr>
            <p:ph type="body" idx="3"/>
          </p:nvPr>
        </p:nvSpPr>
        <p:spPr>
          <a:xfrm>
            <a:off x="5059048" y="448602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blog.ipswitch.com</a:t>
            </a:r>
            <a:r>
              <a:rPr lang="en-IN" dirty="0"/>
              <a:t>/</a:t>
            </a:r>
            <a:r>
              <a:rPr lang="en-IN" dirty="0" err="1"/>
              <a:t>hs</a:t>
            </a:r>
            <a:r>
              <a:rPr lang="en-IN" dirty="0"/>
              <a:t>-fs/</a:t>
            </a:r>
            <a:r>
              <a:rPr lang="en-IN" dirty="0" err="1"/>
              <a:t>hubfs</a:t>
            </a:r>
            <a:r>
              <a:rPr lang="en-IN" dirty="0"/>
              <a:t>/</a:t>
            </a:r>
            <a:r>
              <a:rPr lang="en-IN" dirty="0" err="1"/>
              <a:t>ftp-diagram.png?width</a:t>
            </a:r>
            <a:r>
              <a:rPr lang="en-IN" dirty="0"/>
              <a:t>=750&amp;height=378&amp;name=ftp-</a:t>
            </a:r>
            <a:r>
              <a:rPr lang="en-IN" dirty="0" err="1"/>
              <a:t>diagram.png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A7DC73-3CF2-6040-ABBE-66849FF0A19B}"/>
              </a:ext>
            </a:extLst>
          </p:cNvPr>
          <p:cNvSpPr>
            <a:spLocks noChangeArrowheads="1"/>
          </p:cNvSpPr>
          <p:nvPr/>
        </p:nvSpPr>
        <p:spPr bwMode="auto">
          <a:xfrm>
            <a:off x="838562" y="731512"/>
            <a:ext cx="321273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MT"/>
              </a:rPr>
              <a:t>File Transfer Protocol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531" name="Picture 3" descr="page253image5058912">
            <a:extLst>
              <a:ext uri="{FF2B5EF4-FFF2-40B4-BE49-F238E27FC236}">
                <a16:creationId xmlns:a16="http://schemas.microsoft.com/office/drawing/2014/main" id="{5FF9D378-3B9C-9642-B02E-FFBC39320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007" y="1383527"/>
            <a:ext cx="43434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4573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43278"/>
            <a:ext cx="4572000" cy="394980"/>
          </a:xfrm>
          <a:prstGeom prst="rect">
            <a:avLst/>
          </a:prstGeom>
        </p:spPr>
        <p:txBody>
          <a:bodyPr vert="horz" wrap="square" lIns="0" tIns="12700" rIns="0" bIns="0" rtlCol="0">
            <a:spAutoFit/>
          </a:bodyPr>
          <a:lstStyle/>
          <a:p>
            <a:pPr marL="12700">
              <a:spcBef>
                <a:spcPts val="100"/>
              </a:spcBef>
            </a:pPr>
            <a:r>
              <a:rPr lang="en-IN" sz="2400" spc="-23" dirty="0"/>
              <a:t>Application</a:t>
            </a:r>
            <a:r>
              <a:rPr lang="en-IN" sz="2400" spc="263" dirty="0"/>
              <a:t> </a:t>
            </a:r>
            <a:r>
              <a:rPr lang="en-IN" sz="2400" spc="-8" dirty="0"/>
              <a:t>Software</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13766" y="1351417"/>
            <a:ext cx="2744470" cy="566822"/>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Types of Application </a:t>
            </a:r>
            <a:r>
              <a:rPr lang="en-IN" sz="1800" spc="-11" dirty="0">
                <a:solidFill>
                  <a:srgbClr val="585858"/>
                </a:solidFill>
              </a:rPr>
              <a:t> </a:t>
            </a:r>
            <a:r>
              <a:rPr lang="en-IN" sz="1800" spc="-8" dirty="0">
                <a:solidFill>
                  <a:srgbClr val="585858"/>
                </a:solidFill>
              </a:rPr>
              <a:t>Software ?</a:t>
            </a:r>
            <a:endParaRPr lang="en-IN" sz="1800" dirty="0"/>
          </a:p>
        </p:txBody>
      </p:sp>
      <p:sp>
        <p:nvSpPr>
          <p:cNvPr id="9" name="object 3">
            <a:extLst>
              <a:ext uri="{FF2B5EF4-FFF2-40B4-BE49-F238E27FC236}">
                <a16:creationId xmlns:a16="http://schemas.microsoft.com/office/drawing/2014/main" id="{BB3884F2-2F14-4D1E-BCB5-6C4A9F093A34}"/>
              </a:ext>
            </a:extLst>
          </p:cNvPr>
          <p:cNvSpPr txBox="1"/>
          <p:nvPr/>
        </p:nvSpPr>
        <p:spPr>
          <a:xfrm>
            <a:off x="213360" y="2250325"/>
            <a:ext cx="4308050" cy="2373855"/>
          </a:xfrm>
          <a:prstGeom prst="rect">
            <a:avLst/>
          </a:prstGeom>
        </p:spPr>
        <p:txBody>
          <a:bodyPr vert="horz" wrap="square" lIns="0" tIns="12700" rIns="0" bIns="0" rtlCol="0">
            <a:spAutoFit/>
          </a:bodyPr>
          <a:lstStyle/>
          <a:p>
            <a:pPr marL="431800" marR="368300" indent="-419734">
              <a:lnSpc>
                <a:spcPct val="119200"/>
              </a:lnSpc>
              <a:spcBef>
                <a:spcPts val="1325"/>
              </a:spcBef>
              <a:buSzPct val="90322"/>
              <a:buChar char="●"/>
              <a:tabLst>
                <a:tab pos="432434" algn="l"/>
              </a:tabLst>
            </a:pPr>
            <a:r>
              <a:rPr lang="en-IN" dirty="0">
                <a:latin typeface="Arial"/>
                <a:cs typeface="Arial"/>
              </a:rPr>
              <a:t>General Purpose Software                                  E.g. MS word, Ms-Excel, Power Point</a:t>
            </a:r>
          </a:p>
          <a:p>
            <a:pPr marL="431800" marR="368300" indent="-419734">
              <a:lnSpc>
                <a:spcPct val="119200"/>
              </a:lnSpc>
              <a:spcBef>
                <a:spcPts val="1325"/>
              </a:spcBef>
              <a:buSzPct val="90322"/>
              <a:buChar char="●"/>
              <a:tabLst>
                <a:tab pos="432434" algn="l"/>
              </a:tabLst>
            </a:pPr>
            <a:r>
              <a:rPr lang="en-IN" dirty="0"/>
              <a:t>Customized Software                                E.g. railway reservation system, airline reservation system</a:t>
            </a:r>
          </a:p>
          <a:p>
            <a:pPr marL="431800" marR="368300" indent="-419734">
              <a:lnSpc>
                <a:spcPct val="119200"/>
              </a:lnSpc>
              <a:spcBef>
                <a:spcPts val="1325"/>
              </a:spcBef>
              <a:buSzPct val="90322"/>
              <a:buChar char="●"/>
              <a:tabLst>
                <a:tab pos="432434" algn="l"/>
              </a:tabLst>
            </a:pPr>
            <a:r>
              <a:rPr lang="en-IN" dirty="0">
                <a:latin typeface="Arial"/>
                <a:cs typeface="Arial"/>
              </a:rPr>
              <a:t>Utilities software                                         E.g. Antivirus, disk fragmented, memory tester, disk repair</a:t>
            </a:r>
            <a:endParaRPr dirty="0">
              <a:latin typeface="Arial"/>
              <a:cs typeface="Arial"/>
            </a:endParaRPr>
          </a:p>
        </p:txBody>
      </p:sp>
      <p:graphicFrame>
        <p:nvGraphicFramePr>
          <p:cNvPr id="7" name="Diagram 6">
            <a:extLst>
              <a:ext uri="{FF2B5EF4-FFF2-40B4-BE49-F238E27FC236}">
                <a16:creationId xmlns:a16="http://schemas.microsoft.com/office/drawing/2014/main" id="{A1C33ADB-EE52-4E70-86C3-A8EA6C9D0E7C}"/>
              </a:ext>
            </a:extLst>
          </p:cNvPr>
          <p:cNvGraphicFramePr/>
          <p:nvPr>
            <p:extLst>
              <p:ext uri="{D42A27DB-BD31-4B8C-83A1-F6EECF244321}">
                <p14:modId xmlns:p14="http://schemas.microsoft.com/office/powerpoint/2010/main" val="4109146554"/>
              </p:ext>
            </p:extLst>
          </p:nvPr>
        </p:nvGraphicFramePr>
        <p:xfrm>
          <a:off x="4638302" y="1094720"/>
          <a:ext cx="4424313" cy="2954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3411331"/>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301697"/>
            <a:ext cx="4045200" cy="641400"/>
          </a:xfrm>
          <a:prstGeom prst="rect">
            <a:avLst/>
          </a:prstGeom>
        </p:spPr>
        <p:txBody>
          <a:bodyPr spcFirstLastPara="1" wrap="square" lIns="91425" tIns="91425" rIns="91425" bIns="91425" anchor="ctr" anchorCtr="0">
            <a:noAutofit/>
          </a:bodyPr>
          <a:lstStyle/>
          <a:p>
            <a:r>
              <a:rPr lang="en-IN" dirty="0"/>
              <a:t>Introduction </a:t>
            </a:r>
          </a:p>
        </p:txBody>
      </p:sp>
      <p:sp>
        <p:nvSpPr>
          <p:cNvPr id="75" name="Google Shape;75;p15"/>
          <p:cNvSpPr txBox="1">
            <a:spLocks noGrp="1"/>
          </p:cNvSpPr>
          <p:nvPr>
            <p:ph type="body" idx="2"/>
          </p:nvPr>
        </p:nvSpPr>
        <p:spPr>
          <a:xfrm>
            <a:off x="461850" y="2165732"/>
            <a:ext cx="3837000" cy="2605050"/>
          </a:xfrm>
          <a:prstGeom prst="rect">
            <a:avLst/>
          </a:prstGeom>
        </p:spPr>
        <p:txBody>
          <a:bodyPr spcFirstLastPara="1" wrap="square" lIns="91425" tIns="91425" rIns="91425" bIns="91425" anchor="ctr" anchorCtr="0">
            <a:noAutofit/>
          </a:bodyPr>
          <a:lstStyle/>
          <a:p>
            <a:pPr>
              <a:lnSpc>
                <a:spcPct val="200000"/>
              </a:lnSpc>
            </a:pPr>
            <a:r>
              <a:rPr lang="en-IN" dirty="0"/>
              <a:t>Control connection is made between control processes while Data Connection is made between </a:t>
            </a:r>
          </a:p>
          <a:p>
            <a:pPr>
              <a:lnSpc>
                <a:spcPct val="200000"/>
              </a:lnSpc>
            </a:pPr>
            <a:r>
              <a:rPr lang="en-IN" dirty="0"/>
              <a:t>FTP uses port 21 for the control connection and Port 20 for the data connection. </a:t>
            </a:r>
            <a:endParaRPr lang="en-IN" dirty="0">
              <a:effectLst/>
            </a:endParaRPr>
          </a:p>
        </p:txBody>
      </p:sp>
      <p:sp>
        <p:nvSpPr>
          <p:cNvPr id="77" name="Google Shape;77;p15"/>
          <p:cNvSpPr txBox="1">
            <a:spLocks noGrp="1"/>
          </p:cNvSpPr>
          <p:nvPr>
            <p:ph type="body" idx="3"/>
          </p:nvPr>
        </p:nvSpPr>
        <p:spPr>
          <a:xfrm>
            <a:off x="5059048" y="448602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blog.ipswitch.com</a:t>
            </a:r>
            <a:r>
              <a:rPr lang="en-IN" dirty="0"/>
              <a:t>/</a:t>
            </a:r>
            <a:r>
              <a:rPr lang="en-IN" dirty="0" err="1"/>
              <a:t>hs</a:t>
            </a:r>
            <a:r>
              <a:rPr lang="en-IN" dirty="0"/>
              <a:t>-fs/</a:t>
            </a:r>
            <a:r>
              <a:rPr lang="en-IN" dirty="0" err="1"/>
              <a:t>hubfs</a:t>
            </a:r>
            <a:r>
              <a:rPr lang="en-IN" dirty="0"/>
              <a:t>/</a:t>
            </a:r>
            <a:r>
              <a:rPr lang="en-IN" dirty="0" err="1"/>
              <a:t>ftp-diagram.png?width</a:t>
            </a:r>
            <a:r>
              <a:rPr lang="en-IN" dirty="0"/>
              <a:t>=750&amp;height=378&amp;name=ftp-</a:t>
            </a:r>
            <a:r>
              <a:rPr lang="en-IN" dirty="0" err="1"/>
              <a:t>diagram.png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A7DC73-3CF2-6040-ABBE-66849FF0A19B}"/>
              </a:ext>
            </a:extLst>
          </p:cNvPr>
          <p:cNvSpPr>
            <a:spLocks noChangeArrowheads="1"/>
          </p:cNvSpPr>
          <p:nvPr/>
        </p:nvSpPr>
        <p:spPr bwMode="auto">
          <a:xfrm>
            <a:off x="838562" y="731512"/>
            <a:ext cx="321273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MT"/>
              </a:rPr>
              <a:t>File Transfer Protocol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2531" name="Picture 3" descr="page253image5058912">
            <a:extLst>
              <a:ext uri="{FF2B5EF4-FFF2-40B4-BE49-F238E27FC236}">
                <a16:creationId xmlns:a16="http://schemas.microsoft.com/office/drawing/2014/main" id="{5FF9D378-3B9C-9642-B02E-FFBC39320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007" y="1383527"/>
            <a:ext cx="4343400" cy="280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71667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5059048" y="4676856"/>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www.tutorialspoint.com</a:t>
            </a:r>
            <a:r>
              <a:rPr lang="en-IN" dirty="0"/>
              <a:t>/</a:t>
            </a:r>
            <a:r>
              <a:rPr lang="en-IN" dirty="0" err="1"/>
              <a:t>internet_technologies</a:t>
            </a:r>
            <a:r>
              <a:rPr lang="en-IN" dirty="0"/>
              <a:t>/images/internet-</a:t>
            </a:r>
            <a:r>
              <a:rPr lang="en-IN" dirty="0" err="1"/>
              <a:t>ftp_model.jpg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BA7DC73-3CF2-6040-ABBE-66849FF0A19B}"/>
              </a:ext>
            </a:extLst>
          </p:cNvPr>
          <p:cNvSpPr>
            <a:spLocks noChangeArrowheads="1"/>
          </p:cNvSpPr>
          <p:nvPr/>
        </p:nvSpPr>
        <p:spPr bwMode="auto">
          <a:xfrm>
            <a:off x="838562" y="731512"/>
            <a:ext cx="321273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rialMT"/>
              </a:rPr>
              <a:t>File Transfer Protocol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24577" name="Picture 1" descr="page255image5052976">
            <a:extLst>
              <a:ext uri="{FF2B5EF4-FFF2-40B4-BE49-F238E27FC236}">
                <a16:creationId xmlns:a16="http://schemas.microsoft.com/office/drawing/2014/main" id="{F2B3D016-B122-404F-ABB5-2F7657B79C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050" y="1219943"/>
            <a:ext cx="783590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57050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301697"/>
            <a:ext cx="4045200" cy="641400"/>
          </a:xfrm>
          <a:prstGeom prst="rect">
            <a:avLst/>
          </a:prstGeom>
        </p:spPr>
        <p:txBody>
          <a:bodyPr spcFirstLastPara="1" wrap="square" lIns="91425" tIns="91425" rIns="91425" bIns="91425" anchor="ctr" anchorCtr="0">
            <a:noAutofit/>
          </a:bodyPr>
          <a:lstStyle/>
          <a:p>
            <a:r>
              <a:rPr lang="en-IN" dirty="0"/>
              <a:t>Introduction </a:t>
            </a:r>
          </a:p>
        </p:txBody>
      </p:sp>
      <p:sp>
        <p:nvSpPr>
          <p:cNvPr id="75" name="Google Shape;75;p15"/>
          <p:cNvSpPr txBox="1">
            <a:spLocks noGrp="1"/>
          </p:cNvSpPr>
          <p:nvPr>
            <p:ph type="body" idx="2"/>
          </p:nvPr>
        </p:nvSpPr>
        <p:spPr>
          <a:xfrm>
            <a:off x="461850" y="2165732"/>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SMTP is a set of communication guidelines that allow software to transmit an electronic mail over the internet is called Simple Mail Transfer Protocol. </a:t>
            </a:r>
          </a:p>
          <a:p>
            <a:pPr>
              <a:lnSpc>
                <a:spcPct val="150000"/>
              </a:lnSpc>
            </a:pPr>
            <a:r>
              <a:rPr lang="en-IN" dirty="0"/>
              <a:t>It is a program used for sending messages to other computer users based on e-mail addresses. </a:t>
            </a:r>
            <a:endParaRPr lang="en-IN" dirty="0">
              <a:effectLst/>
            </a:endParaRPr>
          </a:p>
        </p:txBody>
      </p:sp>
      <p:sp>
        <p:nvSpPr>
          <p:cNvPr id="77" name="Google Shape;77;p15"/>
          <p:cNvSpPr txBox="1">
            <a:spLocks noGrp="1"/>
          </p:cNvSpPr>
          <p:nvPr>
            <p:ph type="body" idx="3"/>
          </p:nvPr>
        </p:nvSpPr>
        <p:spPr>
          <a:xfrm>
            <a:off x="5059048" y="448602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serversmtp.com</a:t>
            </a:r>
            <a:r>
              <a:rPr lang="en-IN" dirty="0"/>
              <a:t>/</a:t>
            </a:r>
            <a:r>
              <a:rPr lang="en-IN" dirty="0" err="1"/>
              <a:t>wp</a:t>
            </a:r>
            <a:r>
              <a:rPr lang="en-IN" dirty="0"/>
              <a:t>-content/uploads/2018/02/what-is-an-smtp-</a:t>
            </a:r>
            <a:r>
              <a:rPr lang="en-IN" dirty="0" err="1"/>
              <a:t>server.png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6503610-12B7-0F43-B20B-99A988852D93}"/>
              </a:ext>
            </a:extLst>
          </p:cNvPr>
          <p:cNvSpPr>
            <a:spLocks noChangeArrowheads="1"/>
          </p:cNvSpPr>
          <p:nvPr/>
        </p:nvSpPr>
        <p:spPr bwMode="auto">
          <a:xfrm>
            <a:off x="232659" y="758777"/>
            <a:ext cx="430919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Simple Mail Transfer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5603" name="Picture 3" descr="page256image5107296">
            <a:extLst>
              <a:ext uri="{FF2B5EF4-FFF2-40B4-BE49-F238E27FC236}">
                <a16:creationId xmlns:a16="http://schemas.microsoft.com/office/drawing/2014/main" id="{7A5BACDC-E5F5-6044-80C2-175F0F9352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5704" y="1121134"/>
            <a:ext cx="4508500" cy="32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97265"/>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301697"/>
            <a:ext cx="4045200" cy="641400"/>
          </a:xfrm>
          <a:prstGeom prst="rect">
            <a:avLst/>
          </a:prstGeom>
        </p:spPr>
        <p:txBody>
          <a:bodyPr spcFirstLastPara="1" wrap="square" lIns="91425" tIns="91425" rIns="91425" bIns="91425" anchor="ctr" anchorCtr="0">
            <a:noAutofit/>
          </a:bodyPr>
          <a:lstStyle/>
          <a:p>
            <a:r>
              <a:rPr lang="en-IN" dirty="0"/>
              <a:t>Introduction </a:t>
            </a:r>
          </a:p>
        </p:txBody>
      </p:sp>
      <p:sp>
        <p:nvSpPr>
          <p:cNvPr id="75" name="Google Shape;75;p15"/>
          <p:cNvSpPr txBox="1">
            <a:spLocks noGrp="1"/>
          </p:cNvSpPr>
          <p:nvPr>
            <p:ph type="body" idx="2"/>
          </p:nvPr>
        </p:nvSpPr>
        <p:spPr>
          <a:xfrm>
            <a:off x="374386" y="2165732"/>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It provides a mail exchange between users on the same or different computers, and it also supports: </a:t>
            </a:r>
          </a:p>
          <a:p>
            <a:pPr>
              <a:lnSpc>
                <a:spcPct val="150000"/>
              </a:lnSpc>
            </a:pPr>
            <a:r>
              <a:rPr lang="en-IN" dirty="0"/>
              <a:t>It can send a single message to one or more recipients. </a:t>
            </a:r>
          </a:p>
          <a:p>
            <a:pPr>
              <a:lnSpc>
                <a:spcPct val="150000"/>
              </a:lnSpc>
            </a:pPr>
            <a:r>
              <a:rPr lang="en-IN" dirty="0"/>
              <a:t>Sending message can include text, voice, video or graphics. </a:t>
            </a:r>
          </a:p>
          <a:p>
            <a:pPr>
              <a:lnSpc>
                <a:spcPct val="150000"/>
              </a:lnSpc>
            </a:pPr>
            <a:r>
              <a:rPr lang="en-IN" dirty="0"/>
              <a:t>It can also send the messages on</a:t>
            </a:r>
            <a:br>
              <a:rPr lang="en-IN" dirty="0"/>
            </a:br>
            <a:r>
              <a:rPr lang="en-IN" dirty="0"/>
              <a:t>networks outside the internet </a:t>
            </a:r>
          </a:p>
        </p:txBody>
      </p:sp>
      <p:sp>
        <p:nvSpPr>
          <p:cNvPr id="77" name="Google Shape;77;p15"/>
          <p:cNvSpPr txBox="1">
            <a:spLocks noGrp="1"/>
          </p:cNvSpPr>
          <p:nvPr>
            <p:ph type="body" idx="3"/>
          </p:nvPr>
        </p:nvSpPr>
        <p:spPr>
          <a:xfrm>
            <a:off x="5059048" y="448602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serversmtp.com</a:t>
            </a:r>
            <a:r>
              <a:rPr lang="en-IN" dirty="0"/>
              <a:t>/</a:t>
            </a:r>
            <a:r>
              <a:rPr lang="en-IN" dirty="0" err="1"/>
              <a:t>wp</a:t>
            </a:r>
            <a:r>
              <a:rPr lang="en-IN" dirty="0"/>
              <a:t>-content/uploads/2018/02/what-is-an-smtp-</a:t>
            </a:r>
            <a:r>
              <a:rPr lang="en-IN" dirty="0" err="1"/>
              <a:t>server.png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6503610-12B7-0F43-B20B-99A988852D93}"/>
              </a:ext>
            </a:extLst>
          </p:cNvPr>
          <p:cNvSpPr>
            <a:spLocks noChangeArrowheads="1"/>
          </p:cNvSpPr>
          <p:nvPr/>
        </p:nvSpPr>
        <p:spPr bwMode="auto">
          <a:xfrm>
            <a:off x="232659" y="758777"/>
            <a:ext cx="430919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Simple Mail Transfer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5603" name="Picture 3" descr="page256image5107296">
            <a:extLst>
              <a:ext uri="{FF2B5EF4-FFF2-40B4-BE49-F238E27FC236}">
                <a16:creationId xmlns:a16="http://schemas.microsoft.com/office/drawing/2014/main" id="{7A5BACDC-E5F5-6044-80C2-175F0F9352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5704" y="1121134"/>
            <a:ext cx="4508500" cy="3213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20652"/>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6503610-12B7-0F43-B20B-99A988852D93}"/>
              </a:ext>
            </a:extLst>
          </p:cNvPr>
          <p:cNvSpPr>
            <a:spLocks noChangeArrowheads="1"/>
          </p:cNvSpPr>
          <p:nvPr/>
        </p:nvSpPr>
        <p:spPr bwMode="auto">
          <a:xfrm>
            <a:off x="232659" y="758777"/>
            <a:ext cx="430919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Simple Mail Transfer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7649" name="Picture 1" descr="page258image5056896">
            <a:extLst>
              <a:ext uri="{FF2B5EF4-FFF2-40B4-BE49-F238E27FC236}">
                <a16:creationId xmlns:a16="http://schemas.microsoft.com/office/drawing/2014/main" id="{B7FE15F7-3AC9-2F46-9021-7F530B276C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443" y="1466017"/>
            <a:ext cx="82423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541999"/>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6503610-12B7-0F43-B20B-99A988852D93}"/>
              </a:ext>
            </a:extLst>
          </p:cNvPr>
          <p:cNvSpPr>
            <a:spLocks noChangeArrowheads="1"/>
          </p:cNvSpPr>
          <p:nvPr/>
        </p:nvSpPr>
        <p:spPr bwMode="auto">
          <a:xfrm>
            <a:off x="232659" y="758777"/>
            <a:ext cx="430919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Simple Mail Transfer Protocol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8673" name="Picture 1" descr="page259image5070560">
            <a:extLst>
              <a:ext uri="{FF2B5EF4-FFF2-40B4-BE49-F238E27FC236}">
                <a16:creationId xmlns:a16="http://schemas.microsoft.com/office/drawing/2014/main" id="{3541B537-B11E-E84A-BD6C-AE830334D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00" y="1407381"/>
            <a:ext cx="8483600" cy="354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169856"/>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301697"/>
            <a:ext cx="4045200" cy="641400"/>
          </a:xfrm>
          <a:prstGeom prst="rect">
            <a:avLst/>
          </a:prstGeom>
        </p:spPr>
        <p:txBody>
          <a:bodyPr spcFirstLastPara="1" wrap="square" lIns="91425" tIns="91425" rIns="91425" bIns="91425" anchor="ctr" anchorCtr="0">
            <a:noAutofit/>
          </a:bodyPr>
          <a:lstStyle/>
          <a:p>
            <a:r>
              <a:rPr lang="en-IN" dirty="0"/>
              <a:t>Introduction </a:t>
            </a:r>
          </a:p>
        </p:txBody>
      </p:sp>
      <p:sp>
        <p:nvSpPr>
          <p:cNvPr id="75" name="Google Shape;75;p15"/>
          <p:cNvSpPr txBox="1">
            <a:spLocks noGrp="1"/>
          </p:cNvSpPr>
          <p:nvPr>
            <p:ph type="body" idx="2"/>
          </p:nvPr>
        </p:nvSpPr>
        <p:spPr>
          <a:xfrm>
            <a:off x="374386" y="2165732"/>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OSI stands for Open Systems Interconnection. It has been developed by ISO – ‘International Organization of Standardization‘, in the year 1984. </a:t>
            </a:r>
          </a:p>
          <a:p>
            <a:pPr>
              <a:lnSpc>
                <a:spcPct val="150000"/>
              </a:lnSpc>
            </a:pPr>
            <a:r>
              <a:rPr lang="en-IN" dirty="0"/>
              <a:t>Designed to show the flow of moving data from one software application of one computer to another software application of another computer. </a:t>
            </a:r>
            <a:endParaRPr lang="en-IN" dirty="0">
              <a:effectLst/>
            </a:endParaRPr>
          </a:p>
        </p:txBody>
      </p:sp>
      <p:sp>
        <p:nvSpPr>
          <p:cNvPr id="77" name="Google Shape;77;p15"/>
          <p:cNvSpPr txBox="1">
            <a:spLocks noGrp="1"/>
          </p:cNvSpPr>
          <p:nvPr>
            <p:ph type="body" idx="3"/>
          </p:nvPr>
        </p:nvSpPr>
        <p:spPr>
          <a:xfrm>
            <a:off x="5059048" y="4637100"/>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cdn.educba.com</a:t>
            </a:r>
            <a:r>
              <a:rPr lang="en-IN" dirty="0"/>
              <a:t>/academy/</a:t>
            </a:r>
            <a:r>
              <a:rPr lang="en-IN" dirty="0" err="1"/>
              <a:t>wp</a:t>
            </a:r>
            <a:r>
              <a:rPr lang="en-IN" dirty="0"/>
              <a:t>-content/uploads/2019/07/OSI-</a:t>
            </a:r>
            <a:r>
              <a:rPr lang="en-IN" dirty="0" err="1"/>
              <a:t>Model.png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17411"/>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700" name="Picture 4" descr="page260image5096208">
            <a:extLst>
              <a:ext uri="{FF2B5EF4-FFF2-40B4-BE49-F238E27FC236}">
                <a16:creationId xmlns:a16="http://schemas.microsoft.com/office/drawing/2014/main" id="{BF3D05A5-8F11-0248-B8F2-F32AE11F3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616557"/>
            <a:ext cx="44323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015884"/>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548187"/>
            <a:ext cx="4045200" cy="641400"/>
          </a:xfrm>
          <a:prstGeom prst="rect">
            <a:avLst/>
          </a:prstGeom>
        </p:spPr>
        <p:txBody>
          <a:bodyPr spcFirstLastPara="1" wrap="square" lIns="91425" tIns="91425" rIns="91425" bIns="91425" anchor="ctr" anchorCtr="0">
            <a:noAutofit/>
          </a:bodyPr>
          <a:lstStyle/>
          <a:p>
            <a:r>
              <a:rPr lang="en-IN" dirty="0"/>
              <a:t>Introduction </a:t>
            </a:r>
          </a:p>
        </p:txBody>
      </p:sp>
      <p:sp>
        <p:nvSpPr>
          <p:cNvPr id="75" name="Google Shape;75;p15"/>
          <p:cNvSpPr txBox="1">
            <a:spLocks noGrp="1"/>
          </p:cNvSpPr>
          <p:nvPr>
            <p:ph type="body" idx="2"/>
          </p:nvPr>
        </p:nvSpPr>
        <p:spPr>
          <a:xfrm>
            <a:off x="374386" y="2165732"/>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Open Systems Interconnection (OSI) model is the virtual model which describes the Concept of a computer system with the concern of internal structure and technology. </a:t>
            </a:r>
            <a:endParaRPr lang="en-IN" dirty="0">
              <a:effectLst/>
            </a:endParaRPr>
          </a:p>
        </p:txBody>
      </p:sp>
      <p:sp>
        <p:nvSpPr>
          <p:cNvPr id="77" name="Google Shape;77;p15"/>
          <p:cNvSpPr txBox="1">
            <a:spLocks noGrp="1"/>
          </p:cNvSpPr>
          <p:nvPr>
            <p:ph type="body" idx="3"/>
          </p:nvPr>
        </p:nvSpPr>
        <p:spPr>
          <a:xfrm>
            <a:off x="5059048" y="4637100"/>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cdn.educba.com</a:t>
            </a:r>
            <a:r>
              <a:rPr lang="en-IN" dirty="0"/>
              <a:t>/academy/</a:t>
            </a:r>
            <a:r>
              <a:rPr lang="en-IN" dirty="0" err="1"/>
              <a:t>wp</a:t>
            </a:r>
            <a:r>
              <a:rPr lang="en-IN" dirty="0"/>
              <a:t>-content/uploads/2019/07/OSI-</a:t>
            </a:r>
            <a:r>
              <a:rPr lang="en-IN" dirty="0" err="1"/>
              <a:t>Model.png</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17413"/>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9700" name="Picture 4" descr="page260image5096208">
            <a:extLst>
              <a:ext uri="{FF2B5EF4-FFF2-40B4-BE49-F238E27FC236}">
                <a16:creationId xmlns:a16="http://schemas.microsoft.com/office/drawing/2014/main" id="{BF3D05A5-8F11-0248-B8F2-F32AE11F39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616557"/>
            <a:ext cx="44323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149508"/>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9460"/>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1745" name="Picture 1" descr="page262image7080128">
            <a:extLst>
              <a:ext uri="{FF2B5EF4-FFF2-40B4-BE49-F238E27FC236}">
                <a16:creationId xmlns:a16="http://schemas.microsoft.com/office/drawing/2014/main" id="{60643A5C-5D81-3D4B-9D51-0BC060333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113" y="1268898"/>
            <a:ext cx="7298615" cy="3837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2555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295636"/>
            <a:ext cx="4045200" cy="641400"/>
          </a:xfrm>
          <a:prstGeom prst="rect">
            <a:avLst/>
          </a:prstGeom>
        </p:spPr>
        <p:txBody>
          <a:bodyPr spcFirstLastPara="1" wrap="square" lIns="91425" tIns="91425" rIns="91425" bIns="91425" anchor="ctr" anchorCtr="0">
            <a:noAutofit/>
          </a:bodyPr>
          <a:lstStyle/>
          <a:p>
            <a:r>
              <a:rPr lang="en-IN" dirty="0"/>
              <a:t>Physical Layer Functions </a:t>
            </a:r>
            <a:endParaRPr lang="en-IN" dirty="0">
              <a:effectLst/>
            </a:endParaRPr>
          </a:p>
        </p:txBody>
      </p:sp>
      <p:sp>
        <p:nvSpPr>
          <p:cNvPr id="75" name="Google Shape;75;p15"/>
          <p:cNvSpPr txBox="1">
            <a:spLocks noGrp="1"/>
          </p:cNvSpPr>
          <p:nvPr>
            <p:ph type="body" idx="2"/>
          </p:nvPr>
        </p:nvSpPr>
        <p:spPr>
          <a:xfrm>
            <a:off x="374386" y="2087351"/>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The lowest layer of the OSI reference model is the physical layer. It is responsible for the actual physical connection between the devices. </a:t>
            </a:r>
          </a:p>
          <a:p>
            <a:pPr>
              <a:lnSpc>
                <a:spcPct val="150000"/>
              </a:lnSpc>
            </a:pPr>
            <a:r>
              <a:rPr lang="en-IN" dirty="0"/>
              <a:t>Bit synchronization </a:t>
            </a:r>
          </a:p>
          <a:p>
            <a:pPr>
              <a:lnSpc>
                <a:spcPct val="150000"/>
              </a:lnSpc>
            </a:pPr>
            <a:r>
              <a:rPr lang="en-IN" dirty="0"/>
              <a:t>Bit rate control </a:t>
            </a:r>
          </a:p>
          <a:p>
            <a:pPr>
              <a:lnSpc>
                <a:spcPct val="150000"/>
              </a:lnSpc>
            </a:pPr>
            <a:r>
              <a:rPr lang="en-IN" dirty="0"/>
              <a:t>Physical topologies and Transmission mode </a:t>
            </a:r>
            <a:endParaRPr lang="en-IN" dirty="0">
              <a:effectLst/>
            </a:endParaRPr>
          </a:p>
        </p:txBody>
      </p:sp>
      <p:sp>
        <p:nvSpPr>
          <p:cNvPr id="77" name="Google Shape;77;p15"/>
          <p:cNvSpPr txBox="1">
            <a:spLocks noGrp="1"/>
          </p:cNvSpPr>
          <p:nvPr>
            <p:ph type="body" idx="3"/>
          </p:nvPr>
        </p:nvSpPr>
        <p:spPr>
          <a:xfrm>
            <a:off x="5059048" y="447163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US" dirty="0">
                <a:solidFill>
                  <a:srgbClr val="565656"/>
                </a:solidFill>
                <a:latin typeface="ArialMT"/>
              </a:rPr>
              <a:t>    </a:t>
            </a:r>
            <a:r>
              <a:rPr lang="en-US" altLang="en-US" dirty="0">
                <a:solidFill>
                  <a:srgbClr val="565656"/>
                </a:solidFill>
                <a:latin typeface="ArialMT"/>
              </a:rPr>
              <a:t>https://</a:t>
            </a:r>
            <a:r>
              <a:rPr lang="en-US" altLang="en-US" dirty="0" err="1">
                <a:solidFill>
                  <a:srgbClr val="565656"/>
                </a:solidFill>
                <a:latin typeface="ArialMT"/>
              </a:rPr>
              <a:t>qph.fs.quoracdn.net</a:t>
            </a:r>
            <a:r>
              <a:rPr lang="en-US" altLang="en-US" dirty="0">
                <a:solidFill>
                  <a:srgbClr val="565656"/>
                </a:solidFill>
                <a:latin typeface="ArialMT"/>
              </a:rPr>
              <a:t>/main-qimg-2187fc128c7d7fe4aaaba74d2c4c7300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9461"/>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69" name="Picture 1" descr="page263image5096992">
            <a:extLst>
              <a:ext uri="{FF2B5EF4-FFF2-40B4-BE49-F238E27FC236}">
                <a16:creationId xmlns:a16="http://schemas.microsoft.com/office/drawing/2014/main" id="{42D3B17D-DD6D-6C40-87A5-BA3C640C8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497874"/>
            <a:ext cx="45720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584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43278"/>
            <a:ext cx="4572000" cy="394980"/>
          </a:xfrm>
          <a:prstGeom prst="rect">
            <a:avLst/>
          </a:prstGeom>
        </p:spPr>
        <p:txBody>
          <a:bodyPr vert="horz" wrap="square" lIns="0" tIns="12700" rIns="0" bIns="0" rtlCol="0">
            <a:spAutoFit/>
          </a:bodyPr>
          <a:lstStyle/>
          <a:p>
            <a:pPr marL="12700">
              <a:spcBef>
                <a:spcPts val="100"/>
              </a:spcBef>
            </a:pPr>
            <a:r>
              <a:rPr lang="en-IN" sz="2400" spc="-23" dirty="0"/>
              <a:t>Application</a:t>
            </a:r>
            <a:r>
              <a:rPr lang="en-IN" sz="2400" spc="263" dirty="0"/>
              <a:t> </a:t>
            </a:r>
            <a:r>
              <a:rPr lang="en-IN" sz="2400" spc="-8" dirty="0"/>
              <a:t>Software</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13766" y="1351417"/>
            <a:ext cx="2744470" cy="566822"/>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Feature of Application </a:t>
            </a:r>
            <a:r>
              <a:rPr lang="en-IN" sz="1800" spc="-11" dirty="0">
                <a:solidFill>
                  <a:srgbClr val="585858"/>
                </a:solidFill>
              </a:rPr>
              <a:t> </a:t>
            </a:r>
            <a:r>
              <a:rPr lang="en-IN" sz="1800" spc="-8" dirty="0">
                <a:solidFill>
                  <a:srgbClr val="585858"/>
                </a:solidFill>
              </a:rPr>
              <a:t>Software ?</a:t>
            </a:r>
            <a:endParaRPr lang="en-IN" sz="1800" dirty="0"/>
          </a:p>
        </p:txBody>
      </p:sp>
      <p:sp>
        <p:nvSpPr>
          <p:cNvPr id="9" name="object 3">
            <a:extLst>
              <a:ext uri="{FF2B5EF4-FFF2-40B4-BE49-F238E27FC236}">
                <a16:creationId xmlns:a16="http://schemas.microsoft.com/office/drawing/2014/main" id="{BB3884F2-2F14-4D1E-BCB5-6C4A9F093A34}"/>
              </a:ext>
            </a:extLst>
          </p:cNvPr>
          <p:cNvSpPr txBox="1"/>
          <p:nvPr/>
        </p:nvSpPr>
        <p:spPr>
          <a:xfrm>
            <a:off x="213360" y="2250325"/>
            <a:ext cx="4308050" cy="2113399"/>
          </a:xfrm>
          <a:prstGeom prst="rect">
            <a:avLst/>
          </a:prstGeom>
        </p:spPr>
        <p:txBody>
          <a:bodyPr vert="horz" wrap="square" lIns="0" tIns="12700" rIns="0" bIns="0" rtlCol="0">
            <a:spAutoFit/>
          </a:bodyPr>
          <a:lstStyle/>
          <a:p>
            <a:pPr marL="431800" indent="-419734">
              <a:lnSpc>
                <a:spcPct val="100000"/>
              </a:lnSpc>
              <a:spcBef>
                <a:spcPts val="415"/>
              </a:spcBef>
              <a:buSzPct val="90322"/>
              <a:buChar char="●"/>
              <a:tabLst>
                <a:tab pos="431800" algn="l"/>
                <a:tab pos="432434" algn="l"/>
              </a:tabLst>
            </a:pPr>
            <a:r>
              <a:rPr lang="en-IN" sz="1400" spc="-25" dirty="0">
                <a:latin typeface="Arial"/>
                <a:cs typeface="Arial"/>
              </a:rPr>
              <a:t>An </a:t>
            </a:r>
            <a:r>
              <a:rPr lang="en-IN" sz="1400" spc="-5" dirty="0">
                <a:latin typeface="Arial"/>
                <a:cs typeface="Arial"/>
              </a:rPr>
              <a:t>important </a:t>
            </a:r>
            <a:r>
              <a:rPr lang="en-IN" sz="1400" spc="10" dirty="0">
                <a:latin typeface="Arial"/>
                <a:cs typeface="Arial"/>
              </a:rPr>
              <a:t>feature </a:t>
            </a:r>
            <a:r>
              <a:rPr lang="en-IN" sz="1400" spc="20" dirty="0">
                <a:latin typeface="Arial"/>
                <a:cs typeface="Arial"/>
              </a:rPr>
              <a:t>of </a:t>
            </a:r>
            <a:r>
              <a:rPr lang="en-IN" sz="1400" dirty="0">
                <a:latin typeface="Arial"/>
                <a:cs typeface="Arial"/>
              </a:rPr>
              <a:t>Application</a:t>
            </a:r>
            <a:r>
              <a:rPr lang="en-IN" sz="1400" spc="140" dirty="0">
                <a:latin typeface="Arial"/>
                <a:cs typeface="Arial"/>
              </a:rPr>
              <a:t> </a:t>
            </a:r>
            <a:r>
              <a:rPr lang="en-IN" sz="1400" spc="20" dirty="0">
                <a:latin typeface="Arial"/>
                <a:cs typeface="Arial"/>
              </a:rPr>
              <a:t>Software:</a:t>
            </a:r>
            <a:endParaRPr lang="en-IN" sz="1400" dirty="0">
              <a:latin typeface="Arial"/>
              <a:cs typeface="Arial"/>
            </a:endParaRPr>
          </a:p>
          <a:p>
            <a:pPr marL="431800" indent="-419734">
              <a:lnSpc>
                <a:spcPct val="100000"/>
              </a:lnSpc>
              <a:spcBef>
                <a:spcPts val="320"/>
              </a:spcBef>
              <a:buSzPct val="90322"/>
              <a:buChar char="●"/>
              <a:tabLst>
                <a:tab pos="431800" algn="l"/>
                <a:tab pos="432434" algn="l"/>
              </a:tabLst>
            </a:pPr>
            <a:r>
              <a:rPr lang="en-IN" sz="1400" spc="20" dirty="0">
                <a:latin typeface="Arial"/>
                <a:cs typeface="Arial"/>
              </a:rPr>
              <a:t>Perform </a:t>
            </a:r>
            <a:r>
              <a:rPr lang="en-IN" sz="1400" spc="-10" dirty="0">
                <a:latin typeface="Arial"/>
                <a:cs typeface="Arial"/>
              </a:rPr>
              <a:t>more </a:t>
            </a:r>
            <a:r>
              <a:rPr lang="en-IN" sz="1400" spc="5" dirty="0">
                <a:latin typeface="Arial"/>
                <a:cs typeface="Arial"/>
              </a:rPr>
              <a:t>specialized </a:t>
            </a:r>
            <a:r>
              <a:rPr lang="en-IN" sz="1400" spc="15" dirty="0">
                <a:latin typeface="Arial"/>
                <a:cs typeface="Arial"/>
              </a:rPr>
              <a:t>tasks </a:t>
            </a:r>
            <a:r>
              <a:rPr lang="en-IN" sz="1400" spc="-10" dirty="0">
                <a:latin typeface="Arial"/>
                <a:cs typeface="Arial"/>
              </a:rPr>
              <a:t>like</a:t>
            </a:r>
            <a:r>
              <a:rPr lang="en-IN" sz="1400" spc="20" dirty="0">
                <a:latin typeface="Arial"/>
                <a:cs typeface="Arial"/>
              </a:rPr>
              <a:t> </a:t>
            </a:r>
            <a:r>
              <a:rPr lang="en-IN" sz="1400" spc="15" dirty="0">
                <a:latin typeface="Arial"/>
                <a:cs typeface="Arial"/>
              </a:rPr>
              <a:t>word</a:t>
            </a:r>
            <a:endParaRPr lang="en-IN" sz="1400" dirty="0">
              <a:latin typeface="Arial"/>
              <a:cs typeface="Arial"/>
            </a:endParaRPr>
          </a:p>
          <a:p>
            <a:pPr marL="431800" marR="92075">
              <a:lnSpc>
                <a:spcPts val="2250"/>
              </a:lnSpc>
              <a:spcBef>
                <a:spcPts val="70"/>
              </a:spcBef>
            </a:pPr>
            <a:r>
              <a:rPr lang="en-IN" sz="1400" spc="10" dirty="0">
                <a:latin typeface="Arial"/>
                <a:cs typeface="Arial"/>
              </a:rPr>
              <a:t>processing, </a:t>
            </a:r>
            <a:r>
              <a:rPr lang="en-IN" sz="1400" spc="15" dirty="0">
                <a:latin typeface="Arial"/>
                <a:cs typeface="Arial"/>
              </a:rPr>
              <a:t>spreadsheets, </a:t>
            </a:r>
            <a:r>
              <a:rPr lang="en-IN" sz="1400" spc="-10" dirty="0">
                <a:latin typeface="Arial"/>
                <a:cs typeface="Arial"/>
              </a:rPr>
              <a:t>email, </a:t>
            </a:r>
            <a:r>
              <a:rPr lang="en-IN" sz="1400" spc="-5" dirty="0">
                <a:latin typeface="Arial"/>
                <a:cs typeface="Arial"/>
              </a:rPr>
              <a:t>photo </a:t>
            </a:r>
            <a:r>
              <a:rPr lang="en-IN" sz="1400" dirty="0">
                <a:latin typeface="Arial"/>
                <a:cs typeface="Arial"/>
              </a:rPr>
              <a:t>editing,  </a:t>
            </a:r>
            <a:r>
              <a:rPr lang="en-IN" sz="1400" spc="25" dirty="0">
                <a:latin typeface="Arial"/>
                <a:cs typeface="Arial"/>
              </a:rPr>
              <a:t>etc.</a:t>
            </a:r>
            <a:endParaRPr lang="en-IN" sz="1400" dirty="0">
              <a:latin typeface="Arial"/>
              <a:cs typeface="Arial"/>
            </a:endParaRPr>
          </a:p>
          <a:p>
            <a:pPr marL="431800" indent="-419734">
              <a:lnSpc>
                <a:spcPct val="100000"/>
              </a:lnSpc>
              <a:spcBef>
                <a:spcPts val="180"/>
              </a:spcBef>
              <a:buSzPct val="90322"/>
              <a:buChar char="●"/>
              <a:tabLst>
                <a:tab pos="431800" algn="l"/>
                <a:tab pos="432434" algn="l"/>
              </a:tabLst>
            </a:pPr>
            <a:r>
              <a:rPr lang="en-IN" sz="1400" spc="10" dirty="0">
                <a:latin typeface="Arial"/>
                <a:cs typeface="Arial"/>
              </a:rPr>
              <a:t>It </a:t>
            </a:r>
            <a:r>
              <a:rPr lang="en-IN" sz="1400" dirty="0">
                <a:latin typeface="Arial"/>
                <a:cs typeface="Arial"/>
              </a:rPr>
              <a:t>needs </a:t>
            </a:r>
            <a:r>
              <a:rPr lang="en-IN" sz="1400" spc="-10" dirty="0">
                <a:latin typeface="Arial"/>
                <a:cs typeface="Arial"/>
              </a:rPr>
              <a:t>more </a:t>
            </a:r>
            <a:r>
              <a:rPr lang="en-IN" sz="1400" spc="15" dirty="0">
                <a:latin typeface="Arial"/>
                <a:cs typeface="Arial"/>
              </a:rPr>
              <a:t>storage </a:t>
            </a:r>
            <a:r>
              <a:rPr lang="en-IN" sz="1400" spc="20" dirty="0">
                <a:latin typeface="Arial"/>
                <a:cs typeface="Arial"/>
              </a:rPr>
              <a:t>space as </a:t>
            </a:r>
            <a:r>
              <a:rPr lang="en-IN" sz="1400" spc="15" dirty="0">
                <a:latin typeface="Arial"/>
                <a:cs typeface="Arial"/>
              </a:rPr>
              <a:t>it </a:t>
            </a:r>
            <a:r>
              <a:rPr lang="en-IN" sz="1400" spc="20" dirty="0">
                <a:latin typeface="Arial"/>
                <a:cs typeface="Arial"/>
              </a:rPr>
              <a:t>is </a:t>
            </a:r>
            <a:r>
              <a:rPr lang="en-IN" sz="1400" spc="-5" dirty="0">
                <a:latin typeface="Arial"/>
                <a:cs typeface="Arial"/>
              </a:rPr>
              <a:t>bigger</a:t>
            </a:r>
            <a:r>
              <a:rPr lang="en-IN" sz="1400" spc="80" dirty="0">
                <a:latin typeface="Arial"/>
                <a:cs typeface="Arial"/>
              </a:rPr>
              <a:t> </a:t>
            </a:r>
            <a:r>
              <a:rPr lang="en-IN" sz="1400" spc="20" dirty="0">
                <a:latin typeface="Arial"/>
                <a:cs typeface="Arial"/>
              </a:rPr>
              <a:t>in</a:t>
            </a:r>
            <a:endParaRPr lang="en-IN" sz="1400" dirty="0">
              <a:latin typeface="Arial"/>
              <a:cs typeface="Arial"/>
            </a:endParaRPr>
          </a:p>
          <a:p>
            <a:pPr marL="431800">
              <a:lnSpc>
                <a:spcPct val="100000"/>
              </a:lnSpc>
              <a:spcBef>
                <a:spcPts val="390"/>
              </a:spcBef>
            </a:pPr>
            <a:r>
              <a:rPr lang="en-IN" sz="1400" spc="-5" dirty="0">
                <a:latin typeface="Arial"/>
                <a:cs typeface="Arial"/>
              </a:rPr>
              <a:t>size</a:t>
            </a:r>
            <a:endParaRPr lang="en-IN" sz="1400" dirty="0">
              <a:latin typeface="Arial"/>
              <a:cs typeface="Arial"/>
            </a:endParaRPr>
          </a:p>
          <a:p>
            <a:pPr marL="431800" indent="-419734">
              <a:lnSpc>
                <a:spcPct val="100000"/>
              </a:lnSpc>
              <a:spcBef>
                <a:spcPts val="320"/>
              </a:spcBef>
              <a:buSzPct val="90322"/>
              <a:buChar char="●"/>
              <a:tabLst>
                <a:tab pos="431800" algn="l"/>
                <a:tab pos="432434" algn="l"/>
              </a:tabLst>
            </a:pPr>
            <a:r>
              <a:rPr lang="en-IN" sz="1400" spc="25" dirty="0">
                <a:latin typeface="Arial"/>
                <a:cs typeface="Arial"/>
              </a:rPr>
              <a:t>Easy </a:t>
            </a:r>
            <a:r>
              <a:rPr lang="en-IN" sz="1400" spc="15" dirty="0">
                <a:latin typeface="Arial"/>
                <a:cs typeface="Arial"/>
              </a:rPr>
              <a:t>to </a:t>
            </a:r>
            <a:r>
              <a:rPr lang="en-IN" sz="1400" spc="10" dirty="0">
                <a:latin typeface="Arial"/>
                <a:cs typeface="Arial"/>
              </a:rPr>
              <a:t>design </a:t>
            </a:r>
            <a:r>
              <a:rPr lang="en-IN" sz="1400" spc="5" dirty="0">
                <a:latin typeface="Arial"/>
                <a:cs typeface="Arial"/>
              </a:rPr>
              <a:t>and </a:t>
            </a:r>
            <a:r>
              <a:rPr lang="en-IN" sz="1400" spc="-10" dirty="0">
                <a:latin typeface="Arial"/>
                <a:cs typeface="Arial"/>
              </a:rPr>
              <a:t>more </a:t>
            </a:r>
            <a:r>
              <a:rPr lang="en-IN" sz="1400" spc="20" dirty="0">
                <a:latin typeface="Arial"/>
                <a:cs typeface="Arial"/>
              </a:rPr>
              <a:t>interactive for </a:t>
            </a:r>
            <a:r>
              <a:rPr lang="en-IN" sz="1400" spc="-5" dirty="0">
                <a:latin typeface="Arial"/>
                <a:cs typeface="Arial"/>
              </a:rPr>
              <a:t>the</a:t>
            </a:r>
            <a:r>
              <a:rPr lang="en-IN" sz="1400" spc="-25" dirty="0">
                <a:latin typeface="Arial"/>
                <a:cs typeface="Arial"/>
              </a:rPr>
              <a:t> </a:t>
            </a:r>
            <a:r>
              <a:rPr lang="en-IN" sz="1400" spc="10" dirty="0">
                <a:latin typeface="Arial"/>
                <a:cs typeface="Arial"/>
              </a:rPr>
              <a:t>user</a:t>
            </a:r>
            <a:endParaRPr lang="en-IN" sz="1400" dirty="0">
              <a:latin typeface="Arial"/>
              <a:cs typeface="Arial"/>
            </a:endParaRPr>
          </a:p>
          <a:p>
            <a:pPr marL="431800" indent="-419734">
              <a:lnSpc>
                <a:spcPct val="100000"/>
              </a:lnSpc>
              <a:spcBef>
                <a:spcPts val="395"/>
              </a:spcBef>
              <a:buSzPct val="90322"/>
              <a:buChar char="●"/>
              <a:tabLst>
                <a:tab pos="431800" algn="l"/>
                <a:tab pos="432434" algn="l"/>
              </a:tabLst>
            </a:pPr>
            <a:r>
              <a:rPr lang="en-IN" sz="1400" spc="-5" dirty="0">
                <a:latin typeface="Arial"/>
                <a:cs typeface="Arial"/>
              </a:rPr>
              <a:t>Generally </a:t>
            </a:r>
            <a:r>
              <a:rPr lang="en-IN" sz="1400" spc="15" dirty="0">
                <a:latin typeface="Arial"/>
                <a:cs typeface="Arial"/>
              </a:rPr>
              <a:t>written </a:t>
            </a:r>
            <a:r>
              <a:rPr lang="en-IN" sz="1400" spc="20" dirty="0">
                <a:latin typeface="Arial"/>
                <a:cs typeface="Arial"/>
              </a:rPr>
              <a:t>in </a:t>
            </a:r>
            <a:r>
              <a:rPr lang="en-IN" sz="1400" spc="15" dirty="0">
                <a:latin typeface="Arial"/>
                <a:cs typeface="Arial"/>
              </a:rPr>
              <a:t>a </a:t>
            </a:r>
            <a:r>
              <a:rPr lang="en-IN" sz="1400" spc="-5" dirty="0">
                <a:latin typeface="Arial"/>
                <a:cs typeface="Arial"/>
              </a:rPr>
              <a:t>high-level</a:t>
            </a:r>
            <a:r>
              <a:rPr lang="en-IN" sz="1400" spc="-15" dirty="0">
                <a:latin typeface="Arial"/>
                <a:cs typeface="Arial"/>
              </a:rPr>
              <a:t> </a:t>
            </a:r>
            <a:r>
              <a:rPr lang="en-IN" sz="1400" spc="-20" dirty="0">
                <a:latin typeface="Arial"/>
                <a:cs typeface="Arial"/>
              </a:rPr>
              <a:t>language</a:t>
            </a:r>
            <a:endParaRPr lang="en-IN" sz="1400" dirty="0">
              <a:latin typeface="Arial"/>
              <a:cs typeface="Arial"/>
            </a:endParaRPr>
          </a:p>
        </p:txBody>
      </p:sp>
      <p:sp>
        <p:nvSpPr>
          <p:cNvPr id="8" name="TextBox 7">
            <a:extLst>
              <a:ext uri="{FF2B5EF4-FFF2-40B4-BE49-F238E27FC236}">
                <a16:creationId xmlns:a16="http://schemas.microsoft.com/office/drawing/2014/main" id="{D7E65893-50DF-4611-8FED-94FAE0B9558F}"/>
              </a:ext>
            </a:extLst>
          </p:cNvPr>
          <p:cNvSpPr txBox="1"/>
          <p:nvPr/>
        </p:nvSpPr>
        <p:spPr>
          <a:xfrm>
            <a:off x="4680408" y="4546059"/>
            <a:ext cx="4572000" cy="461665"/>
          </a:xfrm>
          <a:prstGeom prst="rect">
            <a:avLst/>
          </a:prstGeom>
          <a:noFill/>
        </p:spPr>
        <p:txBody>
          <a:bodyPr wrap="square">
            <a:spAutoFit/>
          </a:bodyPr>
          <a:lstStyle/>
          <a:p>
            <a:r>
              <a:rPr lang="en-IN" sz="800" dirty="0"/>
              <a:t>Image source: </a:t>
            </a:r>
            <a:r>
              <a:rPr lang="en-IN" sz="800" dirty="0">
                <a:hlinkClick r:id="rId3"/>
              </a:rPr>
              <a:t>https://www.goodcore.co.uk/blog/wp-content/uploads/2019/08/types-of-software.png</a:t>
            </a:r>
            <a:endParaRPr lang="en-IN" sz="800" dirty="0"/>
          </a:p>
          <a:p>
            <a:endParaRPr lang="en-IN" sz="800" dirty="0"/>
          </a:p>
        </p:txBody>
      </p:sp>
      <p:pic>
        <p:nvPicPr>
          <p:cNvPr id="1026" name="Picture 2">
            <a:extLst>
              <a:ext uri="{FF2B5EF4-FFF2-40B4-BE49-F238E27FC236}">
                <a16:creationId xmlns:a16="http://schemas.microsoft.com/office/drawing/2014/main" id="{0D658E2C-8CBF-45A6-8C06-E6DC29AD4E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92" r="15464"/>
          <a:stretch/>
        </p:blipFill>
        <p:spPr bwMode="auto">
          <a:xfrm>
            <a:off x="4572000" y="1351417"/>
            <a:ext cx="4572000" cy="2875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506663"/>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408851"/>
            <a:ext cx="4045200" cy="641400"/>
          </a:xfrm>
          <a:prstGeom prst="rect">
            <a:avLst/>
          </a:prstGeom>
        </p:spPr>
        <p:txBody>
          <a:bodyPr spcFirstLastPara="1" wrap="square" lIns="91425" tIns="91425" rIns="91425" bIns="91425" anchor="ctr" anchorCtr="0">
            <a:noAutofit/>
          </a:bodyPr>
          <a:lstStyle/>
          <a:p>
            <a:r>
              <a:rPr lang="en-IN" dirty="0"/>
              <a:t>Physical Layer Functions </a:t>
            </a:r>
            <a:endParaRPr lang="en-IN" dirty="0">
              <a:effectLst/>
            </a:endParaRPr>
          </a:p>
        </p:txBody>
      </p:sp>
      <p:sp>
        <p:nvSpPr>
          <p:cNvPr id="75" name="Google Shape;75;p15"/>
          <p:cNvSpPr txBox="1">
            <a:spLocks noGrp="1"/>
          </p:cNvSpPr>
          <p:nvPr>
            <p:ph type="body" idx="2"/>
          </p:nvPr>
        </p:nvSpPr>
        <p:spPr>
          <a:xfrm>
            <a:off x="374386" y="2087351"/>
            <a:ext cx="3837000" cy="2605050"/>
          </a:xfrm>
          <a:prstGeom prst="rect">
            <a:avLst/>
          </a:prstGeom>
        </p:spPr>
        <p:txBody>
          <a:bodyPr spcFirstLastPara="1" wrap="square" lIns="91425" tIns="91425" rIns="91425" bIns="91425" anchor="ctr" anchorCtr="0">
            <a:noAutofit/>
          </a:bodyPr>
          <a:lstStyle/>
          <a:p>
            <a:pPr>
              <a:lnSpc>
                <a:spcPct val="200000"/>
              </a:lnSpc>
            </a:pPr>
            <a:r>
              <a:rPr lang="en-IN" dirty="0"/>
              <a:t>Hub, Repeater, Modem, Cables are Physical Layer devices. </a:t>
            </a:r>
          </a:p>
          <a:p>
            <a:pPr>
              <a:lnSpc>
                <a:spcPct val="200000"/>
              </a:lnSpc>
            </a:pPr>
            <a:r>
              <a:rPr lang="en-IN" dirty="0"/>
              <a:t>Network Layer, Data Link Layer and Physical Layer are also known as Lower Layers or Hardware Layers. </a:t>
            </a:r>
            <a:endParaRPr lang="en-IN" dirty="0">
              <a:effectLst/>
            </a:endParaRPr>
          </a:p>
        </p:txBody>
      </p:sp>
      <p:sp>
        <p:nvSpPr>
          <p:cNvPr id="77" name="Google Shape;77;p15"/>
          <p:cNvSpPr txBox="1">
            <a:spLocks noGrp="1"/>
          </p:cNvSpPr>
          <p:nvPr>
            <p:ph type="body" idx="3"/>
          </p:nvPr>
        </p:nvSpPr>
        <p:spPr>
          <a:xfrm>
            <a:off x="5059048" y="447163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US" dirty="0">
                <a:solidFill>
                  <a:srgbClr val="565656"/>
                </a:solidFill>
                <a:latin typeface="ArialMT"/>
              </a:rPr>
              <a:t>    </a:t>
            </a:r>
            <a:r>
              <a:rPr lang="en-US" altLang="en-US" dirty="0">
                <a:solidFill>
                  <a:srgbClr val="565656"/>
                </a:solidFill>
                <a:latin typeface="ArialMT"/>
              </a:rPr>
              <a:t>https://</a:t>
            </a:r>
            <a:r>
              <a:rPr lang="en-US" altLang="en-US" dirty="0" err="1">
                <a:solidFill>
                  <a:srgbClr val="565656"/>
                </a:solidFill>
                <a:latin typeface="ArialMT"/>
              </a:rPr>
              <a:t>qph.fs.quoracdn.net</a:t>
            </a:r>
            <a:r>
              <a:rPr lang="en-US" altLang="en-US" dirty="0">
                <a:solidFill>
                  <a:srgbClr val="565656"/>
                </a:solidFill>
                <a:latin typeface="ArialMT"/>
              </a:rPr>
              <a:t>/main-qimg-2187fc128c7d7fe4aaaba74d2c4c7300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25364"/>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69" name="Picture 1" descr="page263image5096992">
            <a:extLst>
              <a:ext uri="{FF2B5EF4-FFF2-40B4-BE49-F238E27FC236}">
                <a16:creationId xmlns:a16="http://schemas.microsoft.com/office/drawing/2014/main" id="{42D3B17D-DD6D-6C40-87A5-BA3C640C8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497874"/>
            <a:ext cx="45720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619204"/>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408851"/>
            <a:ext cx="4045200" cy="641400"/>
          </a:xfrm>
          <a:prstGeom prst="rect">
            <a:avLst/>
          </a:prstGeom>
        </p:spPr>
        <p:txBody>
          <a:bodyPr spcFirstLastPara="1" wrap="square" lIns="91425" tIns="91425" rIns="91425" bIns="91425" anchor="ctr" anchorCtr="0">
            <a:noAutofit/>
          </a:bodyPr>
          <a:lstStyle/>
          <a:p>
            <a:r>
              <a:rPr lang="en-IN" dirty="0"/>
              <a:t>Data Link Layer (DLL) Functions </a:t>
            </a:r>
            <a:endParaRPr lang="en-IN" dirty="0">
              <a:effectLst/>
            </a:endParaRPr>
          </a:p>
        </p:txBody>
      </p:sp>
      <p:sp>
        <p:nvSpPr>
          <p:cNvPr id="75" name="Google Shape;75;p15"/>
          <p:cNvSpPr txBox="1">
            <a:spLocks noGrp="1"/>
          </p:cNvSpPr>
          <p:nvPr>
            <p:ph type="body" idx="2"/>
          </p:nvPr>
        </p:nvSpPr>
        <p:spPr>
          <a:xfrm>
            <a:off x="374386" y="2139605"/>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The data link layer is responsible for the node to node delivery of the message. The main function of this layer is to make sure data transfer is error-free from one node to another, over the physical layer. </a:t>
            </a:r>
          </a:p>
          <a:p>
            <a:pPr>
              <a:lnSpc>
                <a:spcPct val="150000"/>
              </a:lnSpc>
            </a:pPr>
            <a:r>
              <a:rPr lang="en-IN" dirty="0"/>
              <a:t>Packet in Data Link layer is referred as Frame. </a:t>
            </a:r>
            <a:endParaRPr lang="en-IN" dirty="0">
              <a:effectLst/>
            </a:endParaRPr>
          </a:p>
        </p:txBody>
      </p:sp>
      <p:sp>
        <p:nvSpPr>
          <p:cNvPr id="77" name="Google Shape;77;p15"/>
          <p:cNvSpPr txBox="1">
            <a:spLocks noGrp="1"/>
          </p:cNvSpPr>
          <p:nvPr>
            <p:ph type="body" idx="3"/>
          </p:nvPr>
        </p:nvSpPr>
        <p:spPr>
          <a:xfrm>
            <a:off x="5059048" y="447163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electricalfundablog.com</a:t>
            </a:r>
            <a:r>
              <a:rPr lang="en-IN" dirty="0"/>
              <a:t>/</a:t>
            </a:r>
            <a:r>
              <a:rPr lang="en-IN" dirty="0" err="1"/>
              <a:t>wp</a:t>
            </a:r>
            <a:r>
              <a:rPr lang="en-IN" dirty="0"/>
              <a:t>-content/uploads/2018/09/3-Data-Link-Layer-in-OSI-Model.png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25365"/>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4817" name="Picture 1" descr="page265image5109648">
            <a:extLst>
              <a:ext uri="{FF2B5EF4-FFF2-40B4-BE49-F238E27FC236}">
                <a16:creationId xmlns:a16="http://schemas.microsoft.com/office/drawing/2014/main" id="{4473DC1B-131B-494B-B135-3B4590A6AC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027" y="1408851"/>
            <a:ext cx="4572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893547"/>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408851"/>
            <a:ext cx="4045200" cy="641400"/>
          </a:xfrm>
          <a:prstGeom prst="rect">
            <a:avLst/>
          </a:prstGeom>
        </p:spPr>
        <p:txBody>
          <a:bodyPr spcFirstLastPara="1" wrap="square" lIns="91425" tIns="91425" rIns="91425" bIns="91425" anchor="ctr" anchorCtr="0">
            <a:noAutofit/>
          </a:bodyPr>
          <a:lstStyle/>
          <a:p>
            <a:r>
              <a:rPr lang="en-IN" dirty="0"/>
              <a:t>Data Link Layer (DLL) Functions </a:t>
            </a:r>
            <a:endParaRPr lang="en-IN" dirty="0">
              <a:effectLst/>
            </a:endParaRPr>
          </a:p>
        </p:txBody>
      </p:sp>
      <p:sp>
        <p:nvSpPr>
          <p:cNvPr id="75" name="Google Shape;75;p15"/>
          <p:cNvSpPr txBox="1">
            <a:spLocks noGrp="1"/>
          </p:cNvSpPr>
          <p:nvPr>
            <p:ph type="body" idx="2"/>
          </p:nvPr>
        </p:nvSpPr>
        <p:spPr>
          <a:xfrm>
            <a:off x="374386" y="2139605"/>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Data Link layer is handled by the NIC (Network Interface Card) and device drivers of host machines. </a:t>
            </a:r>
          </a:p>
          <a:p>
            <a:pPr>
              <a:lnSpc>
                <a:spcPct val="150000"/>
              </a:lnSpc>
            </a:pPr>
            <a:r>
              <a:rPr lang="en-IN" dirty="0"/>
              <a:t>Switch &amp; Bridge are Data Link Layer devices. </a:t>
            </a:r>
          </a:p>
          <a:p>
            <a:pPr lvl="1">
              <a:lnSpc>
                <a:spcPct val="100000"/>
              </a:lnSpc>
              <a:buFont typeface="Wingdings" pitchFamily="2" charset="2"/>
              <a:buChar char="Ø"/>
            </a:pPr>
            <a:r>
              <a:rPr lang="en-IN" dirty="0"/>
              <a:t>Logical Link Control (LLC) </a:t>
            </a:r>
          </a:p>
          <a:p>
            <a:pPr lvl="1">
              <a:lnSpc>
                <a:spcPct val="100000"/>
              </a:lnSpc>
              <a:buFont typeface="Wingdings" pitchFamily="2" charset="2"/>
              <a:buChar char="Ø"/>
            </a:pPr>
            <a:r>
              <a:rPr lang="en-IN" dirty="0"/>
              <a:t>Media Access Control (MAC) </a:t>
            </a:r>
            <a:endParaRPr lang="en-IN" dirty="0">
              <a:effectLst/>
            </a:endParaRPr>
          </a:p>
        </p:txBody>
      </p:sp>
      <p:sp>
        <p:nvSpPr>
          <p:cNvPr id="77" name="Google Shape;77;p15"/>
          <p:cNvSpPr txBox="1">
            <a:spLocks noGrp="1"/>
          </p:cNvSpPr>
          <p:nvPr>
            <p:ph type="body" idx="3"/>
          </p:nvPr>
        </p:nvSpPr>
        <p:spPr>
          <a:xfrm>
            <a:off x="5059048" y="447163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electricalfundablog.com</a:t>
            </a:r>
            <a:r>
              <a:rPr lang="en-IN" dirty="0"/>
              <a:t>/</a:t>
            </a:r>
            <a:r>
              <a:rPr lang="en-IN" dirty="0" err="1"/>
              <a:t>wp</a:t>
            </a:r>
            <a:r>
              <a:rPr lang="en-IN" dirty="0"/>
              <a:t>-content/uploads/2018/09/3-Data-Link-Layer-in-OSI-Model.png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9462"/>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4817" name="Picture 1" descr="page265image5109648">
            <a:extLst>
              <a:ext uri="{FF2B5EF4-FFF2-40B4-BE49-F238E27FC236}">
                <a16:creationId xmlns:a16="http://schemas.microsoft.com/office/drawing/2014/main" id="{4473DC1B-131B-494B-B135-3B4590A6AC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0027" y="1408851"/>
            <a:ext cx="4572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512019"/>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408851"/>
            <a:ext cx="4045200" cy="641400"/>
          </a:xfrm>
          <a:prstGeom prst="rect">
            <a:avLst/>
          </a:prstGeom>
        </p:spPr>
        <p:txBody>
          <a:bodyPr spcFirstLastPara="1" wrap="square" lIns="91425" tIns="91425" rIns="91425" bIns="91425" anchor="ctr" anchorCtr="0">
            <a:noAutofit/>
          </a:bodyPr>
          <a:lstStyle/>
          <a:p>
            <a:r>
              <a:rPr lang="en-IN" dirty="0"/>
              <a:t>Data Link Layer (DLL) Functions </a:t>
            </a:r>
            <a:endParaRPr lang="en-IN" dirty="0">
              <a:effectLst/>
            </a:endParaRPr>
          </a:p>
        </p:txBody>
      </p:sp>
      <p:sp>
        <p:nvSpPr>
          <p:cNvPr id="75" name="Google Shape;75;p15"/>
          <p:cNvSpPr txBox="1">
            <a:spLocks noGrp="1"/>
          </p:cNvSpPr>
          <p:nvPr>
            <p:ph type="body" idx="2"/>
          </p:nvPr>
        </p:nvSpPr>
        <p:spPr>
          <a:xfrm>
            <a:off x="374386" y="2139605"/>
            <a:ext cx="3837000" cy="2605050"/>
          </a:xfrm>
          <a:prstGeom prst="rect">
            <a:avLst/>
          </a:prstGeom>
        </p:spPr>
        <p:txBody>
          <a:bodyPr spcFirstLastPara="1" wrap="square" lIns="91425" tIns="91425" rIns="91425" bIns="91425" anchor="ctr" anchorCtr="0">
            <a:noAutofit/>
          </a:bodyPr>
          <a:lstStyle/>
          <a:p>
            <a:pPr>
              <a:lnSpc>
                <a:spcPct val="200000"/>
              </a:lnSpc>
            </a:pPr>
            <a:r>
              <a:rPr lang="en-IN" dirty="0"/>
              <a:t>Framing </a:t>
            </a:r>
          </a:p>
          <a:p>
            <a:pPr>
              <a:lnSpc>
                <a:spcPct val="200000"/>
              </a:lnSpc>
            </a:pPr>
            <a:r>
              <a:rPr lang="en-IN" dirty="0"/>
              <a:t>Physical addressing </a:t>
            </a:r>
          </a:p>
          <a:p>
            <a:pPr>
              <a:lnSpc>
                <a:spcPct val="200000"/>
              </a:lnSpc>
            </a:pPr>
            <a:r>
              <a:rPr lang="en-IN" dirty="0"/>
              <a:t>Error control </a:t>
            </a:r>
          </a:p>
          <a:p>
            <a:pPr>
              <a:lnSpc>
                <a:spcPct val="200000"/>
              </a:lnSpc>
            </a:pPr>
            <a:r>
              <a:rPr lang="en-IN" dirty="0"/>
              <a:t>Flow Control </a:t>
            </a:r>
          </a:p>
          <a:p>
            <a:pPr>
              <a:lnSpc>
                <a:spcPct val="200000"/>
              </a:lnSpc>
            </a:pPr>
            <a:r>
              <a:rPr lang="en-IN" dirty="0"/>
              <a:t>Access control </a:t>
            </a:r>
            <a:endParaRPr lang="en-IN" dirty="0">
              <a:effectLst/>
            </a:endParaRPr>
          </a:p>
        </p:txBody>
      </p:sp>
      <p:sp>
        <p:nvSpPr>
          <p:cNvPr id="77" name="Google Shape;77;p15"/>
          <p:cNvSpPr txBox="1">
            <a:spLocks noGrp="1"/>
          </p:cNvSpPr>
          <p:nvPr>
            <p:ph type="body" idx="3"/>
          </p:nvPr>
        </p:nvSpPr>
        <p:spPr>
          <a:xfrm>
            <a:off x="5059048" y="447163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ars.els-cdn.com</a:t>
            </a:r>
            <a:r>
              <a:rPr lang="en-IN" dirty="0"/>
              <a:t>/content/image/3-s2.0-B9780123821966000029-f02-31-9780123821966.jpg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65122"/>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6865" name="Picture 1" descr="page267image5081200">
            <a:extLst>
              <a:ext uri="{FF2B5EF4-FFF2-40B4-BE49-F238E27FC236}">
                <a16:creationId xmlns:a16="http://schemas.microsoft.com/office/drawing/2014/main" id="{7FFD91DB-73A7-2247-8004-32A24AA77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9137" y="1674596"/>
            <a:ext cx="46736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4779256"/>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408851"/>
            <a:ext cx="4045200" cy="641400"/>
          </a:xfrm>
          <a:prstGeom prst="rect">
            <a:avLst/>
          </a:prstGeom>
        </p:spPr>
        <p:txBody>
          <a:bodyPr spcFirstLastPara="1" wrap="square" lIns="91425" tIns="91425" rIns="91425" bIns="91425" anchor="ctr" anchorCtr="0">
            <a:noAutofit/>
          </a:bodyPr>
          <a:lstStyle/>
          <a:p>
            <a:r>
              <a:rPr lang="en-IN" dirty="0"/>
              <a:t>Data Link Layer (DLL) Functions </a:t>
            </a:r>
            <a:endParaRPr lang="en-IN" dirty="0">
              <a:effectLst/>
            </a:endParaRPr>
          </a:p>
        </p:txBody>
      </p:sp>
      <p:sp>
        <p:nvSpPr>
          <p:cNvPr id="75" name="Google Shape;75;p15"/>
          <p:cNvSpPr txBox="1">
            <a:spLocks noGrp="1"/>
          </p:cNvSpPr>
          <p:nvPr>
            <p:ph type="body" idx="2"/>
          </p:nvPr>
        </p:nvSpPr>
        <p:spPr>
          <a:xfrm>
            <a:off x="374386" y="2139605"/>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Packet in Data Link layer is referred as Frame. </a:t>
            </a:r>
          </a:p>
          <a:p>
            <a:pPr>
              <a:lnSpc>
                <a:spcPct val="150000"/>
              </a:lnSpc>
            </a:pPr>
            <a:r>
              <a:rPr lang="en-IN" dirty="0"/>
              <a:t>Data Link layer is handled by the NIC (Network Interface Card) and device drivers of host machines. </a:t>
            </a:r>
          </a:p>
          <a:p>
            <a:pPr>
              <a:lnSpc>
                <a:spcPct val="150000"/>
              </a:lnSpc>
            </a:pPr>
            <a:r>
              <a:rPr lang="en-IN" dirty="0"/>
              <a:t>Switch &amp; Bridge are Data Link Layer devices. </a:t>
            </a:r>
            <a:endParaRPr lang="en-IN" dirty="0">
              <a:effectLst/>
            </a:endParaRPr>
          </a:p>
        </p:txBody>
      </p:sp>
      <p:sp>
        <p:nvSpPr>
          <p:cNvPr id="77" name="Google Shape;77;p15"/>
          <p:cNvSpPr txBox="1">
            <a:spLocks noGrp="1"/>
          </p:cNvSpPr>
          <p:nvPr>
            <p:ph type="body" idx="3"/>
          </p:nvPr>
        </p:nvSpPr>
        <p:spPr>
          <a:xfrm>
            <a:off x="5059048" y="447163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ars.els-cdn.com</a:t>
            </a:r>
            <a:r>
              <a:rPr lang="en-IN" dirty="0"/>
              <a:t>/content/image/3-s2.0-B9780123821966000029-f02-31-9780123821966.jpg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25366"/>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6865" name="Picture 1" descr="page267image5081200">
            <a:extLst>
              <a:ext uri="{FF2B5EF4-FFF2-40B4-BE49-F238E27FC236}">
                <a16:creationId xmlns:a16="http://schemas.microsoft.com/office/drawing/2014/main" id="{7FFD91DB-73A7-2247-8004-32A24AA77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9137" y="1674596"/>
            <a:ext cx="46736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106598"/>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408851"/>
            <a:ext cx="4045200" cy="641400"/>
          </a:xfrm>
          <a:prstGeom prst="rect">
            <a:avLst/>
          </a:prstGeom>
        </p:spPr>
        <p:txBody>
          <a:bodyPr spcFirstLastPara="1" wrap="square" lIns="91425" tIns="91425" rIns="91425" bIns="91425" anchor="ctr" anchorCtr="0">
            <a:noAutofit/>
          </a:bodyPr>
          <a:lstStyle/>
          <a:p>
            <a:r>
              <a:rPr lang="en-IN" dirty="0"/>
              <a:t>Network Layer Functions </a:t>
            </a:r>
            <a:endParaRPr lang="en-IN" dirty="0">
              <a:effectLst/>
            </a:endParaRPr>
          </a:p>
        </p:txBody>
      </p:sp>
      <p:sp>
        <p:nvSpPr>
          <p:cNvPr id="75" name="Google Shape;75;p15"/>
          <p:cNvSpPr txBox="1">
            <a:spLocks noGrp="1"/>
          </p:cNvSpPr>
          <p:nvPr>
            <p:ph type="body" idx="2"/>
          </p:nvPr>
        </p:nvSpPr>
        <p:spPr>
          <a:xfrm>
            <a:off x="374386" y="2139605"/>
            <a:ext cx="3837000" cy="2605050"/>
          </a:xfrm>
          <a:prstGeom prst="rect">
            <a:avLst/>
          </a:prstGeom>
        </p:spPr>
        <p:txBody>
          <a:bodyPr spcFirstLastPara="1" wrap="square" lIns="91425" tIns="91425" rIns="91425" bIns="91425" anchor="ctr" anchorCtr="0">
            <a:noAutofit/>
          </a:bodyPr>
          <a:lstStyle/>
          <a:p>
            <a:pPr>
              <a:lnSpc>
                <a:spcPct val="150000"/>
              </a:lnSpc>
            </a:pPr>
            <a:r>
              <a:rPr lang="en-IN" dirty="0"/>
              <a:t>Network layer works for the transmission of data from one host to the other located in different networks. It also takes care of packet routing. </a:t>
            </a:r>
          </a:p>
          <a:p>
            <a:pPr>
              <a:lnSpc>
                <a:spcPct val="150000"/>
              </a:lnSpc>
            </a:pPr>
            <a:r>
              <a:rPr lang="en-IN" dirty="0"/>
              <a:t>Routing: The network layer protocols determine which route is suitable from source to destination. </a:t>
            </a:r>
          </a:p>
          <a:p>
            <a:pPr>
              <a:lnSpc>
                <a:spcPct val="150000"/>
              </a:lnSpc>
            </a:pPr>
            <a:r>
              <a:rPr lang="en-IN" dirty="0"/>
              <a:t>Logical Addressing </a:t>
            </a:r>
          </a:p>
        </p:txBody>
      </p:sp>
      <p:sp>
        <p:nvSpPr>
          <p:cNvPr id="77" name="Google Shape;77;p15"/>
          <p:cNvSpPr txBox="1">
            <a:spLocks noGrp="1"/>
          </p:cNvSpPr>
          <p:nvPr>
            <p:ph type="body" idx="3"/>
          </p:nvPr>
        </p:nvSpPr>
        <p:spPr>
          <a:xfrm>
            <a:off x="5059048" y="447163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fossbytes.com</a:t>
            </a:r>
            <a:r>
              <a:rPr lang="en-IN" dirty="0"/>
              <a:t>/</a:t>
            </a:r>
            <a:r>
              <a:rPr lang="en-IN" dirty="0" err="1"/>
              <a:t>wp</a:t>
            </a:r>
            <a:r>
              <a:rPr lang="en-IN" dirty="0"/>
              <a:t>-content/uploads/2016/04/network-layer-</a:t>
            </a:r>
            <a:r>
              <a:rPr lang="en-IN" dirty="0" err="1"/>
              <a:t>osi</a:t>
            </a:r>
            <a:r>
              <a:rPr lang="en-IN" dirty="0"/>
              <a:t>-</a:t>
            </a:r>
            <a:r>
              <a:rPr lang="en-IN" dirty="0" err="1"/>
              <a:t>model.jpg</a:t>
            </a:r>
            <a:r>
              <a:rPr lang="en-IN" dirty="0"/>
              <a:t> </a:t>
            </a:r>
          </a:p>
          <a:p>
            <a:pPr marL="0" indent="0">
              <a:lnSpc>
                <a:spcPct val="100000"/>
              </a:lnSpc>
              <a:spcAft>
                <a:spcPts val="1600"/>
              </a:spcAft>
              <a:buNone/>
            </a:pPr>
            <a:r>
              <a:rPr lang="en-IN" dirty="0"/>
              <a:t>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9461"/>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8913" name="Picture 1" descr="page269image5082880">
            <a:extLst>
              <a:ext uri="{FF2B5EF4-FFF2-40B4-BE49-F238E27FC236}">
                <a16:creationId xmlns:a16="http://schemas.microsoft.com/office/drawing/2014/main" id="{D19ADB30-72F0-6D47-AB1B-2A28D25C58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839" y="1729551"/>
            <a:ext cx="45085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2544"/>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3997" y="1623536"/>
            <a:ext cx="4045200" cy="641400"/>
          </a:xfrm>
          <a:prstGeom prst="rect">
            <a:avLst/>
          </a:prstGeom>
        </p:spPr>
        <p:txBody>
          <a:bodyPr spcFirstLastPara="1" wrap="square" lIns="91425" tIns="91425" rIns="91425" bIns="91425" anchor="ctr" anchorCtr="0">
            <a:noAutofit/>
          </a:bodyPr>
          <a:lstStyle/>
          <a:p>
            <a:r>
              <a:rPr lang="en-IN" dirty="0"/>
              <a:t>Network Layer Functions </a:t>
            </a:r>
            <a:endParaRPr lang="en-IN" dirty="0">
              <a:effectLst/>
            </a:endParaRPr>
          </a:p>
        </p:txBody>
      </p:sp>
      <p:sp>
        <p:nvSpPr>
          <p:cNvPr id="75" name="Google Shape;75;p15"/>
          <p:cNvSpPr txBox="1">
            <a:spLocks noGrp="1"/>
          </p:cNvSpPr>
          <p:nvPr>
            <p:ph type="body" idx="2"/>
          </p:nvPr>
        </p:nvSpPr>
        <p:spPr>
          <a:xfrm>
            <a:off x="374386" y="2139605"/>
            <a:ext cx="3837000" cy="2605050"/>
          </a:xfrm>
          <a:prstGeom prst="rect">
            <a:avLst/>
          </a:prstGeom>
        </p:spPr>
        <p:txBody>
          <a:bodyPr spcFirstLastPara="1" wrap="square" lIns="91425" tIns="91425" rIns="91425" bIns="91425" anchor="ctr" anchorCtr="0">
            <a:noAutofit/>
          </a:bodyPr>
          <a:lstStyle/>
          <a:p>
            <a:pPr>
              <a:lnSpc>
                <a:spcPct val="200000"/>
              </a:lnSpc>
            </a:pPr>
            <a:r>
              <a:rPr lang="en-IN" dirty="0"/>
              <a:t>Segment in Network layer is referred as Packet. </a:t>
            </a:r>
          </a:p>
          <a:p>
            <a:pPr>
              <a:lnSpc>
                <a:spcPct val="200000"/>
              </a:lnSpc>
            </a:pPr>
            <a:r>
              <a:rPr lang="en-IN" dirty="0"/>
              <a:t>Network layer is implemented by networking devices such as routers. </a:t>
            </a:r>
            <a:endParaRPr lang="en-IN" dirty="0">
              <a:effectLst/>
            </a:endParaRPr>
          </a:p>
        </p:txBody>
      </p:sp>
      <p:sp>
        <p:nvSpPr>
          <p:cNvPr id="77" name="Google Shape;77;p15"/>
          <p:cNvSpPr txBox="1">
            <a:spLocks noGrp="1"/>
          </p:cNvSpPr>
          <p:nvPr>
            <p:ph type="body" idx="3"/>
          </p:nvPr>
        </p:nvSpPr>
        <p:spPr>
          <a:xfrm>
            <a:off x="5059048" y="4471635"/>
            <a:ext cx="3914900" cy="173437"/>
          </a:xfrm>
          <a:prstGeom prst="rect">
            <a:avLst/>
          </a:prstGeom>
        </p:spPr>
        <p:txBody>
          <a:bodyPr spcFirstLastPara="1" wrap="square" lIns="91425" tIns="91425" rIns="91425" bIns="91425" anchor="t" anchorCtr="0">
            <a:noAutofit/>
          </a:bodyPr>
          <a:lstStyle/>
          <a:p>
            <a:pPr marL="0" indent="0">
              <a:lnSpc>
                <a:spcPct val="100000"/>
              </a:lnSpc>
              <a:spcAft>
                <a:spcPts val="1600"/>
              </a:spcAft>
              <a:buNone/>
            </a:pPr>
            <a:r>
              <a:rPr lang="en" dirty="0"/>
              <a:t>Image Source:                                                                                           </a:t>
            </a:r>
            <a:r>
              <a:rPr lang="en-IN" dirty="0"/>
              <a:t>https://</a:t>
            </a:r>
            <a:r>
              <a:rPr lang="en-IN" dirty="0" err="1"/>
              <a:t>fossbytes.com</a:t>
            </a:r>
            <a:r>
              <a:rPr lang="en-IN" dirty="0"/>
              <a:t>/</a:t>
            </a:r>
            <a:r>
              <a:rPr lang="en-IN" dirty="0" err="1"/>
              <a:t>wp</a:t>
            </a:r>
            <a:r>
              <a:rPr lang="en-IN" dirty="0"/>
              <a:t>-content/uploads/2016/04/network-layer-</a:t>
            </a:r>
            <a:r>
              <a:rPr lang="en-IN" dirty="0" err="1"/>
              <a:t>osi</a:t>
            </a:r>
            <a:r>
              <a:rPr lang="en-IN" dirty="0"/>
              <a:t>-</a:t>
            </a:r>
            <a:r>
              <a:rPr lang="en-IN" dirty="0" err="1"/>
              <a:t>model.jpg</a:t>
            </a:r>
            <a:r>
              <a:rPr lang="en-IN" dirty="0"/>
              <a:t> </a:t>
            </a:r>
          </a:p>
          <a:p>
            <a:pPr marL="0" indent="0">
              <a:lnSpc>
                <a:spcPct val="100000"/>
              </a:lnSpc>
              <a:spcAft>
                <a:spcPts val="1600"/>
              </a:spcAft>
              <a:buNone/>
            </a:pPr>
            <a:r>
              <a:rPr lang="en-IN" dirty="0"/>
              <a:t>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9462"/>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8913" name="Picture 1" descr="page269image5082880">
            <a:extLst>
              <a:ext uri="{FF2B5EF4-FFF2-40B4-BE49-F238E27FC236}">
                <a16:creationId xmlns:a16="http://schemas.microsoft.com/office/drawing/2014/main" id="{D19ADB30-72F0-6D47-AB1B-2A28D25C58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839" y="1729551"/>
            <a:ext cx="4508500" cy="248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34958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23752" y="1260632"/>
            <a:ext cx="4045200" cy="641400"/>
          </a:xfrm>
          <a:prstGeom prst="rect">
            <a:avLst/>
          </a:prstGeom>
        </p:spPr>
        <p:txBody>
          <a:bodyPr spcFirstLastPara="1" wrap="square" lIns="91425" tIns="91425" rIns="91425" bIns="91425" anchor="ctr" anchorCtr="0">
            <a:noAutofit/>
          </a:bodyPr>
          <a:lstStyle/>
          <a:p>
            <a:r>
              <a:rPr lang="en-IN" dirty="0"/>
              <a:t>Transport Layer Functions </a:t>
            </a:r>
            <a:endParaRPr lang="en-IN" dirty="0">
              <a:effectLst/>
            </a:endParaRPr>
          </a:p>
        </p:txBody>
      </p:sp>
      <p:sp>
        <p:nvSpPr>
          <p:cNvPr id="75" name="Google Shape;75;p15"/>
          <p:cNvSpPr txBox="1">
            <a:spLocks noGrp="1"/>
          </p:cNvSpPr>
          <p:nvPr>
            <p:ph type="body" idx="2"/>
          </p:nvPr>
        </p:nvSpPr>
        <p:spPr>
          <a:xfrm>
            <a:off x="374386" y="1876506"/>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Service provided by transport layer </a:t>
            </a:r>
          </a:p>
          <a:p>
            <a:pPr>
              <a:lnSpc>
                <a:spcPct val="150000"/>
              </a:lnSpc>
            </a:pPr>
            <a:r>
              <a:rPr lang="en-IN" dirty="0"/>
              <a:t>Connection Oriented Service: It is a three-phase process which include </a:t>
            </a:r>
          </a:p>
          <a:p>
            <a:pPr marL="139700" indent="0">
              <a:lnSpc>
                <a:spcPct val="150000"/>
              </a:lnSpc>
              <a:buNone/>
            </a:pPr>
            <a:r>
              <a:rPr lang="en-IN" dirty="0"/>
              <a:t>          – Connection Establishment</a:t>
            </a:r>
            <a:br>
              <a:rPr lang="en-IN" dirty="0"/>
            </a:br>
            <a:r>
              <a:rPr lang="en-IN" dirty="0"/>
              <a:t>          – Data Transfer </a:t>
            </a:r>
          </a:p>
          <a:p>
            <a:pPr marL="139700" indent="0">
              <a:lnSpc>
                <a:spcPct val="150000"/>
              </a:lnSpc>
              <a:buNone/>
            </a:pPr>
            <a:r>
              <a:rPr lang="en-IN" dirty="0"/>
              <a:t>          – Termination / disconnection Connection less service: It is a one-phase process and includes Data Transfer </a:t>
            </a:r>
          </a:p>
        </p:txBody>
      </p:sp>
      <p:sp>
        <p:nvSpPr>
          <p:cNvPr id="77" name="Google Shape;77;p15"/>
          <p:cNvSpPr txBox="1">
            <a:spLocks noGrp="1"/>
          </p:cNvSpPr>
          <p:nvPr>
            <p:ph type="body" idx="3"/>
          </p:nvPr>
        </p:nvSpPr>
        <p:spPr>
          <a:xfrm>
            <a:off x="4627659" y="4344415"/>
            <a:ext cx="4346289" cy="132170"/>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https://</a:t>
            </a:r>
            <a:r>
              <a:rPr lang="en-IN" dirty="0" err="1"/>
              <a:t>www.technologyuk.net</a:t>
            </a:r>
            <a:r>
              <a:rPr lang="en-IN" dirty="0"/>
              <a:t>/computing/</a:t>
            </a:r>
            <a:r>
              <a:rPr lang="en-IN" dirty="0" err="1"/>
              <a:t>computernetworks</a:t>
            </a:r>
            <a:r>
              <a:rPr lang="en-IN" dirty="0"/>
              <a:t>/internet/images/</a:t>
            </a:r>
            <a:r>
              <a:rPr lang="en-IN" dirty="0" err="1"/>
              <a:t>tcp_end_to_end_communicati</a:t>
            </a:r>
            <a:r>
              <a:rPr lang="en-IN" dirty="0"/>
              <a:t>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9462"/>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0961" name="Picture 1" descr="page271image5102704">
            <a:extLst>
              <a:ext uri="{FF2B5EF4-FFF2-40B4-BE49-F238E27FC236}">
                <a16:creationId xmlns:a16="http://schemas.microsoft.com/office/drawing/2014/main" id="{646F9DD0-81B1-AA43-BEB8-A0EA972E0E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701579"/>
            <a:ext cx="45085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2151927"/>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23752" y="1260632"/>
            <a:ext cx="4045200" cy="641400"/>
          </a:xfrm>
          <a:prstGeom prst="rect">
            <a:avLst/>
          </a:prstGeom>
        </p:spPr>
        <p:txBody>
          <a:bodyPr spcFirstLastPara="1" wrap="square" lIns="91425" tIns="91425" rIns="91425" bIns="91425" anchor="ctr" anchorCtr="0">
            <a:noAutofit/>
          </a:bodyPr>
          <a:lstStyle/>
          <a:p>
            <a:r>
              <a:rPr lang="en-IN" dirty="0"/>
              <a:t>Transport Layer Functions </a:t>
            </a:r>
            <a:endParaRPr lang="en-IN" dirty="0">
              <a:effectLst/>
            </a:endParaRPr>
          </a:p>
        </p:txBody>
      </p:sp>
      <p:sp>
        <p:nvSpPr>
          <p:cNvPr id="75" name="Google Shape;75;p15"/>
          <p:cNvSpPr txBox="1">
            <a:spLocks noGrp="1"/>
          </p:cNvSpPr>
          <p:nvPr>
            <p:ph type="body" idx="2"/>
          </p:nvPr>
        </p:nvSpPr>
        <p:spPr>
          <a:xfrm>
            <a:off x="374386" y="1876506"/>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Data in the Transport Layer is called as Segments. </a:t>
            </a:r>
          </a:p>
          <a:p>
            <a:pPr>
              <a:lnSpc>
                <a:spcPct val="150000"/>
              </a:lnSpc>
            </a:pPr>
            <a:r>
              <a:rPr lang="en-IN" dirty="0"/>
              <a:t>Transport layer is operated by the Operating System. It is a part of the OS and communicates with the Application Layer by making system calls. </a:t>
            </a:r>
          </a:p>
          <a:p>
            <a:pPr>
              <a:lnSpc>
                <a:spcPct val="150000"/>
              </a:lnSpc>
            </a:pPr>
            <a:r>
              <a:rPr lang="en-IN" dirty="0"/>
              <a:t>Transport Layer is called as Heart of OSI model.</a:t>
            </a:r>
            <a:endParaRPr lang="en-IN" dirty="0">
              <a:effectLst/>
            </a:endParaRPr>
          </a:p>
        </p:txBody>
      </p:sp>
      <p:sp>
        <p:nvSpPr>
          <p:cNvPr id="77" name="Google Shape;77;p15"/>
          <p:cNvSpPr txBox="1">
            <a:spLocks noGrp="1"/>
          </p:cNvSpPr>
          <p:nvPr>
            <p:ph type="body" idx="3"/>
          </p:nvPr>
        </p:nvSpPr>
        <p:spPr>
          <a:xfrm>
            <a:off x="4627659" y="4344415"/>
            <a:ext cx="4346289" cy="132170"/>
          </a:xfrm>
          <a:prstGeom prst="rect">
            <a:avLst/>
          </a:prstGeom>
        </p:spPr>
        <p:txBody>
          <a:bodyPr spcFirstLastPara="1" wrap="square" lIns="91425" tIns="91425" rIns="91425" bIns="91425" anchor="t" anchorCtr="0">
            <a:noAutofit/>
          </a:bodyPr>
          <a:lstStyle/>
          <a:p>
            <a:pPr marL="184150" indent="0">
              <a:buNone/>
            </a:pPr>
            <a:r>
              <a:rPr lang="en" dirty="0"/>
              <a:t>Image Source:                                                             </a:t>
            </a:r>
            <a:r>
              <a:rPr lang="en-IN" dirty="0"/>
              <a:t>https://</a:t>
            </a:r>
            <a:r>
              <a:rPr lang="en-IN" dirty="0" err="1"/>
              <a:t>www.technologyuk.net</a:t>
            </a:r>
            <a:r>
              <a:rPr lang="en-IN" dirty="0"/>
              <a:t>/computing/</a:t>
            </a:r>
            <a:r>
              <a:rPr lang="en-IN" dirty="0" err="1"/>
              <a:t>computernetworks</a:t>
            </a:r>
            <a:r>
              <a:rPr lang="en-IN" dirty="0"/>
              <a:t>/internet/images/</a:t>
            </a:r>
            <a:r>
              <a:rPr lang="en-IN" dirty="0" err="1"/>
              <a:t>tcp_end_to_end_communicati</a:t>
            </a:r>
            <a:r>
              <a:rPr lang="en-IN" dirty="0"/>
              <a:t>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25365"/>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0961" name="Picture 1" descr="page271image5102704">
            <a:extLst>
              <a:ext uri="{FF2B5EF4-FFF2-40B4-BE49-F238E27FC236}">
                <a16:creationId xmlns:a16="http://schemas.microsoft.com/office/drawing/2014/main" id="{646F9DD0-81B1-AA43-BEB8-A0EA972E0E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701579"/>
            <a:ext cx="45085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93432"/>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23752" y="1260632"/>
            <a:ext cx="4045200" cy="641400"/>
          </a:xfrm>
          <a:prstGeom prst="rect">
            <a:avLst/>
          </a:prstGeom>
        </p:spPr>
        <p:txBody>
          <a:bodyPr spcFirstLastPara="1" wrap="square" lIns="91425" tIns="91425" rIns="91425" bIns="91425" anchor="ctr" anchorCtr="0">
            <a:noAutofit/>
          </a:bodyPr>
          <a:lstStyle/>
          <a:p>
            <a:r>
              <a:rPr lang="en-IN" dirty="0"/>
              <a:t>Session Layer Functions </a:t>
            </a:r>
            <a:endParaRPr lang="en-IN" dirty="0">
              <a:effectLst/>
            </a:endParaRPr>
          </a:p>
        </p:txBody>
      </p:sp>
      <p:sp>
        <p:nvSpPr>
          <p:cNvPr id="75" name="Google Shape;75;p15"/>
          <p:cNvSpPr txBox="1">
            <a:spLocks noGrp="1"/>
          </p:cNvSpPr>
          <p:nvPr>
            <p:ph type="body" idx="2"/>
          </p:nvPr>
        </p:nvSpPr>
        <p:spPr>
          <a:xfrm>
            <a:off x="374386" y="1876506"/>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This layer is responsible for establishment of connection, maintenance of sessions, authentication and also ensures security. </a:t>
            </a:r>
          </a:p>
          <a:p>
            <a:pPr>
              <a:lnSpc>
                <a:spcPct val="150000"/>
              </a:lnSpc>
            </a:pPr>
            <a:r>
              <a:rPr lang="en-IN" dirty="0"/>
              <a:t>Session establishment, maintenance and termination </a:t>
            </a:r>
          </a:p>
          <a:p>
            <a:pPr>
              <a:lnSpc>
                <a:spcPct val="150000"/>
              </a:lnSpc>
            </a:pPr>
            <a:r>
              <a:rPr lang="en-IN" dirty="0"/>
              <a:t>Synchronization </a:t>
            </a:r>
          </a:p>
          <a:p>
            <a:pPr>
              <a:lnSpc>
                <a:spcPct val="150000"/>
              </a:lnSpc>
            </a:pPr>
            <a:r>
              <a:rPr lang="en-IN" dirty="0"/>
              <a:t>Dialog Controller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images.slideplayer.com</a:t>
            </a:r>
            <a:r>
              <a:rPr lang="en-IN" dirty="0"/>
              <a:t>/26/8849149/slides/slide_2.jpg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17412"/>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3009" name="Picture 1" descr="page274image5100464">
            <a:extLst>
              <a:ext uri="{FF2B5EF4-FFF2-40B4-BE49-F238E27FC236}">
                <a16:creationId xmlns:a16="http://schemas.microsoft.com/office/drawing/2014/main" id="{4F4DC32A-220D-D44D-B0C4-C81961244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353" y="1104368"/>
            <a:ext cx="4660900"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62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Mechnical Tools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Cutting Tools</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457200" lvl="0" indent="-317500" algn="l" rtl="0">
              <a:spcBef>
                <a:spcPts val="1600"/>
              </a:spcBef>
              <a:spcAft>
                <a:spcPts val="0"/>
              </a:spcAft>
              <a:buSzPts val="1400"/>
              <a:buChar char="●"/>
            </a:pPr>
            <a:r>
              <a:rPr lang="en" dirty="0"/>
              <a:t>Knives</a:t>
            </a:r>
            <a:endParaRPr dirty="0"/>
          </a:p>
          <a:p>
            <a:pPr marL="457200" lvl="0" indent="-317500" algn="l" rtl="0">
              <a:spcBef>
                <a:spcPts val="0"/>
              </a:spcBef>
              <a:spcAft>
                <a:spcPts val="0"/>
              </a:spcAft>
              <a:buSzPts val="1400"/>
              <a:buChar char="●"/>
            </a:pPr>
            <a:r>
              <a:rPr lang="en-IN" dirty="0"/>
              <a:t>S</a:t>
            </a:r>
            <a:r>
              <a:rPr lang="en" dirty="0"/>
              <a:t>aw</a:t>
            </a:r>
          </a:p>
          <a:p>
            <a:pPr marL="457200" lvl="0" indent="-317500" algn="l" rtl="0">
              <a:spcBef>
                <a:spcPts val="0"/>
              </a:spcBef>
              <a:spcAft>
                <a:spcPts val="0"/>
              </a:spcAft>
              <a:buSzPts val="1400"/>
              <a:buChar char="●"/>
            </a:pPr>
            <a:r>
              <a:rPr lang="en" dirty="0"/>
              <a:t>Scissors</a:t>
            </a:r>
          </a:p>
          <a:p>
            <a:pPr marL="457200" lvl="0" indent="-317500" algn="l" rtl="0">
              <a:spcBef>
                <a:spcPts val="0"/>
              </a:spcBef>
              <a:spcAft>
                <a:spcPts val="0"/>
              </a:spcAft>
              <a:buSzPts val="1400"/>
              <a:buChar char="●"/>
            </a:pPr>
            <a:r>
              <a:rPr lang="en" dirty="0"/>
              <a:t>Blades etc.</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u="sng" dirty="0">
                <a:solidFill>
                  <a:srgbClr val="0000FF"/>
                </a:solidFill>
                <a:effectLst/>
                <a:latin typeface="+mj-lt"/>
                <a:ea typeface="Times New Roman" panose="02020603050405020304" pitchFamily="18" charset="0"/>
                <a:hlinkClick r:id="rId3"/>
              </a:rPr>
              <a:t>https://sites.google.com/view/master-training</a:t>
            </a: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6" name="Picture 5">
            <a:extLst>
              <a:ext uri="{FF2B5EF4-FFF2-40B4-BE49-F238E27FC236}">
                <a16:creationId xmlns:a16="http://schemas.microsoft.com/office/drawing/2014/main" id="{F076B8AE-61A3-411C-A9D1-E006CD7394B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899"/>
            <a:ext cx="4572000" cy="2556433"/>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82567" y="688335"/>
            <a:ext cx="8748073" cy="394980"/>
          </a:xfrm>
          <a:prstGeom prst="rect">
            <a:avLst/>
          </a:prstGeom>
        </p:spPr>
        <p:txBody>
          <a:bodyPr vert="horz" wrap="square" lIns="0" tIns="12700" rIns="0" bIns="0" rtlCol="0">
            <a:spAutoFit/>
          </a:bodyPr>
          <a:lstStyle/>
          <a:p>
            <a:pPr marL="12700">
              <a:spcBef>
                <a:spcPts val="100"/>
              </a:spcBef>
            </a:pPr>
            <a:r>
              <a:rPr lang="en-IN" sz="2400" spc="-8" dirty="0"/>
              <a:t>Distinguish </a:t>
            </a:r>
            <a:r>
              <a:rPr lang="en-IN" sz="2400" spc="-30" dirty="0"/>
              <a:t>between </a:t>
            </a:r>
            <a:r>
              <a:rPr lang="en-IN" sz="2400" spc="-23" dirty="0"/>
              <a:t>System </a:t>
            </a:r>
            <a:r>
              <a:rPr lang="en-IN" sz="2400" spc="-8" dirty="0"/>
              <a:t>Software  </a:t>
            </a:r>
            <a:r>
              <a:rPr lang="en-IN" sz="2400" spc="-15" dirty="0"/>
              <a:t>and </a:t>
            </a:r>
            <a:r>
              <a:rPr lang="en-IN" sz="2400" spc="-23" dirty="0"/>
              <a:t>Application</a:t>
            </a:r>
            <a:r>
              <a:rPr lang="en-IN" sz="2400" spc="263" dirty="0"/>
              <a:t> </a:t>
            </a:r>
            <a:r>
              <a:rPr lang="en-IN" sz="2400" spc="-8" dirty="0"/>
              <a:t>Software</a:t>
            </a:r>
            <a:endParaRPr sz="2400" dirty="0"/>
          </a:p>
        </p:txBody>
      </p:sp>
      <p:graphicFrame>
        <p:nvGraphicFramePr>
          <p:cNvPr id="2" name="Table 2">
            <a:extLst>
              <a:ext uri="{FF2B5EF4-FFF2-40B4-BE49-F238E27FC236}">
                <a16:creationId xmlns:a16="http://schemas.microsoft.com/office/drawing/2014/main" id="{31A5DBB5-46F0-4ACD-A0D7-FF6CC4D94F3E}"/>
              </a:ext>
            </a:extLst>
          </p:cNvPr>
          <p:cNvGraphicFramePr>
            <a:graphicFrameLocks noGrp="1"/>
          </p:cNvGraphicFramePr>
          <p:nvPr>
            <p:extLst>
              <p:ext uri="{D42A27DB-BD31-4B8C-83A1-F6EECF244321}">
                <p14:modId xmlns:p14="http://schemas.microsoft.com/office/powerpoint/2010/main" val="3287517987"/>
              </p:ext>
            </p:extLst>
          </p:nvPr>
        </p:nvGraphicFramePr>
        <p:xfrm>
          <a:off x="329938" y="1369308"/>
          <a:ext cx="8600702" cy="3421880"/>
        </p:xfrm>
        <a:graphic>
          <a:graphicData uri="http://schemas.openxmlformats.org/drawingml/2006/table">
            <a:tbl>
              <a:tblPr firstRow="1" bandRow="1">
                <a:tableStyleId>{ED083AE6-46FA-4A59-8FB0-9F97EB10719F}</a:tableStyleId>
              </a:tblPr>
              <a:tblGrid>
                <a:gridCol w="4260916">
                  <a:extLst>
                    <a:ext uri="{9D8B030D-6E8A-4147-A177-3AD203B41FA5}">
                      <a16:colId xmlns:a16="http://schemas.microsoft.com/office/drawing/2014/main" val="3524654497"/>
                    </a:ext>
                  </a:extLst>
                </a:gridCol>
                <a:gridCol w="4339786">
                  <a:extLst>
                    <a:ext uri="{9D8B030D-6E8A-4147-A177-3AD203B41FA5}">
                      <a16:colId xmlns:a16="http://schemas.microsoft.com/office/drawing/2014/main" val="10336969"/>
                    </a:ext>
                  </a:extLst>
                </a:gridCol>
              </a:tblGrid>
              <a:tr h="672590">
                <a:tc>
                  <a:txBody>
                    <a:bodyPr/>
                    <a:lstStyle/>
                    <a:p>
                      <a:pPr algn="ctr"/>
                      <a:r>
                        <a:rPr lang="en-IN" sz="1400" dirty="0">
                          <a:latin typeface="+mj-lt"/>
                        </a:rPr>
                        <a:t>System Software</a:t>
                      </a:r>
                    </a:p>
                  </a:txBody>
                  <a:tcPr anchor="ctr"/>
                </a:tc>
                <a:tc>
                  <a:txBody>
                    <a:bodyPr/>
                    <a:lstStyle/>
                    <a:p>
                      <a:pPr algn="ctr"/>
                      <a:r>
                        <a:rPr lang="en-IN" sz="1400" dirty="0">
                          <a:latin typeface="+mj-lt"/>
                        </a:rPr>
                        <a:t>Application Software</a:t>
                      </a:r>
                    </a:p>
                  </a:txBody>
                  <a:tcPr anchor="ctr"/>
                </a:tc>
                <a:extLst>
                  <a:ext uri="{0D108BD9-81ED-4DB2-BD59-A6C34878D82A}">
                    <a16:rowId xmlns:a16="http://schemas.microsoft.com/office/drawing/2014/main" val="59083357"/>
                  </a:ext>
                </a:extLst>
              </a:tr>
              <a:tr h="672590">
                <a:tc>
                  <a:txBody>
                    <a:bodyPr/>
                    <a:lstStyle/>
                    <a:p>
                      <a:pPr algn="ctr"/>
                      <a:r>
                        <a:rPr lang="en-IN" sz="1400" b="0" i="0" u="none" strike="noStrike" cap="none" dirty="0">
                          <a:solidFill>
                            <a:schemeClr val="tx1"/>
                          </a:solidFill>
                          <a:effectLst/>
                          <a:latin typeface="+mj-lt"/>
                          <a:ea typeface="+mn-ea"/>
                          <a:cs typeface="+mn-cs"/>
                          <a:sym typeface="Arial"/>
                        </a:rPr>
                        <a:t>It is designed to manage the resources of the computer system, like memory and process management, etc</a:t>
                      </a:r>
                      <a:endParaRPr lang="en-IN" sz="1400" dirty="0">
                        <a:latin typeface="+mj-lt"/>
                      </a:endParaRPr>
                    </a:p>
                  </a:txBody>
                  <a:tcPr anchor="ctr"/>
                </a:tc>
                <a:tc>
                  <a:txBody>
                    <a:bodyPr/>
                    <a:lstStyle/>
                    <a:p>
                      <a:pPr algn="ctr"/>
                      <a:r>
                        <a:rPr lang="en-IN" sz="1400" b="0" i="0" u="none" strike="noStrike" cap="none" dirty="0">
                          <a:solidFill>
                            <a:schemeClr val="tx1"/>
                          </a:solidFill>
                          <a:effectLst/>
                          <a:latin typeface="+mj-lt"/>
                          <a:ea typeface="+mn-ea"/>
                          <a:cs typeface="+mn-cs"/>
                          <a:sym typeface="Arial"/>
                        </a:rPr>
                        <a:t>It is designed to full fill the requirements of the user for performing specific tasks.</a:t>
                      </a:r>
                      <a:endParaRPr lang="en-IN" sz="1400" dirty="0">
                        <a:latin typeface="+mj-lt"/>
                      </a:endParaRPr>
                    </a:p>
                  </a:txBody>
                  <a:tcPr anchor="ctr"/>
                </a:tc>
                <a:extLst>
                  <a:ext uri="{0D108BD9-81ED-4DB2-BD59-A6C34878D82A}">
                    <a16:rowId xmlns:a16="http://schemas.microsoft.com/office/drawing/2014/main" val="2274313204"/>
                  </a:ext>
                </a:extLst>
              </a:tr>
              <a:tr h="672590">
                <a:tc>
                  <a:txBody>
                    <a:bodyPr/>
                    <a:lstStyle/>
                    <a:p>
                      <a:pPr algn="ctr"/>
                      <a:r>
                        <a:rPr lang="en-IN" sz="1400" b="0" i="0" u="none" strike="noStrike" cap="none" dirty="0">
                          <a:solidFill>
                            <a:schemeClr val="tx1"/>
                          </a:solidFill>
                          <a:effectLst/>
                          <a:latin typeface="+mj-lt"/>
                          <a:ea typeface="+mn-ea"/>
                          <a:cs typeface="+mn-cs"/>
                          <a:sym typeface="Arial"/>
                        </a:rPr>
                        <a:t>Written in a low-level language</a:t>
                      </a:r>
                      <a:endParaRPr lang="en-IN" sz="1400" dirty="0">
                        <a:latin typeface="+mj-lt"/>
                      </a:endParaRPr>
                    </a:p>
                  </a:txBody>
                  <a:tcPr anchor="ctr"/>
                </a:tc>
                <a:tc>
                  <a:txBody>
                    <a:bodyPr/>
                    <a:lstStyle/>
                    <a:p>
                      <a:pPr algn="ctr"/>
                      <a:r>
                        <a:rPr lang="en-IN" sz="1400" b="0" i="0" u="none" strike="noStrike" cap="none" dirty="0">
                          <a:solidFill>
                            <a:schemeClr val="tx1"/>
                          </a:solidFill>
                          <a:effectLst/>
                          <a:latin typeface="+mj-lt"/>
                          <a:ea typeface="+mn-ea"/>
                          <a:cs typeface="+mn-cs"/>
                          <a:sym typeface="Arial"/>
                        </a:rPr>
                        <a:t>Written in a high-level language</a:t>
                      </a:r>
                      <a:endParaRPr lang="en-IN" sz="1400" dirty="0">
                        <a:latin typeface="+mj-lt"/>
                      </a:endParaRPr>
                    </a:p>
                  </a:txBody>
                  <a:tcPr anchor="ctr"/>
                </a:tc>
                <a:extLst>
                  <a:ext uri="{0D108BD9-81ED-4DB2-BD59-A6C34878D82A}">
                    <a16:rowId xmlns:a16="http://schemas.microsoft.com/office/drawing/2014/main" val="2743019114"/>
                  </a:ext>
                </a:extLst>
              </a:tr>
              <a:tr h="672590">
                <a:tc>
                  <a:txBody>
                    <a:bodyPr/>
                    <a:lstStyle/>
                    <a:p>
                      <a:pPr algn="ctr"/>
                      <a:r>
                        <a:rPr lang="en-IN" sz="1400" b="0" i="0" u="none" strike="noStrike" cap="none" dirty="0">
                          <a:solidFill>
                            <a:schemeClr val="tx1"/>
                          </a:solidFill>
                          <a:effectLst/>
                          <a:latin typeface="+mj-lt"/>
                          <a:ea typeface="+mn-ea"/>
                          <a:cs typeface="+mn-cs"/>
                          <a:sym typeface="Arial"/>
                        </a:rPr>
                        <a:t>Less interactive for the users</a:t>
                      </a:r>
                      <a:endParaRPr lang="en-IN" sz="1400" dirty="0">
                        <a:latin typeface="+mj-lt"/>
                      </a:endParaRPr>
                    </a:p>
                  </a:txBody>
                  <a:tcPr anchor="ctr"/>
                </a:tc>
                <a:tc>
                  <a:txBody>
                    <a:bodyPr/>
                    <a:lstStyle/>
                    <a:p>
                      <a:pPr algn="ctr"/>
                      <a:r>
                        <a:rPr lang="en-IN" sz="1400" b="0" i="0" u="none" strike="noStrike" cap="none" dirty="0">
                          <a:solidFill>
                            <a:schemeClr val="tx1"/>
                          </a:solidFill>
                          <a:effectLst/>
                          <a:latin typeface="+mj-lt"/>
                          <a:ea typeface="+mn-ea"/>
                          <a:cs typeface="+mn-cs"/>
                          <a:sym typeface="Arial"/>
                        </a:rPr>
                        <a:t>More interactive for the users</a:t>
                      </a:r>
                      <a:endParaRPr lang="en-IN" sz="1400" dirty="0">
                        <a:latin typeface="+mj-lt"/>
                      </a:endParaRPr>
                    </a:p>
                  </a:txBody>
                  <a:tcPr anchor="ctr"/>
                </a:tc>
                <a:extLst>
                  <a:ext uri="{0D108BD9-81ED-4DB2-BD59-A6C34878D82A}">
                    <a16:rowId xmlns:a16="http://schemas.microsoft.com/office/drawing/2014/main" val="3862630823"/>
                  </a:ext>
                </a:extLst>
              </a:tr>
              <a:tr h="672590">
                <a:tc>
                  <a:txBody>
                    <a:bodyPr/>
                    <a:lstStyle/>
                    <a:p>
                      <a:pPr algn="ctr" fontAlgn="base">
                        <a:spcAft>
                          <a:spcPts val="750"/>
                        </a:spcAft>
                      </a:pPr>
                      <a:r>
                        <a:rPr lang="en-IN" sz="1400" dirty="0">
                          <a:effectLst/>
                          <a:latin typeface="+mj-lt"/>
                          <a:ea typeface="Times New Roman" panose="02020603050405020304" pitchFamily="18" charset="0"/>
                        </a:rPr>
                        <a:t>System software plays vital role for the effective functioning of a system</a:t>
                      </a:r>
                    </a:p>
                  </a:txBody>
                  <a:tcPr marL="68580" marR="68580" marT="0" marB="0" anchor="ctr"/>
                </a:tc>
                <a:tc>
                  <a:txBody>
                    <a:bodyPr/>
                    <a:lstStyle/>
                    <a:p>
                      <a:pPr algn="ctr"/>
                      <a:r>
                        <a:rPr lang="en-IN" sz="1400" b="0" i="0" u="none" strike="noStrike" cap="none" dirty="0">
                          <a:solidFill>
                            <a:schemeClr val="tx1"/>
                          </a:solidFill>
                          <a:effectLst/>
                          <a:latin typeface="+mj-lt"/>
                          <a:ea typeface="+mn-ea"/>
                          <a:cs typeface="+mn-cs"/>
                          <a:sym typeface="Arial"/>
                        </a:rPr>
                        <a:t>Application software is not so important for the functioning of the system, as it is task specific.</a:t>
                      </a:r>
                      <a:endParaRPr lang="en-IN" sz="1400" dirty="0">
                        <a:latin typeface="+mj-lt"/>
                      </a:endParaRPr>
                    </a:p>
                  </a:txBody>
                  <a:tcPr anchor="ctr"/>
                </a:tc>
                <a:extLst>
                  <a:ext uri="{0D108BD9-81ED-4DB2-BD59-A6C34878D82A}">
                    <a16:rowId xmlns:a16="http://schemas.microsoft.com/office/drawing/2014/main" val="741511176"/>
                  </a:ext>
                </a:extLst>
              </a:tr>
            </a:tbl>
          </a:graphicData>
        </a:graphic>
      </p:graphicFrame>
    </p:spTree>
    <p:extLst>
      <p:ext uri="{BB962C8B-B14F-4D97-AF65-F5344CB8AC3E}">
        <p14:creationId xmlns:p14="http://schemas.microsoft.com/office/powerpoint/2010/main" val="3038325069"/>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23752" y="1284485"/>
            <a:ext cx="4045200" cy="641400"/>
          </a:xfrm>
          <a:prstGeom prst="rect">
            <a:avLst/>
          </a:prstGeom>
        </p:spPr>
        <p:txBody>
          <a:bodyPr spcFirstLastPara="1" wrap="square" lIns="91425" tIns="91425" rIns="91425" bIns="91425" anchor="ctr" anchorCtr="0">
            <a:noAutofit/>
          </a:bodyPr>
          <a:lstStyle/>
          <a:p>
            <a:r>
              <a:rPr lang="en-IN" dirty="0"/>
              <a:t>Session Layer Functions </a:t>
            </a:r>
            <a:endParaRPr lang="en-IN" dirty="0">
              <a:effectLst/>
            </a:endParaRPr>
          </a:p>
        </p:txBody>
      </p:sp>
      <p:sp>
        <p:nvSpPr>
          <p:cNvPr id="75" name="Google Shape;75;p15"/>
          <p:cNvSpPr txBox="1">
            <a:spLocks noGrp="1"/>
          </p:cNvSpPr>
          <p:nvPr>
            <p:ph type="body" idx="2"/>
          </p:nvPr>
        </p:nvSpPr>
        <p:spPr>
          <a:xfrm>
            <a:off x="374386" y="1876506"/>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All the below 3 layers(including Session Layer) are integrated as a single layer in the TCP/IP model as “Application Layer”. </a:t>
            </a:r>
          </a:p>
          <a:p>
            <a:pPr>
              <a:lnSpc>
                <a:spcPct val="150000"/>
              </a:lnSpc>
            </a:pPr>
            <a:r>
              <a:rPr lang="en-IN" dirty="0"/>
              <a:t>Implementation of these 3 layers is done by the network application itself. These are also known as Upper Layers or Software Layers.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images.slideplayer.com</a:t>
            </a:r>
            <a:r>
              <a:rPr lang="en-IN" dirty="0"/>
              <a:t>/26/8849149/slides/slide_2.jpg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9461"/>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3009" name="Picture 1" descr="page274image5100464">
            <a:extLst>
              <a:ext uri="{FF2B5EF4-FFF2-40B4-BE49-F238E27FC236}">
                <a16:creationId xmlns:a16="http://schemas.microsoft.com/office/drawing/2014/main" id="{4F4DC32A-220D-D44D-B0C4-C81961244A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353" y="1104368"/>
            <a:ext cx="4660900" cy="326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159524"/>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23752" y="1284485"/>
            <a:ext cx="4045200" cy="641400"/>
          </a:xfrm>
          <a:prstGeom prst="rect">
            <a:avLst/>
          </a:prstGeom>
        </p:spPr>
        <p:txBody>
          <a:bodyPr spcFirstLastPara="1" wrap="square" lIns="91425" tIns="91425" rIns="91425" bIns="91425" anchor="ctr" anchorCtr="0">
            <a:noAutofit/>
          </a:bodyPr>
          <a:lstStyle/>
          <a:p>
            <a:r>
              <a:rPr lang="en-IN" dirty="0"/>
              <a:t>Presentation Layer Functions </a:t>
            </a:r>
            <a:endParaRPr lang="en-IN" dirty="0">
              <a:effectLst/>
            </a:endParaRPr>
          </a:p>
        </p:txBody>
      </p:sp>
      <p:sp>
        <p:nvSpPr>
          <p:cNvPr id="75" name="Google Shape;75;p15"/>
          <p:cNvSpPr txBox="1">
            <a:spLocks noGrp="1"/>
          </p:cNvSpPr>
          <p:nvPr>
            <p:ph type="body" idx="2"/>
          </p:nvPr>
        </p:nvSpPr>
        <p:spPr>
          <a:xfrm>
            <a:off x="374386" y="1876506"/>
            <a:ext cx="3837000" cy="2923806"/>
          </a:xfrm>
          <a:prstGeom prst="rect">
            <a:avLst/>
          </a:prstGeom>
        </p:spPr>
        <p:txBody>
          <a:bodyPr spcFirstLastPara="1" wrap="square" lIns="91425" tIns="91425" rIns="91425" bIns="91425" anchor="ctr" anchorCtr="0">
            <a:noAutofit/>
          </a:bodyPr>
          <a:lstStyle/>
          <a:p>
            <a:pPr>
              <a:lnSpc>
                <a:spcPct val="200000"/>
              </a:lnSpc>
            </a:pPr>
            <a:r>
              <a:rPr lang="en-IN" dirty="0"/>
              <a:t>Presentation layer is also called the Translation layer. </a:t>
            </a:r>
          </a:p>
          <a:p>
            <a:pPr>
              <a:lnSpc>
                <a:spcPct val="200000"/>
              </a:lnSpc>
            </a:pPr>
            <a:r>
              <a:rPr lang="en-IN" dirty="0"/>
              <a:t>The data from the application layer is extracted here and manipulated as per the required format to transmit over the network.</a:t>
            </a:r>
          </a:p>
          <a:p>
            <a:pPr>
              <a:lnSpc>
                <a:spcPct val="200000"/>
              </a:lnSpc>
            </a:pPr>
            <a:r>
              <a:rPr lang="en-IN" dirty="0">
                <a:effectLst/>
              </a:rPr>
              <a:t>Translat</a:t>
            </a:r>
            <a:r>
              <a:rPr lang="en-IN" dirty="0"/>
              <a:t>ion.</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static.docsity.com</a:t>
            </a:r>
            <a:r>
              <a:rPr lang="en-IN" dirty="0"/>
              <a:t>/</a:t>
            </a:r>
            <a:r>
              <a:rPr lang="en-IN" dirty="0" err="1"/>
              <a:t>documents_pages</a:t>
            </a:r>
            <a:r>
              <a:rPr lang="en-IN" dirty="0"/>
              <a:t>/2012/11/03/73287fb7f97f04abcee7ddaf02e6d49e.png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1509"/>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5059" name="Picture 3" descr="page276image7082144">
            <a:extLst>
              <a:ext uri="{FF2B5EF4-FFF2-40B4-BE49-F238E27FC236}">
                <a16:creationId xmlns:a16="http://schemas.microsoft.com/office/drawing/2014/main" id="{E2A292BE-EC31-0841-8BE0-9CE915D2AE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268898"/>
            <a:ext cx="45466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23973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46493" y="1555806"/>
            <a:ext cx="4045200" cy="641400"/>
          </a:xfrm>
          <a:prstGeom prst="rect">
            <a:avLst/>
          </a:prstGeom>
        </p:spPr>
        <p:txBody>
          <a:bodyPr spcFirstLastPara="1" wrap="square" lIns="91425" tIns="91425" rIns="91425" bIns="91425" anchor="ctr" anchorCtr="0">
            <a:noAutofit/>
          </a:bodyPr>
          <a:lstStyle/>
          <a:p>
            <a:r>
              <a:rPr lang="en-IN" dirty="0"/>
              <a:t>Presentation Layer Functions </a:t>
            </a:r>
            <a:endParaRPr lang="en-IN" dirty="0">
              <a:effectLst/>
            </a:endParaRPr>
          </a:p>
        </p:txBody>
      </p:sp>
      <p:sp>
        <p:nvSpPr>
          <p:cNvPr id="75" name="Google Shape;75;p15"/>
          <p:cNvSpPr txBox="1">
            <a:spLocks noGrp="1"/>
          </p:cNvSpPr>
          <p:nvPr>
            <p:ph type="body" idx="2"/>
          </p:nvPr>
        </p:nvSpPr>
        <p:spPr>
          <a:xfrm>
            <a:off x="374386" y="1876506"/>
            <a:ext cx="3837000" cy="2923806"/>
          </a:xfrm>
          <a:prstGeom prst="rect">
            <a:avLst/>
          </a:prstGeom>
        </p:spPr>
        <p:txBody>
          <a:bodyPr spcFirstLastPara="1" wrap="square" lIns="91425" tIns="91425" rIns="91425" bIns="91425" anchor="ctr" anchorCtr="0">
            <a:noAutofit/>
          </a:bodyPr>
          <a:lstStyle/>
          <a:p>
            <a:pPr>
              <a:lnSpc>
                <a:spcPct val="200000"/>
              </a:lnSpc>
            </a:pPr>
            <a:r>
              <a:rPr lang="en-IN" dirty="0"/>
              <a:t>Encryption/ Decryption </a:t>
            </a:r>
          </a:p>
          <a:p>
            <a:pPr>
              <a:lnSpc>
                <a:spcPct val="200000"/>
              </a:lnSpc>
            </a:pPr>
            <a:r>
              <a:rPr lang="en-IN" dirty="0"/>
              <a:t>Compression: Reduces the number of bits that need to be transmitted on the network.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static.docsity.com</a:t>
            </a:r>
            <a:r>
              <a:rPr lang="en-IN" dirty="0"/>
              <a:t>/</a:t>
            </a:r>
            <a:r>
              <a:rPr lang="en-IN" dirty="0" err="1"/>
              <a:t>documents_pages</a:t>
            </a:r>
            <a:r>
              <a:rPr lang="en-IN" dirty="0"/>
              <a:t>/2012/11/03/73287fb7f97f04abcee7ddaf02e6d49e.png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1509"/>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5059" name="Picture 3" descr="page276image7082144">
            <a:extLst>
              <a:ext uri="{FF2B5EF4-FFF2-40B4-BE49-F238E27FC236}">
                <a16:creationId xmlns:a16="http://schemas.microsoft.com/office/drawing/2014/main" id="{E2A292BE-EC31-0841-8BE0-9CE915D2AE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268898"/>
            <a:ext cx="45466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132152"/>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46493" y="1309317"/>
            <a:ext cx="4045200" cy="641400"/>
          </a:xfrm>
          <a:prstGeom prst="rect">
            <a:avLst/>
          </a:prstGeom>
        </p:spPr>
        <p:txBody>
          <a:bodyPr spcFirstLastPara="1" wrap="square" lIns="91425" tIns="91425" rIns="91425" bIns="91425" anchor="ctr" anchorCtr="0">
            <a:noAutofit/>
          </a:bodyPr>
          <a:lstStyle/>
          <a:p>
            <a:r>
              <a:rPr lang="en-IN" dirty="0"/>
              <a:t>Application Layer Functions </a:t>
            </a:r>
            <a:endParaRPr lang="en-IN" dirty="0">
              <a:effectLst/>
            </a:endParaRPr>
          </a:p>
        </p:txBody>
      </p:sp>
      <p:sp>
        <p:nvSpPr>
          <p:cNvPr id="75" name="Google Shape;75;p15"/>
          <p:cNvSpPr txBox="1">
            <a:spLocks noGrp="1"/>
          </p:cNvSpPr>
          <p:nvPr>
            <p:ph type="body" idx="2"/>
          </p:nvPr>
        </p:nvSpPr>
        <p:spPr>
          <a:xfrm>
            <a:off x="374386" y="1876506"/>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The functions of the Application layer are : </a:t>
            </a:r>
          </a:p>
          <a:p>
            <a:pPr>
              <a:lnSpc>
                <a:spcPct val="150000"/>
              </a:lnSpc>
            </a:pPr>
            <a:r>
              <a:rPr lang="en-IN" dirty="0"/>
              <a:t>Network Virtual Terminal </a:t>
            </a:r>
          </a:p>
          <a:p>
            <a:pPr>
              <a:lnSpc>
                <a:spcPct val="150000"/>
              </a:lnSpc>
            </a:pPr>
            <a:r>
              <a:rPr lang="en-IN" dirty="0"/>
              <a:t>FTAM-File transfer access and management </a:t>
            </a:r>
          </a:p>
          <a:p>
            <a:pPr>
              <a:lnSpc>
                <a:spcPct val="150000"/>
              </a:lnSpc>
            </a:pPr>
            <a:r>
              <a:rPr lang="en-IN" dirty="0"/>
              <a:t>Mail Services </a:t>
            </a:r>
          </a:p>
          <a:p>
            <a:pPr>
              <a:lnSpc>
                <a:spcPct val="150000"/>
              </a:lnSpc>
            </a:pPr>
            <a:r>
              <a:rPr lang="en-IN" dirty="0"/>
              <a:t>Directory Services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https://1.bp.blogspot.com/-COEWCeLXPH8/XV0SQahkDKI/</a:t>
            </a:r>
            <a:r>
              <a:rPr lang="en-IN" dirty="0" err="1"/>
              <a:t>AAAAAAAAAoQ</a:t>
            </a:r>
            <a:r>
              <a:rPr lang="en-IN" dirty="0"/>
              <a:t>/ZR0HtmlMt0sDtyEMO FXzyboPUxMCg48pQCLcBGAs/s1600/application%2Blayer.jpg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412371" y="501509"/>
            <a:ext cx="4035079"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Open System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Interconnection Model(OSI)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7105" name="Picture 1" descr="page278image7098944">
            <a:extLst>
              <a:ext uri="{FF2B5EF4-FFF2-40B4-BE49-F238E27FC236}">
                <a16:creationId xmlns:a16="http://schemas.microsoft.com/office/drawing/2014/main" id="{63650DF0-81DA-5249-8B28-9DC5A4A613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292" y="1622066"/>
            <a:ext cx="4635500" cy="271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250356"/>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95639" y="1092129"/>
            <a:ext cx="4045200" cy="641400"/>
          </a:xfrm>
          <a:prstGeom prst="rect">
            <a:avLst/>
          </a:prstGeom>
        </p:spPr>
        <p:txBody>
          <a:bodyPr spcFirstLastPara="1" wrap="square" lIns="91425" tIns="91425" rIns="91425" bIns="91425" anchor="ctr" anchorCtr="0">
            <a:noAutofit/>
          </a:bodyPr>
          <a:lstStyle/>
          <a:p>
            <a:r>
              <a:rPr lang="en-IN" dirty="0"/>
              <a:t>Introduction </a:t>
            </a:r>
            <a:endParaRPr lang="en-IN" dirty="0">
              <a:effectLst/>
            </a:endParaRPr>
          </a:p>
        </p:txBody>
      </p:sp>
      <p:sp>
        <p:nvSpPr>
          <p:cNvPr id="75" name="Google Shape;75;p15"/>
          <p:cNvSpPr txBox="1">
            <a:spLocks noGrp="1"/>
          </p:cNvSpPr>
          <p:nvPr>
            <p:ph type="body" idx="2"/>
          </p:nvPr>
        </p:nvSpPr>
        <p:spPr>
          <a:xfrm>
            <a:off x="374386" y="1876506"/>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A media access method refers to the manner in which a computer terminal on a network gains and controls access to the network's physical medium such as a cable. </a:t>
            </a:r>
          </a:p>
          <a:p>
            <a:pPr>
              <a:lnSpc>
                <a:spcPct val="150000"/>
              </a:lnSpc>
            </a:pPr>
            <a:r>
              <a:rPr lang="en-IN" dirty="0"/>
              <a:t>The prime objective of media access is to prevent data packets from colliding when two or more computer terminals on a network try to transmit data simultaneously over a network. </a:t>
            </a: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https://lh6.googleusercontent.com/v1XCMM7aMys/TXQjf_saj7I/AAAAAAAACF0/</a:t>
            </a:r>
            <a:r>
              <a:rPr lang="en-IN" dirty="0" err="1"/>
              <a:t>xiFNvKeGorU</a:t>
            </a:r>
            <a:r>
              <a:rPr lang="en-IN" dirty="0"/>
              <a:t>/s1600/</a:t>
            </a:r>
            <a:r>
              <a:rPr lang="en-IN" dirty="0" err="1"/>
              <a:t>Taxo</a:t>
            </a:r>
            <a:r>
              <a:rPr lang="en-IN" dirty="0"/>
              <a:t> </a:t>
            </a:r>
            <a:r>
              <a:rPr lang="en-IN" dirty="0" err="1"/>
              <a:t>nomy</a:t>
            </a:r>
            <a:r>
              <a:rPr lang="en-IN" dirty="0"/>
              <a:t>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8129" name="Picture 1" descr="page279image7082256">
            <a:extLst>
              <a:ext uri="{FF2B5EF4-FFF2-40B4-BE49-F238E27FC236}">
                <a16:creationId xmlns:a16="http://schemas.microsoft.com/office/drawing/2014/main" id="{9C0FF50C-1CE4-3541-9868-A0AE7C2F56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412829"/>
            <a:ext cx="4546600" cy="299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274649"/>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70286" y="1322469"/>
            <a:ext cx="4045200" cy="641400"/>
          </a:xfrm>
          <a:prstGeom prst="rect">
            <a:avLst/>
          </a:prstGeom>
        </p:spPr>
        <p:txBody>
          <a:bodyPr spcFirstLastPara="1" wrap="square" lIns="91425" tIns="91425" rIns="91425" bIns="91425" anchor="ctr" anchorCtr="0">
            <a:noAutofit/>
          </a:bodyPr>
          <a:lstStyle/>
          <a:p>
            <a:r>
              <a:rPr lang="en-IN" dirty="0"/>
              <a:t>Introduction </a:t>
            </a:r>
            <a:endParaRPr lang="en-IN" dirty="0">
              <a:effectLst/>
            </a:endParaRPr>
          </a:p>
        </p:txBody>
      </p:sp>
      <p:sp>
        <p:nvSpPr>
          <p:cNvPr id="75" name="Google Shape;75;p15"/>
          <p:cNvSpPr txBox="1">
            <a:spLocks noGrp="1"/>
          </p:cNvSpPr>
          <p:nvPr>
            <p:ph type="body" idx="2"/>
          </p:nvPr>
        </p:nvSpPr>
        <p:spPr>
          <a:xfrm>
            <a:off x="374386" y="1876506"/>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Given below are some of the common media access methods:  </a:t>
            </a:r>
          </a:p>
          <a:p>
            <a:pPr marL="939800" lvl="1" indent="-342900">
              <a:lnSpc>
                <a:spcPct val="100000"/>
              </a:lnSpc>
              <a:buFont typeface="+mj-lt"/>
              <a:buAutoNum type="arabicPeriod"/>
            </a:pPr>
            <a:r>
              <a:rPr lang="en-IN" dirty="0"/>
              <a:t>CSMA/CD </a:t>
            </a:r>
          </a:p>
          <a:p>
            <a:pPr marL="939800" lvl="1" indent="-342900">
              <a:lnSpc>
                <a:spcPct val="100000"/>
              </a:lnSpc>
              <a:buFont typeface="+mj-lt"/>
              <a:buAutoNum type="arabicPeriod"/>
            </a:pPr>
            <a:r>
              <a:rPr lang="en-IN" dirty="0"/>
              <a:t>CSMA/CA </a:t>
            </a:r>
          </a:p>
          <a:p>
            <a:pPr marL="939800" lvl="1" indent="-342900">
              <a:lnSpc>
                <a:spcPct val="100000"/>
              </a:lnSpc>
              <a:buFont typeface="+mj-lt"/>
              <a:buAutoNum type="arabicPeriod"/>
            </a:pPr>
            <a:r>
              <a:rPr lang="en-IN" dirty="0"/>
              <a:t>Demand Priority</a:t>
            </a:r>
          </a:p>
          <a:p>
            <a:pPr marL="939800" lvl="1" indent="-342900">
              <a:lnSpc>
                <a:spcPct val="100000"/>
              </a:lnSpc>
              <a:buFont typeface="+mj-lt"/>
              <a:buAutoNum type="arabicPeriod"/>
            </a:pPr>
            <a:r>
              <a:rPr lang="en-IN" dirty="0"/>
              <a:t>Token Passing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https://lh6.googleusercontent.com/v1XCMM7aMys/TXQjf_saj7I/AAAAAAAACF0/</a:t>
            </a:r>
            <a:r>
              <a:rPr lang="en-IN" dirty="0" err="1"/>
              <a:t>xiFNvKeGorU</a:t>
            </a:r>
            <a:r>
              <a:rPr lang="en-IN" dirty="0"/>
              <a:t>/s1600/</a:t>
            </a:r>
            <a:r>
              <a:rPr lang="en-IN" dirty="0" err="1"/>
              <a:t>Taxo</a:t>
            </a:r>
            <a:r>
              <a:rPr lang="en-IN" dirty="0"/>
              <a:t> </a:t>
            </a:r>
            <a:r>
              <a:rPr lang="en-IN" dirty="0" err="1"/>
              <a:t>nomy</a:t>
            </a:r>
            <a:r>
              <a:rPr lang="en-IN" dirty="0"/>
              <a:t>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48129" name="Picture 1" descr="page279image7082256">
            <a:extLst>
              <a:ext uri="{FF2B5EF4-FFF2-40B4-BE49-F238E27FC236}">
                <a16:creationId xmlns:a16="http://schemas.microsoft.com/office/drawing/2014/main" id="{9C0FF50C-1CE4-3541-9868-A0AE7C2F56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412829"/>
            <a:ext cx="4546600" cy="299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056868"/>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70286" y="1290665"/>
            <a:ext cx="3837000" cy="641400"/>
          </a:xfrm>
          <a:prstGeom prst="rect">
            <a:avLst/>
          </a:prstGeom>
        </p:spPr>
        <p:txBody>
          <a:bodyPr spcFirstLastPara="1" wrap="square" lIns="91425" tIns="91425" rIns="91425" bIns="91425" anchor="ctr" anchorCtr="0">
            <a:noAutofit/>
          </a:bodyPr>
          <a:lstStyle/>
          <a:p>
            <a:pPr algn="l"/>
            <a:r>
              <a:rPr lang="en-IN" dirty="0"/>
              <a:t>Carrier Sense Multiple Access with Collision Detection (CSMA/CD) </a:t>
            </a:r>
            <a:endParaRPr lang="en-IN" dirty="0">
              <a:effectLst/>
            </a:endParaRPr>
          </a:p>
        </p:txBody>
      </p:sp>
      <p:sp>
        <p:nvSpPr>
          <p:cNvPr id="75" name="Google Shape;75;p15"/>
          <p:cNvSpPr txBox="1">
            <a:spLocks noGrp="1"/>
          </p:cNvSpPr>
          <p:nvPr>
            <p:ph type="body" idx="2"/>
          </p:nvPr>
        </p:nvSpPr>
        <p:spPr>
          <a:xfrm>
            <a:off x="374386" y="1995771"/>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This is a media access method which defines how the network places data on the cable and how it takes it off. </a:t>
            </a:r>
          </a:p>
          <a:p>
            <a:pPr>
              <a:lnSpc>
                <a:spcPct val="150000"/>
              </a:lnSpc>
            </a:pPr>
            <a:r>
              <a:rPr lang="en-IN" dirty="0"/>
              <a:t>CSMA/CD specifies how bus topologies such as Ethernet handle transmission collisions. </a:t>
            </a:r>
          </a:p>
          <a:p>
            <a:pPr>
              <a:lnSpc>
                <a:spcPct val="150000"/>
              </a:lnSpc>
            </a:pPr>
            <a:r>
              <a:rPr lang="en-IN" dirty="0"/>
              <a:t>It usually operates in two modes of Carrier Sense, Multiple Access and Collision Detection. </a:t>
            </a: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image.slidesharecdn.com</a:t>
            </a:r>
            <a:r>
              <a:rPr lang="en-IN" dirty="0"/>
              <a:t>/csmamohammedabuibaid-160701034304/95/carrier-sense-multiple-access-csma-11-638.jpg?cb=1467345036 </a:t>
            </a:r>
          </a:p>
          <a:p>
            <a:pPr marL="184150" indent="0">
              <a:buNone/>
            </a:pPr>
            <a:endParaRPr lang="en-IN" dirty="0"/>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0177" name="Picture 1" descr="page281image5083776">
            <a:extLst>
              <a:ext uri="{FF2B5EF4-FFF2-40B4-BE49-F238E27FC236}">
                <a16:creationId xmlns:a16="http://schemas.microsoft.com/office/drawing/2014/main" id="{BA347210-6451-F34C-BF9D-0F0AAAB3A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656" y="665203"/>
            <a:ext cx="4572000"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989669"/>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70286" y="1314518"/>
            <a:ext cx="3837000" cy="641400"/>
          </a:xfrm>
          <a:prstGeom prst="rect">
            <a:avLst/>
          </a:prstGeom>
        </p:spPr>
        <p:txBody>
          <a:bodyPr spcFirstLastPara="1" wrap="square" lIns="91425" tIns="91425" rIns="91425" bIns="91425" anchor="ctr" anchorCtr="0">
            <a:noAutofit/>
          </a:bodyPr>
          <a:lstStyle/>
          <a:p>
            <a:pPr algn="l"/>
            <a:r>
              <a:rPr lang="en-IN" dirty="0"/>
              <a:t>Carrier Sense Multiple Access with Collision Detection (CSMA/CD) </a:t>
            </a:r>
            <a:endParaRPr lang="en-IN" dirty="0">
              <a:effectLst/>
            </a:endParaRPr>
          </a:p>
        </p:txBody>
      </p:sp>
      <p:sp>
        <p:nvSpPr>
          <p:cNvPr id="75" name="Google Shape;75;p15"/>
          <p:cNvSpPr txBox="1">
            <a:spLocks noGrp="1"/>
          </p:cNvSpPr>
          <p:nvPr>
            <p:ph type="body" idx="2"/>
          </p:nvPr>
        </p:nvSpPr>
        <p:spPr>
          <a:xfrm>
            <a:off x="374386" y="1995771"/>
            <a:ext cx="3837000" cy="2923806"/>
          </a:xfrm>
          <a:prstGeom prst="rect">
            <a:avLst/>
          </a:prstGeom>
        </p:spPr>
        <p:txBody>
          <a:bodyPr spcFirstLastPara="1" wrap="square" lIns="91425" tIns="91425" rIns="91425" bIns="91425" anchor="ctr" anchorCtr="0">
            <a:noAutofit/>
          </a:bodyPr>
          <a:lstStyle/>
          <a:p>
            <a:pPr>
              <a:lnSpc>
                <a:spcPct val="150000"/>
              </a:lnSpc>
            </a:pPr>
            <a:r>
              <a:rPr lang="en-IN" b="1" dirty="0"/>
              <a:t>Carrier Sense </a:t>
            </a:r>
            <a:r>
              <a:rPr lang="en-IN" dirty="0"/>
              <a:t>means that each station on the LAN continually listens to (tests) the cable for the presence of a signal prior to transmitting. </a:t>
            </a:r>
          </a:p>
          <a:p>
            <a:pPr>
              <a:lnSpc>
                <a:spcPct val="150000"/>
              </a:lnSpc>
            </a:pPr>
            <a:r>
              <a:rPr lang="en-IN" b="1" dirty="0"/>
              <a:t>Multiple Access </a:t>
            </a:r>
            <a:r>
              <a:rPr lang="en-IN" dirty="0"/>
              <a:t>means that there are many computers attempting to transmit and compete for the opportunity to send data (i.e., they are in contention).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image.slidesharecdn.com</a:t>
            </a:r>
            <a:r>
              <a:rPr lang="en-IN" dirty="0"/>
              <a:t>/csmamohammedabuibaid-160701034304/95/carrier-sense-multiple-access-csma-11-638.jpg?cb=1467345036 </a:t>
            </a:r>
          </a:p>
          <a:p>
            <a:pPr marL="184150" indent="0">
              <a:buNone/>
            </a:pPr>
            <a:endParaRPr lang="en-IN" dirty="0"/>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0177" name="Picture 1" descr="page281image5083776">
            <a:extLst>
              <a:ext uri="{FF2B5EF4-FFF2-40B4-BE49-F238E27FC236}">
                <a16:creationId xmlns:a16="http://schemas.microsoft.com/office/drawing/2014/main" id="{BA347210-6451-F34C-BF9D-0F0AAAB3A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656" y="665203"/>
            <a:ext cx="4572000"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098588"/>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70286" y="1576910"/>
            <a:ext cx="3837000" cy="641400"/>
          </a:xfrm>
          <a:prstGeom prst="rect">
            <a:avLst/>
          </a:prstGeom>
        </p:spPr>
        <p:txBody>
          <a:bodyPr spcFirstLastPara="1" wrap="square" lIns="91425" tIns="91425" rIns="91425" bIns="91425" anchor="ctr" anchorCtr="0">
            <a:noAutofit/>
          </a:bodyPr>
          <a:lstStyle/>
          <a:p>
            <a:pPr algn="l"/>
            <a:r>
              <a:rPr lang="en-IN" dirty="0"/>
              <a:t>Carrier Sense Multiple Access with Collision Detection (CSMA/CD) </a:t>
            </a:r>
            <a:endParaRPr lang="en-IN" dirty="0">
              <a:effectLst/>
            </a:endParaRPr>
          </a:p>
        </p:txBody>
      </p:sp>
      <p:sp>
        <p:nvSpPr>
          <p:cNvPr id="75" name="Google Shape;75;p15"/>
          <p:cNvSpPr txBox="1">
            <a:spLocks noGrp="1"/>
          </p:cNvSpPr>
          <p:nvPr>
            <p:ph type="body" idx="2"/>
          </p:nvPr>
        </p:nvSpPr>
        <p:spPr>
          <a:xfrm>
            <a:off x="374386" y="1995771"/>
            <a:ext cx="3837000" cy="2923806"/>
          </a:xfrm>
          <a:prstGeom prst="rect">
            <a:avLst/>
          </a:prstGeom>
        </p:spPr>
        <p:txBody>
          <a:bodyPr spcFirstLastPara="1" wrap="square" lIns="91425" tIns="91425" rIns="91425" bIns="91425" anchor="ctr" anchorCtr="0">
            <a:noAutofit/>
          </a:bodyPr>
          <a:lstStyle/>
          <a:p>
            <a:pPr>
              <a:lnSpc>
                <a:spcPct val="150000"/>
              </a:lnSpc>
            </a:pPr>
            <a:r>
              <a:rPr lang="en-IN" b="1" dirty="0"/>
              <a:t>Collision Detection </a:t>
            </a:r>
            <a:r>
              <a:rPr lang="en-IN" dirty="0"/>
              <a:t>means that when a collision is detected, the stations will stop transmitting and wait a random length of time before retransmitting the data.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image.slidesharecdn.com</a:t>
            </a:r>
            <a:r>
              <a:rPr lang="en-IN" dirty="0"/>
              <a:t>/csmamohammedabuibaid-160701034304/95/carrier-sense-multiple-access-csma-11-638.jpg?cb=1467345036 </a:t>
            </a:r>
          </a:p>
          <a:p>
            <a:pPr marL="184150" indent="0">
              <a:buNone/>
            </a:pPr>
            <a:endParaRPr lang="en-IN" dirty="0"/>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0177" name="Picture 1" descr="page281image5083776">
            <a:extLst>
              <a:ext uri="{FF2B5EF4-FFF2-40B4-BE49-F238E27FC236}">
                <a16:creationId xmlns:a16="http://schemas.microsoft.com/office/drawing/2014/main" id="{BA347210-6451-F34C-BF9D-0F0AAAB3A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656" y="665203"/>
            <a:ext cx="4572000" cy="386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98691"/>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70286" y="1386078"/>
            <a:ext cx="3837000" cy="641400"/>
          </a:xfrm>
          <a:prstGeom prst="rect">
            <a:avLst/>
          </a:prstGeom>
        </p:spPr>
        <p:txBody>
          <a:bodyPr spcFirstLastPara="1" wrap="square" lIns="91425" tIns="91425" rIns="91425" bIns="91425" anchor="ctr" anchorCtr="0">
            <a:noAutofit/>
          </a:bodyPr>
          <a:lstStyle/>
          <a:p>
            <a:pPr algn="l"/>
            <a:r>
              <a:rPr lang="en-IN" dirty="0"/>
              <a:t>Carrier Sense Multiple Access with Collision Detection (CSMA/CD) </a:t>
            </a:r>
            <a:endParaRPr lang="en-IN" dirty="0">
              <a:effectLst/>
            </a:endParaRPr>
          </a:p>
        </p:txBody>
      </p:sp>
      <p:sp>
        <p:nvSpPr>
          <p:cNvPr id="75" name="Google Shape;75;p15"/>
          <p:cNvSpPr txBox="1">
            <a:spLocks noGrp="1"/>
          </p:cNvSpPr>
          <p:nvPr>
            <p:ph type="body" idx="2"/>
          </p:nvPr>
        </p:nvSpPr>
        <p:spPr>
          <a:xfrm>
            <a:off x="374386" y="1995771"/>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CSMA/CA stands for Carrier-Sense Multiple Access with Collision Avoidance and is a media access method very similar to CSMA/CD. </a:t>
            </a:r>
          </a:p>
          <a:p>
            <a:pPr>
              <a:lnSpc>
                <a:spcPct val="150000"/>
              </a:lnSpc>
            </a:pPr>
            <a:r>
              <a:rPr lang="en-IN" dirty="0"/>
              <a:t>The difference is that the CD (collision detection) is changed to CA (collision avoidance).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image.slidesharecdn.com</a:t>
            </a:r>
            <a:r>
              <a:rPr lang="en-IN" dirty="0"/>
              <a:t>/csmamohammedabuibaid-160701034304/95/carrier-sense-multiple-access-csma-14-638.jpg?cb=1467345036 </a:t>
            </a:r>
          </a:p>
          <a:p>
            <a:pPr marL="184150" indent="0">
              <a:buNone/>
            </a:pPr>
            <a:endParaRPr lang="en-IN" dirty="0"/>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3249" name="Picture 1" descr="page284image7102976">
            <a:extLst>
              <a:ext uri="{FF2B5EF4-FFF2-40B4-BE49-F238E27FC236}">
                <a16:creationId xmlns:a16="http://schemas.microsoft.com/office/drawing/2014/main" id="{D1DE7143-E028-2142-8731-5FC49FAC5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50412"/>
            <a:ext cx="4572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152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43278"/>
            <a:ext cx="4572000" cy="394980"/>
          </a:xfrm>
          <a:prstGeom prst="rect">
            <a:avLst/>
          </a:prstGeom>
        </p:spPr>
        <p:txBody>
          <a:bodyPr vert="horz" wrap="square" lIns="0" tIns="12700" rIns="0" bIns="0" rtlCol="0">
            <a:spAutoFit/>
          </a:bodyPr>
          <a:lstStyle/>
          <a:p>
            <a:pPr marL="12700">
              <a:spcBef>
                <a:spcPts val="100"/>
              </a:spcBef>
            </a:pPr>
            <a:r>
              <a:rPr lang="en-IN" spc="-23" dirty="0"/>
              <a:t>Operating System</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13766" y="1351417"/>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Operating system</a:t>
            </a:r>
            <a:endParaRPr lang="en-IN" sz="1800" dirty="0"/>
          </a:p>
        </p:txBody>
      </p:sp>
      <p:sp>
        <p:nvSpPr>
          <p:cNvPr id="9" name="object 3">
            <a:extLst>
              <a:ext uri="{FF2B5EF4-FFF2-40B4-BE49-F238E27FC236}">
                <a16:creationId xmlns:a16="http://schemas.microsoft.com/office/drawing/2014/main" id="{BB3884F2-2F14-4D1E-BCB5-6C4A9F093A34}"/>
              </a:ext>
            </a:extLst>
          </p:cNvPr>
          <p:cNvSpPr txBox="1"/>
          <p:nvPr/>
        </p:nvSpPr>
        <p:spPr>
          <a:xfrm>
            <a:off x="213360" y="2250325"/>
            <a:ext cx="4308050" cy="1028487"/>
          </a:xfrm>
          <a:prstGeom prst="rect">
            <a:avLst/>
          </a:prstGeom>
        </p:spPr>
        <p:txBody>
          <a:bodyPr vert="horz" wrap="square" lIns="0" tIns="12700" rIns="0" bIns="0" rtlCol="0">
            <a:spAutoFit/>
          </a:bodyPr>
          <a:lstStyle/>
          <a:p>
            <a:pPr marL="431800" indent="-419734">
              <a:lnSpc>
                <a:spcPct val="100000"/>
              </a:lnSpc>
              <a:spcBef>
                <a:spcPts val="415"/>
              </a:spcBef>
              <a:buSzPct val="90322"/>
              <a:buChar char="●"/>
              <a:tabLst>
                <a:tab pos="431800" algn="l"/>
                <a:tab pos="432434" algn="l"/>
              </a:tabLst>
            </a:pPr>
            <a:r>
              <a:rPr lang="en-IN" sz="1400" spc="-25" dirty="0">
                <a:latin typeface="Arial"/>
                <a:cs typeface="Arial"/>
              </a:rPr>
              <a:t>What is operating System</a:t>
            </a:r>
          </a:p>
          <a:p>
            <a:pPr marL="431800" indent="-419734">
              <a:lnSpc>
                <a:spcPct val="100000"/>
              </a:lnSpc>
              <a:spcBef>
                <a:spcPts val="415"/>
              </a:spcBef>
              <a:buSzPct val="90322"/>
              <a:buChar char="●"/>
              <a:tabLst>
                <a:tab pos="431800" algn="l"/>
                <a:tab pos="432434" algn="l"/>
              </a:tabLst>
            </a:pPr>
            <a:r>
              <a:rPr lang="en-IN" spc="-25" dirty="0"/>
              <a:t>Types of Operating System</a:t>
            </a:r>
          </a:p>
          <a:p>
            <a:pPr marL="431800" indent="-419734">
              <a:lnSpc>
                <a:spcPct val="100000"/>
              </a:lnSpc>
              <a:spcBef>
                <a:spcPts val="415"/>
              </a:spcBef>
              <a:buSzPct val="90322"/>
              <a:buChar char="●"/>
              <a:tabLst>
                <a:tab pos="431800" algn="l"/>
                <a:tab pos="432434" algn="l"/>
              </a:tabLst>
            </a:pPr>
            <a:endParaRPr lang="en-IN" spc="-25" dirty="0"/>
          </a:p>
          <a:p>
            <a:pPr marL="12066">
              <a:lnSpc>
                <a:spcPct val="100000"/>
              </a:lnSpc>
              <a:spcBef>
                <a:spcPts val="415"/>
              </a:spcBef>
              <a:buSzPct val="90322"/>
              <a:tabLst>
                <a:tab pos="431800" algn="l"/>
                <a:tab pos="432434" algn="l"/>
              </a:tabLst>
            </a:pPr>
            <a:r>
              <a:rPr lang="en-IN" spc="-25" dirty="0"/>
              <a:t> </a:t>
            </a:r>
            <a:endParaRPr lang="en-IN" sz="1400" dirty="0">
              <a:latin typeface="Arial"/>
              <a:cs typeface="Arial"/>
            </a:endParaRPr>
          </a:p>
        </p:txBody>
      </p:sp>
      <p:sp>
        <p:nvSpPr>
          <p:cNvPr id="8" name="TextBox 7">
            <a:extLst>
              <a:ext uri="{FF2B5EF4-FFF2-40B4-BE49-F238E27FC236}">
                <a16:creationId xmlns:a16="http://schemas.microsoft.com/office/drawing/2014/main" id="{D7E65893-50DF-4611-8FED-94FAE0B9558F}"/>
              </a:ext>
            </a:extLst>
          </p:cNvPr>
          <p:cNvSpPr txBox="1"/>
          <p:nvPr/>
        </p:nvSpPr>
        <p:spPr>
          <a:xfrm>
            <a:off x="4680408" y="4546059"/>
            <a:ext cx="4572000" cy="584775"/>
          </a:xfrm>
          <a:prstGeom prst="rect">
            <a:avLst/>
          </a:prstGeom>
          <a:noFill/>
        </p:spPr>
        <p:txBody>
          <a:bodyPr wrap="square">
            <a:spAutoFit/>
          </a:bodyPr>
          <a:lstStyle/>
          <a:p>
            <a:r>
              <a:rPr lang="en-IN" sz="800" dirty="0">
                <a:hlinkClick r:id="rId3"/>
              </a:rPr>
              <a:t>https://www.howtogeek.com/wp-content/uploads/2018/08/img_5b68e80f77e33.png?width=1198&amp;trim=1,1&amp;bg-color=000&amp;pad=1,1</a:t>
            </a:r>
            <a:endParaRPr lang="en-IN" sz="800" dirty="0"/>
          </a:p>
          <a:p>
            <a:endParaRPr lang="en-IN" sz="800" dirty="0"/>
          </a:p>
        </p:txBody>
      </p:sp>
      <p:pic>
        <p:nvPicPr>
          <p:cNvPr id="2052" name="Picture 4">
            <a:extLst>
              <a:ext uri="{FF2B5EF4-FFF2-40B4-BE49-F238E27FC236}">
                <a16:creationId xmlns:a16="http://schemas.microsoft.com/office/drawing/2014/main" id="{82533B0A-6B86-427B-8967-29541F96D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93614"/>
            <a:ext cx="4572001" cy="210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789407"/>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70286" y="1386078"/>
            <a:ext cx="3837000" cy="641400"/>
          </a:xfrm>
          <a:prstGeom prst="rect">
            <a:avLst/>
          </a:prstGeom>
        </p:spPr>
        <p:txBody>
          <a:bodyPr spcFirstLastPara="1" wrap="square" lIns="91425" tIns="91425" rIns="91425" bIns="91425" anchor="ctr" anchorCtr="0">
            <a:noAutofit/>
          </a:bodyPr>
          <a:lstStyle/>
          <a:p>
            <a:pPr algn="l"/>
            <a:r>
              <a:rPr lang="en-IN" dirty="0"/>
              <a:t>Carrier Sense Multiple Access with Collision Detection (CSMA/CD) </a:t>
            </a:r>
            <a:endParaRPr lang="en-IN" dirty="0">
              <a:effectLst/>
            </a:endParaRPr>
          </a:p>
        </p:txBody>
      </p:sp>
      <p:sp>
        <p:nvSpPr>
          <p:cNvPr id="75" name="Google Shape;75;p15"/>
          <p:cNvSpPr txBox="1">
            <a:spLocks noGrp="1"/>
          </p:cNvSpPr>
          <p:nvPr>
            <p:ph type="body" idx="2"/>
          </p:nvPr>
        </p:nvSpPr>
        <p:spPr>
          <a:xfrm>
            <a:off x="374386" y="1995771"/>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Instead of detecting and reacting to collisions, CSMA/CA tries to avoid them by having each computer signal its intention to transmit before actually transmitting. </a:t>
            </a:r>
          </a:p>
          <a:p>
            <a:pPr>
              <a:lnSpc>
                <a:spcPct val="150000"/>
              </a:lnSpc>
            </a:pPr>
            <a:r>
              <a:rPr lang="en-IN" dirty="0"/>
              <a:t>In effect, the transmitting computer gives a “Request” prior to transmitting.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image.slidesharecdn.com</a:t>
            </a:r>
            <a:r>
              <a:rPr lang="en-IN" dirty="0"/>
              <a:t>/csmamohammedabuibaid-160701034304/95/carrier-sense-multiple-access-csma-14-638.jpg?cb=1467345036 </a:t>
            </a:r>
          </a:p>
          <a:p>
            <a:pPr marL="184150" indent="0">
              <a:buNone/>
            </a:pPr>
            <a:endParaRPr lang="en-IN" dirty="0"/>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3249" name="Picture 1" descr="page284image7102976">
            <a:extLst>
              <a:ext uri="{FF2B5EF4-FFF2-40B4-BE49-F238E27FC236}">
                <a16:creationId xmlns:a16="http://schemas.microsoft.com/office/drawing/2014/main" id="{D1DE7143-E028-2142-8731-5FC49FAC5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50412"/>
            <a:ext cx="4572000" cy="330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6757804"/>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03999" y="1036318"/>
            <a:ext cx="3837000" cy="641400"/>
          </a:xfrm>
          <a:prstGeom prst="rect">
            <a:avLst/>
          </a:prstGeom>
        </p:spPr>
        <p:txBody>
          <a:bodyPr spcFirstLastPara="1" wrap="square" lIns="91425" tIns="91425" rIns="91425" bIns="91425" anchor="ctr" anchorCtr="0">
            <a:noAutofit/>
          </a:bodyPr>
          <a:lstStyle/>
          <a:p>
            <a:r>
              <a:rPr lang="en-IN" dirty="0"/>
              <a:t>Token Passing </a:t>
            </a:r>
            <a:endParaRPr lang="en-IN" dirty="0">
              <a:effectLst/>
            </a:endParaRPr>
          </a:p>
        </p:txBody>
      </p:sp>
      <p:sp>
        <p:nvSpPr>
          <p:cNvPr id="75" name="Google Shape;75;p15"/>
          <p:cNvSpPr txBox="1">
            <a:spLocks noGrp="1"/>
          </p:cNvSpPr>
          <p:nvPr>
            <p:ph type="body" idx="2"/>
          </p:nvPr>
        </p:nvSpPr>
        <p:spPr>
          <a:xfrm>
            <a:off x="374386" y="1995771"/>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Token passing is a media access method by which collisions are prevented. </a:t>
            </a:r>
          </a:p>
          <a:p>
            <a:pPr>
              <a:lnSpc>
                <a:spcPct val="150000"/>
              </a:lnSpc>
            </a:pPr>
            <a:r>
              <a:rPr lang="en-IN" dirty="0"/>
              <a:t>Collisions are eliminated under token passing because only a computer that possesses a free token (a small data frame) is allowed to transmit. </a:t>
            </a:r>
          </a:p>
          <a:p>
            <a:pPr>
              <a:lnSpc>
                <a:spcPct val="150000"/>
              </a:lnSpc>
            </a:pPr>
            <a:r>
              <a:rPr lang="en-IN" dirty="0"/>
              <a:t>The token passing method also allows different priorities to be assigned to different stations on the ring. </a:t>
            </a:r>
          </a:p>
          <a:p>
            <a:pPr>
              <a:lnSpc>
                <a:spcPct val="150000"/>
              </a:lnSpc>
            </a:pPr>
            <a:endParaRPr lang="en-IN" dirty="0"/>
          </a:p>
          <a:p>
            <a:pPr>
              <a:lnSpc>
                <a:spcPct val="150000"/>
              </a:lnSpc>
            </a:pP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US" altLang="en-US" dirty="0">
                <a:solidFill>
                  <a:srgbClr val="565656"/>
                </a:solidFill>
                <a:latin typeface="ArialMT"/>
              </a:rPr>
              <a:t>https://</a:t>
            </a:r>
            <a:r>
              <a:rPr lang="en-US" altLang="en-US" dirty="0" err="1">
                <a:solidFill>
                  <a:srgbClr val="565656"/>
                </a:solidFill>
                <a:latin typeface="ArialMT"/>
              </a:rPr>
              <a:t>images.slideplayer.com</a:t>
            </a:r>
            <a:r>
              <a:rPr lang="en-US" altLang="en-US" dirty="0">
                <a:solidFill>
                  <a:srgbClr val="565656"/>
                </a:solidFill>
                <a:latin typeface="ArialMT"/>
              </a:rPr>
              <a:t>/16/5013077/slides/slide_10.jpg</a:t>
            </a:r>
            <a:endParaRPr lang="en-IN" dirty="0"/>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3" name="Picture 7" descr="page286image5074480">
            <a:extLst>
              <a:ext uri="{FF2B5EF4-FFF2-40B4-BE49-F238E27FC236}">
                <a16:creationId xmlns:a16="http://schemas.microsoft.com/office/drawing/2014/main" id="{70ED7DD3-A20D-B64E-8BF4-7C7D42C66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6098" y="1004514"/>
            <a:ext cx="4572000" cy="3422316"/>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9116109"/>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267808"/>
            <a:ext cx="3837000" cy="641400"/>
          </a:xfrm>
          <a:prstGeom prst="rect">
            <a:avLst/>
          </a:prstGeom>
        </p:spPr>
        <p:txBody>
          <a:bodyPr spcFirstLastPara="1" wrap="square" lIns="91425" tIns="91425" rIns="91425" bIns="91425" anchor="ctr" anchorCtr="0">
            <a:noAutofit/>
          </a:bodyPr>
          <a:lstStyle/>
          <a:p>
            <a:r>
              <a:rPr lang="en-IN" dirty="0"/>
              <a:t>Token Passing </a:t>
            </a:r>
            <a:endParaRPr lang="en-IN" dirty="0">
              <a:effectLst/>
            </a:endParaRPr>
          </a:p>
        </p:txBody>
      </p:sp>
      <p:sp>
        <p:nvSpPr>
          <p:cNvPr id="75" name="Google Shape;75;p15"/>
          <p:cNvSpPr txBox="1">
            <a:spLocks noGrp="1"/>
          </p:cNvSpPr>
          <p:nvPr>
            <p:ph type="body" idx="2"/>
          </p:nvPr>
        </p:nvSpPr>
        <p:spPr>
          <a:xfrm>
            <a:off x="374386" y="1995771"/>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Transmissions from stations with higher priority take precedence over stations with lower priority. </a:t>
            </a:r>
          </a:p>
          <a:p>
            <a:pPr>
              <a:lnSpc>
                <a:spcPct val="150000"/>
              </a:lnSpc>
            </a:pPr>
            <a:r>
              <a:rPr lang="en-IN" dirty="0"/>
              <a:t>Token passing works best in an environment where a relatively large number of shorter data frames are being transmitted.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US" altLang="en-US" dirty="0">
                <a:solidFill>
                  <a:srgbClr val="565656"/>
                </a:solidFill>
                <a:latin typeface="ArialMT"/>
              </a:rPr>
              <a:t>https://</a:t>
            </a:r>
            <a:r>
              <a:rPr lang="en-US" altLang="en-US" dirty="0" err="1">
                <a:solidFill>
                  <a:srgbClr val="565656"/>
                </a:solidFill>
                <a:latin typeface="ArialMT"/>
              </a:rPr>
              <a:t>images.slideplayer.com</a:t>
            </a:r>
            <a:r>
              <a:rPr lang="en-US" altLang="en-US" dirty="0">
                <a:solidFill>
                  <a:srgbClr val="565656"/>
                </a:solidFill>
                <a:latin typeface="ArialMT"/>
              </a:rPr>
              <a:t>/16/5013077/slides/slide_10.jpg</a:t>
            </a:r>
            <a:endParaRPr lang="en-IN" dirty="0"/>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3" name="Picture 7" descr="page286image5074480">
            <a:extLst>
              <a:ext uri="{FF2B5EF4-FFF2-40B4-BE49-F238E27FC236}">
                <a16:creationId xmlns:a16="http://schemas.microsoft.com/office/drawing/2014/main" id="{70ED7DD3-A20D-B64E-8BF4-7C7D42C66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6098" y="1004514"/>
            <a:ext cx="4572000" cy="3422316"/>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385059"/>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140587"/>
            <a:ext cx="3837000" cy="641400"/>
          </a:xfrm>
          <a:prstGeom prst="rect">
            <a:avLst/>
          </a:prstGeom>
        </p:spPr>
        <p:txBody>
          <a:bodyPr spcFirstLastPara="1" wrap="square" lIns="91425" tIns="91425" rIns="91425" bIns="91425" anchor="ctr" anchorCtr="0">
            <a:noAutofit/>
          </a:bodyPr>
          <a:lstStyle/>
          <a:p>
            <a:r>
              <a:rPr lang="en-IN" dirty="0"/>
              <a:t>Token Passing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marL="139700" indent="0">
              <a:lnSpc>
                <a:spcPct val="150000"/>
              </a:lnSpc>
              <a:buNone/>
            </a:pPr>
            <a:r>
              <a:rPr lang="en-IN" dirty="0"/>
              <a:t>There are two common error conditions that can occur on a token passing LAN: </a:t>
            </a:r>
          </a:p>
          <a:p>
            <a:pPr marL="139700" indent="0">
              <a:lnSpc>
                <a:spcPct val="150000"/>
              </a:lnSpc>
              <a:buNone/>
            </a:pPr>
            <a:endParaRPr lang="en-IN" dirty="0"/>
          </a:p>
          <a:p>
            <a:pPr marL="482600" indent="-342900">
              <a:lnSpc>
                <a:spcPct val="150000"/>
              </a:lnSpc>
              <a:buFont typeface="+mj-lt"/>
              <a:buAutoNum type="alphaLcParenR"/>
            </a:pPr>
            <a:r>
              <a:rPr lang="en-IN" dirty="0"/>
              <a:t>Constant Frame Error </a:t>
            </a:r>
          </a:p>
          <a:p>
            <a:pPr marL="139700" indent="0">
              <a:lnSpc>
                <a:spcPct val="150000"/>
              </a:lnSpc>
              <a:buNone/>
            </a:pPr>
            <a:r>
              <a:rPr lang="en-IN" dirty="0"/>
              <a:t>A token cannot be acknowledged and continues to be passed around the ring. </a:t>
            </a:r>
          </a:p>
          <a:p>
            <a:pPr marL="139700" indent="0">
              <a:lnSpc>
                <a:spcPct val="150000"/>
              </a:lnSpc>
              <a:buNone/>
            </a:pPr>
            <a:endParaRPr lang="en-IN" dirty="0"/>
          </a:p>
          <a:p>
            <a:pPr marL="139700" indent="0">
              <a:lnSpc>
                <a:spcPct val="150000"/>
              </a:lnSpc>
              <a:buNone/>
            </a:pPr>
            <a:r>
              <a:rPr lang="en-IN" dirty="0"/>
              <a:t>b)    Lost Token Error </a:t>
            </a:r>
          </a:p>
          <a:p>
            <a:pPr marL="139700" indent="0">
              <a:lnSpc>
                <a:spcPct val="150000"/>
              </a:lnSpc>
              <a:buNone/>
            </a:pPr>
            <a:r>
              <a:rPr lang="en-IN" dirty="0"/>
              <a:t>A token is accidentally “hung up” or removed from the ring.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US" altLang="en-US" dirty="0">
                <a:solidFill>
                  <a:srgbClr val="565656"/>
                </a:solidFill>
                <a:latin typeface="ArialMT"/>
              </a:rPr>
              <a:t>https://</a:t>
            </a:r>
            <a:r>
              <a:rPr lang="en-US" altLang="en-US" dirty="0" err="1">
                <a:solidFill>
                  <a:srgbClr val="565656"/>
                </a:solidFill>
                <a:latin typeface="ArialMT"/>
              </a:rPr>
              <a:t>images.slideplayer.com</a:t>
            </a:r>
            <a:r>
              <a:rPr lang="en-US" altLang="en-US" dirty="0">
                <a:solidFill>
                  <a:srgbClr val="565656"/>
                </a:solidFill>
                <a:latin typeface="ArialMT"/>
              </a:rPr>
              <a:t>/16/5013077/slides/slide_10.jpg</a:t>
            </a:r>
            <a:endParaRPr lang="en-IN" dirty="0"/>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3" name="Picture 7" descr="page286image5074480">
            <a:extLst>
              <a:ext uri="{FF2B5EF4-FFF2-40B4-BE49-F238E27FC236}">
                <a16:creationId xmlns:a16="http://schemas.microsoft.com/office/drawing/2014/main" id="{70ED7DD3-A20D-B64E-8BF4-7C7D42C66F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6098" y="1004514"/>
            <a:ext cx="4572000" cy="3422316"/>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971340"/>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140587"/>
            <a:ext cx="3837000" cy="641400"/>
          </a:xfrm>
          <a:prstGeom prst="rect">
            <a:avLst/>
          </a:prstGeom>
        </p:spPr>
        <p:txBody>
          <a:bodyPr spcFirstLastPara="1" wrap="square" lIns="91425" tIns="91425" rIns="91425" bIns="91425" anchor="ctr" anchorCtr="0">
            <a:noAutofit/>
          </a:bodyPr>
          <a:lstStyle/>
          <a:p>
            <a:r>
              <a:rPr lang="en-IN" dirty="0"/>
              <a:t>Demand Priority</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200000"/>
              </a:lnSpc>
            </a:pPr>
            <a:r>
              <a:rPr lang="en-IN" dirty="0"/>
              <a:t>Demand priority is the new Ethernet media access method that will probably replace the popular but older CSMA/CD method. </a:t>
            </a:r>
          </a:p>
          <a:p>
            <a:pPr>
              <a:lnSpc>
                <a:spcPct val="200000"/>
              </a:lnSpc>
            </a:pPr>
            <a:r>
              <a:rPr lang="en-IN" dirty="0"/>
              <a:t>In demand priority, an active hub is an essential requirement that can control the access to the network.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onlinelibrary.wiley.com</a:t>
            </a:r>
            <a:r>
              <a:rPr lang="en-IN" dirty="0"/>
              <a:t>/</a:t>
            </a:r>
            <a:r>
              <a:rPr lang="en-IN" dirty="0" err="1"/>
              <a:t>cms</a:t>
            </a:r>
            <a:r>
              <a:rPr lang="en-IN" dirty="0"/>
              <a:t>/asset/70bc301f-349e-41bd-a976-bfcaf792ffcc/ett2869-toc-0001-m.jpg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page289image7085392">
            <a:extLst>
              <a:ext uri="{FF2B5EF4-FFF2-40B4-BE49-F238E27FC236}">
                <a16:creationId xmlns:a16="http://schemas.microsoft.com/office/drawing/2014/main" id="{AC7B8838-C385-2D4E-AB9B-B2F310CB5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46205"/>
            <a:ext cx="4546600" cy="37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986642"/>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474542"/>
            <a:ext cx="3837000" cy="641400"/>
          </a:xfrm>
          <a:prstGeom prst="rect">
            <a:avLst/>
          </a:prstGeom>
        </p:spPr>
        <p:txBody>
          <a:bodyPr spcFirstLastPara="1" wrap="square" lIns="91425" tIns="91425" rIns="91425" bIns="91425" anchor="ctr" anchorCtr="0">
            <a:noAutofit/>
          </a:bodyPr>
          <a:lstStyle/>
          <a:p>
            <a:r>
              <a:rPr lang="en-IN" dirty="0"/>
              <a:t>Demand Priority</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200000"/>
              </a:lnSpc>
            </a:pPr>
            <a:r>
              <a:rPr lang="en-IN" dirty="0"/>
              <a:t>The terminals on a network are required to obtain permission from the hub before they start transmitting the bytes over a network.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onlinelibrary.wiley.com</a:t>
            </a:r>
            <a:r>
              <a:rPr lang="en-IN" dirty="0"/>
              <a:t>/</a:t>
            </a:r>
            <a:r>
              <a:rPr lang="en-IN" dirty="0" err="1"/>
              <a:t>cms</a:t>
            </a:r>
            <a:r>
              <a:rPr lang="en-IN" dirty="0"/>
              <a:t>/asset/70bc301f-349e-41bd-a976-bfcaf792ffcc/ett2869-toc-0001-m.jpg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page289image7085392">
            <a:extLst>
              <a:ext uri="{FF2B5EF4-FFF2-40B4-BE49-F238E27FC236}">
                <a16:creationId xmlns:a16="http://schemas.microsoft.com/office/drawing/2014/main" id="{AC7B8838-C385-2D4E-AB9B-B2F310CB5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46205"/>
            <a:ext cx="4546600" cy="37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4001586"/>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339373"/>
            <a:ext cx="3837000" cy="641400"/>
          </a:xfrm>
          <a:prstGeom prst="rect">
            <a:avLst/>
          </a:prstGeom>
        </p:spPr>
        <p:txBody>
          <a:bodyPr spcFirstLastPara="1" wrap="square" lIns="91425" tIns="91425" rIns="91425" bIns="91425" anchor="ctr" anchorCtr="0">
            <a:noAutofit/>
          </a:bodyPr>
          <a:lstStyle/>
          <a:p>
            <a:r>
              <a:rPr lang="en-IN" dirty="0"/>
              <a:t>Demand Priority</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In this the terminals involved in communication can send and receive at the same time. </a:t>
            </a:r>
          </a:p>
          <a:p>
            <a:pPr>
              <a:lnSpc>
                <a:spcPct val="150000"/>
              </a:lnSpc>
            </a:pPr>
            <a:r>
              <a:rPr lang="en-IN" dirty="0"/>
              <a:t>The transmission can be prioritized based on the requirements; for example, time sensitive data such as video can be given priority.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onlinelibrary.wiley.com</a:t>
            </a:r>
            <a:r>
              <a:rPr lang="en-IN" dirty="0"/>
              <a:t>/</a:t>
            </a:r>
            <a:r>
              <a:rPr lang="en-IN" dirty="0" err="1"/>
              <a:t>cms</a:t>
            </a:r>
            <a:r>
              <a:rPr lang="en-IN" dirty="0"/>
              <a:t>/asset/70bc301f-349e-41bd-a976-bfcaf792ffcc/ett2869-toc-0001-m.jpg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descr="page289image7085392">
            <a:extLst>
              <a:ext uri="{FF2B5EF4-FFF2-40B4-BE49-F238E27FC236}">
                <a16:creationId xmlns:a16="http://schemas.microsoft.com/office/drawing/2014/main" id="{AC7B8838-C385-2D4E-AB9B-B2F310CB5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946205"/>
            <a:ext cx="4546600" cy="370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180353"/>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1501278" y="1018673"/>
            <a:ext cx="3837000" cy="641400"/>
          </a:xfrm>
          <a:prstGeom prst="rect">
            <a:avLst/>
          </a:prstGeom>
        </p:spPr>
        <p:txBody>
          <a:bodyPr spcFirstLastPara="1" wrap="square" lIns="91425" tIns="91425" rIns="91425" bIns="91425" anchor="ctr" anchorCtr="0">
            <a:noAutofit/>
          </a:bodyPr>
          <a:lstStyle/>
          <a:p>
            <a:r>
              <a:rPr lang="en-IN" dirty="0"/>
              <a:t>Difference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758197" y="719580"/>
            <a:ext cx="345318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Media Access Methods </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69191813-14CB-FD4E-B4F5-932B655BED3B}"/>
              </a:ext>
            </a:extLst>
          </p:cNvPr>
          <p:cNvGraphicFramePr>
            <a:graphicFrameLocks noGrp="1"/>
          </p:cNvGraphicFramePr>
          <p:nvPr/>
        </p:nvGraphicFramePr>
        <p:xfrm>
          <a:off x="347924" y="1695396"/>
          <a:ext cx="8462122" cy="3131045"/>
        </p:xfrm>
        <a:graphic>
          <a:graphicData uri="http://schemas.openxmlformats.org/drawingml/2006/table">
            <a:tbl>
              <a:tblPr firstRow="1" bandRow="1">
                <a:tableStyleId>{5C22544A-7EE6-4342-B048-85BDC9FD1C3A}</a:tableStyleId>
              </a:tblPr>
              <a:tblGrid>
                <a:gridCol w="4231061">
                  <a:extLst>
                    <a:ext uri="{9D8B030D-6E8A-4147-A177-3AD203B41FA5}">
                      <a16:colId xmlns:a16="http://schemas.microsoft.com/office/drawing/2014/main" val="1196110601"/>
                    </a:ext>
                  </a:extLst>
                </a:gridCol>
                <a:gridCol w="4231061">
                  <a:extLst>
                    <a:ext uri="{9D8B030D-6E8A-4147-A177-3AD203B41FA5}">
                      <a16:colId xmlns:a16="http://schemas.microsoft.com/office/drawing/2014/main" val="2561749208"/>
                    </a:ext>
                  </a:extLst>
                </a:gridCol>
              </a:tblGrid>
              <a:tr h="6262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CSMA/CD </a:t>
                      </a:r>
                      <a:endParaRPr lang="en-IN"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Token Passing </a:t>
                      </a:r>
                      <a:endParaRPr lang="en-IN" dirty="0">
                        <a:effectLst/>
                      </a:endParaRPr>
                    </a:p>
                  </a:txBody>
                  <a:tcPr anchor="ctr"/>
                </a:tc>
                <a:extLst>
                  <a:ext uri="{0D108BD9-81ED-4DB2-BD59-A6C34878D82A}">
                    <a16:rowId xmlns:a16="http://schemas.microsoft.com/office/drawing/2014/main" val="2297898394"/>
                  </a:ext>
                </a:extLst>
              </a:tr>
              <a:tr h="6262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Used primarily by Ethernet LANs. </a:t>
                      </a:r>
                      <a:endParaRPr lang="en-IN"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Used primarily by Token Ring LANs. </a:t>
                      </a:r>
                      <a:endParaRPr lang="en-IN" dirty="0">
                        <a:effectLst/>
                      </a:endParaRPr>
                    </a:p>
                  </a:txBody>
                  <a:tcPr anchor="ctr"/>
                </a:tc>
                <a:extLst>
                  <a:ext uri="{0D108BD9-81ED-4DB2-BD59-A6C34878D82A}">
                    <a16:rowId xmlns:a16="http://schemas.microsoft.com/office/drawing/2014/main" val="3576015774"/>
                  </a:ext>
                </a:extLst>
              </a:tr>
              <a:tr h="6262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Works best in larger networks with relatively fewer, longer data frames. </a:t>
                      </a:r>
                      <a:endParaRPr lang="en-IN"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Works best in small to medium size networks with many short data frames </a:t>
                      </a:r>
                      <a:endParaRPr lang="en-IN" dirty="0">
                        <a:effectLst/>
                      </a:endParaRPr>
                    </a:p>
                  </a:txBody>
                  <a:tcPr anchor="ctr"/>
                </a:tc>
                <a:extLst>
                  <a:ext uri="{0D108BD9-81ED-4DB2-BD59-A6C34878D82A}">
                    <a16:rowId xmlns:a16="http://schemas.microsoft.com/office/drawing/2014/main" val="1359557255"/>
                  </a:ext>
                </a:extLst>
              </a:tr>
              <a:tr h="6262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Does not allow different priorities to be assigned to stations. </a:t>
                      </a:r>
                      <a:endParaRPr lang="en-IN"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Allows different priorities to be assigned to stations. </a:t>
                      </a:r>
                      <a:endParaRPr lang="en-IN" dirty="0">
                        <a:effectLst/>
                      </a:endParaRPr>
                    </a:p>
                  </a:txBody>
                  <a:tcPr anchor="ctr"/>
                </a:tc>
                <a:extLst>
                  <a:ext uri="{0D108BD9-81ED-4DB2-BD59-A6C34878D82A}">
                    <a16:rowId xmlns:a16="http://schemas.microsoft.com/office/drawing/2014/main" val="208382124"/>
                  </a:ext>
                </a:extLst>
              </a:tr>
              <a:tr h="6262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Normally less expensive than token passing</a:t>
                      </a:r>
                      <a:r>
                        <a:rPr lang="en-US" sz="1400" b="0" i="0" u="none" strike="noStrike" cap="none" dirty="0">
                          <a:solidFill>
                            <a:schemeClr val="dk1"/>
                          </a:solidFill>
                          <a:effectLst/>
                          <a:latin typeface="+mn-lt"/>
                          <a:ea typeface="+mn-ea"/>
                          <a:cs typeface="+mn-cs"/>
                          <a:sym typeface="Arial"/>
                        </a:rPr>
                        <a:t>.</a:t>
                      </a:r>
                      <a:endParaRPr lang="en-IN"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Normally more expensive than </a:t>
                      </a:r>
                      <a:r>
                        <a:rPr lang="en-IN" sz="1400" b="1" i="0" u="none" strike="noStrike" cap="none" dirty="0">
                          <a:solidFill>
                            <a:schemeClr val="dk1"/>
                          </a:solidFill>
                          <a:effectLst/>
                          <a:latin typeface="+mn-lt"/>
                          <a:ea typeface="+mn-ea"/>
                          <a:cs typeface="+mn-cs"/>
                          <a:sym typeface="Arial"/>
                        </a:rPr>
                        <a:t>CSMA/CD. </a:t>
                      </a:r>
                      <a:endParaRPr lang="en-IN" dirty="0">
                        <a:effectLst/>
                      </a:endParaRPr>
                    </a:p>
                  </a:txBody>
                  <a:tcPr anchor="ctr"/>
                </a:tc>
                <a:extLst>
                  <a:ext uri="{0D108BD9-81ED-4DB2-BD59-A6C34878D82A}">
                    <a16:rowId xmlns:a16="http://schemas.microsoft.com/office/drawing/2014/main" val="3721269175"/>
                  </a:ext>
                </a:extLst>
              </a:tr>
            </a:tbl>
          </a:graphicData>
        </a:graphic>
      </p:graphicFrame>
    </p:spTree>
    <p:extLst>
      <p:ext uri="{BB962C8B-B14F-4D97-AF65-F5344CB8AC3E}">
        <p14:creationId xmlns:p14="http://schemas.microsoft.com/office/powerpoint/2010/main" val="725926241"/>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339373"/>
            <a:ext cx="3837000" cy="641400"/>
          </a:xfrm>
          <a:prstGeom prst="rect">
            <a:avLst/>
          </a:prstGeom>
        </p:spPr>
        <p:txBody>
          <a:bodyPr spcFirstLastPara="1" wrap="square" lIns="91425" tIns="91425" rIns="91425" bIns="91425" anchor="ctr" anchorCtr="0">
            <a:noAutofit/>
          </a:bodyPr>
          <a:lstStyle/>
          <a:p>
            <a:r>
              <a:rPr lang="en-IN" dirty="0"/>
              <a:t>Introduction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Domain Name System (DNS) is an Internet service that translates the domain names into IP addresses, which computer can understand. </a:t>
            </a:r>
          </a:p>
          <a:p>
            <a:pPr>
              <a:lnSpc>
                <a:spcPct val="150000"/>
              </a:lnSpc>
            </a:pPr>
            <a:r>
              <a:rPr lang="en-IN" dirty="0"/>
              <a:t>Every device connected to the internet has a unique IP address which other machines use to find the device.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www.eternalsoftsolutions.com</a:t>
            </a:r>
            <a:r>
              <a:rPr lang="en-IN" dirty="0"/>
              <a:t>/blog/</a:t>
            </a:r>
            <a:r>
              <a:rPr lang="en-IN" dirty="0" err="1"/>
              <a:t>wp</a:t>
            </a:r>
            <a:r>
              <a:rPr lang="en-IN" dirty="0"/>
              <a:t>-content/uploads/2019/02/</a:t>
            </a:r>
            <a:r>
              <a:rPr lang="en-IN" dirty="0" err="1"/>
              <a:t>how_dns_works.png</a:t>
            </a:r>
            <a:r>
              <a:rPr lang="en-IN" dirty="0"/>
              <a:t> </a:t>
            </a:r>
          </a:p>
          <a:p>
            <a:pPr marL="0" indent="0">
              <a:lnSpc>
                <a:spcPct val="100000"/>
              </a:lnSpc>
              <a:spcAft>
                <a:spcPts val="1600"/>
              </a:spcAft>
              <a:buNone/>
            </a:pPr>
            <a:r>
              <a:rPr lang="en-IN" dirty="0"/>
              <a:t>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356465" y="679805"/>
            <a:ext cx="194796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DNS Service</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62465" name="Picture 1" descr="page293image5099792">
            <a:extLst>
              <a:ext uri="{FF2B5EF4-FFF2-40B4-BE49-F238E27FC236}">
                <a16:creationId xmlns:a16="http://schemas.microsoft.com/office/drawing/2014/main" id="{EBA41FA9-9CA8-3B4B-93B5-F971AC65BC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5749" y="1165342"/>
            <a:ext cx="494030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950891"/>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26999" y="679805"/>
            <a:ext cx="3297661"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t>DNS Records</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C2DB0C3F-50E7-E642-B0EF-95D5947DD789}"/>
              </a:ext>
            </a:extLst>
          </p:cNvPr>
          <p:cNvGraphicFramePr>
            <a:graphicFrameLocks noGrp="1"/>
          </p:cNvGraphicFramePr>
          <p:nvPr/>
        </p:nvGraphicFramePr>
        <p:xfrm>
          <a:off x="126999" y="1270054"/>
          <a:ext cx="8865924" cy="3929932"/>
        </p:xfrm>
        <a:graphic>
          <a:graphicData uri="http://schemas.openxmlformats.org/drawingml/2006/table">
            <a:tbl>
              <a:tblPr firstRow="1" bandRow="1">
                <a:tableStyleId>{5C22544A-7EE6-4342-B048-85BDC9FD1C3A}</a:tableStyleId>
              </a:tblPr>
              <a:tblGrid>
                <a:gridCol w="1677947">
                  <a:extLst>
                    <a:ext uri="{9D8B030D-6E8A-4147-A177-3AD203B41FA5}">
                      <a16:colId xmlns:a16="http://schemas.microsoft.com/office/drawing/2014/main" val="1891165019"/>
                    </a:ext>
                  </a:extLst>
                </a:gridCol>
                <a:gridCol w="2107096">
                  <a:extLst>
                    <a:ext uri="{9D8B030D-6E8A-4147-A177-3AD203B41FA5}">
                      <a16:colId xmlns:a16="http://schemas.microsoft.com/office/drawing/2014/main" val="1183142730"/>
                    </a:ext>
                  </a:extLst>
                </a:gridCol>
                <a:gridCol w="5080881">
                  <a:extLst>
                    <a:ext uri="{9D8B030D-6E8A-4147-A177-3AD203B41FA5}">
                      <a16:colId xmlns:a16="http://schemas.microsoft.com/office/drawing/2014/main" val="4113927466"/>
                    </a:ext>
                  </a:extLst>
                </a:gridCol>
              </a:tblGrid>
              <a:tr h="7462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Records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Description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Function </a:t>
                      </a:r>
                      <a:endParaRPr lang="en-IN" dirty="0">
                        <a:effectLst/>
                      </a:endParaRPr>
                    </a:p>
                  </a:txBody>
                  <a:tcPr anchor="ctr"/>
                </a:tc>
                <a:extLst>
                  <a:ext uri="{0D108BD9-81ED-4DB2-BD59-A6C34878D82A}">
                    <a16:rowId xmlns:a16="http://schemas.microsoft.com/office/drawing/2014/main" val="3507659259"/>
                  </a:ext>
                </a:extLst>
              </a:tr>
              <a:tr h="746263">
                <a:tc>
                  <a:txBody>
                    <a:bodyPr/>
                    <a:lstStyle/>
                    <a:p>
                      <a:pPr algn="l"/>
                      <a:r>
                        <a:rPr lang="en-US" dirty="0"/>
                        <a:t>A</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Address Record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It returns a 32bit IP addresses. This is where the actual Website is redirected towards most commonly. </a:t>
                      </a:r>
                      <a:endParaRPr lang="en-IN" dirty="0">
                        <a:effectLst/>
                      </a:endParaRPr>
                    </a:p>
                  </a:txBody>
                  <a:tcPr anchor="ctr"/>
                </a:tc>
                <a:extLst>
                  <a:ext uri="{0D108BD9-81ED-4DB2-BD59-A6C34878D82A}">
                    <a16:rowId xmlns:a16="http://schemas.microsoft.com/office/drawing/2014/main" val="7593714"/>
                  </a:ext>
                </a:extLst>
              </a:tr>
              <a:tr h="746263">
                <a:tc>
                  <a:txBody>
                    <a:bodyPr/>
                    <a:lstStyle/>
                    <a:p>
                      <a:pPr algn="l"/>
                      <a:r>
                        <a:rPr lang="en-US" dirty="0"/>
                        <a:t>CNAME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Canonical Name Record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This is an Alias. The DNS Server will continue to lookup with this new name. </a:t>
                      </a:r>
                      <a:endParaRPr lang="en-IN" dirty="0">
                        <a:effectLst/>
                      </a:endParaRPr>
                    </a:p>
                  </a:txBody>
                  <a:tcPr anchor="ctr"/>
                </a:tc>
                <a:extLst>
                  <a:ext uri="{0D108BD9-81ED-4DB2-BD59-A6C34878D82A}">
                    <a16:rowId xmlns:a16="http://schemas.microsoft.com/office/drawing/2014/main" val="1187025809"/>
                  </a:ext>
                </a:extLst>
              </a:tr>
              <a:tr h="746263">
                <a:tc>
                  <a:txBody>
                    <a:bodyPr/>
                    <a:lstStyle/>
                    <a:p>
                      <a:pPr algn="l"/>
                      <a:r>
                        <a:rPr lang="en-US" dirty="0"/>
                        <a:t>DNAME</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Delegation Name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This again is an alias for a name and also its </a:t>
                      </a:r>
                      <a:r>
                        <a:rPr lang="en-IN" sz="1400" b="0" i="0" u="none" strike="noStrike" cap="none" dirty="0" err="1">
                          <a:solidFill>
                            <a:schemeClr val="dk1"/>
                          </a:solidFill>
                          <a:effectLst/>
                          <a:latin typeface="+mn-lt"/>
                          <a:ea typeface="+mn-ea"/>
                          <a:cs typeface="+mn-cs"/>
                          <a:sym typeface="Arial"/>
                        </a:rPr>
                        <a:t>subname</a:t>
                      </a:r>
                      <a:r>
                        <a:rPr lang="en-IN" sz="1400" b="0" i="0" u="none" strike="noStrike" cap="none" dirty="0">
                          <a:solidFill>
                            <a:schemeClr val="dk1"/>
                          </a:solidFill>
                          <a:effectLst/>
                          <a:latin typeface="+mn-lt"/>
                          <a:ea typeface="+mn-ea"/>
                          <a:cs typeface="+mn-cs"/>
                          <a:sym typeface="Arial"/>
                        </a:rPr>
                        <a:t>, unlike CNAME, which is only an alias for itself. But similar to CNAME, the DNS Server tries to lookup with this new name as well. </a:t>
                      </a:r>
                      <a:endParaRPr lang="en-IN" dirty="0">
                        <a:effectLst/>
                      </a:endParaRPr>
                    </a:p>
                  </a:txBody>
                  <a:tcPr anchor="ctr"/>
                </a:tc>
                <a:extLst>
                  <a:ext uri="{0D108BD9-81ED-4DB2-BD59-A6C34878D82A}">
                    <a16:rowId xmlns:a16="http://schemas.microsoft.com/office/drawing/2014/main" val="3515440135"/>
                  </a:ext>
                </a:extLst>
              </a:tr>
              <a:tr h="746263">
                <a:tc>
                  <a:txBody>
                    <a:bodyPr/>
                    <a:lstStyle/>
                    <a:p>
                      <a:pPr algn="l"/>
                      <a:r>
                        <a:rPr lang="en-US" dirty="0"/>
                        <a:t>DNSKEY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DNS KEY Record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There is another record known as KEY record which I haven’t mentioned here. The format of DNSKEY is same as the KEY, and is used in DNSSEC (more in description). </a:t>
                      </a:r>
                      <a:endParaRPr lang="en-IN" dirty="0">
                        <a:effectLst/>
                      </a:endParaRPr>
                    </a:p>
                  </a:txBody>
                  <a:tcPr anchor="ctr"/>
                </a:tc>
                <a:extLst>
                  <a:ext uri="{0D108BD9-81ED-4DB2-BD59-A6C34878D82A}">
                    <a16:rowId xmlns:a16="http://schemas.microsoft.com/office/drawing/2014/main" val="2113856928"/>
                  </a:ext>
                </a:extLst>
              </a:tr>
            </a:tbl>
          </a:graphicData>
        </a:graphic>
      </p:graphicFrame>
    </p:spTree>
    <p:extLst>
      <p:ext uri="{BB962C8B-B14F-4D97-AF65-F5344CB8AC3E}">
        <p14:creationId xmlns:p14="http://schemas.microsoft.com/office/powerpoint/2010/main" val="1466232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1" y="743278"/>
            <a:ext cx="4572000" cy="394980"/>
          </a:xfrm>
          <a:prstGeom prst="rect">
            <a:avLst/>
          </a:prstGeom>
        </p:spPr>
        <p:txBody>
          <a:bodyPr vert="horz" wrap="square" lIns="0" tIns="12700" rIns="0" bIns="0" rtlCol="0">
            <a:spAutoFit/>
          </a:bodyPr>
          <a:lstStyle/>
          <a:p>
            <a:pPr marL="12700">
              <a:spcBef>
                <a:spcPts val="100"/>
              </a:spcBef>
            </a:pPr>
            <a:r>
              <a:rPr lang="en-IN" spc="-23" dirty="0"/>
              <a:t>Operating System</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913766" y="1351417"/>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What is Operating system</a:t>
            </a:r>
            <a:endParaRPr lang="en-IN" sz="1800" dirty="0"/>
          </a:p>
        </p:txBody>
      </p:sp>
      <p:sp>
        <p:nvSpPr>
          <p:cNvPr id="9" name="object 3">
            <a:extLst>
              <a:ext uri="{FF2B5EF4-FFF2-40B4-BE49-F238E27FC236}">
                <a16:creationId xmlns:a16="http://schemas.microsoft.com/office/drawing/2014/main" id="{BB3884F2-2F14-4D1E-BCB5-6C4A9F093A34}"/>
              </a:ext>
            </a:extLst>
          </p:cNvPr>
          <p:cNvSpPr txBox="1"/>
          <p:nvPr/>
        </p:nvSpPr>
        <p:spPr>
          <a:xfrm>
            <a:off x="263950" y="2045708"/>
            <a:ext cx="4308050" cy="2913105"/>
          </a:xfrm>
          <a:prstGeom prst="rect">
            <a:avLst/>
          </a:prstGeom>
        </p:spPr>
        <p:txBody>
          <a:bodyPr vert="horz" wrap="square" lIns="0" tIns="12700" rIns="0" bIns="0" rtlCol="0">
            <a:spAutoFit/>
          </a:bodyPr>
          <a:lstStyle/>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400" spc="10" dirty="0">
                <a:solidFill>
                  <a:srgbClr val="273239"/>
                </a:solidFill>
                <a:effectLst/>
                <a:latin typeface="+mj-lt"/>
                <a:ea typeface="Times New Roman" panose="02020603050405020304" pitchFamily="18" charset="0"/>
              </a:rPr>
              <a:t>An operating system is a program that controls the execution of application programs and acts as an interface between the user of a computer and the computer hardware.</a:t>
            </a:r>
            <a:endParaRPr lang="en-IN" sz="1400" dirty="0">
              <a:effectLst/>
              <a:latin typeface="+mj-lt"/>
              <a:ea typeface="Times New Roman" panose="02020603050405020304" pitchFamily="18" charset="0"/>
            </a:endParaRPr>
          </a:p>
          <a:p>
            <a:pPr marL="342900" lvl="0" indent="-342900" fontAlgn="base">
              <a:lnSpc>
                <a:spcPct val="115000"/>
              </a:lnSpc>
              <a:spcBef>
                <a:spcPts val="1000"/>
              </a:spcBef>
              <a:spcAft>
                <a:spcPts val="1000"/>
              </a:spcAft>
              <a:buSzPts val="1000"/>
              <a:buFont typeface="Symbol" panose="05050102010706020507" pitchFamily="18" charset="2"/>
              <a:buChar char=""/>
              <a:tabLst>
                <a:tab pos="457200" algn="l"/>
              </a:tabLst>
            </a:pPr>
            <a:r>
              <a:rPr lang="en-IN" sz="1400" spc="10" dirty="0">
                <a:solidFill>
                  <a:srgbClr val="273239"/>
                </a:solidFill>
                <a:effectLst/>
                <a:latin typeface="+mj-lt"/>
                <a:ea typeface="Times New Roman" panose="02020603050405020304" pitchFamily="18" charset="0"/>
              </a:rPr>
              <a:t>A more common definition is that the operating system is the one program running at all times on the computer (usually called the kernel), with all else being application programs.</a:t>
            </a:r>
            <a:endParaRPr lang="en-IN" sz="1400" dirty="0">
              <a:effectLst/>
              <a:latin typeface="+mj-lt"/>
              <a:ea typeface="Times New Roman" panose="02020603050405020304" pitchFamily="18" charset="0"/>
            </a:endParaRPr>
          </a:p>
          <a:p>
            <a:pPr marL="431800" indent="-419734">
              <a:lnSpc>
                <a:spcPct val="100000"/>
              </a:lnSpc>
              <a:spcBef>
                <a:spcPts val="415"/>
              </a:spcBef>
              <a:buSzPct val="90322"/>
              <a:buChar char="●"/>
              <a:tabLst>
                <a:tab pos="431800" algn="l"/>
                <a:tab pos="432434" algn="l"/>
              </a:tabLst>
            </a:pPr>
            <a:endParaRPr lang="en-IN" spc="-25" dirty="0"/>
          </a:p>
          <a:p>
            <a:pPr marL="12066">
              <a:lnSpc>
                <a:spcPct val="100000"/>
              </a:lnSpc>
              <a:spcBef>
                <a:spcPts val="415"/>
              </a:spcBef>
              <a:buSzPct val="90322"/>
              <a:tabLst>
                <a:tab pos="431800" algn="l"/>
                <a:tab pos="432434" algn="l"/>
              </a:tabLst>
            </a:pPr>
            <a:r>
              <a:rPr lang="en-IN" spc="-25" dirty="0"/>
              <a:t> </a:t>
            </a:r>
            <a:endParaRPr lang="en-IN" sz="1400" dirty="0">
              <a:latin typeface="Arial"/>
              <a:cs typeface="Arial"/>
            </a:endParaRPr>
          </a:p>
        </p:txBody>
      </p:sp>
      <p:sp>
        <p:nvSpPr>
          <p:cNvPr id="8" name="TextBox 7">
            <a:extLst>
              <a:ext uri="{FF2B5EF4-FFF2-40B4-BE49-F238E27FC236}">
                <a16:creationId xmlns:a16="http://schemas.microsoft.com/office/drawing/2014/main" id="{D7E65893-50DF-4611-8FED-94FAE0B9558F}"/>
              </a:ext>
            </a:extLst>
          </p:cNvPr>
          <p:cNvSpPr txBox="1"/>
          <p:nvPr/>
        </p:nvSpPr>
        <p:spPr>
          <a:xfrm>
            <a:off x="4680408" y="4546059"/>
            <a:ext cx="4572000" cy="584775"/>
          </a:xfrm>
          <a:prstGeom prst="rect">
            <a:avLst/>
          </a:prstGeom>
          <a:noFill/>
        </p:spPr>
        <p:txBody>
          <a:bodyPr wrap="square">
            <a:spAutoFit/>
          </a:bodyPr>
          <a:lstStyle/>
          <a:p>
            <a:r>
              <a:rPr lang="en-IN" sz="800" dirty="0">
                <a:hlinkClick r:id="rId3"/>
              </a:rPr>
              <a:t>https://www.howtogeek.com/wp-content/uploads/2018/08/img_5b68e80f77e33.png?width=1198&amp;trim=1,1&amp;bg-color=000&amp;pad=1,1</a:t>
            </a:r>
            <a:endParaRPr lang="en-IN" sz="800" dirty="0"/>
          </a:p>
          <a:p>
            <a:endParaRPr lang="en-IN" sz="800" dirty="0"/>
          </a:p>
        </p:txBody>
      </p:sp>
      <p:pic>
        <p:nvPicPr>
          <p:cNvPr id="2052" name="Picture 4">
            <a:extLst>
              <a:ext uri="{FF2B5EF4-FFF2-40B4-BE49-F238E27FC236}">
                <a16:creationId xmlns:a16="http://schemas.microsoft.com/office/drawing/2014/main" id="{82533B0A-6B86-427B-8967-29541F96D8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93614"/>
            <a:ext cx="4572001" cy="2106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739819"/>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26999" y="679805"/>
            <a:ext cx="3297661"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t>DNS Records</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C2DB0C3F-50E7-E642-B0EF-95D5947DD789}"/>
              </a:ext>
            </a:extLst>
          </p:cNvPr>
          <p:cNvGraphicFramePr>
            <a:graphicFrameLocks noGrp="1"/>
          </p:cNvGraphicFramePr>
          <p:nvPr/>
        </p:nvGraphicFramePr>
        <p:xfrm>
          <a:off x="126999" y="1270054"/>
          <a:ext cx="8865924" cy="3731315"/>
        </p:xfrm>
        <a:graphic>
          <a:graphicData uri="http://schemas.openxmlformats.org/drawingml/2006/table">
            <a:tbl>
              <a:tblPr firstRow="1" bandRow="1">
                <a:tableStyleId>{5C22544A-7EE6-4342-B048-85BDC9FD1C3A}</a:tableStyleId>
              </a:tblPr>
              <a:tblGrid>
                <a:gridCol w="1677947">
                  <a:extLst>
                    <a:ext uri="{9D8B030D-6E8A-4147-A177-3AD203B41FA5}">
                      <a16:colId xmlns:a16="http://schemas.microsoft.com/office/drawing/2014/main" val="1891165019"/>
                    </a:ext>
                  </a:extLst>
                </a:gridCol>
                <a:gridCol w="2107096">
                  <a:extLst>
                    <a:ext uri="{9D8B030D-6E8A-4147-A177-3AD203B41FA5}">
                      <a16:colId xmlns:a16="http://schemas.microsoft.com/office/drawing/2014/main" val="1183142730"/>
                    </a:ext>
                  </a:extLst>
                </a:gridCol>
                <a:gridCol w="5080881">
                  <a:extLst>
                    <a:ext uri="{9D8B030D-6E8A-4147-A177-3AD203B41FA5}">
                      <a16:colId xmlns:a16="http://schemas.microsoft.com/office/drawing/2014/main" val="4113927466"/>
                    </a:ext>
                  </a:extLst>
                </a:gridCol>
              </a:tblGrid>
              <a:tr h="7462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Records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Description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Function </a:t>
                      </a:r>
                      <a:endParaRPr lang="en-IN" dirty="0">
                        <a:effectLst/>
                      </a:endParaRPr>
                    </a:p>
                  </a:txBody>
                  <a:tcPr anchor="ctr"/>
                </a:tc>
                <a:extLst>
                  <a:ext uri="{0D108BD9-81ED-4DB2-BD59-A6C34878D82A}">
                    <a16:rowId xmlns:a16="http://schemas.microsoft.com/office/drawing/2014/main" val="3507659259"/>
                  </a:ext>
                </a:extLst>
              </a:tr>
              <a:tr h="746263">
                <a:tc>
                  <a:txBody>
                    <a:bodyPr/>
                    <a:lstStyle/>
                    <a:p>
                      <a:pPr algn="l"/>
                      <a:r>
                        <a:rPr lang="en-US" dirty="0"/>
                        <a:t>LOC</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Location Record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This provides the geographical location depending upon the domain name. </a:t>
                      </a:r>
                      <a:endParaRPr lang="en-IN" dirty="0">
                        <a:effectLst/>
                      </a:endParaRPr>
                    </a:p>
                  </a:txBody>
                  <a:tcPr anchor="ctr"/>
                </a:tc>
                <a:extLst>
                  <a:ext uri="{0D108BD9-81ED-4DB2-BD59-A6C34878D82A}">
                    <a16:rowId xmlns:a16="http://schemas.microsoft.com/office/drawing/2014/main" val="7593714"/>
                  </a:ext>
                </a:extLst>
              </a:tr>
              <a:tr h="746263">
                <a:tc>
                  <a:txBody>
                    <a:bodyPr/>
                    <a:lstStyle/>
                    <a:p>
                      <a:pPr algn="l"/>
                      <a:r>
                        <a:rPr lang="en-US" dirty="0"/>
                        <a:t>MX</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Mail Exchange Record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This is related to the email routing which I mentioned previously. This maps the domain name with the email ID. </a:t>
                      </a:r>
                      <a:endParaRPr lang="en-IN" dirty="0">
                        <a:effectLst/>
                      </a:endParaRPr>
                    </a:p>
                  </a:txBody>
                  <a:tcPr anchor="ctr"/>
                </a:tc>
                <a:extLst>
                  <a:ext uri="{0D108BD9-81ED-4DB2-BD59-A6C34878D82A}">
                    <a16:rowId xmlns:a16="http://schemas.microsoft.com/office/drawing/2014/main" val="1187025809"/>
                  </a:ext>
                </a:extLst>
              </a:tr>
              <a:tr h="746263">
                <a:tc>
                  <a:txBody>
                    <a:bodyPr/>
                    <a:lstStyle/>
                    <a:p>
                      <a:pPr algn="l"/>
                      <a:r>
                        <a:rPr lang="en-US" dirty="0"/>
                        <a:t>NS</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Name Server Record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Provides a DNS ZONE to authorized name servers. </a:t>
                      </a:r>
                      <a:endParaRPr lang="en-IN" dirty="0">
                        <a:effectLst/>
                      </a:endParaRPr>
                    </a:p>
                  </a:txBody>
                  <a:tcPr anchor="ctr"/>
                </a:tc>
                <a:extLst>
                  <a:ext uri="{0D108BD9-81ED-4DB2-BD59-A6C34878D82A}">
                    <a16:rowId xmlns:a16="http://schemas.microsoft.com/office/drawing/2014/main" val="3515440135"/>
                  </a:ext>
                </a:extLst>
              </a:tr>
              <a:tr h="746263">
                <a:tc>
                  <a:txBody>
                    <a:bodyPr/>
                    <a:lstStyle/>
                    <a:p>
                      <a:pPr algn="l"/>
                      <a:r>
                        <a:rPr lang="en-US" dirty="0"/>
                        <a:t>TKEY</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Secret Key Record </a:t>
                      </a:r>
                      <a:endParaRPr lang="en-IN" dirty="0">
                        <a:effectLst/>
                      </a:endParaRPr>
                    </a:p>
                  </a:txBody>
                  <a:tcPr anchor="ctr"/>
                </a:tc>
                <a:tc>
                  <a:txBody>
                    <a:bodyPr/>
                    <a:lstStyle/>
                    <a:p>
                      <a:r>
                        <a:rPr lang="en-IN" sz="1400" b="0" i="0" u="none" strike="noStrike" cap="none" dirty="0">
                          <a:solidFill>
                            <a:schemeClr val="dk1"/>
                          </a:solidFill>
                          <a:effectLst/>
                          <a:latin typeface="+mn-lt"/>
                          <a:ea typeface="+mn-ea"/>
                          <a:cs typeface="+mn-cs"/>
                          <a:sym typeface="Arial"/>
                        </a:rPr>
                        <a:t>This is the Key used with TSIG which is encrypted under Public Key. </a:t>
                      </a:r>
                      <a:endParaRPr lang="en-IN" dirty="0">
                        <a:effectLst/>
                      </a:endParaRPr>
                    </a:p>
                  </a:txBody>
                  <a:tcPr anchor="ctr"/>
                </a:tc>
                <a:extLst>
                  <a:ext uri="{0D108BD9-81ED-4DB2-BD59-A6C34878D82A}">
                    <a16:rowId xmlns:a16="http://schemas.microsoft.com/office/drawing/2014/main" val="2113856928"/>
                  </a:ext>
                </a:extLst>
              </a:tr>
            </a:tbl>
          </a:graphicData>
        </a:graphic>
      </p:graphicFrame>
    </p:spTree>
    <p:extLst>
      <p:ext uri="{BB962C8B-B14F-4D97-AF65-F5344CB8AC3E}">
        <p14:creationId xmlns:p14="http://schemas.microsoft.com/office/powerpoint/2010/main" val="2885964433"/>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26999" y="679805"/>
            <a:ext cx="3297661"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t>DNS Records</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C2DB0C3F-50E7-E642-B0EF-95D5947DD789}"/>
              </a:ext>
            </a:extLst>
          </p:cNvPr>
          <p:cNvGraphicFramePr>
            <a:graphicFrameLocks noGrp="1"/>
          </p:cNvGraphicFramePr>
          <p:nvPr/>
        </p:nvGraphicFramePr>
        <p:xfrm>
          <a:off x="126999" y="1270054"/>
          <a:ext cx="8865924" cy="2238789"/>
        </p:xfrm>
        <a:graphic>
          <a:graphicData uri="http://schemas.openxmlformats.org/drawingml/2006/table">
            <a:tbl>
              <a:tblPr firstRow="1" bandRow="1">
                <a:tableStyleId>{5C22544A-7EE6-4342-B048-85BDC9FD1C3A}</a:tableStyleId>
              </a:tblPr>
              <a:tblGrid>
                <a:gridCol w="1677947">
                  <a:extLst>
                    <a:ext uri="{9D8B030D-6E8A-4147-A177-3AD203B41FA5}">
                      <a16:colId xmlns:a16="http://schemas.microsoft.com/office/drawing/2014/main" val="1891165019"/>
                    </a:ext>
                  </a:extLst>
                </a:gridCol>
                <a:gridCol w="2107096">
                  <a:extLst>
                    <a:ext uri="{9D8B030D-6E8A-4147-A177-3AD203B41FA5}">
                      <a16:colId xmlns:a16="http://schemas.microsoft.com/office/drawing/2014/main" val="1183142730"/>
                    </a:ext>
                  </a:extLst>
                </a:gridCol>
                <a:gridCol w="5080881">
                  <a:extLst>
                    <a:ext uri="{9D8B030D-6E8A-4147-A177-3AD203B41FA5}">
                      <a16:colId xmlns:a16="http://schemas.microsoft.com/office/drawing/2014/main" val="4113927466"/>
                    </a:ext>
                  </a:extLst>
                </a:gridCol>
              </a:tblGrid>
              <a:tr h="7462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Records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Description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Function </a:t>
                      </a:r>
                      <a:endParaRPr lang="en-IN" dirty="0">
                        <a:effectLst/>
                      </a:endParaRPr>
                    </a:p>
                  </a:txBody>
                  <a:tcPr anchor="ctr"/>
                </a:tc>
                <a:extLst>
                  <a:ext uri="{0D108BD9-81ED-4DB2-BD59-A6C34878D82A}">
                    <a16:rowId xmlns:a16="http://schemas.microsoft.com/office/drawing/2014/main" val="3507659259"/>
                  </a:ext>
                </a:extLst>
              </a:tr>
              <a:tr h="746263">
                <a:tc>
                  <a:txBody>
                    <a:bodyPr/>
                    <a:lstStyle/>
                    <a:p>
                      <a:pPr algn="l"/>
                      <a:r>
                        <a:rPr lang="en-US" dirty="0"/>
                        <a:t>TSIG</a:t>
                      </a: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Transaction Signature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This is used to authenticate updates coming from an approved source or name server. It is used along with TKEY. </a:t>
                      </a:r>
                      <a:endParaRPr lang="en-IN" dirty="0">
                        <a:effectLst/>
                      </a:endParaRPr>
                    </a:p>
                  </a:txBody>
                  <a:tcPr anchor="ctr"/>
                </a:tc>
                <a:extLst>
                  <a:ext uri="{0D108BD9-81ED-4DB2-BD59-A6C34878D82A}">
                    <a16:rowId xmlns:a16="http://schemas.microsoft.com/office/drawing/2014/main" val="7593714"/>
                  </a:ext>
                </a:extLst>
              </a:tr>
              <a:tr h="74626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TXT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Text Record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This file provides machine data related to frameworks and encryption. </a:t>
                      </a:r>
                      <a:endParaRPr lang="en-IN" dirty="0">
                        <a:effectLst/>
                      </a:endParaRPr>
                    </a:p>
                  </a:txBody>
                  <a:tcPr anchor="ctr"/>
                </a:tc>
                <a:extLst>
                  <a:ext uri="{0D108BD9-81ED-4DB2-BD59-A6C34878D82A}">
                    <a16:rowId xmlns:a16="http://schemas.microsoft.com/office/drawing/2014/main" val="1187025809"/>
                  </a:ext>
                </a:extLst>
              </a:tr>
            </a:tbl>
          </a:graphicData>
        </a:graphic>
      </p:graphicFrame>
    </p:spTree>
    <p:extLst>
      <p:ext uri="{BB962C8B-B14F-4D97-AF65-F5344CB8AC3E}">
        <p14:creationId xmlns:p14="http://schemas.microsoft.com/office/powerpoint/2010/main" val="3844645038"/>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339373"/>
            <a:ext cx="3837000" cy="641400"/>
          </a:xfrm>
          <a:prstGeom prst="rect">
            <a:avLst/>
          </a:prstGeom>
        </p:spPr>
        <p:txBody>
          <a:bodyPr spcFirstLastPara="1" wrap="square" lIns="91425" tIns="91425" rIns="91425" bIns="91425" anchor="ctr" anchorCtr="0">
            <a:noAutofit/>
          </a:bodyPr>
          <a:lstStyle/>
          <a:p>
            <a:r>
              <a:rPr lang="en-IN" dirty="0"/>
              <a:t>There are 4 DNS servers involved in loading a webpage: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DNS </a:t>
            </a:r>
            <a:r>
              <a:rPr lang="en-IN" dirty="0" err="1"/>
              <a:t>recursor</a:t>
            </a:r>
            <a:r>
              <a:rPr lang="en-IN" dirty="0"/>
              <a:t> - The DNS </a:t>
            </a:r>
            <a:r>
              <a:rPr lang="en-IN" dirty="0" err="1"/>
              <a:t>recursor</a:t>
            </a:r>
            <a:r>
              <a:rPr lang="en-IN" dirty="0"/>
              <a:t> is a server designed to receive queries from client machines through applications such as web browsers. </a:t>
            </a:r>
          </a:p>
          <a:p>
            <a:pPr>
              <a:lnSpc>
                <a:spcPct val="150000"/>
              </a:lnSpc>
            </a:pPr>
            <a:r>
              <a:rPr lang="en-IN" dirty="0"/>
              <a:t>Root nameserver - The root server is the first step in translating (resolving) human readable host names into IP addresses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https://d1.awsstatic.com/Route53/how-route-53-routes-traffic.8d313c7da075c3c7303aaef32e89b5d0b7885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356465" y="679805"/>
            <a:ext cx="194796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DNS Service</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Picture 1" descr="page297image7122576">
            <a:extLst>
              <a:ext uri="{FF2B5EF4-FFF2-40B4-BE49-F238E27FC236}">
                <a16:creationId xmlns:a16="http://schemas.microsoft.com/office/drawing/2014/main" id="{7D5C18CE-9651-8E43-BE92-097D98AB0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656" y="962107"/>
            <a:ext cx="4572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597169"/>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402981"/>
            <a:ext cx="3837000" cy="641400"/>
          </a:xfrm>
          <a:prstGeom prst="rect">
            <a:avLst/>
          </a:prstGeom>
        </p:spPr>
        <p:txBody>
          <a:bodyPr spcFirstLastPara="1" wrap="square" lIns="91425" tIns="91425" rIns="91425" bIns="91425" anchor="ctr" anchorCtr="0">
            <a:noAutofit/>
          </a:bodyPr>
          <a:lstStyle/>
          <a:p>
            <a:r>
              <a:rPr lang="en-IN" dirty="0"/>
              <a:t>There are 4 DNS servers involved in loading a webpage: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TLD nameserver - The top level domain server (TLD) ,This nameserver is the next step in the search for a specific IP address, and it hosts the last portion of a hostname (In </a:t>
            </a:r>
            <a:r>
              <a:rPr lang="en-IN" dirty="0" err="1"/>
              <a:t>example.com</a:t>
            </a:r>
            <a:r>
              <a:rPr lang="en-IN" dirty="0"/>
              <a:t>, the TLD server is “com”).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https://d1.awsstatic.com/Route53/how-route-53-routes-traffic.8d313c7da075c3c7303aaef32e89b5d0b7885  </a:t>
            </a:r>
            <a:r>
              <a:rPr lang="en-US" altLang="en-US" dirty="0">
                <a:solidFill>
                  <a:srgbClr val="565656"/>
                </a:solidFill>
                <a:latin typeface="ArialMT"/>
              </a:rPr>
              <a:t> </a:t>
            </a:r>
            <a:r>
              <a:rPr lang="en-IN" dirty="0"/>
              <a:t> </a:t>
            </a:r>
          </a:p>
          <a:p>
            <a:pPr marL="0" lvl="0" indent="0" algn="l" rtl="0">
              <a:lnSpc>
                <a:spcPct val="100000"/>
              </a:lnSpc>
              <a:spcBef>
                <a:spcPts val="0"/>
              </a:spcBef>
              <a:spcAft>
                <a:spcPts val="1600"/>
              </a:spcAft>
              <a:buNone/>
            </a:pPr>
            <a:endParaRPr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356465" y="679805"/>
            <a:ext cx="194796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DNS Service</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66561" name="Picture 1" descr="page297image7122576">
            <a:extLst>
              <a:ext uri="{FF2B5EF4-FFF2-40B4-BE49-F238E27FC236}">
                <a16:creationId xmlns:a16="http://schemas.microsoft.com/office/drawing/2014/main" id="{7D5C18CE-9651-8E43-BE92-097D98AB0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8656" y="962107"/>
            <a:ext cx="45720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311415"/>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402981"/>
            <a:ext cx="3837000" cy="641400"/>
          </a:xfrm>
          <a:prstGeom prst="rect">
            <a:avLst/>
          </a:prstGeom>
        </p:spPr>
        <p:txBody>
          <a:bodyPr spcFirstLastPara="1" wrap="square" lIns="91425" tIns="91425" rIns="91425" bIns="91425" anchor="ctr" anchorCtr="0">
            <a:noAutofit/>
          </a:bodyPr>
          <a:lstStyle/>
          <a:p>
            <a:r>
              <a:rPr lang="en-IN" dirty="0"/>
              <a:t>There are 4 DNS servers involved in loading a webpage: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Authoritative nameserver - If the authoritative name server has access to the requested record, it will return the IP address for the requested hostname back to the DNS </a:t>
            </a:r>
            <a:r>
              <a:rPr lang="en-IN" dirty="0" err="1"/>
              <a:t>Recursor</a:t>
            </a:r>
            <a:r>
              <a:rPr lang="en-IN" dirty="0"/>
              <a:t> (the librarian) that made the initial request.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https://</a:t>
            </a:r>
            <a:r>
              <a:rPr lang="en-US" altLang="en-US" dirty="0" err="1">
                <a:solidFill>
                  <a:srgbClr val="565656"/>
                </a:solidFill>
                <a:latin typeface="ArialMT"/>
              </a:rPr>
              <a:t>www.internetsociety.org</a:t>
            </a:r>
            <a:r>
              <a:rPr lang="en-US" altLang="en-US" dirty="0">
                <a:solidFill>
                  <a:srgbClr val="565656"/>
                </a:solidFill>
                <a:latin typeface="ArialMT"/>
              </a:rPr>
              <a:t>/wp-content/uploads/2019/02/dnsprivacy1.gif </a:t>
            </a:r>
            <a:endParaRPr lang="en-US" altLang="en-US" sz="1800" dirty="0">
              <a:solidFill>
                <a:schemeClr val="tx1"/>
              </a:solidFill>
              <a:latin typeface="Arial" panose="020B0604020202020204" pitchFamily="34" charset="0"/>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356465" y="679805"/>
            <a:ext cx="1947969"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DNS Service</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68609" name="Picture 1" descr="page299image5101472">
            <a:extLst>
              <a:ext uri="{FF2B5EF4-FFF2-40B4-BE49-F238E27FC236}">
                <a16:creationId xmlns:a16="http://schemas.microsoft.com/office/drawing/2014/main" id="{4D945A66-F17D-614D-A074-D15CF1314C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4049" y="1218042"/>
            <a:ext cx="4533900" cy="32512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119957"/>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https://</a:t>
            </a:r>
            <a:r>
              <a:rPr lang="en-US" altLang="en-US" dirty="0" err="1">
                <a:solidFill>
                  <a:srgbClr val="565656"/>
                </a:solidFill>
                <a:latin typeface="ArialMT"/>
              </a:rPr>
              <a:t>www.internetsociety.org</a:t>
            </a:r>
            <a:r>
              <a:rPr lang="en-US" altLang="en-US" dirty="0">
                <a:solidFill>
                  <a:srgbClr val="565656"/>
                </a:solidFill>
                <a:latin typeface="ArialMT"/>
              </a:rPr>
              <a:t>/wp-content/uploads/2019/02/dnsprivacy1.gif </a:t>
            </a:r>
            <a:endParaRPr lang="en-US" altLang="en-US" sz="1800" dirty="0">
              <a:solidFill>
                <a:schemeClr val="tx1"/>
              </a:solidFill>
              <a:latin typeface="Arial" panose="020B0604020202020204" pitchFamily="34" charset="0"/>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355601" y="679805"/>
            <a:ext cx="413024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t>DNS Lookup Process</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8371" name="Picture 3" descr="page289image7911744">
            <a:extLst>
              <a:ext uri="{FF2B5EF4-FFF2-40B4-BE49-F238E27FC236}">
                <a16:creationId xmlns:a16="http://schemas.microsoft.com/office/drawing/2014/main" id="{106232EF-D482-CA4D-A53D-56CC9A871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46205"/>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69633" name="Picture 1" descr="page300image854528">
            <a:extLst>
              <a:ext uri="{FF2B5EF4-FFF2-40B4-BE49-F238E27FC236}">
                <a16:creationId xmlns:a16="http://schemas.microsoft.com/office/drawing/2014/main" id="{9FE08836-3932-5344-AFE8-65E41799F8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51" y="1181509"/>
            <a:ext cx="8432800" cy="383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241070"/>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164443"/>
            <a:ext cx="3837000" cy="641400"/>
          </a:xfrm>
          <a:prstGeom prst="rect">
            <a:avLst/>
          </a:prstGeom>
        </p:spPr>
        <p:txBody>
          <a:bodyPr spcFirstLastPara="1" wrap="square" lIns="91425" tIns="91425" rIns="91425" bIns="91425" anchor="ctr" anchorCtr="0">
            <a:noAutofit/>
          </a:bodyPr>
          <a:lstStyle/>
          <a:p>
            <a:r>
              <a:rPr lang="en-IN" dirty="0"/>
              <a:t>Introduction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Dynamic Host Configuration Protocol (DHCP) is a network management protocol used to dynamically assign an Internet Protocol (IP) address to any device, or node, on a network so they can communicate using IP. </a:t>
            </a:r>
          </a:p>
          <a:p>
            <a:pPr>
              <a:lnSpc>
                <a:spcPct val="150000"/>
              </a:lnSpc>
            </a:pPr>
            <a:r>
              <a:rPr lang="en-IN" dirty="0"/>
              <a:t>The DHCP client will demand an IP address by broadcasting a DHCP Discover message to the local subnet. </a:t>
            </a: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ars.els-cdn.com</a:t>
            </a:r>
            <a:r>
              <a:rPr lang="en-IN" dirty="0"/>
              <a:t>/content/image/1-s2.0-S0045790612001140-fx1.jpg</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356465" y="679805"/>
            <a:ext cx="217078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DHCP Service</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70659" name="Picture 3" descr="page301image5105840">
            <a:extLst>
              <a:ext uri="{FF2B5EF4-FFF2-40B4-BE49-F238E27FC236}">
                <a16:creationId xmlns:a16="http://schemas.microsoft.com/office/drawing/2014/main" id="{290ECB1E-4B6F-E54D-9322-7E013881D0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053" y="1391478"/>
            <a:ext cx="46355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225254"/>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networkencyclopedia.com</a:t>
            </a:r>
            <a:r>
              <a:rPr lang="en-IN" dirty="0"/>
              <a:t>/</a:t>
            </a:r>
            <a:r>
              <a:rPr lang="en-IN" dirty="0" err="1"/>
              <a:t>wp</a:t>
            </a:r>
            <a:r>
              <a:rPr lang="en-IN" dirty="0"/>
              <a:t>-content/uploads/2019/08/configuring-</a:t>
            </a:r>
            <a:r>
              <a:rPr lang="en-IN" dirty="0" err="1"/>
              <a:t>dhcp</a:t>
            </a:r>
            <a:r>
              <a:rPr lang="en-IN" dirty="0"/>
              <a:t>-</a:t>
            </a:r>
            <a:r>
              <a:rPr lang="en-IN" dirty="0" err="1"/>
              <a:t>scope.jpg</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632896" y="711910"/>
            <a:ext cx="217078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DHCP Service</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71681" name="Picture 1" descr="page302image5098672">
            <a:extLst>
              <a:ext uri="{FF2B5EF4-FFF2-40B4-BE49-F238E27FC236}">
                <a16:creationId xmlns:a16="http://schemas.microsoft.com/office/drawing/2014/main" id="{82A85622-E7E5-2943-8162-EEBAA45E34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694" y="1173575"/>
            <a:ext cx="7043212" cy="3446678"/>
          </a:xfrm>
          <a:prstGeom prst="rect">
            <a:avLst/>
          </a:prstGeom>
          <a:noFill/>
          <a:extLst>
            <a:ext uri="{909E8E84-426E-40DD-AFC4-6F175D3DCCD1}">
              <a14:hiddenFill xmlns:a14="http://schemas.microsoft.com/office/drawing/2010/main">
                <a:solidFill>
                  <a:srgbClr val="FFFFFF"/>
                </a:solidFill>
              </a14:hiddenFill>
            </a:ext>
          </a:extLst>
        </p:spPr>
      </p:pic>
      <p:pic>
        <p:nvPicPr>
          <p:cNvPr id="71682" name="Picture 2" descr="page302image5840592">
            <a:extLst>
              <a:ext uri="{FF2B5EF4-FFF2-40B4-BE49-F238E27FC236}">
                <a16:creationId xmlns:a16="http://schemas.microsoft.com/office/drawing/2014/main" id="{80A3F7A2-BA32-FD41-9D66-6E0633833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00" y="1173575"/>
            <a:ext cx="40513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40970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212149"/>
            <a:ext cx="3837000" cy="641400"/>
          </a:xfrm>
          <a:prstGeom prst="rect">
            <a:avLst/>
          </a:prstGeom>
        </p:spPr>
        <p:txBody>
          <a:bodyPr spcFirstLastPara="1" wrap="square" lIns="91425" tIns="91425" rIns="91425" bIns="91425" anchor="ctr" anchorCtr="0">
            <a:noAutofit/>
          </a:bodyPr>
          <a:lstStyle/>
          <a:p>
            <a:r>
              <a:rPr lang="en-IN" dirty="0"/>
              <a:t>DHCP Process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marL="139700" indent="-457200">
              <a:lnSpc>
                <a:spcPct val="200000"/>
              </a:lnSpc>
              <a:buNone/>
            </a:pPr>
            <a:r>
              <a:rPr lang="en-IN" b="1" dirty="0"/>
              <a:t>1. DHCPDISCOVER:</a:t>
            </a:r>
            <a:r>
              <a:rPr lang="en-IN" dirty="0"/>
              <a:t> The client broadcasts a request for a DHCP server. </a:t>
            </a:r>
          </a:p>
          <a:p>
            <a:pPr marL="139700" indent="-457200">
              <a:lnSpc>
                <a:spcPct val="200000"/>
              </a:lnSpc>
              <a:buNone/>
            </a:pPr>
            <a:r>
              <a:rPr lang="en-IN" b="1" dirty="0"/>
              <a:t>2. DHCPOFFER: </a:t>
            </a:r>
            <a:r>
              <a:rPr lang="en-IN" dirty="0"/>
              <a:t>DHCP servers on the network offer an address to the client. </a:t>
            </a:r>
          </a:p>
          <a:p>
            <a:pPr marL="139700" indent="-457200">
              <a:lnSpc>
                <a:spcPct val="200000"/>
              </a:lnSpc>
              <a:buNone/>
            </a:pPr>
            <a:r>
              <a:rPr lang="en-IN" b="1" dirty="0"/>
              <a:t>3. DHCPREQUEST:</a:t>
            </a:r>
            <a:r>
              <a:rPr lang="en-IN" dirty="0"/>
              <a:t> The client broadcasts a request to lease an address from one of the offering DHCP servers. </a:t>
            </a: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networkencyclopedia.com</a:t>
            </a:r>
            <a:r>
              <a:rPr lang="en-IN" dirty="0"/>
              <a:t>/</a:t>
            </a:r>
            <a:r>
              <a:rPr lang="en-IN" dirty="0" err="1"/>
              <a:t>wp</a:t>
            </a:r>
            <a:r>
              <a:rPr lang="en-IN" dirty="0"/>
              <a:t>-content/uploads/2019/08/</a:t>
            </a:r>
            <a:r>
              <a:rPr lang="en-IN" dirty="0" err="1"/>
              <a:t>dhcp.jpg</a:t>
            </a:r>
            <a:r>
              <a:rPr lang="en-IN" dirty="0"/>
              <a:t>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356465" y="679805"/>
            <a:ext cx="217078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DHCP Service</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73729" name="Picture 1" descr="page303image5107856">
            <a:extLst>
              <a:ext uri="{FF2B5EF4-FFF2-40B4-BE49-F238E27FC236}">
                <a16:creationId xmlns:a16="http://schemas.microsoft.com/office/drawing/2014/main" id="{F6291BCA-E7E0-3D42-91E3-0F3C70A46D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4200" y="1485143"/>
            <a:ext cx="47498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30986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411950" y="1212149"/>
            <a:ext cx="3837000" cy="641400"/>
          </a:xfrm>
          <a:prstGeom prst="rect">
            <a:avLst/>
          </a:prstGeom>
        </p:spPr>
        <p:txBody>
          <a:bodyPr spcFirstLastPara="1" wrap="square" lIns="91425" tIns="91425" rIns="91425" bIns="91425" anchor="ctr" anchorCtr="0">
            <a:noAutofit/>
          </a:bodyPr>
          <a:lstStyle/>
          <a:p>
            <a:r>
              <a:rPr lang="en-IN" dirty="0"/>
              <a:t>DHCP Process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marL="139700" indent="-457200">
              <a:lnSpc>
                <a:spcPct val="150000"/>
              </a:lnSpc>
              <a:buNone/>
            </a:pPr>
            <a:r>
              <a:rPr lang="en-IN" b="1" dirty="0"/>
              <a:t>4. DHCPACK: </a:t>
            </a:r>
            <a:r>
              <a:rPr lang="en-IN" dirty="0"/>
              <a:t>The DHCP server that the client responds to acknowledges the client, assigns it any configured DHCP options, and updates its DHCP database. The client then initializes and binds its TCP/IP protocol stack and can begin network communication.</a:t>
            </a: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networkencyclopedia.com</a:t>
            </a:r>
            <a:r>
              <a:rPr lang="en-IN" dirty="0"/>
              <a:t>/</a:t>
            </a:r>
            <a:r>
              <a:rPr lang="en-IN" dirty="0" err="1"/>
              <a:t>wp</a:t>
            </a:r>
            <a:r>
              <a:rPr lang="en-IN" dirty="0"/>
              <a:t>-content/uploads/2019/08/</a:t>
            </a:r>
            <a:r>
              <a:rPr lang="en-IN" dirty="0" err="1"/>
              <a:t>dhcp.jpg</a:t>
            </a:r>
            <a:r>
              <a:rPr lang="en-IN" dirty="0"/>
              <a:t>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BB25FE-2F0A-C24A-8843-14F2B82DAC6A}"/>
              </a:ext>
            </a:extLst>
          </p:cNvPr>
          <p:cNvSpPr>
            <a:spLocks noChangeArrowheads="1"/>
          </p:cNvSpPr>
          <p:nvPr/>
        </p:nvSpPr>
        <p:spPr bwMode="auto">
          <a:xfrm>
            <a:off x="1356465" y="679805"/>
            <a:ext cx="2170787"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DHCP Service</a:t>
            </a:r>
          </a:p>
        </p:txBody>
      </p:sp>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73729" name="Picture 1" descr="page303image5107856">
            <a:extLst>
              <a:ext uri="{FF2B5EF4-FFF2-40B4-BE49-F238E27FC236}">
                <a16:creationId xmlns:a16="http://schemas.microsoft.com/office/drawing/2014/main" id="{F6291BCA-E7E0-3D42-91E3-0F3C70A46D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4200" y="1485143"/>
            <a:ext cx="4749800" cy="260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0608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16" name="object 2">
            <a:extLst>
              <a:ext uri="{FF2B5EF4-FFF2-40B4-BE49-F238E27FC236}">
                <a16:creationId xmlns:a16="http://schemas.microsoft.com/office/drawing/2014/main" id="{D85543E7-4125-400D-B4C7-E77E3B72B51F}"/>
              </a:ext>
            </a:extLst>
          </p:cNvPr>
          <p:cNvSpPr txBox="1">
            <a:spLocks noGrp="1"/>
          </p:cNvSpPr>
          <p:nvPr>
            <p:ph type="title"/>
          </p:nvPr>
        </p:nvSpPr>
        <p:spPr>
          <a:xfrm>
            <a:off x="2285999" y="580439"/>
            <a:ext cx="4572000" cy="394980"/>
          </a:xfrm>
          <a:prstGeom prst="rect">
            <a:avLst/>
          </a:prstGeom>
        </p:spPr>
        <p:txBody>
          <a:bodyPr vert="horz" wrap="square" lIns="0" tIns="12700" rIns="0" bIns="0" rtlCol="0">
            <a:spAutoFit/>
          </a:bodyPr>
          <a:lstStyle/>
          <a:p>
            <a:pPr marL="12700">
              <a:spcBef>
                <a:spcPts val="100"/>
              </a:spcBef>
            </a:pPr>
            <a:r>
              <a:rPr lang="en-IN" spc="-23" dirty="0"/>
              <a:t>Operating System</a:t>
            </a:r>
            <a:endParaRPr sz="2400" dirty="0"/>
          </a:p>
        </p:txBody>
      </p:sp>
      <p:sp>
        <p:nvSpPr>
          <p:cNvPr id="17" name="object 3">
            <a:extLst>
              <a:ext uri="{FF2B5EF4-FFF2-40B4-BE49-F238E27FC236}">
                <a16:creationId xmlns:a16="http://schemas.microsoft.com/office/drawing/2014/main" id="{F86BC958-1966-47EF-8CE8-DEB660EE4F78}"/>
              </a:ext>
            </a:extLst>
          </p:cNvPr>
          <p:cNvSpPr txBox="1"/>
          <p:nvPr/>
        </p:nvSpPr>
        <p:spPr>
          <a:xfrm>
            <a:off x="2717515" y="1410121"/>
            <a:ext cx="392128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Types of Operating system</a:t>
            </a:r>
            <a:endParaRPr lang="en-IN" sz="1800" dirty="0"/>
          </a:p>
        </p:txBody>
      </p:sp>
      <p:graphicFrame>
        <p:nvGraphicFramePr>
          <p:cNvPr id="7" name="Diagram 6">
            <a:extLst>
              <a:ext uri="{FF2B5EF4-FFF2-40B4-BE49-F238E27FC236}">
                <a16:creationId xmlns:a16="http://schemas.microsoft.com/office/drawing/2014/main" id="{3B09F401-B1B1-4823-8441-1CE112BD34C7}"/>
              </a:ext>
            </a:extLst>
          </p:cNvPr>
          <p:cNvGraphicFramePr/>
          <p:nvPr>
            <p:extLst>
              <p:ext uri="{D42A27DB-BD31-4B8C-83A1-F6EECF244321}">
                <p14:modId xmlns:p14="http://schemas.microsoft.com/office/powerpoint/2010/main" val="703449164"/>
              </p:ext>
            </p:extLst>
          </p:nvPr>
        </p:nvGraphicFramePr>
        <p:xfrm>
          <a:off x="701457" y="1555033"/>
          <a:ext cx="7741085" cy="3588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0830042"/>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03144" y="1387041"/>
            <a:ext cx="3837000" cy="641400"/>
          </a:xfrm>
          <a:prstGeom prst="rect">
            <a:avLst/>
          </a:prstGeom>
        </p:spPr>
        <p:txBody>
          <a:bodyPr spcFirstLastPara="1" wrap="square" lIns="91425" tIns="91425" rIns="91425" bIns="91425" anchor="ctr" anchorCtr="0">
            <a:noAutofit/>
          </a:bodyPr>
          <a:lstStyle/>
          <a:p>
            <a:r>
              <a:rPr lang="en-IN" dirty="0"/>
              <a:t>Introduction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Windows Internet Name Service, or WINS, is a Microsoft Windows service that dynamically registers NetBIOS names of computers on the network. </a:t>
            </a:r>
          </a:p>
          <a:p>
            <a:pPr>
              <a:lnSpc>
                <a:spcPct val="150000"/>
              </a:lnSpc>
            </a:pPr>
            <a:r>
              <a:rPr lang="en-IN" dirty="0"/>
              <a:t>The Windows Internet Naming Service (WINS) converts the NetBIOS host names into IP addresses.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networkencyclopedia.com</a:t>
            </a:r>
            <a:r>
              <a:rPr lang="en-IN" dirty="0"/>
              <a:t>/</a:t>
            </a:r>
            <a:r>
              <a:rPr lang="en-IN" dirty="0" err="1"/>
              <a:t>wp</a:t>
            </a:r>
            <a:r>
              <a:rPr lang="en-IN" dirty="0"/>
              <a:t>-content/uploads/2019/09/wins-windows-internet-name-</a:t>
            </a:r>
            <a:r>
              <a:rPr lang="en-IN" dirty="0" err="1"/>
              <a:t>service.jpg</a:t>
            </a:r>
            <a:r>
              <a:rPr lang="en-IN" dirty="0"/>
              <a:t> </a:t>
            </a: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60510" y="552672"/>
            <a:ext cx="355578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Windows Internet Name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Service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5779" name="Picture 3" descr="page305image5109088">
            <a:extLst>
              <a:ext uri="{FF2B5EF4-FFF2-40B4-BE49-F238E27FC236}">
                <a16:creationId xmlns:a16="http://schemas.microsoft.com/office/drawing/2014/main" id="{E9387FBF-B28D-EC47-B69D-E8E50BDC1B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752" y="906449"/>
            <a:ext cx="4699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496335"/>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03144" y="1498359"/>
            <a:ext cx="3837000" cy="641400"/>
          </a:xfrm>
          <a:prstGeom prst="rect">
            <a:avLst/>
          </a:prstGeom>
        </p:spPr>
        <p:txBody>
          <a:bodyPr spcFirstLastPara="1" wrap="square" lIns="91425" tIns="91425" rIns="91425" bIns="91425" anchor="ctr" anchorCtr="0">
            <a:noAutofit/>
          </a:bodyPr>
          <a:lstStyle/>
          <a:p>
            <a:r>
              <a:rPr lang="en-IN" dirty="0"/>
              <a:t>Introduction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It allows the Windows machines on a given LAN segment to recognize Windows machines on other LAN segments. </a:t>
            </a:r>
          </a:p>
          <a:p>
            <a:pPr>
              <a:lnSpc>
                <a:spcPct val="150000"/>
              </a:lnSpc>
            </a:pPr>
            <a:r>
              <a:rPr lang="en-IN" dirty="0"/>
              <a:t>It was designed specifically to support NetBIOS over TCP/IP (</a:t>
            </a:r>
            <a:r>
              <a:rPr lang="en-IN" dirty="0" err="1"/>
              <a:t>NetBT</a:t>
            </a:r>
            <a:r>
              <a:rPr lang="en-IN" dirty="0"/>
              <a:t>)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networkencyclopedia.com</a:t>
            </a:r>
            <a:r>
              <a:rPr lang="en-IN" dirty="0"/>
              <a:t>/</a:t>
            </a:r>
            <a:r>
              <a:rPr lang="en-IN" dirty="0" err="1"/>
              <a:t>wp</a:t>
            </a:r>
            <a:r>
              <a:rPr lang="en-IN" dirty="0"/>
              <a:t>-content/uploads/2019/09/wins-windows-internet-name-</a:t>
            </a:r>
            <a:r>
              <a:rPr lang="en-IN" dirty="0" err="1"/>
              <a:t>service.jpg</a:t>
            </a:r>
            <a:r>
              <a:rPr lang="en-IN" dirty="0"/>
              <a:t> </a:t>
            </a: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60510" y="552672"/>
            <a:ext cx="355578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Windows Internet Name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Service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5779" name="Picture 3" descr="page305image5109088">
            <a:extLst>
              <a:ext uri="{FF2B5EF4-FFF2-40B4-BE49-F238E27FC236}">
                <a16:creationId xmlns:a16="http://schemas.microsoft.com/office/drawing/2014/main" id="{E9387FBF-B28D-EC47-B69D-E8E50BDC1B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752" y="906449"/>
            <a:ext cx="4699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11727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03144" y="1498359"/>
            <a:ext cx="3837000" cy="641400"/>
          </a:xfrm>
          <a:prstGeom prst="rect">
            <a:avLst/>
          </a:prstGeom>
        </p:spPr>
        <p:txBody>
          <a:bodyPr spcFirstLastPara="1" wrap="square" lIns="91425" tIns="91425" rIns="91425" bIns="91425" anchor="ctr" anchorCtr="0">
            <a:noAutofit/>
          </a:bodyPr>
          <a:lstStyle/>
          <a:p>
            <a:r>
              <a:rPr lang="en-IN" dirty="0"/>
              <a:t>Advantages </a:t>
            </a:r>
            <a:endParaRPr lang="en-IN" dirty="0">
              <a:effectLst/>
            </a:endParaRPr>
          </a:p>
        </p:txBody>
      </p:sp>
      <p:sp>
        <p:nvSpPr>
          <p:cNvPr id="75" name="Google Shape;75;p15"/>
          <p:cNvSpPr txBox="1">
            <a:spLocks noGrp="1"/>
          </p:cNvSpPr>
          <p:nvPr>
            <p:ph type="body" idx="2"/>
          </p:nvPr>
        </p:nvSpPr>
        <p:spPr>
          <a:xfrm>
            <a:off x="374386" y="1924212"/>
            <a:ext cx="3837000" cy="2923806"/>
          </a:xfrm>
          <a:prstGeom prst="rect">
            <a:avLst/>
          </a:prstGeom>
        </p:spPr>
        <p:txBody>
          <a:bodyPr spcFirstLastPara="1" wrap="square" lIns="91425" tIns="91425" rIns="91425" bIns="91425" anchor="ctr" anchorCtr="0">
            <a:noAutofit/>
          </a:bodyPr>
          <a:lstStyle/>
          <a:p>
            <a:pPr>
              <a:lnSpc>
                <a:spcPct val="150000"/>
              </a:lnSpc>
            </a:pPr>
            <a:r>
              <a:rPr lang="en-IN" dirty="0"/>
              <a:t>In order for NetBIOS hosts (servers and clients running pre-Windows 2000 versions of Microsoft Windows) to communicate on a network, their NetBIOS names must first be resolved into IP addresses. WINS servers perform this task.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networkencyclopedia.com</a:t>
            </a:r>
            <a:r>
              <a:rPr lang="en-IN" dirty="0"/>
              <a:t>/</a:t>
            </a:r>
            <a:r>
              <a:rPr lang="en-IN" dirty="0" err="1"/>
              <a:t>wp</a:t>
            </a:r>
            <a:r>
              <a:rPr lang="en-IN" dirty="0"/>
              <a:t>-content/uploads/2019/09/wins-windows-internet-name-</a:t>
            </a:r>
            <a:r>
              <a:rPr lang="en-IN" dirty="0" err="1"/>
              <a:t>service.jpg</a:t>
            </a:r>
            <a:r>
              <a:rPr lang="en-IN" dirty="0"/>
              <a:t> </a:t>
            </a: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60510" y="552672"/>
            <a:ext cx="355578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Windows Internet Name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Service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5779" name="Picture 3" descr="page305image5109088">
            <a:extLst>
              <a:ext uri="{FF2B5EF4-FFF2-40B4-BE49-F238E27FC236}">
                <a16:creationId xmlns:a16="http://schemas.microsoft.com/office/drawing/2014/main" id="{E9387FBF-B28D-EC47-B69D-E8E50BDC1B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752" y="906449"/>
            <a:ext cx="4699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0991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26997" y="1228014"/>
            <a:ext cx="3837000" cy="641400"/>
          </a:xfrm>
          <a:prstGeom prst="rect">
            <a:avLst/>
          </a:prstGeom>
        </p:spPr>
        <p:txBody>
          <a:bodyPr spcFirstLastPara="1" wrap="square" lIns="91425" tIns="91425" rIns="91425" bIns="91425" anchor="ctr" anchorCtr="0">
            <a:noAutofit/>
          </a:bodyPr>
          <a:lstStyle/>
          <a:p>
            <a:r>
              <a:rPr lang="en-IN" dirty="0"/>
              <a:t>Advantages </a:t>
            </a:r>
            <a:endParaRPr lang="en-IN" dirty="0">
              <a:effectLst/>
            </a:endParaRPr>
          </a:p>
        </p:txBody>
      </p:sp>
      <p:sp>
        <p:nvSpPr>
          <p:cNvPr id="75" name="Google Shape;75;p15"/>
          <p:cNvSpPr txBox="1">
            <a:spLocks noGrp="1"/>
          </p:cNvSpPr>
          <p:nvPr>
            <p:ph type="body" idx="2"/>
          </p:nvPr>
        </p:nvSpPr>
        <p:spPr>
          <a:xfrm>
            <a:off x="374386" y="1853954"/>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Directed traffic to WINS servers generates less network traffic than broadcasts. </a:t>
            </a:r>
          </a:p>
          <a:p>
            <a:pPr>
              <a:lnSpc>
                <a:spcPct val="150000"/>
              </a:lnSpc>
            </a:pPr>
            <a:r>
              <a:rPr lang="en-IN" dirty="0"/>
              <a:t>WINS provides a mechanism for browsing network resources across multiple domains and subnets. </a:t>
            </a:r>
          </a:p>
          <a:p>
            <a:pPr>
              <a:lnSpc>
                <a:spcPct val="150000"/>
              </a:lnSpc>
            </a:pPr>
            <a:r>
              <a:rPr lang="en-IN" dirty="0"/>
              <a:t>The WINS database of NetBIOS name to IP address mappings is dynamically maintained, eliminating the need for </a:t>
            </a:r>
            <a:r>
              <a:rPr lang="en-IN" dirty="0" err="1"/>
              <a:t>lmhosts</a:t>
            </a:r>
            <a:r>
              <a:rPr lang="en-IN" dirty="0"/>
              <a:t> files on clients. </a:t>
            </a:r>
            <a:endParaRPr lang="en-IN" dirty="0">
              <a:effectLst/>
            </a:endParaRPr>
          </a:p>
        </p:txBody>
      </p:sp>
      <p:sp>
        <p:nvSpPr>
          <p:cNvPr id="77" name="Google Shape;77;p15"/>
          <p:cNvSpPr txBox="1">
            <a:spLocks noGrp="1"/>
          </p:cNvSpPr>
          <p:nvPr>
            <p:ph type="body" idx="3"/>
          </p:nvPr>
        </p:nvSpPr>
        <p:spPr>
          <a:xfrm>
            <a:off x="4627659" y="4590904"/>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networkencyclopedia.com</a:t>
            </a:r>
            <a:r>
              <a:rPr lang="en-IN" dirty="0"/>
              <a:t>/</a:t>
            </a:r>
            <a:r>
              <a:rPr lang="en-IN" dirty="0" err="1"/>
              <a:t>wp</a:t>
            </a:r>
            <a:r>
              <a:rPr lang="en-IN" dirty="0"/>
              <a:t>-content/uploads/2019/09/wins-windows-internet-name-</a:t>
            </a:r>
            <a:r>
              <a:rPr lang="en-IN" dirty="0" err="1"/>
              <a:t>service.jpg</a:t>
            </a:r>
            <a:r>
              <a:rPr lang="en-IN" dirty="0"/>
              <a:t> </a:t>
            </a: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60510" y="552672"/>
            <a:ext cx="355578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Windows Internet Name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Service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5779" name="Picture 3" descr="page305image5109088">
            <a:extLst>
              <a:ext uri="{FF2B5EF4-FFF2-40B4-BE49-F238E27FC236}">
                <a16:creationId xmlns:a16="http://schemas.microsoft.com/office/drawing/2014/main" id="{E9387FBF-B28D-EC47-B69D-E8E50BDC1B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68752" y="906449"/>
            <a:ext cx="46990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982049"/>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19046" y="1307524"/>
            <a:ext cx="3837000" cy="641400"/>
          </a:xfrm>
          <a:prstGeom prst="rect">
            <a:avLst/>
          </a:prstGeom>
        </p:spPr>
        <p:txBody>
          <a:bodyPr spcFirstLastPara="1" wrap="square" lIns="91425" tIns="91425" rIns="91425" bIns="91425" anchor="ctr" anchorCtr="0">
            <a:noAutofit/>
          </a:bodyPr>
          <a:lstStyle/>
          <a:p>
            <a:r>
              <a:rPr lang="en-IN" dirty="0"/>
              <a:t>Example </a:t>
            </a:r>
            <a:endParaRPr lang="en-IN" dirty="0">
              <a:effectLst/>
            </a:endParaRPr>
          </a:p>
        </p:txBody>
      </p:sp>
      <p:sp>
        <p:nvSpPr>
          <p:cNvPr id="75" name="Google Shape;75;p15"/>
          <p:cNvSpPr txBox="1">
            <a:spLocks noGrp="1"/>
          </p:cNvSpPr>
          <p:nvPr>
            <p:ph type="body" idx="2"/>
          </p:nvPr>
        </p:nvSpPr>
        <p:spPr>
          <a:xfrm>
            <a:off x="374386" y="1853954"/>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In this example, the following occurs: </a:t>
            </a:r>
          </a:p>
          <a:p>
            <a:pPr marL="482600" indent="-342900">
              <a:lnSpc>
                <a:spcPct val="150000"/>
              </a:lnSpc>
              <a:buFont typeface="+mj-lt"/>
              <a:buAutoNum type="arabicPeriod"/>
            </a:pPr>
            <a:r>
              <a:rPr lang="en-IN" dirty="0"/>
              <a:t>A WINS client, HOST-A, registers any of its local NetBIOS names with WINS-A, its configured WINS server. </a:t>
            </a:r>
          </a:p>
          <a:p>
            <a:pPr marL="482600" indent="-342900">
              <a:lnSpc>
                <a:spcPct val="150000"/>
              </a:lnSpc>
              <a:buFont typeface="+mj-lt"/>
              <a:buAutoNum type="arabicPeriod"/>
            </a:pPr>
            <a:r>
              <a:rPr lang="en-IN" dirty="0"/>
              <a:t>Another WINS client, HOST-B, queries WINS-A to locate the IP address for HOST-A on the network. </a:t>
            </a:r>
          </a:p>
          <a:p>
            <a:pPr marL="482600" indent="-342900">
              <a:lnSpc>
                <a:spcPct val="150000"/>
              </a:lnSpc>
              <a:buFont typeface="+mj-lt"/>
              <a:buAutoNum type="arabicPeriod"/>
            </a:pPr>
            <a:r>
              <a:rPr lang="en-IN" dirty="0"/>
              <a:t>WINS-A replies with the IP address for HOST-A, 192.168.1.20. </a:t>
            </a: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networkencyclopedia.com</a:t>
            </a:r>
            <a:r>
              <a:rPr lang="en-IN" dirty="0"/>
              <a:t>/</a:t>
            </a:r>
            <a:r>
              <a:rPr lang="en-IN" dirty="0" err="1"/>
              <a:t>wp</a:t>
            </a:r>
            <a:r>
              <a:rPr lang="en-IN" dirty="0"/>
              <a:t>-content/uploads/2019/09/windows-internet-name-service-</a:t>
            </a:r>
            <a:r>
              <a:rPr lang="en-IN" dirty="0" err="1"/>
              <a:t>wins.gif</a:t>
            </a:r>
            <a:r>
              <a:rPr lang="en-IN" dirty="0"/>
              <a:t>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60510" y="552672"/>
            <a:ext cx="3555781"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Windows Internet Name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MT"/>
              </a:rPr>
              <a:t>Service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9873" name="Picture 1" descr="page309image2958624">
            <a:extLst>
              <a:ext uri="{FF2B5EF4-FFF2-40B4-BE49-F238E27FC236}">
                <a16:creationId xmlns:a16="http://schemas.microsoft.com/office/drawing/2014/main" id="{37F3430D-0566-464A-AE22-E0D0E8D5B5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1303" y="913368"/>
            <a:ext cx="4699000" cy="336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33416"/>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301761" y="1277154"/>
            <a:ext cx="38370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374386" y="1853954"/>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A remote access service (RAS) is any combination of hardware and software to enable the remote access tools or information that typically reside on a network of IT devices. </a:t>
            </a:r>
          </a:p>
          <a:p>
            <a:pPr>
              <a:lnSpc>
                <a:spcPct val="150000"/>
              </a:lnSpc>
            </a:pPr>
            <a:r>
              <a:rPr lang="en-IN" dirty="0"/>
              <a:t>A remote access service connects a client to a host computer, known as a remote access server. </a:t>
            </a:r>
            <a:endParaRPr lang="en-IN" dirty="0">
              <a:effectLst/>
            </a:endParaRP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slideplayer.com</a:t>
            </a:r>
            <a:r>
              <a:rPr lang="en-IN" dirty="0"/>
              <a:t>/slide/14892336/91/images/2/</a:t>
            </a:r>
            <a:r>
              <a:rPr lang="en-IN" dirty="0" err="1"/>
              <a:t>Remote+Access+Just+another+computer+on+t</a:t>
            </a:r>
            <a:r>
              <a:rPr lang="en-IN" dirty="0"/>
              <a:t> </a:t>
            </a:r>
            <a:r>
              <a:rPr lang="en-IN" dirty="0" err="1"/>
              <a:t>he+network</a:t>
            </a:r>
            <a:r>
              <a:rPr lang="en-IN" dirty="0"/>
              <a:t>.+</a:t>
            </a:r>
            <a:r>
              <a:rPr lang="en-IN" dirty="0" err="1"/>
              <a:t>Functions+as+if+it+was+on+the+LAN</a:t>
            </a:r>
            <a:r>
              <a:rPr lang="en-IN" dirty="0"/>
              <a:t>..jpg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617898" y="732465"/>
            <a:ext cx="353814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Remote Access Service </a:t>
            </a:r>
            <a:endParaRPr lang="en-IN" sz="2400" dirty="0">
              <a:effectLst/>
            </a:endParaRPr>
          </a:p>
        </p:txBody>
      </p:sp>
      <p:pic>
        <p:nvPicPr>
          <p:cNvPr id="80897" name="Picture 1" descr="page311image5107184">
            <a:extLst>
              <a:ext uri="{FF2B5EF4-FFF2-40B4-BE49-F238E27FC236}">
                <a16:creationId xmlns:a16="http://schemas.microsoft.com/office/drawing/2014/main" id="{DD0197E8-A745-FB43-A23E-71E1310EA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100" y="963297"/>
            <a:ext cx="46609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802640"/>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4950" y="1584054"/>
            <a:ext cx="38370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374386" y="1853954"/>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RAS is arranged within an organization and directly connected with the organization's internal network and systems. </a:t>
            </a:r>
            <a:endParaRPr lang="en-IN" dirty="0">
              <a:effectLst/>
            </a:endParaRP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slideplayer.com</a:t>
            </a:r>
            <a:r>
              <a:rPr lang="en-IN" dirty="0"/>
              <a:t>/slide/14892336/91/images/2/</a:t>
            </a:r>
            <a:r>
              <a:rPr lang="en-IN" dirty="0" err="1"/>
              <a:t>Remote+Access+Just+another+computer+on+t</a:t>
            </a:r>
            <a:r>
              <a:rPr lang="en-IN" dirty="0"/>
              <a:t> </a:t>
            </a:r>
            <a:r>
              <a:rPr lang="en-IN" dirty="0" err="1"/>
              <a:t>he+network</a:t>
            </a:r>
            <a:r>
              <a:rPr lang="en-IN" dirty="0"/>
              <a:t>.+</a:t>
            </a:r>
            <a:r>
              <a:rPr lang="en-IN" dirty="0" err="1"/>
              <a:t>Functions+as+if+it+was+on+the+LAN</a:t>
            </a:r>
            <a:r>
              <a:rPr lang="en-IN" dirty="0"/>
              <a:t>..jpg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617898" y="732465"/>
            <a:ext cx="353814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Remote Access Service </a:t>
            </a:r>
            <a:endParaRPr lang="en-IN" sz="2400" dirty="0">
              <a:effectLst/>
            </a:endParaRPr>
          </a:p>
        </p:txBody>
      </p:sp>
      <p:pic>
        <p:nvPicPr>
          <p:cNvPr id="80897" name="Picture 1" descr="page311image5107184">
            <a:extLst>
              <a:ext uri="{FF2B5EF4-FFF2-40B4-BE49-F238E27FC236}">
                <a16:creationId xmlns:a16="http://schemas.microsoft.com/office/drawing/2014/main" id="{DD0197E8-A745-FB43-A23E-71E1310EA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100" y="963297"/>
            <a:ext cx="46609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703329"/>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4950" y="1307524"/>
            <a:ext cx="38370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374386" y="1853954"/>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A remote access server (RAS) is a type of server that provides a suite of services to remotely connected users over a network or the Internet. </a:t>
            </a:r>
          </a:p>
          <a:p>
            <a:pPr>
              <a:lnSpc>
                <a:spcPct val="150000"/>
              </a:lnSpc>
            </a:pPr>
            <a:r>
              <a:rPr lang="en-IN" dirty="0"/>
              <a:t>It operates as a remote gateway or central server that connects remote users with an organization's internal local area network (LAN). </a:t>
            </a:r>
            <a:endParaRPr lang="en-IN" dirty="0">
              <a:effectLst/>
            </a:endParaRP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slideplayer.com</a:t>
            </a:r>
            <a:r>
              <a:rPr lang="en-IN" dirty="0"/>
              <a:t>/slide/14892336/91/images/2/</a:t>
            </a:r>
            <a:r>
              <a:rPr lang="en-IN" dirty="0" err="1"/>
              <a:t>Remote+Access+Just+another+computer+on+t</a:t>
            </a:r>
            <a:r>
              <a:rPr lang="en-IN" dirty="0"/>
              <a:t> </a:t>
            </a:r>
            <a:r>
              <a:rPr lang="en-IN" dirty="0" err="1"/>
              <a:t>he+network</a:t>
            </a:r>
            <a:r>
              <a:rPr lang="en-IN" dirty="0"/>
              <a:t>.+</a:t>
            </a:r>
            <a:r>
              <a:rPr lang="en-IN" dirty="0" err="1"/>
              <a:t>Functions+as+if+it+was+on+the+LAN</a:t>
            </a:r>
            <a:r>
              <a:rPr lang="en-IN" dirty="0"/>
              <a:t>..jpg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617898" y="732465"/>
            <a:ext cx="353814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Remote Access Service </a:t>
            </a:r>
            <a:endParaRPr lang="en-IN" sz="2400" dirty="0">
              <a:effectLst/>
            </a:endParaRPr>
          </a:p>
        </p:txBody>
      </p:sp>
      <p:pic>
        <p:nvPicPr>
          <p:cNvPr id="80897" name="Picture 1" descr="page311image5107184">
            <a:extLst>
              <a:ext uri="{FF2B5EF4-FFF2-40B4-BE49-F238E27FC236}">
                <a16:creationId xmlns:a16="http://schemas.microsoft.com/office/drawing/2014/main" id="{DD0197E8-A745-FB43-A23E-71E1310EA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100" y="963297"/>
            <a:ext cx="46609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840866"/>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4950" y="1434745"/>
            <a:ext cx="38370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374386" y="1853954"/>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RAS is a service that allows remote clients to connect to the server over a modem using a RAS-based protocol such as the Serial Line Internet Protocol (SLIP) or the newer Point-to-Point Protocol (PPP). </a:t>
            </a:r>
            <a:endParaRPr lang="en-IN" dirty="0">
              <a:effectLst/>
            </a:endParaRP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slideplayer.com</a:t>
            </a:r>
            <a:r>
              <a:rPr lang="en-IN" dirty="0"/>
              <a:t>/slide/14892336/91/images/2/</a:t>
            </a:r>
            <a:r>
              <a:rPr lang="en-IN" dirty="0" err="1"/>
              <a:t>Remote+Access+Just+another+computer+on+t</a:t>
            </a:r>
            <a:r>
              <a:rPr lang="en-IN" dirty="0"/>
              <a:t> </a:t>
            </a:r>
            <a:r>
              <a:rPr lang="en-IN" dirty="0" err="1"/>
              <a:t>he+network</a:t>
            </a:r>
            <a:r>
              <a:rPr lang="en-IN" dirty="0"/>
              <a:t>.+</a:t>
            </a:r>
            <a:r>
              <a:rPr lang="en-IN" dirty="0" err="1"/>
              <a:t>Functions+as+if+it+was+on+the+LAN</a:t>
            </a:r>
            <a:r>
              <a:rPr lang="en-IN" dirty="0"/>
              <a:t>..jpg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617898" y="732465"/>
            <a:ext cx="353814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Remote Access Service </a:t>
            </a:r>
            <a:endParaRPr lang="en-IN" sz="2400" dirty="0">
              <a:effectLst/>
            </a:endParaRPr>
          </a:p>
        </p:txBody>
      </p:sp>
      <p:pic>
        <p:nvPicPr>
          <p:cNvPr id="80897" name="Picture 1" descr="page311image5107184">
            <a:extLst>
              <a:ext uri="{FF2B5EF4-FFF2-40B4-BE49-F238E27FC236}">
                <a16:creationId xmlns:a16="http://schemas.microsoft.com/office/drawing/2014/main" id="{DD0197E8-A745-FB43-A23E-71E1310EA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100" y="963297"/>
            <a:ext cx="46609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52855"/>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84950" y="1434745"/>
            <a:ext cx="38370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374386" y="1853954"/>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PPP can run with network protocols such as TCP/IP, IPX/SPX, and NetBEUI; SLIP only supports TCP/IP. </a:t>
            </a:r>
          </a:p>
          <a:p>
            <a:pPr>
              <a:lnSpc>
                <a:spcPct val="150000"/>
              </a:lnSpc>
            </a:pPr>
            <a:r>
              <a:rPr lang="en-IN" dirty="0"/>
              <a:t>Examples : Team Viewer, </a:t>
            </a:r>
            <a:r>
              <a:rPr lang="en-IN" dirty="0" err="1"/>
              <a:t>Ammyy</a:t>
            </a:r>
            <a:r>
              <a:rPr lang="en-IN" dirty="0"/>
              <a:t> software </a:t>
            </a:r>
            <a:endParaRPr lang="en-IN" dirty="0">
              <a:effectLst/>
            </a:endParaRP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slideplayer.com</a:t>
            </a:r>
            <a:r>
              <a:rPr lang="en-IN" dirty="0"/>
              <a:t>/slide/14892336/91/images/2/</a:t>
            </a:r>
            <a:r>
              <a:rPr lang="en-IN" dirty="0" err="1"/>
              <a:t>Remote+Access+Just+another+computer+on+t</a:t>
            </a:r>
            <a:r>
              <a:rPr lang="en-IN" dirty="0"/>
              <a:t> </a:t>
            </a:r>
            <a:r>
              <a:rPr lang="en-IN" dirty="0" err="1"/>
              <a:t>he+network</a:t>
            </a:r>
            <a:r>
              <a:rPr lang="en-IN" dirty="0"/>
              <a:t>.+</a:t>
            </a:r>
            <a:r>
              <a:rPr lang="en-IN" dirty="0" err="1"/>
              <a:t>Functions+as+if+it+was+on+the+LAN</a:t>
            </a:r>
            <a:r>
              <a:rPr lang="en-IN" dirty="0"/>
              <a:t>..jpg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617898" y="732465"/>
            <a:ext cx="353814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Remote Access Service </a:t>
            </a:r>
            <a:endParaRPr lang="en-IN" sz="2400" dirty="0">
              <a:effectLst/>
            </a:endParaRPr>
          </a:p>
        </p:txBody>
      </p:sp>
      <p:pic>
        <p:nvPicPr>
          <p:cNvPr id="80897" name="Picture 1" descr="page311image5107184">
            <a:extLst>
              <a:ext uri="{FF2B5EF4-FFF2-40B4-BE49-F238E27FC236}">
                <a16:creationId xmlns:a16="http://schemas.microsoft.com/office/drawing/2014/main" id="{DD0197E8-A745-FB43-A23E-71E1310EA9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3100" y="963297"/>
            <a:ext cx="46609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224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 name="object 2">
            <a:extLst>
              <a:ext uri="{FF2B5EF4-FFF2-40B4-BE49-F238E27FC236}">
                <a16:creationId xmlns:a16="http://schemas.microsoft.com/office/drawing/2014/main" id="{8F3E535C-5708-4AFE-A923-E88DE19D49E4}"/>
              </a:ext>
            </a:extLst>
          </p:cNvPr>
          <p:cNvSpPr txBox="1">
            <a:spLocks/>
          </p:cNvSpPr>
          <p:nvPr/>
        </p:nvSpPr>
        <p:spPr>
          <a:xfrm>
            <a:off x="1018271" y="371846"/>
            <a:ext cx="7319767" cy="315632"/>
          </a:xfrm>
          <a:prstGeom prst="rect">
            <a:avLst/>
          </a:prstGeom>
          <a:noFill/>
          <a:ln>
            <a:noFill/>
          </a:ln>
        </p:spPr>
        <p:txBody>
          <a:bodyPr spcFirstLastPara="1" vert="horz" wrap="square" lIns="0" tIns="20479" rIns="0" bIns="0" rtlCol="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952976" marR="3810" indent="-943928">
              <a:lnSpc>
                <a:spcPts val="2145"/>
              </a:lnSpc>
              <a:spcBef>
                <a:spcPts val="161"/>
              </a:spcBef>
            </a:pPr>
            <a:r>
              <a:rPr lang="en-IN" spc="-23" dirty="0"/>
              <a:t>Differentiate between Linux and  Windows OS</a:t>
            </a:r>
          </a:p>
        </p:txBody>
      </p:sp>
      <p:graphicFrame>
        <p:nvGraphicFramePr>
          <p:cNvPr id="8" name="Table 2">
            <a:extLst>
              <a:ext uri="{FF2B5EF4-FFF2-40B4-BE49-F238E27FC236}">
                <a16:creationId xmlns:a16="http://schemas.microsoft.com/office/drawing/2014/main" id="{59654A8F-ED13-4B29-92B2-FD1F20523657}"/>
              </a:ext>
            </a:extLst>
          </p:cNvPr>
          <p:cNvGraphicFramePr>
            <a:graphicFrameLocks noGrp="1"/>
          </p:cNvGraphicFramePr>
          <p:nvPr>
            <p:extLst>
              <p:ext uri="{D42A27DB-BD31-4B8C-83A1-F6EECF244321}">
                <p14:modId xmlns:p14="http://schemas.microsoft.com/office/powerpoint/2010/main" val="1729110659"/>
              </p:ext>
            </p:extLst>
          </p:nvPr>
        </p:nvGraphicFramePr>
        <p:xfrm>
          <a:off x="271649" y="964359"/>
          <a:ext cx="8600702" cy="4035540"/>
        </p:xfrm>
        <a:graphic>
          <a:graphicData uri="http://schemas.openxmlformats.org/drawingml/2006/table">
            <a:tbl>
              <a:tblPr firstRow="1" bandRow="1">
                <a:tableStyleId>{ED083AE6-46FA-4A59-8FB0-9F97EB10719F}</a:tableStyleId>
              </a:tblPr>
              <a:tblGrid>
                <a:gridCol w="4260916">
                  <a:extLst>
                    <a:ext uri="{9D8B030D-6E8A-4147-A177-3AD203B41FA5}">
                      <a16:colId xmlns:a16="http://schemas.microsoft.com/office/drawing/2014/main" val="3524654497"/>
                    </a:ext>
                  </a:extLst>
                </a:gridCol>
                <a:gridCol w="4339786">
                  <a:extLst>
                    <a:ext uri="{9D8B030D-6E8A-4147-A177-3AD203B41FA5}">
                      <a16:colId xmlns:a16="http://schemas.microsoft.com/office/drawing/2014/main" val="10336969"/>
                    </a:ext>
                  </a:extLst>
                </a:gridCol>
              </a:tblGrid>
              <a:tr h="672590">
                <a:tc>
                  <a:txBody>
                    <a:bodyPr/>
                    <a:lstStyle/>
                    <a:p>
                      <a:pPr algn="ctr"/>
                      <a:r>
                        <a:rPr lang="en-IN" sz="1400" dirty="0">
                          <a:latin typeface="+mj-lt"/>
                        </a:rPr>
                        <a:t>Linux</a:t>
                      </a:r>
                    </a:p>
                  </a:txBody>
                  <a:tcPr anchor="ctr"/>
                </a:tc>
                <a:tc>
                  <a:txBody>
                    <a:bodyPr/>
                    <a:lstStyle/>
                    <a:p>
                      <a:pPr algn="ctr"/>
                      <a:r>
                        <a:rPr lang="en-IN" sz="1400" dirty="0">
                          <a:latin typeface="+mj-lt"/>
                        </a:rPr>
                        <a:t>Windows OS</a:t>
                      </a:r>
                    </a:p>
                  </a:txBody>
                  <a:tcPr anchor="ctr"/>
                </a:tc>
                <a:extLst>
                  <a:ext uri="{0D108BD9-81ED-4DB2-BD59-A6C34878D82A}">
                    <a16:rowId xmlns:a16="http://schemas.microsoft.com/office/drawing/2014/main" val="59083357"/>
                  </a:ext>
                </a:extLst>
              </a:tr>
              <a:tr h="672590">
                <a:tc>
                  <a:txBody>
                    <a:bodyPr/>
                    <a:lstStyle/>
                    <a:p>
                      <a:pPr algn="ctr"/>
                      <a:r>
                        <a:rPr lang="en-IN" sz="1400" b="0" i="0" u="none" strike="noStrike" cap="none" dirty="0">
                          <a:solidFill>
                            <a:schemeClr val="tx1"/>
                          </a:solidFill>
                          <a:effectLst/>
                          <a:latin typeface="+mj-lt"/>
                          <a:ea typeface="+mn-ea"/>
                          <a:cs typeface="+mn-cs"/>
                          <a:sym typeface="Arial"/>
                        </a:rPr>
                        <a:t>Linux Is a open source operating system</a:t>
                      </a:r>
                      <a:endParaRPr lang="en-IN" sz="1400" dirty="0">
                        <a:latin typeface="+mj-lt"/>
                      </a:endParaRPr>
                    </a:p>
                  </a:txBody>
                  <a:tcPr anchor="ctr"/>
                </a:tc>
                <a:tc>
                  <a:txBody>
                    <a:bodyPr/>
                    <a:lstStyle/>
                    <a:p>
                      <a:pPr algn="ctr"/>
                      <a:r>
                        <a:rPr lang="en-IN" sz="1400" b="0" i="0" u="none" strike="noStrike" cap="none" dirty="0">
                          <a:solidFill>
                            <a:schemeClr val="tx1"/>
                          </a:solidFill>
                          <a:effectLst/>
                          <a:latin typeface="+mj-lt"/>
                          <a:ea typeface="+mn-ea"/>
                          <a:cs typeface="+mn-cs"/>
                          <a:sym typeface="Arial"/>
                        </a:rPr>
                        <a:t>While windows is licenced operating system</a:t>
                      </a:r>
                      <a:endParaRPr lang="en-IN" sz="1400" dirty="0">
                        <a:latin typeface="+mj-lt"/>
                      </a:endParaRPr>
                    </a:p>
                  </a:txBody>
                  <a:tcPr anchor="ctr"/>
                </a:tc>
                <a:extLst>
                  <a:ext uri="{0D108BD9-81ED-4DB2-BD59-A6C34878D82A}">
                    <a16:rowId xmlns:a16="http://schemas.microsoft.com/office/drawing/2014/main" val="2274313204"/>
                  </a:ext>
                </a:extLst>
              </a:tr>
              <a:tr h="672590">
                <a:tc>
                  <a:txBody>
                    <a:bodyPr/>
                    <a:lstStyle/>
                    <a:p>
                      <a:pPr algn="ctr"/>
                      <a:r>
                        <a:rPr lang="en-IN" sz="1400" b="0" i="0" u="none" strike="noStrike" cap="none" dirty="0">
                          <a:solidFill>
                            <a:schemeClr val="tx1"/>
                          </a:solidFill>
                          <a:effectLst/>
                          <a:latin typeface="+mj-lt"/>
                          <a:ea typeface="+mn-ea"/>
                          <a:cs typeface="+mn-cs"/>
                          <a:sym typeface="Arial"/>
                        </a:rPr>
                        <a:t>Linux is free of cost</a:t>
                      </a:r>
                      <a:endParaRPr lang="en-IN" sz="1400" dirty="0">
                        <a:latin typeface="+mj-lt"/>
                      </a:endParaRPr>
                    </a:p>
                  </a:txBody>
                  <a:tcPr anchor="ctr"/>
                </a:tc>
                <a:tc>
                  <a:txBody>
                    <a:bodyPr/>
                    <a:lstStyle/>
                    <a:p>
                      <a:pPr algn="ctr"/>
                      <a:r>
                        <a:rPr lang="en-IN" sz="1400" b="0" i="0" u="none" strike="noStrike" cap="none" dirty="0">
                          <a:solidFill>
                            <a:schemeClr val="tx1"/>
                          </a:solidFill>
                          <a:effectLst/>
                          <a:latin typeface="+mj-lt"/>
                          <a:ea typeface="+mn-ea"/>
                          <a:cs typeface="+mn-cs"/>
                          <a:sym typeface="Arial"/>
                        </a:rPr>
                        <a:t>While windows is paid and costly </a:t>
                      </a:r>
                      <a:endParaRPr lang="en-IN" sz="1400" dirty="0">
                        <a:latin typeface="+mj-lt"/>
                      </a:endParaRPr>
                    </a:p>
                  </a:txBody>
                  <a:tcPr anchor="ctr"/>
                </a:tc>
                <a:extLst>
                  <a:ext uri="{0D108BD9-81ED-4DB2-BD59-A6C34878D82A}">
                    <a16:rowId xmlns:a16="http://schemas.microsoft.com/office/drawing/2014/main" val="2743019114"/>
                  </a:ext>
                </a:extLst>
              </a:tr>
              <a:tr h="672590">
                <a:tc>
                  <a:txBody>
                    <a:bodyPr/>
                    <a:lstStyle/>
                    <a:p>
                      <a:pPr algn="ctr"/>
                      <a:r>
                        <a:rPr lang="en-IN" sz="1400" b="0" i="0" u="none" strike="noStrike" cap="none" dirty="0">
                          <a:solidFill>
                            <a:schemeClr val="tx1"/>
                          </a:solidFill>
                          <a:effectLst/>
                          <a:latin typeface="+mj-lt"/>
                          <a:ea typeface="+mn-ea"/>
                          <a:cs typeface="+mn-cs"/>
                          <a:sym typeface="Arial"/>
                        </a:rPr>
                        <a:t>Monolithic kernel used</a:t>
                      </a:r>
                      <a:endParaRPr lang="en-IN" sz="1400" dirty="0">
                        <a:latin typeface="+mj-lt"/>
                      </a:endParaRPr>
                    </a:p>
                  </a:txBody>
                  <a:tcPr anchor="ctr"/>
                </a:tc>
                <a:tc>
                  <a:txBody>
                    <a:bodyPr/>
                    <a:lstStyle/>
                    <a:p>
                      <a:pPr algn="ctr"/>
                      <a:r>
                        <a:rPr lang="en-IN" sz="1400" b="0" i="0" u="none" strike="noStrike" cap="none" dirty="0">
                          <a:solidFill>
                            <a:schemeClr val="tx1"/>
                          </a:solidFill>
                          <a:effectLst/>
                          <a:latin typeface="+mj-lt"/>
                          <a:ea typeface="+mn-ea"/>
                          <a:cs typeface="+mn-cs"/>
                          <a:sym typeface="Arial"/>
                        </a:rPr>
                        <a:t>Micro kernel used</a:t>
                      </a:r>
                      <a:endParaRPr lang="en-IN" sz="1400" dirty="0">
                        <a:latin typeface="+mj-lt"/>
                      </a:endParaRPr>
                    </a:p>
                  </a:txBody>
                  <a:tcPr anchor="ctr"/>
                </a:tc>
                <a:extLst>
                  <a:ext uri="{0D108BD9-81ED-4DB2-BD59-A6C34878D82A}">
                    <a16:rowId xmlns:a16="http://schemas.microsoft.com/office/drawing/2014/main" val="3862630823"/>
                  </a:ext>
                </a:extLst>
              </a:tr>
              <a:tr h="672590">
                <a:tc>
                  <a:txBody>
                    <a:bodyPr/>
                    <a:lstStyle/>
                    <a:p>
                      <a:pPr algn="ctr" fontAlgn="base">
                        <a:spcAft>
                          <a:spcPts val="750"/>
                        </a:spcAft>
                      </a:pPr>
                      <a:r>
                        <a:rPr lang="en-IN" sz="1400" dirty="0">
                          <a:effectLst/>
                          <a:latin typeface="+mj-lt"/>
                          <a:ea typeface="Times New Roman" panose="02020603050405020304" pitchFamily="18" charset="0"/>
                        </a:rPr>
                        <a:t>Linux is more efficient compared to windows</a:t>
                      </a:r>
                    </a:p>
                  </a:txBody>
                  <a:tcPr marL="68580" marR="68580" marT="0" marB="0" anchor="ctr"/>
                </a:tc>
                <a:tc>
                  <a:txBody>
                    <a:bodyPr/>
                    <a:lstStyle/>
                    <a:p>
                      <a:pPr algn="ctr"/>
                      <a:r>
                        <a:rPr lang="en-IN" sz="1400" b="0" i="0" u="none" strike="noStrike" cap="none" dirty="0">
                          <a:solidFill>
                            <a:schemeClr val="tx1"/>
                          </a:solidFill>
                          <a:effectLst/>
                          <a:latin typeface="+mj-lt"/>
                          <a:ea typeface="+mn-ea"/>
                          <a:cs typeface="+mn-cs"/>
                          <a:sym typeface="Arial"/>
                        </a:rPr>
                        <a:t>Less efficient compared to </a:t>
                      </a:r>
                      <a:r>
                        <a:rPr lang="en-IN" sz="1400" b="0" i="0" u="none" strike="noStrike" cap="none" dirty="0" err="1">
                          <a:solidFill>
                            <a:schemeClr val="tx1"/>
                          </a:solidFill>
                          <a:effectLst/>
                          <a:latin typeface="+mj-lt"/>
                          <a:ea typeface="+mn-ea"/>
                          <a:cs typeface="+mn-cs"/>
                          <a:sym typeface="Arial"/>
                        </a:rPr>
                        <a:t>linux</a:t>
                      </a:r>
                      <a:endParaRPr lang="en-IN" sz="1400" dirty="0">
                        <a:latin typeface="+mj-lt"/>
                      </a:endParaRPr>
                    </a:p>
                  </a:txBody>
                  <a:tcPr anchor="ctr"/>
                </a:tc>
                <a:extLst>
                  <a:ext uri="{0D108BD9-81ED-4DB2-BD59-A6C34878D82A}">
                    <a16:rowId xmlns:a16="http://schemas.microsoft.com/office/drawing/2014/main" val="741511176"/>
                  </a:ext>
                </a:extLst>
              </a:tr>
              <a:tr h="672590">
                <a:tc>
                  <a:txBody>
                    <a:bodyPr/>
                    <a:lstStyle/>
                    <a:p>
                      <a:pPr algn="ctr" fontAlgn="base">
                        <a:spcAft>
                          <a:spcPts val="750"/>
                        </a:spcAft>
                      </a:pPr>
                      <a:r>
                        <a:rPr lang="en-IN" sz="1400" dirty="0">
                          <a:effectLst/>
                          <a:latin typeface="+mj-lt"/>
                          <a:ea typeface="Times New Roman" panose="02020603050405020304" pitchFamily="18" charset="0"/>
                        </a:rPr>
                        <a:t>Provide more security than windows</a:t>
                      </a:r>
                    </a:p>
                  </a:txBody>
                  <a:tcPr marL="68580" marR="68580" marT="0" marB="0" anchor="ctr"/>
                </a:tc>
                <a:tc>
                  <a:txBody>
                    <a:bodyPr/>
                    <a:lstStyle/>
                    <a:p>
                      <a:pPr algn="ctr"/>
                      <a:r>
                        <a:rPr lang="en-IN" sz="1400" dirty="0">
                          <a:latin typeface="+mj-lt"/>
                        </a:rPr>
                        <a:t>While it provide less security than </a:t>
                      </a:r>
                      <a:r>
                        <a:rPr lang="en-IN" sz="1400" dirty="0" err="1">
                          <a:latin typeface="+mj-lt"/>
                        </a:rPr>
                        <a:t>linux</a:t>
                      </a:r>
                      <a:endParaRPr lang="en-IN" sz="1400" dirty="0">
                        <a:latin typeface="+mj-lt"/>
                      </a:endParaRPr>
                    </a:p>
                  </a:txBody>
                  <a:tcPr anchor="ctr"/>
                </a:tc>
                <a:extLst>
                  <a:ext uri="{0D108BD9-81ED-4DB2-BD59-A6C34878D82A}">
                    <a16:rowId xmlns:a16="http://schemas.microsoft.com/office/drawing/2014/main" val="3347349595"/>
                  </a:ext>
                </a:extLst>
              </a:tr>
            </a:tbl>
          </a:graphicData>
        </a:graphic>
      </p:graphicFrame>
    </p:spTree>
    <p:extLst>
      <p:ext uri="{BB962C8B-B14F-4D97-AF65-F5344CB8AC3E}">
        <p14:creationId xmlns:p14="http://schemas.microsoft.com/office/powerpoint/2010/main" val="3534813408"/>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slideplayer.com</a:t>
            </a:r>
            <a:r>
              <a:rPr lang="en-IN" dirty="0"/>
              <a:t>/slide/14892336/91/images/2/</a:t>
            </a:r>
            <a:r>
              <a:rPr lang="en-IN" dirty="0" err="1"/>
              <a:t>Remote+Access+Just+another+computer+on+t</a:t>
            </a:r>
            <a:r>
              <a:rPr lang="en-IN" dirty="0"/>
              <a:t> </a:t>
            </a:r>
            <a:r>
              <a:rPr lang="en-IN" dirty="0" err="1"/>
              <a:t>he+network</a:t>
            </a:r>
            <a:r>
              <a:rPr lang="en-IN" dirty="0"/>
              <a:t>.+</a:t>
            </a:r>
            <a:r>
              <a:rPr lang="en-IN" dirty="0" err="1"/>
              <a:t>Functions+as+if+it+was+on+the+LAN</a:t>
            </a:r>
            <a:r>
              <a:rPr lang="en-IN" dirty="0"/>
              <a:t>..jpg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660675" y="594929"/>
            <a:ext cx="353814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IN" sz="2400" dirty="0"/>
              <a:t>Remote Access Service </a:t>
            </a:r>
            <a:endParaRPr lang="en-IN" sz="2400" dirty="0">
              <a:effectLst/>
            </a:endParaRPr>
          </a:p>
        </p:txBody>
      </p:sp>
      <p:pic>
        <p:nvPicPr>
          <p:cNvPr id="86017" name="Picture 1" descr="page316image5109536">
            <a:extLst>
              <a:ext uri="{FF2B5EF4-FFF2-40B4-BE49-F238E27FC236}">
                <a16:creationId xmlns:a16="http://schemas.microsoft.com/office/drawing/2014/main" id="{140C11D5-867B-8047-8259-4C02423693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626" y="1016068"/>
            <a:ext cx="8135786" cy="3983027"/>
          </a:xfrm>
          <a:prstGeom prst="rect">
            <a:avLst/>
          </a:prstGeom>
          <a:noFill/>
          <a:extLst>
            <a:ext uri="{909E8E84-426E-40DD-AFC4-6F175D3DCCD1}">
              <a14:hiddenFill xmlns:a14="http://schemas.microsoft.com/office/drawing/2010/main">
                <a:solidFill>
                  <a:srgbClr val="FFFFFF"/>
                </a:solidFill>
              </a14:hiddenFill>
            </a:ext>
          </a:extLst>
        </p:spPr>
      </p:pic>
      <p:pic>
        <p:nvPicPr>
          <p:cNvPr id="86018" name="Picture 2" descr="page316image5848704">
            <a:extLst>
              <a:ext uri="{FF2B5EF4-FFF2-40B4-BE49-F238E27FC236}">
                <a16:creationId xmlns:a16="http://schemas.microsoft.com/office/drawing/2014/main" id="{4499BD56-C590-5E41-B1EE-E5EEA09E94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52" y="1194130"/>
            <a:ext cx="4051300"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936414"/>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1363184"/>
            <a:ext cx="3837000" cy="641400"/>
          </a:xfrm>
          <a:prstGeom prst="rect">
            <a:avLst/>
          </a:prstGeom>
        </p:spPr>
        <p:txBody>
          <a:bodyPr spcFirstLastPara="1" wrap="square" lIns="91425" tIns="91425" rIns="91425" bIns="91425" anchor="ctr" anchorCtr="0">
            <a:noAutofit/>
          </a:bodyPr>
          <a:lstStyle/>
          <a:p>
            <a:r>
              <a:rPr lang="en-IN" dirty="0"/>
              <a:t>Introduction</a:t>
            </a:r>
            <a:endParaRPr lang="en-IN" dirty="0">
              <a:effectLst/>
            </a:endParaRPr>
          </a:p>
        </p:txBody>
      </p:sp>
      <p:sp>
        <p:nvSpPr>
          <p:cNvPr id="75" name="Google Shape;75;p15"/>
          <p:cNvSpPr txBox="1">
            <a:spLocks noGrp="1"/>
          </p:cNvSpPr>
          <p:nvPr>
            <p:ph type="body" idx="2"/>
          </p:nvPr>
        </p:nvSpPr>
        <p:spPr>
          <a:xfrm>
            <a:off x="374386" y="1853954"/>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Web service is a standardized medium to circulate communication between the client and server applications on the World Wide Web. </a:t>
            </a:r>
          </a:p>
          <a:p>
            <a:pPr>
              <a:lnSpc>
                <a:spcPct val="150000"/>
              </a:lnSpc>
            </a:pPr>
            <a:r>
              <a:rPr lang="en-IN" dirty="0"/>
              <a:t>A web service is a software module that is designed to perform a certain set of tasks. </a:t>
            </a:r>
            <a:endParaRPr lang="en-IN" dirty="0">
              <a:effectLst/>
            </a:endParaRP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err="1"/>
              <a:t>Source:https</a:t>
            </a:r>
            <a:r>
              <a:rPr lang="en-IN" dirty="0"/>
              <a:t>://</a:t>
            </a:r>
            <a:r>
              <a:rPr lang="en-IN" dirty="0" err="1"/>
              <a:t>documentation.alphasoftware.com</a:t>
            </a:r>
            <a:r>
              <a:rPr lang="en-IN" dirty="0"/>
              <a:t>/pages/Guides/Services/Web%20Service%20Clients/</a:t>
            </a:r>
            <a:r>
              <a:rPr lang="en-IN" dirty="0" err="1"/>
              <a:t>imag</a:t>
            </a:r>
            <a:r>
              <a:rPr lang="en-IN" dirty="0"/>
              <a:t> es/</a:t>
            </a:r>
            <a:r>
              <a:rPr lang="en-IN" dirty="0" err="1"/>
              <a:t>WebServicesSimple.jpg</a:t>
            </a:r>
            <a:r>
              <a:rPr lang="en-IN" dirty="0"/>
              <a:t>  </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38386" y="649875"/>
            <a:ext cx="350405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Web Service </a:t>
            </a:r>
            <a:endParaRPr lang="en-IN" sz="2400" dirty="0">
              <a:effectLst/>
            </a:endParaRPr>
          </a:p>
        </p:txBody>
      </p:sp>
      <p:pic>
        <p:nvPicPr>
          <p:cNvPr id="87041" name="Picture 1" descr="page317image7126384">
            <a:extLst>
              <a:ext uri="{FF2B5EF4-FFF2-40B4-BE49-F238E27FC236}">
                <a16:creationId xmlns:a16="http://schemas.microsoft.com/office/drawing/2014/main" id="{4B639EA6-732F-B346-89FC-67CB57E92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4500" y="1059392"/>
            <a:ext cx="4889500" cy="309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02631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989470"/>
            <a:ext cx="3837000" cy="641400"/>
          </a:xfrm>
          <a:prstGeom prst="rect">
            <a:avLst/>
          </a:prstGeom>
        </p:spPr>
        <p:txBody>
          <a:bodyPr spcFirstLastPara="1" wrap="square" lIns="91425" tIns="91425" rIns="91425" bIns="91425" anchor="ctr" anchorCtr="0">
            <a:noAutofit/>
          </a:bodyPr>
          <a:lstStyle/>
          <a:p>
            <a:r>
              <a:rPr lang="en-IN" dirty="0"/>
              <a:t>Web Services Architecture</a:t>
            </a:r>
            <a:endParaRPr lang="en-IN" dirty="0">
              <a:effectLst/>
            </a:endParaRPr>
          </a:p>
        </p:txBody>
      </p:sp>
      <p:sp>
        <p:nvSpPr>
          <p:cNvPr id="75" name="Google Shape;75;p15"/>
          <p:cNvSpPr txBox="1">
            <a:spLocks noGrp="1"/>
          </p:cNvSpPr>
          <p:nvPr>
            <p:ph type="body" idx="2"/>
          </p:nvPr>
        </p:nvSpPr>
        <p:spPr>
          <a:xfrm>
            <a:off x="374386" y="1742639"/>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Provider </a:t>
            </a:r>
          </a:p>
          <a:p>
            <a:pPr>
              <a:lnSpc>
                <a:spcPct val="150000"/>
              </a:lnSpc>
            </a:pPr>
            <a:r>
              <a:rPr lang="en-IN" dirty="0"/>
              <a:t>Requestor </a:t>
            </a:r>
          </a:p>
          <a:p>
            <a:pPr>
              <a:lnSpc>
                <a:spcPct val="150000"/>
              </a:lnSpc>
            </a:pPr>
            <a:r>
              <a:rPr lang="en-IN" dirty="0"/>
              <a:t>Broker - The broker is nothing but the application which provides access to the UDDI. The UDDI, as discussed in the earlier topic enables the client application to locate the web service.(UDDI stands for Universal Description, Discovery, and Integration.) </a:t>
            </a:r>
            <a:endParaRPr lang="en-IN" dirty="0">
              <a:effectLst/>
            </a:endParaRP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https://www.guru99.com/images/3-2016/032316_0646_Webservicea3.png</a:t>
            </a:r>
            <a:endParaRPr lang="en-IN" dirty="0">
              <a:effectLst/>
            </a:endParaRP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38386" y="649875"/>
            <a:ext cx="350405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Web Service </a:t>
            </a:r>
            <a:endParaRPr lang="en-IN" sz="2400" dirty="0">
              <a:effectLst/>
            </a:endParaRPr>
          </a:p>
        </p:txBody>
      </p:sp>
      <p:pic>
        <p:nvPicPr>
          <p:cNvPr id="88065" name="Picture 1" descr="page319image7084160">
            <a:extLst>
              <a:ext uri="{FF2B5EF4-FFF2-40B4-BE49-F238E27FC236}">
                <a16:creationId xmlns:a16="http://schemas.microsoft.com/office/drawing/2014/main" id="{5BFAE5E5-D7FD-5E42-AC65-AE96AC75FE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3784" y="596347"/>
            <a:ext cx="4127500" cy="3860800"/>
          </a:xfrm>
          <a:prstGeom prst="rect">
            <a:avLst/>
          </a:prstGeom>
          <a:noFill/>
          <a:extLst>
            <a:ext uri="{909E8E84-426E-40DD-AFC4-6F175D3DCCD1}">
              <a14:hiddenFill xmlns:a14="http://schemas.microsoft.com/office/drawing/2010/main">
                <a:solidFill>
                  <a:srgbClr val="FFFFFF"/>
                </a:solidFill>
              </a14:hiddenFill>
            </a:ext>
          </a:extLst>
        </p:spPr>
      </p:pic>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328157"/>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989470"/>
            <a:ext cx="3837000" cy="641400"/>
          </a:xfrm>
          <a:prstGeom prst="rect">
            <a:avLst/>
          </a:prstGeom>
        </p:spPr>
        <p:txBody>
          <a:bodyPr spcFirstLastPara="1" wrap="square" lIns="91425" tIns="91425" rIns="91425" bIns="91425" anchor="ctr" anchorCtr="0">
            <a:noAutofit/>
          </a:bodyPr>
          <a:lstStyle/>
          <a:p>
            <a:r>
              <a:rPr lang="en-IN" dirty="0"/>
              <a:t>Types of Web Services </a:t>
            </a:r>
            <a:endParaRPr lang="en-IN" dirty="0">
              <a:effectLst/>
            </a:endParaRPr>
          </a:p>
        </p:txBody>
      </p:sp>
      <p:sp>
        <p:nvSpPr>
          <p:cNvPr id="75" name="Google Shape;75;p15"/>
          <p:cNvSpPr txBox="1">
            <a:spLocks noGrp="1"/>
          </p:cNvSpPr>
          <p:nvPr>
            <p:ph type="body" idx="2"/>
          </p:nvPr>
        </p:nvSpPr>
        <p:spPr>
          <a:xfrm>
            <a:off x="374386" y="1742639"/>
            <a:ext cx="3837000" cy="3089477"/>
          </a:xfrm>
          <a:prstGeom prst="rect">
            <a:avLst/>
          </a:prstGeom>
        </p:spPr>
        <p:txBody>
          <a:bodyPr spcFirstLastPara="1" wrap="square" lIns="91425" tIns="91425" rIns="91425" bIns="91425" anchor="ctr" anchorCtr="0">
            <a:noAutofit/>
          </a:bodyPr>
          <a:lstStyle/>
          <a:p>
            <a:pPr marL="482600" indent="-342900">
              <a:lnSpc>
                <a:spcPct val="150000"/>
              </a:lnSpc>
              <a:buFont typeface="+mj-lt"/>
              <a:buAutoNum type="arabicPeriod"/>
            </a:pPr>
            <a:r>
              <a:rPr lang="en-IN" dirty="0"/>
              <a:t>There are mainly two types of web services. </a:t>
            </a:r>
          </a:p>
          <a:p>
            <a:pPr marL="482600" indent="-342900">
              <a:lnSpc>
                <a:spcPct val="150000"/>
              </a:lnSpc>
              <a:buFont typeface="+mj-lt"/>
              <a:buAutoNum type="arabicPeriod"/>
            </a:pPr>
            <a:r>
              <a:rPr lang="en-IN" dirty="0"/>
              <a:t>SOAP stands for Simple Object Access Protocol </a:t>
            </a:r>
          </a:p>
          <a:p>
            <a:pPr marL="482600" indent="-342900">
              <a:lnSpc>
                <a:spcPct val="150000"/>
              </a:lnSpc>
              <a:buFont typeface="+mj-lt"/>
              <a:buAutoNum type="arabicPeriod"/>
            </a:pPr>
            <a:r>
              <a:rPr lang="en-IN" dirty="0"/>
              <a:t>SOAP a XML-based protocol for accessing web services </a:t>
            </a:r>
          </a:p>
          <a:p>
            <a:pPr marL="482600" indent="-342900">
              <a:lnSpc>
                <a:spcPct val="150000"/>
              </a:lnSpc>
              <a:buFont typeface="+mj-lt"/>
              <a:buAutoNum type="arabicPeriod"/>
            </a:pPr>
            <a:r>
              <a:rPr lang="en-IN" dirty="0"/>
              <a:t>SOAP is platform and language independent </a:t>
            </a:r>
          </a:p>
          <a:p>
            <a:pPr marL="482600" indent="-342900">
              <a:lnSpc>
                <a:spcPct val="150000"/>
              </a:lnSpc>
              <a:buFont typeface="+mj-lt"/>
              <a:buAutoNum type="arabicPeriod"/>
            </a:pPr>
            <a:r>
              <a:rPr lang="en-IN" dirty="0"/>
              <a:t>SOAP is a W3C recommendation for communication between two applications</a:t>
            </a: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documentation.alphasoftware.com</a:t>
            </a:r>
            <a:r>
              <a:rPr lang="en-IN" dirty="0"/>
              <a:t>/pages/Guides/Services/Web%20Service%20Clients/images/</a:t>
            </a:r>
            <a:r>
              <a:rPr lang="en-IN" dirty="0" err="1"/>
              <a:t>WebServicesOverview.jpg</a:t>
            </a:r>
            <a:r>
              <a:rPr lang="en-IN" dirty="0"/>
              <a:t> </a:t>
            </a: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38386" y="649875"/>
            <a:ext cx="350405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Web Service </a:t>
            </a:r>
            <a:endParaRPr lang="en-IN" sz="2400" dirty="0">
              <a:effectLst/>
            </a:endParaRP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89" name="Picture 1" descr="page321image7082032">
            <a:extLst>
              <a:ext uri="{FF2B5EF4-FFF2-40B4-BE49-F238E27FC236}">
                <a16:creationId xmlns:a16="http://schemas.microsoft.com/office/drawing/2014/main" id="{D1D78DFF-AE4A-B149-97A8-5167E9C997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4803" y="1310170"/>
            <a:ext cx="45720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28201"/>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989470"/>
            <a:ext cx="3837000" cy="641400"/>
          </a:xfrm>
          <a:prstGeom prst="rect">
            <a:avLst/>
          </a:prstGeom>
        </p:spPr>
        <p:txBody>
          <a:bodyPr spcFirstLastPara="1" wrap="square" lIns="91425" tIns="91425" rIns="91425" bIns="91425" anchor="ctr" anchorCtr="0">
            <a:noAutofit/>
          </a:bodyPr>
          <a:lstStyle/>
          <a:p>
            <a:r>
              <a:rPr lang="en-IN" dirty="0"/>
              <a:t>Types of Web Services </a:t>
            </a:r>
            <a:endParaRPr lang="en-IN" dirty="0">
              <a:effectLst/>
            </a:endParaRP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documentation.alphasoftware.com</a:t>
            </a:r>
            <a:r>
              <a:rPr lang="en-IN" dirty="0"/>
              <a:t>/pages/Guides/Services/Web%20Service%20Clients/images/</a:t>
            </a:r>
            <a:r>
              <a:rPr lang="en-IN" dirty="0" err="1"/>
              <a:t>WebServicesOverview.jpg</a:t>
            </a:r>
            <a:r>
              <a:rPr lang="en-IN" dirty="0"/>
              <a:t> </a:t>
            </a: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397565" y="649875"/>
            <a:ext cx="364487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t>Web Service </a:t>
            </a:r>
            <a:endParaRPr lang="en-IN" sz="2400" dirty="0">
              <a:effectLst/>
            </a:endParaRP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0113" name="Picture 1" descr="page322image7108464">
            <a:extLst>
              <a:ext uri="{FF2B5EF4-FFF2-40B4-BE49-F238E27FC236}">
                <a16:creationId xmlns:a16="http://schemas.microsoft.com/office/drawing/2014/main" id="{189ED7F8-EEB0-384F-A3E7-E14606B2EB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06" y="1162727"/>
            <a:ext cx="9104243" cy="3980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693920"/>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989470"/>
            <a:ext cx="3837000" cy="641400"/>
          </a:xfrm>
          <a:prstGeom prst="rect">
            <a:avLst/>
          </a:prstGeom>
        </p:spPr>
        <p:txBody>
          <a:bodyPr spcFirstLastPara="1" wrap="square" lIns="91425" tIns="91425" rIns="91425" bIns="91425" anchor="ctr" anchorCtr="0">
            <a:noAutofit/>
          </a:bodyPr>
          <a:lstStyle/>
          <a:p>
            <a:r>
              <a:rPr lang="en-IN" dirty="0"/>
              <a:t>Types of Web Services </a:t>
            </a:r>
            <a:endParaRPr lang="en-IN" dirty="0">
              <a:effectLst/>
            </a:endParaRPr>
          </a:p>
        </p:txBody>
      </p:sp>
      <p:sp>
        <p:nvSpPr>
          <p:cNvPr id="75" name="Google Shape;75;p15"/>
          <p:cNvSpPr txBox="1">
            <a:spLocks noGrp="1"/>
          </p:cNvSpPr>
          <p:nvPr>
            <p:ph type="body" idx="2"/>
          </p:nvPr>
        </p:nvSpPr>
        <p:spPr>
          <a:xfrm>
            <a:off x="374386" y="1742639"/>
            <a:ext cx="3837000" cy="3089477"/>
          </a:xfrm>
          <a:prstGeom prst="rect">
            <a:avLst/>
          </a:prstGeom>
        </p:spPr>
        <p:txBody>
          <a:bodyPr spcFirstLastPara="1" wrap="square" lIns="91425" tIns="91425" rIns="91425" bIns="91425" anchor="ctr" anchorCtr="0">
            <a:noAutofit/>
          </a:bodyPr>
          <a:lstStyle/>
          <a:p>
            <a:pPr>
              <a:lnSpc>
                <a:spcPct val="150000"/>
              </a:lnSpc>
            </a:pPr>
            <a:r>
              <a:rPr lang="en-IN" b="1" dirty="0"/>
              <a:t>REST </a:t>
            </a:r>
            <a:r>
              <a:rPr lang="en-IN" dirty="0"/>
              <a:t>stands</a:t>
            </a:r>
            <a:br>
              <a:rPr lang="en-IN" dirty="0"/>
            </a:br>
            <a:r>
              <a:rPr lang="en-IN" dirty="0"/>
              <a:t>for </a:t>
            </a:r>
            <a:r>
              <a:rPr lang="en-IN" b="1" dirty="0"/>
              <a:t>R</a:t>
            </a:r>
            <a:r>
              <a:rPr lang="en-IN" dirty="0"/>
              <a:t>epresentational </a:t>
            </a:r>
            <a:r>
              <a:rPr lang="en-IN" b="1" dirty="0"/>
              <a:t>S</a:t>
            </a:r>
            <a:r>
              <a:rPr lang="en-IN" dirty="0"/>
              <a:t>tate </a:t>
            </a:r>
            <a:r>
              <a:rPr lang="en-IN" b="1" dirty="0"/>
              <a:t>T</a:t>
            </a:r>
            <a:r>
              <a:rPr lang="en-IN" dirty="0"/>
              <a:t>ransfer. REST is an architectural style not a protocol. </a:t>
            </a:r>
          </a:p>
          <a:p>
            <a:pPr>
              <a:lnSpc>
                <a:spcPct val="150000"/>
              </a:lnSpc>
            </a:pPr>
            <a:r>
              <a:rPr lang="en-IN" dirty="0"/>
              <a:t>Restful Web Service is a lightweight, maintainable, and scalable service that is built on the REST architecture. </a:t>
            </a:r>
          </a:p>
          <a:p>
            <a:pPr>
              <a:lnSpc>
                <a:spcPct val="150000"/>
              </a:lnSpc>
            </a:pPr>
            <a:r>
              <a:rPr lang="en-IN" dirty="0"/>
              <a:t>Restful Web Service, expose API from your application in a secure, uniform, stateless manner to the calling client. </a:t>
            </a:r>
          </a:p>
        </p:txBody>
      </p:sp>
      <p:sp>
        <p:nvSpPr>
          <p:cNvPr id="77" name="Google Shape;77;p15"/>
          <p:cNvSpPr txBox="1">
            <a:spLocks noGrp="1"/>
          </p:cNvSpPr>
          <p:nvPr>
            <p:ph type="body" idx="3"/>
          </p:nvPr>
        </p:nvSpPr>
        <p:spPr>
          <a:xfrm>
            <a:off x="4627659" y="4495492"/>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res.cloudinary.com</a:t>
            </a:r>
            <a:r>
              <a:rPr lang="en-IN" dirty="0"/>
              <a:t>/</a:t>
            </a:r>
            <a:r>
              <a:rPr lang="en-IN" dirty="0" err="1"/>
              <a:t>practicaldev</a:t>
            </a:r>
            <a:r>
              <a:rPr lang="en-IN" dirty="0"/>
              <a:t>/image/fetch/s--</a:t>
            </a:r>
            <a:r>
              <a:rPr lang="en-IN" dirty="0" err="1"/>
              <a:t>FkyXorEz</a:t>
            </a:r>
            <a:r>
              <a:rPr lang="en-IN" dirty="0"/>
              <a:t>--/c_limit%2Cf_auto%2Cfl_progressive%2Cq_auto%2Cw_880/https://thepracticaldev.s3.amazonaws.com/</a:t>
            </a:r>
            <a:r>
              <a:rPr lang="en-IN" dirty="0" err="1"/>
              <a:t>i</a:t>
            </a:r>
            <a:r>
              <a:rPr lang="en-IN" dirty="0"/>
              <a:t>/ueg7okh8thprev2cay9s.jpg </a:t>
            </a: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38386" y="649875"/>
            <a:ext cx="350405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Web Service </a:t>
            </a:r>
            <a:endParaRPr lang="en-IN" sz="2400" dirty="0">
              <a:effectLst/>
            </a:endParaRP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1137" name="Picture 1" descr="page323image7137360">
            <a:extLst>
              <a:ext uri="{FF2B5EF4-FFF2-40B4-BE49-F238E27FC236}">
                <a16:creationId xmlns:a16="http://schemas.microsoft.com/office/drawing/2014/main" id="{B23B9D3B-65A5-2443-BAEE-E4C563DAE3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0705" y="1232452"/>
            <a:ext cx="4572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358493"/>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989470"/>
            <a:ext cx="3837000" cy="641400"/>
          </a:xfrm>
          <a:prstGeom prst="rect">
            <a:avLst/>
          </a:prstGeom>
        </p:spPr>
        <p:txBody>
          <a:bodyPr spcFirstLastPara="1" wrap="square" lIns="91425" tIns="91425" rIns="91425" bIns="91425" anchor="ctr" anchorCtr="0">
            <a:noAutofit/>
          </a:bodyPr>
          <a:lstStyle/>
          <a:p>
            <a:r>
              <a:rPr lang="en-IN" dirty="0"/>
              <a:t>Types of Web Services </a:t>
            </a:r>
            <a:endParaRPr lang="en-IN" dirty="0">
              <a:effectLst/>
            </a:endParaRPr>
          </a:p>
        </p:txBody>
      </p:sp>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documentation.alphasoftware.com</a:t>
            </a:r>
            <a:r>
              <a:rPr lang="en-IN" dirty="0"/>
              <a:t>/pages/Guides/Services/Web%20Service%20Clients/images/</a:t>
            </a:r>
            <a:r>
              <a:rPr lang="en-IN" dirty="0" err="1"/>
              <a:t>WebServicesOverview.jpg</a:t>
            </a:r>
            <a:r>
              <a:rPr lang="en-IN" dirty="0"/>
              <a:t> </a:t>
            </a: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397565" y="649875"/>
            <a:ext cx="364487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t>Web Service </a:t>
            </a:r>
            <a:endParaRPr lang="en-IN" sz="2400" dirty="0">
              <a:effectLst/>
            </a:endParaRP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2161" name="Picture 1" descr="page324image7993280">
            <a:extLst>
              <a:ext uri="{FF2B5EF4-FFF2-40B4-BE49-F238E27FC236}">
                <a16:creationId xmlns:a16="http://schemas.microsoft.com/office/drawing/2014/main" id="{9F1F3AA2-256E-FD4C-9728-18FF16449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3" y="700033"/>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92162" name="Picture 2" descr="page324image7135568">
            <a:extLst>
              <a:ext uri="{FF2B5EF4-FFF2-40B4-BE49-F238E27FC236}">
                <a16:creationId xmlns:a16="http://schemas.microsoft.com/office/drawing/2014/main" id="{152F9909-C408-A044-816A-A78CDD0829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03" y="715935"/>
            <a:ext cx="9128097"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15361"/>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397565" y="649875"/>
            <a:ext cx="364487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t>Web Service </a:t>
            </a:r>
            <a:endParaRPr lang="en-IN" sz="2400" dirty="0">
              <a:effectLst/>
            </a:endParaRP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2161" name="Picture 1" descr="page324image7993280">
            <a:extLst>
              <a:ext uri="{FF2B5EF4-FFF2-40B4-BE49-F238E27FC236}">
                <a16:creationId xmlns:a16="http://schemas.microsoft.com/office/drawing/2014/main" id="{9F1F3AA2-256E-FD4C-9728-18FF16449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3" y="700033"/>
            <a:ext cx="4150580" cy="461665"/>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74;p15">
            <a:extLst>
              <a:ext uri="{FF2B5EF4-FFF2-40B4-BE49-F238E27FC236}">
                <a16:creationId xmlns:a16="http://schemas.microsoft.com/office/drawing/2014/main" id="{4825BFE3-C4F0-224E-9A86-312097562E02}"/>
              </a:ext>
            </a:extLst>
          </p:cNvPr>
          <p:cNvSpPr txBox="1">
            <a:spLocks noGrp="1"/>
          </p:cNvSpPr>
          <p:nvPr>
            <p:ph type="subTitle" idx="1"/>
          </p:nvPr>
        </p:nvSpPr>
        <p:spPr>
          <a:xfrm>
            <a:off x="269047" y="925862"/>
            <a:ext cx="3837000" cy="641400"/>
          </a:xfrm>
          <a:prstGeom prst="rect">
            <a:avLst/>
          </a:prstGeom>
        </p:spPr>
        <p:txBody>
          <a:bodyPr spcFirstLastPara="1" wrap="square" lIns="91425" tIns="91425" rIns="91425" bIns="91425" anchor="ctr" anchorCtr="0">
            <a:noAutofit/>
          </a:bodyPr>
          <a:lstStyle/>
          <a:p>
            <a:pPr algn="l"/>
            <a:r>
              <a:rPr lang="en-IN" dirty="0"/>
              <a:t>Advantages</a:t>
            </a:r>
            <a:endParaRPr lang="en-IN" dirty="0">
              <a:effectLst/>
            </a:endParaRPr>
          </a:p>
        </p:txBody>
      </p:sp>
      <p:graphicFrame>
        <p:nvGraphicFramePr>
          <p:cNvPr id="8" name="Table 8">
            <a:extLst>
              <a:ext uri="{FF2B5EF4-FFF2-40B4-BE49-F238E27FC236}">
                <a16:creationId xmlns:a16="http://schemas.microsoft.com/office/drawing/2014/main" id="{E28B08DA-E3AB-DF4E-AB49-6E43C9BA802A}"/>
              </a:ext>
            </a:extLst>
          </p:cNvPr>
          <p:cNvGraphicFramePr>
            <a:graphicFrameLocks noGrp="1"/>
          </p:cNvGraphicFramePr>
          <p:nvPr/>
        </p:nvGraphicFramePr>
        <p:xfrm>
          <a:off x="397565" y="1485955"/>
          <a:ext cx="8477388" cy="3558801"/>
        </p:xfrm>
        <a:graphic>
          <a:graphicData uri="http://schemas.openxmlformats.org/drawingml/2006/table">
            <a:tbl>
              <a:tblPr firstRow="1" bandRow="1">
                <a:tableStyleId>{5C22544A-7EE6-4342-B048-85BDC9FD1C3A}</a:tableStyleId>
              </a:tblPr>
              <a:tblGrid>
                <a:gridCol w="1423284">
                  <a:extLst>
                    <a:ext uri="{9D8B030D-6E8A-4147-A177-3AD203B41FA5}">
                      <a16:colId xmlns:a16="http://schemas.microsoft.com/office/drawing/2014/main" val="1114011806"/>
                    </a:ext>
                  </a:extLst>
                </a:gridCol>
                <a:gridCol w="2266121">
                  <a:extLst>
                    <a:ext uri="{9D8B030D-6E8A-4147-A177-3AD203B41FA5}">
                      <a16:colId xmlns:a16="http://schemas.microsoft.com/office/drawing/2014/main" val="3128792255"/>
                    </a:ext>
                  </a:extLst>
                </a:gridCol>
                <a:gridCol w="4787983">
                  <a:extLst>
                    <a:ext uri="{9D8B030D-6E8A-4147-A177-3AD203B41FA5}">
                      <a16:colId xmlns:a16="http://schemas.microsoft.com/office/drawing/2014/main" val="3193463026"/>
                    </a:ext>
                  </a:extLst>
                </a:gridCol>
              </a:tblGrid>
              <a:tr h="4953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Type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Advantages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lt1"/>
                          </a:solidFill>
                          <a:effectLst/>
                          <a:latin typeface="+mn-lt"/>
                          <a:ea typeface="+mn-ea"/>
                          <a:cs typeface="+mn-cs"/>
                          <a:sym typeface="Arial"/>
                        </a:rPr>
                        <a:t>Description </a:t>
                      </a:r>
                      <a:endParaRPr lang="en-IN" dirty="0">
                        <a:effectLst/>
                      </a:endParaRPr>
                    </a:p>
                  </a:txBody>
                  <a:tcPr anchor="ctr"/>
                </a:tc>
                <a:extLst>
                  <a:ext uri="{0D108BD9-81ED-4DB2-BD59-A6C34878D82A}">
                    <a16:rowId xmlns:a16="http://schemas.microsoft.com/office/drawing/2014/main" val="3696326117"/>
                  </a:ext>
                </a:extLst>
              </a:tr>
              <a:tr h="4953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mn-lt"/>
                          <a:ea typeface="+mn-ea"/>
                          <a:cs typeface="+mn-cs"/>
                          <a:sym typeface="Arial"/>
                        </a:rPr>
                        <a:t>SOAP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mn-lt"/>
                          <a:ea typeface="+mn-ea"/>
                          <a:cs typeface="+mn-cs"/>
                          <a:sym typeface="Arial"/>
                        </a:rPr>
                        <a:t>Security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SOAP defines its own security known as WS Security </a:t>
                      </a:r>
                      <a:endParaRPr lang="en-IN" dirty="0">
                        <a:effectLst/>
                      </a:endParaRPr>
                    </a:p>
                  </a:txBody>
                  <a:tcPr anchor="ctr"/>
                </a:tc>
                <a:extLst>
                  <a:ext uri="{0D108BD9-81ED-4DB2-BD59-A6C34878D82A}">
                    <a16:rowId xmlns:a16="http://schemas.microsoft.com/office/drawing/2014/main" val="3524661064"/>
                  </a:ext>
                </a:extLst>
              </a:tr>
              <a:tr h="495387">
                <a:tc>
                  <a:txBody>
                    <a:bodyPr/>
                    <a:lstStyle/>
                    <a:p>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mn-lt"/>
                          <a:ea typeface="+mn-ea"/>
                          <a:cs typeface="+mn-cs"/>
                          <a:sym typeface="Arial"/>
                        </a:rPr>
                        <a:t>Language and Platform independent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SOAP web services can be written in any programming language and executed in any platform </a:t>
                      </a:r>
                      <a:endParaRPr lang="en-IN" dirty="0">
                        <a:effectLst/>
                      </a:endParaRPr>
                    </a:p>
                  </a:txBody>
                  <a:tcPr anchor="ctr"/>
                </a:tc>
                <a:extLst>
                  <a:ext uri="{0D108BD9-81ED-4DB2-BD59-A6C34878D82A}">
                    <a16:rowId xmlns:a16="http://schemas.microsoft.com/office/drawing/2014/main" val="3567926694"/>
                  </a:ext>
                </a:extLst>
              </a:tr>
              <a:tr h="49538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mn-lt"/>
                          <a:ea typeface="+mn-ea"/>
                          <a:cs typeface="+mn-cs"/>
                          <a:sym typeface="Arial"/>
                        </a:rPr>
                        <a:t>RESTful</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mn-lt"/>
                          <a:ea typeface="+mn-ea"/>
                          <a:cs typeface="+mn-cs"/>
                          <a:sym typeface="Arial"/>
                        </a:rPr>
                        <a:t>Fast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RESTful Web Services are fast </a:t>
                      </a:r>
                      <a:endParaRPr lang="en-IN" dirty="0">
                        <a:effectLst/>
                      </a:endParaRPr>
                    </a:p>
                  </a:txBody>
                  <a:tcPr anchor="ctr"/>
                </a:tc>
                <a:extLst>
                  <a:ext uri="{0D108BD9-81ED-4DB2-BD59-A6C34878D82A}">
                    <a16:rowId xmlns:a16="http://schemas.microsoft.com/office/drawing/2014/main" val="568095236"/>
                  </a:ext>
                </a:extLst>
              </a:tr>
              <a:tr h="495387">
                <a:tc>
                  <a:txBody>
                    <a:bodyPr/>
                    <a:lstStyle/>
                    <a:p>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mn-lt"/>
                          <a:ea typeface="+mn-ea"/>
                          <a:cs typeface="+mn-cs"/>
                          <a:sym typeface="Arial"/>
                        </a:rPr>
                        <a:t>Language and Platform independent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It is also language and platform independent </a:t>
                      </a:r>
                      <a:endParaRPr lang="en-IN" dirty="0">
                        <a:effectLst/>
                      </a:endParaRPr>
                    </a:p>
                  </a:txBody>
                  <a:tcPr anchor="ctr"/>
                </a:tc>
                <a:extLst>
                  <a:ext uri="{0D108BD9-81ED-4DB2-BD59-A6C34878D82A}">
                    <a16:rowId xmlns:a16="http://schemas.microsoft.com/office/drawing/2014/main" val="2495547955"/>
                  </a:ext>
                </a:extLst>
              </a:tr>
              <a:tr h="495387">
                <a:tc>
                  <a:txBody>
                    <a:bodyPr/>
                    <a:lstStyle/>
                    <a:p>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mn-lt"/>
                          <a:ea typeface="+mn-ea"/>
                          <a:cs typeface="+mn-cs"/>
                          <a:sym typeface="Arial"/>
                        </a:rPr>
                        <a:t>Can use SOAP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RESTful web services can use SOAP web services as the implementation </a:t>
                      </a:r>
                      <a:endParaRPr lang="en-IN" dirty="0">
                        <a:effectLst/>
                      </a:endParaRPr>
                    </a:p>
                  </a:txBody>
                  <a:tcPr anchor="ctr"/>
                </a:tc>
                <a:extLst>
                  <a:ext uri="{0D108BD9-81ED-4DB2-BD59-A6C34878D82A}">
                    <a16:rowId xmlns:a16="http://schemas.microsoft.com/office/drawing/2014/main" val="2579755340"/>
                  </a:ext>
                </a:extLst>
              </a:tr>
              <a:tr h="495387">
                <a:tc>
                  <a:txBody>
                    <a:bodyPr/>
                    <a:lstStyle/>
                    <a:p>
                      <a:endParaRPr lang="en-US"/>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dirty="0">
                          <a:solidFill>
                            <a:schemeClr val="dk1"/>
                          </a:solidFill>
                          <a:effectLst/>
                          <a:latin typeface="+mn-lt"/>
                          <a:ea typeface="+mn-ea"/>
                          <a:cs typeface="+mn-cs"/>
                          <a:sym typeface="Arial"/>
                        </a:rPr>
                        <a:t>Permits different data format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RESTful web service permits different data format such as Plain Text, HTML, XML and JSON </a:t>
                      </a:r>
                      <a:endParaRPr lang="en-IN" dirty="0">
                        <a:effectLst/>
                      </a:endParaRPr>
                    </a:p>
                  </a:txBody>
                  <a:tcPr anchor="ctr"/>
                </a:tc>
                <a:extLst>
                  <a:ext uri="{0D108BD9-81ED-4DB2-BD59-A6C34878D82A}">
                    <a16:rowId xmlns:a16="http://schemas.microsoft.com/office/drawing/2014/main" val="497196793"/>
                  </a:ext>
                </a:extLst>
              </a:tr>
            </a:tbl>
          </a:graphicData>
        </a:graphic>
      </p:graphicFrame>
    </p:spTree>
    <p:extLst>
      <p:ext uri="{BB962C8B-B14F-4D97-AF65-F5344CB8AC3E}">
        <p14:creationId xmlns:p14="http://schemas.microsoft.com/office/powerpoint/2010/main" val="3012849313"/>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397565" y="649875"/>
            <a:ext cx="364487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t>Web Service </a:t>
            </a:r>
            <a:endParaRPr lang="en-IN" sz="2400" dirty="0">
              <a:effectLst/>
            </a:endParaRP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2161" name="Picture 1" descr="page324image7993280">
            <a:extLst>
              <a:ext uri="{FF2B5EF4-FFF2-40B4-BE49-F238E27FC236}">
                <a16:creationId xmlns:a16="http://schemas.microsoft.com/office/drawing/2014/main" id="{9F1F3AA2-256E-FD4C-9728-18FF164496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03" y="700033"/>
            <a:ext cx="4150580" cy="461665"/>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74;p15">
            <a:extLst>
              <a:ext uri="{FF2B5EF4-FFF2-40B4-BE49-F238E27FC236}">
                <a16:creationId xmlns:a16="http://schemas.microsoft.com/office/drawing/2014/main" id="{4825BFE3-C4F0-224E-9A86-312097562E02}"/>
              </a:ext>
            </a:extLst>
          </p:cNvPr>
          <p:cNvSpPr txBox="1">
            <a:spLocks noGrp="1"/>
          </p:cNvSpPr>
          <p:nvPr>
            <p:ph type="subTitle" idx="1"/>
          </p:nvPr>
        </p:nvSpPr>
        <p:spPr>
          <a:xfrm>
            <a:off x="269047" y="925862"/>
            <a:ext cx="3837000" cy="641400"/>
          </a:xfrm>
          <a:prstGeom prst="rect">
            <a:avLst/>
          </a:prstGeom>
        </p:spPr>
        <p:txBody>
          <a:bodyPr spcFirstLastPara="1" wrap="square" lIns="91425" tIns="91425" rIns="91425" bIns="91425" anchor="ctr" anchorCtr="0">
            <a:noAutofit/>
          </a:bodyPr>
          <a:lstStyle/>
          <a:p>
            <a:pPr algn="l"/>
            <a:r>
              <a:rPr lang="en-IN" dirty="0"/>
              <a:t>Disadvantages</a:t>
            </a:r>
            <a:endParaRPr lang="en-IN" dirty="0">
              <a:effectLst/>
            </a:endParaRPr>
          </a:p>
        </p:txBody>
      </p:sp>
      <p:graphicFrame>
        <p:nvGraphicFramePr>
          <p:cNvPr id="8" name="Table 8">
            <a:extLst>
              <a:ext uri="{FF2B5EF4-FFF2-40B4-BE49-F238E27FC236}">
                <a16:creationId xmlns:a16="http://schemas.microsoft.com/office/drawing/2014/main" id="{E28B08DA-E3AB-DF4E-AB49-6E43C9BA802A}"/>
              </a:ext>
            </a:extLst>
          </p:cNvPr>
          <p:cNvGraphicFramePr>
            <a:graphicFrameLocks noGrp="1"/>
          </p:cNvGraphicFramePr>
          <p:nvPr/>
        </p:nvGraphicFramePr>
        <p:xfrm>
          <a:off x="397565" y="1485954"/>
          <a:ext cx="8285259" cy="3173509"/>
        </p:xfrm>
        <a:graphic>
          <a:graphicData uri="http://schemas.openxmlformats.org/drawingml/2006/table">
            <a:tbl>
              <a:tblPr firstRow="1" bandRow="1">
                <a:tableStyleId>{5C22544A-7EE6-4342-B048-85BDC9FD1C3A}</a:tableStyleId>
              </a:tblPr>
              <a:tblGrid>
                <a:gridCol w="1898531">
                  <a:extLst>
                    <a:ext uri="{9D8B030D-6E8A-4147-A177-3AD203B41FA5}">
                      <a16:colId xmlns:a16="http://schemas.microsoft.com/office/drawing/2014/main" val="1114011806"/>
                    </a:ext>
                  </a:extLst>
                </a:gridCol>
                <a:gridCol w="6386728">
                  <a:extLst>
                    <a:ext uri="{9D8B030D-6E8A-4147-A177-3AD203B41FA5}">
                      <a16:colId xmlns:a16="http://schemas.microsoft.com/office/drawing/2014/main" val="3193463026"/>
                    </a:ext>
                  </a:extLst>
                </a:gridCol>
              </a:tblGrid>
              <a:tr h="888705">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lt1"/>
                          </a:solidFill>
                          <a:effectLst/>
                          <a:latin typeface="+mn-lt"/>
                          <a:ea typeface="+mn-ea"/>
                          <a:cs typeface="+mn-cs"/>
                          <a:sym typeface="Arial"/>
                        </a:rPr>
                        <a:t>Disadvantages  </a:t>
                      </a:r>
                      <a:endParaRPr lang="en-IN" dirty="0">
                        <a:effectLst/>
                      </a:endParaRPr>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lt1"/>
                          </a:solidFill>
                          <a:effectLst/>
                          <a:latin typeface="+mn-lt"/>
                          <a:ea typeface="+mn-ea"/>
                          <a:cs typeface="+mn-cs"/>
                          <a:sym typeface="Arial"/>
                        </a:rPr>
                        <a:t>Description </a:t>
                      </a:r>
                      <a:endParaRPr lang="en-IN" dirty="0">
                        <a:effectLst/>
                      </a:endParaRPr>
                    </a:p>
                  </a:txBody>
                  <a:tcPr anchor="ctr"/>
                </a:tc>
                <a:extLst>
                  <a:ext uri="{0D108BD9-81ED-4DB2-BD59-A6C34878D82A}">
                    <a16:rowId xmlns:a16="http://schemas.microsoft.com/office/drawing/2014/main" val="3696326117"/>
                  </a:ext>
                </a:extLst>
              </a:tr>
              <a:tr h="1330367">
                <a:tc>
                  <a:txBody>
                    <a:bodyPr/>
                    <a:lstStyle/>
                    <a:p>
                      <a:r>
                        <a:rPr lang="en-IN" sz="1400" b="1" i="0" u="none" strike="noStrike" cap="none">
                          <a:solidFill>
                            <a:schemeClr val="dk1"/>
                          </a:solidFill>
                          <a:effectLst/>
                          <a:latin typeface="+mn-lt"/>
                          <a:ea typeface="+mn-ea"/>
                          <a:cs typeface="+mn-cs"/>
                          <a:sym typeface="Arial"/>
                        </a:rPr>
                        <a:t>Slow</a:t>
                      </a:r>
                      <a:endParaRPr lang="en-IN" dirty="0">
                        <a:effectLst/>
                      </a:endParaRPr>
                    </a:p>
                  </a:txBody>
                  <a:tcPr anchor="ctr"/>
                </a:tc>
                <a:tc>
                  <a:txBody>
                    <a:bodyPr/>
                    <a:lstStyle/>
                    <a:p>
                      <a:r>
                        <a:rPr lang="en-IN" sz="1400" b="0" i="0" u="none" strike="noStrike" cap="none" dirty="0">
                          <a:solidFill>
                            <a:schemeClr val="dk1"/>
                          </a:solidFill>
                          <a:effectLst/>
                          <a:latin typeface="+mn-lt"/>
                          <a:ea typeface="+mn-ea"/>
                          <a:cs typeface="+mn-cs"/>
                          <a:sym typeface="Arial"/>
                        </a:rPr>
                        <a:t>SOAP uses XML format that must be parsed to be read. It defines many standards that must be followed while developing the SOAP applications. So it is slow and consumes more bandwidth and resource. </a:t>
                      </a:r>
                      <a:endParaRPr lang="en-IN" dirty="0">
                        <a:effectLst/>
                      </a:endParaRPr>
                    </a:p>
                  </a:txBody>
                  <a:tcPr anchor="ctr"/>
                </a:tc>
                <a:extLst>
                  <a:ext uri="{0D108BD9-81ED-4DB2-BD59-A6C34878D82A}">
                    <a16:rowId xmlns:a16="http://schemas.microsoft.com/office/drawing/2014/main" val="3524661064"/>
                  </a:ext>
                </a:extLst>
              </a:tr>
              <a:tr h="95443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1" i="0" u="none" strike="noStrike" cap="none">
                          <a:solidFill>
                            <a:schemeClr val="dk1"/>
                          </a:solidFill>
                          <a:effectLst/>
                          <a:latin typeface="+mn-lt"/>
                          <a:ea typeface="+mn-ea"/>
                          <a:cs typeface="+mn-cs"/>
                          <a:sym typeface="Arial"/>
                        </a:rPr>
                        <a:t>WSDL Dependent </a:t>
                      </a:r>
                      <a:endParaRPr lang="en-IN" dirty="0">
                        <a:effectLst/>
                      </a:endParaRPr>
                    </a:p>
                  </a:txBody>
                  <a:tcPr anchor="ctr"/>
                </a:tc>
                <a:tc>
                  <a:txBody>
                    <a:bodyPr/>
                    <a:lstStyle/>
                    <a:p>
                      <a:r>
                        <a:rPr lang="en-IN" sz="1400" b="0" i="0" u="none" strike="noStrike" cap="none" dirty="0">
                          <a:solidFill>
                            <a:schemeClr val="dk1"/>
                          </a:solidFill>
                          <a:effectLst/>
                          <a:latin typeface="+mn-lt"/>
                          <a:ea typeface="+mn-ea"/>
                          <a:cs typeface="+mn-cs"/>
                          <a:sym typeface="Arial"/>
                        </a:rPr>
                        <a:t>SOAP uses WSDL and doesn't have any other mechanism to discover the service </a:t>
                      </a:r>
                      <a:endParaRPr lang="en-IN" dirty="0">
                        <a:effectLst/>
                      </a:endParaRPr>
                    </a:p>
                  </a:txBody>
                  <a:tcPr anchor="ctr"/>
                </a:tc>
                <a:extLst>
                  <a:ext uri="{0D108BD9-81ED-4DB2-BD59-A6C34878D82A}">
                    <a16:rowId xmlns:a16="http://schemas.microsoft.com/office/drawing/2014/main" val="3567926694"/>
                  </a:ext>
                </a:extLst>
              </a:tr>
            </a:tbl>
          </a:graphicData>
        </a:graphic>
      </p:graphicFrame>
    </p:spTree>
    <p:extLst>
      <p:ext uri="{BB962C8B-B14F-4D97-AF65-F5344CB8AC3E}">
        <p14:creationId xmlns:p14="http://schemas.microsoft.com/office/powerpoint/2010/main" val="1605573329"/>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1140545"/>
            <a:ext cx="3837000" cy="641400"/>
          </a:xfrm>
          <a:prstGeom prst="rect">
            <a:avLst/>
          </a:prstGeom>
        </p:spPr>
        <p:txBody>
          <a:bodyPr spcFirstLastPara="1" wrap="square" lIns="91425" tIns="91425" rIns="91425" bIns="91425" anchor="ctr" anchorCtr="0">
            <a:noAutofit/>
          </a:bodyPr>
          <a:lstStyle/>
          <a:p>
            <a:r>
              <a:rPr lang="en-IN" dirty="0">
                <a:effectLst/>
              </a:rPr>
              <a:t>Introduction</a:t>
            </a:r>
          </a:p>
        </p:txBody>
      </p:sp>
      <p:sp>
        <p:nvSpPr>
          <p:cNvPr id="75" name="Google Shape;75;p15"/>
          <p:cNvSpPr txBox="1">
            <a:spLocks noGrp="1"/>
          </p:cNvSpPr>
          <p:nvPr>
            <p:ph type="body" idx="2"/>
          </p:nvPr>
        </p:nvSpPr>
        <p:spPr>
          <a:xfrm>
            <a:off x="374386" y="1742639"/>
            <a:ext cx="3837000" cy="3089477"/>
          </a:xfrm>
          <a:prstGeom prst="rect">
            <a:avLst/>
          </a:prstGeom>
        </p:spPr>
        <p:txBody>
          <a:bodyPr spcFirstLastPara="1" wrap="square" lIns="91425" tIns="91425" rIns="91425" bIns="91425" anchor="ctr" anchorCtr="0">
            <a:noAutofit/>
          </a:bodyPr>
          <a:lstStyle/>
          <a:p>
            <a:pPr>
              <a:lnSpc>
                <a:spcPct val="200000"/>
              </a:lnSpc>
            </a:pPr>
            <a:r>
              <a:rPr lang="en-IN" dirty="0"/>
              <a:t>Monitoring and Filtering </a:t>
            </a:r>
          </a:p>
          <a:p>
            <a:pPr marL="482600" indent="-342900">
              <a:lnSpc>
                <a:spcPct val="200000"/>
              </a:lnSpc>
              <a:buFont typeface="+mj-lt"/>
              <a:buAutoNum type="arabicParenR"/>
            </a:pPr>
            <a:r>
              <a:rPr lang="en-IN" dirty="0"/>
              <a:t>Proxy servers allow us to do several kind of filtering such as: </a:t>
            </a:r>
          </a:p>
          <a:p>
            <a:pPr marL="482600" indent="-342900">
              <a:lnSpc>
                <a:spcPct val="200000"/>
              </a:lnSpc>
              <a:buFont typeface="+mj-lt"/>
              <a:buAutoNum type="arabicParenR"/>
            </a:pPr>
            <a:r>
              <a:rPr lang="en-IN" dirty="0"/>
              <a:t>Content Filtering </a:t>
            </a:r>
          </a:p>
          <a:p>
            <a:pPr marL="482600" indent="-342900">
              <a:lnSpc>
                <a:spcPct val="200000"/>
              </a:lnSpc>
              <a:buFont typeface="+mj-lt"/>
              <a:buAutoNum type="arabicParenR"/>
            </a:pPr>
            <a:r>
              <a:rPr lang="en-IN" dirty="0"/>
              <a:t>Filtering encrypted data </a:t>
            </a:r>
          </a:p>
          <a:p>
            <a:pPr marL="482600" indent="-342900">
              <a:lnSpc>
                <a:spcPct val="200000"/>
              </a:lnSpc>
              <a:buFont typeface="+mj-lt"/>
              <a:buAutoNum type="arabicParenR"/>
            </a:pPr>
            <a:r>
              <a:rPr lang="en-IN" dirty="0"/>
              <a:t>Bypass filters </a:t>
            </a:r>
          </a:p>
          <a:p>
            <a:pPr marL="482600" indent="-342900">
              <a:lnSpc>
                <a:spcPct val="200000"/>
              </a:lnSpc>
              <a:buFont typeface="+mj-lt"/>
              <a:buAutoNum type="arabicParenR"/>
            </a:pPr>
            <a:r>
              <a:rPr lang="en-IN" dirty="0"/>
              <a:t>Logging and eavesdropping </a:t>
            </a:r>
          </a:p>
        </p:txBody>
      </p:sp>
      <p:sp>
        <p:nvSpPr>
          <p:cNvPr id="77" name="Google Shape;77;p15"/>
          <p:cNvSpPr txBox="1">
            <a:spLocks noGrp="1"/>
          </p:cNvSpPr>
          <p:nvPr>
            <p:ph type="body" idx="3"/>
          </p:nvPr>
        </p:nvSpPr>
        <p:spPr>
          <a:xfrm>
            <a:off x="4627659" y="4495492"/>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www.temok.com</a:t>
            </a:r>
            <a:r>
              <a:rPr lang="en-IN" dirty="0"/>
              <a:t>/blog/</a:t>
            </a:r>
            <a:r>
              <a:rPr lang="en-IN" dirty="0" err="1"/>
              <a:t>wp</a:t>
            </a:r>
            <a:r>
              <a:rPr lang="en-IN" dirty="0"/>
              <a:t>-content/uploads/2019/08/</a:t>
            </a:r>
            <a:r>
              <a:rPr lang="en-IN" dirty="0" err="1"/>
              <a:t>Featured.jpg</a:t>
            </a:r>
            <a:endParaRPr lang="en-IN"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38386" y="649875"/>
            <a:ext cx="350405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Disadvantages</a:t>
            </a:r>
            <a:endParaRPr lang="en-IN" sz="2400" dirty="0">
              <a:effectLst/>
            </a:endParaRP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5233" name="Picture 1" descr="page327image7144976">
            <a:extLst>
              <a:ext uri="{FF2B5EF4-FFF2-40B4-BE49-F238E27FC236}">
                <a16:creationId xmlns:a16="http://schemas.microsoft.com/office/drawing/2014/main" id="{4F7C66C8-9334-E14F-91C4-FC101EC7B18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925"/>
          <a:stretch/>
        </p:blipFill>
        <p:spPr bwMode="auto">
          <a:xfrm>
            <a:off x="4557706" y="1311965"/>
            <a:ext cx="4533900" cy="3018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5301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5" name="object 2">
            <a:extLst>
              <a:ext uri="{FF2B5EF4-FFF2-40B4-BE49-F238E27FC236}">
                <a16:creationId xmlns:a16="http://schemas.microsoft.com/office/drawing/2014/main" id="{8F3E535C-5708-4AFE-A923-E88DE19D49E4}"/>
              </a:ext>
            </a:extLst>
          </p:cNvPr>
          <p:cNvSpPr txBox="1">
            <a:spLocks/>
          </p:cNvSpPr>
          <p:nvPr/>
        </p:nvSpPr>
        <p:spPr>
          <a:xfrm>
            <a:off x="1018271" y="371846"/>
            <a:ext cx="7319767" cy="315632"/>
          </a:xfrm>
          <a:prstGeom prst="rect">
            <a:avLst/>
          </a:prstGeom>
          <a:noFill/>
          <a:ln>
            <a:noFill/>
          </a:ln>
        </p:spPr>
        <p:txBody>
          <a:bodyPr spcFirstLastPara="1" vert="horz" wrap="square" lIns="0" tIns="20479" rIns="0" bIns="0" rtlCol="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marL="952976" marR="3810" indent="-943928">
              <a:lnSpc>
                <a:spcPts val="2145"/>
              </a:lnSpc>
              <a:spcBef>
                <a:spcPts val="161"/>
              </a:spcBef>
            </a:pPr>
            <a:r>
              <a:rPr lang="en-IN" spc="-23" dirty="0"/>
              <a:t>Differentiate between 32 bit and  64 bit OS</a:t>
            </a:r>
          </a:p>
        </p:txBody>
      </p:sp>
      <p:graphicFrame>
        <p:nvGraphicFramePr>
          <p:cNvPr id="8" name="Table 2">
            <a:extLst>
              <a:ext uri="{FF2B5EF4-FFF2-40B4-BE49-F238E27FC236}">
                <a16:creationId xmlns:a16="http://schemas.microsoft.com/office/drawing/2014/main" id="{59654A8F-ED13-4B29-92B2-FD1F20523657}"/>
              </a:ext>
            </a:extLst>
          </p:cNvPr>
          <p:cNvGraphicFramePr>
            <a:graphicFrameLocks noGrp="1"/>
          </p:cNvGraphicFramePr>
          <p:nvPr>
            <p:extLst>
              <p:ext uri="{D42A27DB-BD31-4B8C-83A1-F6EECF244321}">
                <p14:modId xmlns:p14="http://schemas.microsoft.com/office/powerpoint/2010/main" val="2357902622"/>
              </p:ext>
            </p:extLst>
          </p:nvPr>
        </p:nvGraphicFramePr>
        <p:xfrm>
          <a:off x="215990" y="776740"/>
          <a:ext cx="6288177" cy="4366760"/>
        </p:xfrm>
        <a:graphic>
          <a:graphicData uri="http://schemas.openxmlformats.org/drawingml/2006/table">
            <a:tbl>
              <a:tblPr firstRow="1" bandRow="1">
                <a:tableStyleId>{ED083AE6-46FA-4A59-8FB0-9F97EB10719F}</a:tableStyleId>
              </a:tblPr>
              <a:tblGrid>
                <a:gridCol w="3115607">
                  <a:extLst>
                    <a:ext uri="{9D8B030D-6E8A-4147-A177-3AD203B41FA5}">
                      <a16:colId xmlns:a16="http://schemas.microsoft.com/office/drawing/2014/main" val="3524654497"/>
                    </a:ext>
                  </a:extLst>
                </a:gridCol>
                <a:gridCol w="3172570">
                  <a:extLst>
                    <a:ext uri="{9D8B030D-6E8A-4147-A177-3AD203B41FA5}">
                      <a16:colId xmlns:a16="http://schemas.microsoft.com/office/drawing/2014/main" val="10336969"/>
                    </a:ext>
                  </a:extLst>
                </a:gridCol>
              </a:tblGrid>
              <a:tr h="672590">
                <a:tc>
                  <a:txBody>
                    <a:bodyPr/>
                    <a:lstStyle/>
                    <a:p>
                      <a:pPr algn="ctr"/>
                      <a:r>
                        <a:rPr lang="en-IN" sz="1400" dirty="0">
                          <a:latin typeface="+mj-lt"/>
                        </a:rPr>
                        <a:t>32 bit OS</a:t>
                      </a:r>
                    </a:p>
                  </a:txBody>
                  <a:tcPr anchor="ctr"/>
                </a:tc>
                <a:tc>
                  <a:txBody>
                    <a:bodyPr/>
                    <a:lstStyle/>
                    <a:p>
                      <a:pPr algn="ctr"/>
                      <a:r>
                        <a:rPr lang="en-IN" sz="1400" dirty="0">
                          <a:latin typeface="+mj-lt"/>
                        </a:rPr>
                        <a:t>64 bit OS</a:t>
                      </a:r>
                    </a:p>
                  </a:txBody>
                  <a:tcPr anchor="ctr"/>
                </a:tc>
                <a:extLst>
                  <a:ext uri="{0D108BD9-81ED-4DB2-BD59-A6C34878D82A}">
                    <a16:rowId xmlns:a16="http://schemas.microsoft.com/office/drawing/2014/main" val="59083357"/>
                  </a:ext>
                </a:extLst>
              </a:tr>
              <a:tr h="672590">
                <a:tc>
                  <a:txBody>
                    <a:bodyPr/>
                    <a:lstStyle/>
                    <a:p>
                      <a:pPr algn="ctr"/>
                      <a:r>
                        <a:rPr lang="en-IN" sz="1400" dirty="0">
                          <a:latin typeface="+mj-lt"/>
                        </a:rPr>
                        <a:t>32 bit system can access 2^32 memory address.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tx1"/>
                          </a:solidFill>
                          <a:latin typeface="+mj-lt"/>
                          <a:ea typeface="+mn-ea"/>
                          <a:cs typeface="+mn-cs"/>
                          <a:sym typeface="Arial"/>
                        </a:rPr>
                        <a:t>64 bit system can access 2^64 memory address.</a:t>
                      </a:r>
                    </a:p>
                    <a:p>
                      <a:pPr algn="ctr"/>
                      <a:endParaRPr lang="en-IN" sz="1400" dirty="0">
                        <a:latin typeface="+mj-lt"/>
                      </a:endParaRPr>
                    </a:p>
                  </a:txBody>
                  <a:tcPr anchor="ctr"/>
                </a:tc>
                <a:extLst>
                  <a:ext uri="{0D108BD9-81ED-4DB2-BD59-A6C34878D82A}">
                    <a16:rowId xmlns:a16="http://schemas.microsoft.com/office/drawing/2014/main" val="2274313204"/>
                  </a:ext>
                </a:extLst>
              </a:tr>
              <a:tr h="672590">
                <a:tc>
                  <a:txBody>
                    <a:bodyPr/>
                    <a:lstStyle/>
                    <a:p>
                      <a:pPr algn="ctr"/>
                      <a:r>
                        <a:rPr lang="en-IN" sz="1400" dirty="0">
                          <a:latin typeface="+mj-lt"/>
                        </a:rPr>
                        <a:t>Can Handle </a:t>
                      </a:r>
                      <a:r>
                        <a:rPr lang="en-IN" sz="1400" dirty="0" err="1">
                          <a:latin typeface="+mj-lt"/>
                        </a:rPr>
                        <a:t>upto</a:t>
                      </a:r>
                      <a:r>
                        <a:rPr lang="en-IN" sz="1400" dirty="0">
                          <a:latin typeface="+mj-lt"/>
                        </a:rPr>
                        <a:t> 4GB RAM data</a:t>
                      </a:r>
                    </a:p>
                  </a:txBody>
                  <a:tcPr anchor="ctr"/>
                </a:tc>
                <a:tc>
                  <a:txBody>
                    <a:bodyPr/>
                    <a:lstStyle/>
                    <a:p>
                      <a:pPr algn="ctr"/>
                      <a:r>
                        <a:rPr lang="en-IN" sz="1400" dirty="0">
                          <a:latin typeface="+mj-lt"/>
                        </a:rPr>
                        <a:t>Can Handle more than 4GB RAM data</a:t>
                      </a:r>
                    </a:p>
                  </a:txBody>
                  <a:tcPr anchor="ctr"/>
                </a:tc>
                <a:extLst>
                  <a:ext uri="{0D108BD9-81ED-4DB2-BD59-A6C34878D82A}">
                    <a16:rowId xmlns:a16="http://schemas.microsoft.com/office/drawing/2014/main" val="2743019114"/>
                  </a:ext>
                </a:extLst>
              </a:tr>
              <a:tr h="672590">
                <a:tc>
                  <a:txBody>
                    <a:bodyPr/>
                    <a:lstStyle/>
                    <a:p>
                      <a:pPr algn="ctr"/>
                      <a:r>
                        <a:rPr lang="en-IN" sz="1400" b="0" i="0" u="none" strike="noStrike" cap="none" dirty="0">
                          <a:solidFill>
                            <a:schemeClr val="tx1"/>
                          </a:solidFill>
                          <a:effectLst/>
                          <a:latin typeface="+mj-lt"/>
                          <a:ea typeface="+mn-ea"/>
                          <a:cs typeface="+mn-cs"/>
                          <a:sym typeface="Arial"/>
                        </a:rPr>
                        <a:t>A 32-bit processor system could properly run a 32-bit OS, but it cannot run the 64-bit OS at its full capability.</a:t>
                      </a:r>
                      <a:endParaRPr lang="en-IN" sz="1400" dirty="0">
                        <a:latin typeface="+mj-lt"/>
                      </a:endParaRPr>
                    </a:p>
                  </a:txBody>
                  <a:tcPr anchor="ctr"/>
                </a:tc>
                <a:tc>
                  <a:txBody>
                    <a:bodyPr/>
                    <a:lstStyle/>
                    <a:p>
                      <a:pPr algn="ctr"/>
                      <a:r>
                        <a:rPr lang="en-IN" sz="1400" b="0" i="0" u="none" strike="noStrike" cap="none" dirty="0">
                          <a:solidFill>
                            <a:schemeClr val="tx1"/>
                          </a:solidFill>
                          <a:effectLst/>
                          <a:latin typeface="+mj-lt"/>
                          <a:ea typeface="+mn-ea"/>
                          <a:cs typeface="+mn-cs"/>
                          <a:sym typeface="Arial"/>
                        </a:rPr>
                        <a:t>A 64-bit processor system can run either a 32-bit or 64-bit version of an installed operating system (OS).</a:t>
                      </a:r>
                      <a:endParaRPr lang="en-IN" sz="1400" dirty="0">
                        <a:latin typeface="+mj-lt"/>
                      </a:endParaRPr>
                    </a:p>
                  </a:txBody>
                  <a:tcPr anchor="ctr"/>
                </a:tc>
                <a:extLst>
                  <a:ext uri="{0D108BD9-81ED-4DB2-BD59-A6C34878D82A}">
                    <a16:rowId xmlns:a16="http://schemas.microsoft.com/office/drawing/2014/main" val="3862630823"/>
                  </a:ext>
                </a:extLst>
              </a:tr>
              <a:tr h="672590">
                <a:tc>
                  <a:txBody>
                    <a:bodyPr/>
                    <a:lstStyle/>
                    <a:p>
                      <a:pPr algn="ctr" fontAlgn="base">
                        <a:spcAft>
                          <a:spcPts val="750"/>
                        </a:spcAft>
                      </a:pPr>
                      <a:r>
                        <a:rPr lang="en-IN" sz="1400" b="0" i="0" u="none" strike="noStrike" cap="none" dirty="0">
                          <a:solidFill>
                            <a:schemeClr val="tx1"/>
                          </a:solidFill>
                          <a:effectLst/>
                          <a:latin typeface="+mj-lt"/>
                          <a:ea typeface="+mn-ea"/>
                          <a:cs typeface="+mn-cs"/>
                          <a:sym typeface="Arial"/>
                        </a:rPr>
                        <a:t>The 64-bit programs and applications won't work.</a:t>
                      </a:r>
                      <a:endParaRPr lang="en-IN" sz="1400" dirty="0">
                        <a:effectLst/>
                        <a:latin typeface="+mj-lt"/>
                        <a:ea typeface="Times New Roman" panose="02020603050405020304" pitchFamily="18" charset="0"/>
                      </a:endParaRPr>
                    </a:p>
                  </a:txBody>
                  <a:tcPr marL="68580" marR="68580" marT="0" marB="0" anchor="ctr"/>
                </a:tc>
                <a:tc>
                  <a:txBody>
                    <a:bodyPr/>
                    <a:lstStyle/>
                    <a:p>
                      <a:pPr algn="ctr"/>
                      <a:r>
                        <a:rPr lang="en-IN" sz="1400" b="0" i="0" u="none" strike="noStrike" cap="none" dirty="0">
                          <a:solidFill>
                            <a:schemeClr val="tx1"/>
                          </a:solidFill>
                          <a:effectLst/>
                          <a:latin typeface="+mj-lt"/>
                          <a:ea typeface="+mn-ea"/>
                          <a:cs typeface="+mn-cs"/>
                          <a:sym typeface="Arial"/>
                        </a:rPr>
                        <a:t>The 32-bit programs and applications will work with no hassle.</a:t>
                      </a:r>
                      <a:endParaRPr lang="en-IN" sz="1400" dirty="0">
                        <a:latin typeface="+mj-lt"/>
                      </a:endParaRPr>
                    </a:p>
                  </a:txBody>
                  <a:tcPr anchor="ctr"/>
                </a:tc>
                <a:extLst>
                  <a:ext uri="{0D108BD9-81ED-4DB2-BD59-A6C34878D82A}">
                    <a16:rowId xmlns:a16="http://schemas.microsoft.com/office/drawing/2014/main" val="741511176"/>
                  </a:ext>
                </a:extLst>
              </a:tr>
              <a:tr h="672590">
                <a:tc>
                  <a:txBody>
                    <a:bodyPr/>
                    <a:lstStyle/>
                    <a:p>
                      <a:pPr algn="ctr" fontAlgn="base">
                        <a:spcAft>
                          <a:spcPts val="750"/>
                        </a:spcAft>
                      </a:pPr>
                      <a:r>
                        <a:rPr lang="en-IN" sz="1400" b="0" i="0" u="none" strike="noStrike" cap="none" dirty="0">
                          <a:solidFill>
                            <a:schemeClr val="tx1"/>
                          </a:solidFill>
                          <a:effectLst/>
                          <a:latin typeface="+mj-lt"/>
                          <a:ea typeface="+mn-ea"/>
                          <a:cs typeface="+mn-cs"/>
                          <a:sym typeface="Arial"/>
                        </a:rPr>
                        <a:t>It needs a 32-bit operating system.</a:t>
                      </a:r>
                      <a:endParaRPr lang="en-IN" sz="1400" dirty="0">
                        <a:effectLst/>
                        <a:latin typeface="+mj-lt"/>
                        <a:ea typeface="Times New Roman" panose="02020603050405020304" pitchFamily="18" charset="0"/>
                      </a:endParaRPr>
                    </a:p>
                  </a:txBody>
                  <a:tcPr marL="68580" marR="68580" marT="0" marB="0" anchor="ctr"/>
                </a:tc>
                <a:tc>
                  <a:txBody>
                    <a:bodyPr/>
                    <a:lstStyle/>
                    <a:p>
                      <a:pPr algn="ctr"/>
                      <a:r>
                        <a:rPr lang="en-IN" sz="1400" b="0" i="0" u="none" strike="noStrike" cap="none" dirty="0">
                          <a:solidFill>
                            <a:schemeClr val="tx1"/>
                          </a:solidFill>
                          <a:effectLst/>
                          <a:latin typeface="+mj-lt"/>
                          <a:ea typeface="+mn-ea"/>
                          <a:cs typeface="+mn-cs"/>
                          <a:sym typeface="Arial"/>
                        </a:rPr>
                        <a:t>This one can run on both 32-bit and the 64-bit operating system.</a:t>
                      </a:r>
                      <a:endParaRPr lang="en-IN" sz="1400" dirty="0">
                        <a:latin typeface="+mj-lt"/>
                      </a:endParaRPr>
                    </a:p>
                  </a:txBody>
                  <a:tcPr anchor="ctr"/>
                </a:tc>
                <a:extLst>
                  <a:ext uri="{0D108BD9-81ED-4DB2-BD59-A6C34878D82A}">
                    <a16:rowId xmlns:a16="http://schemas.microsoft.com/office/drawing/2014/main" val="3347349595"/>
                  </a:ext>
                </a:extLst>
              </a:tr>
            </a:tbl>
          </a:graphicData>
        </a:graphic>
      </p:graphicFrame>
      <p:pic>
        <p:nvPicPr>
          <p:cNvPr id="3074" name="Picture 2">
            <a:extLst>
              <a:ext uri="{FF2B5EF4-FFF2-40B4-BE49-F238E27FC236}">
                <a16:creationId xmlns:a16="http://schemas.microsoft.com/office/drawing/2014/main" id="{9ADD56B8-4E1C-404C-87F8-AC16FFB7AB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46" r="10012"/>
          <a:stretch/>
        </p:blipFill>
        <p:spPr bwMode="auto">
          <a:xfrm>
            <a:off x="6575729" y="1110850"/>
            <a:ext cx="2568271" cy="35123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AF10F1-4A3C-4566-9676-A438963686E6}"/>
              </a:ext>
            </a:extLst>
          </p:cNvPr>
          <p:cNvSpPr txBox="1"/>
          <p:nvPr/>
        </p:nvSpPr>
        <p:spPr>
          <a:xfrm>
            <a:off x="6575729" y="4623241"/>
            <a:ext cx="2739224" cy="461665"/>
          </a:xfrm>
          <a:prstGeom prst="rect">
            <a:avLst/>
          </a:prstGeom>
          <a:noFill/>
        </p:spPr>
        <p:txBody>
          <a:bodyPr wrap="square">
            <a:spAutoFit/>
          </a:bodyPr>
          <a:lstStyle/>
          <a:p>
            <a:r>
              <a:rPr lang="en-IN" sz="800" dirty="0">
                <a:hlinkClick r:id="rId4"/>
              </a:rPr>
              <a:t>https://static.javatpoint.com/operating-system/images/32-bit-vs-64-bit-operating-system.png</a:t>
            </a:r>
            <a:endParaRPr lang="en-IN" sz="800" dirty="0"/>
          </a:p>
          <a:p>
            <a:endParaRPr lang="en-IN" sz="800" dirty="0"/>
          </a:p>
        </p:txBody>
      </p:sp>
    </p:spTree>
    <p:extLst>
      <p:ext uri="{BB962C8B-B14F-4D97-AF65-F5344CB8AC3E}">
        <p14:creationId xmlns:p14="http://schemas.microsoft.com/office/powerpoint/2010/main" val="757869043"/>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7" name="Google Shape;77;p15"/>
          <p:cNvSpPr txBox="1">
            <a:spLocks noGrp="1"/>
          </p:cNvSpPr>
          <p:nvPr>
            <p:ph type="body" idx="3"/>
          </p:nvPr>
        </p:nvSpPr>
        <p:spPr>
          <a:xfrm>
            <a:off x="4627659" y="4543198"/>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www.google.com</a:t>
            </a:r>
            <a:r>
              <a:rPr lang="en-IN" dirty="0"/>
              <a:t>/</a:t>
            </a:r>
            <a:r>
              <a:rPr lang="en-IN" dirty="0" err="1"/>
              <a:t>url?sa</a:t>
            </a:r>
            <a:r>
              <a:rPr lang="en-IN" dirty="0"/>
              <a:t>=</a:t>
            </a:r>
            <a:r>
              <a:rPr lang="en-IN" dirty="0" err="1"/>
              <a:t>i&amp;url</a:t>
            </a:r>
            <a:r>
              <a:rPr lang="en-IN" dirty="0"/>
              <a:t>=https%3A%2F%2Fen.wikipedia.org%2Fwiki%2FProxy_server&amp;psig=</a:t>
            </a:r>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397565" y="649875"/>
            <a:ext cx="3644873"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400" dirty="0"/>
              <a:t>How Proxy Server Works </a:t>
            </a: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6257" name="Picture 1" descr="page329image5041328">
            <a:extLst>
              <a:ext uri="{FF2B5EF4-FFF2-40B4-BE49-F238E27FC236}">
                <a16:creationId xmlns:a16="http://schemas.microsoft.com/office/drawing/2014/main" id="{B0A7A2AF-723C-6149-AE77-D193571FA8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50" y="1111541"/>
            <a:ext cx="8775700" cy="370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9030117"/>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1140545"/>
            <a:ext cx="3837000" cy="641400"/>
          </a:xfrm>
          <a:prstGeom prst="rect">
            <a:avLst/>
          </a:prstGeom>
        </p:spPr>
        <p:txBody>
          <a:bodyPr spcFirstLastPara="1" wrap="square" lIns="91425" tIns="91425" rIns="91425" bIns="91425" anchor="ctr" anchorCtr="0">
            <a:noAutofit/>
          </a:bodyPr>
          <a:lstStyle/>
          <a:p>
            <a:r>
              <a:rPr lang="en-IN" dirty="0"/>
              <a:t>Forward Proxy</a:t>
            </a:r>
            <a:endParaRPr lang="en-IN" dirty="0">
              <a:effectLst/>
            </a:endParaRPr>
          </a:p>
        </p:txBody>
      </p:sp>
      <p:sp>
        <p:nvSpPr>
          <p:cNvPr id="75" name="Google Shape;75;p15"/>
          <p:cNvSpPr txBox="1">
            <a:spLocks noGrp="1"/>
          </p:cNvSpPr>
          <p:nvPr>
            <p:ph type="body" idx="2"/>
          </p:nvPr>
        </p:nvSpPr>
        <p:spPr>
          <a:xfrm>
            <a:off x="374386" y="1742639"/>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In this the client requests its internal network server to forward to the internet.</a:t>
            </a:r>
            <a:endParaRPr lang="en-IN" dirty="0">
              <a:effectLst/>
            </a:endParaRPr>
          </a:p>
        </p:txBody>
      </p:sp>
      <p:sp>
        <p:nvSpPr>
          <p:cNvPr id="77" name="Google Shape;77;p15"/>
          <p:cNvSpPr txBox="1">
            <a:spLocks noGrp="1"/>
          </p:cNvSpPr>
          <p:nvPr>
            <p:ph type="body" idx="3"/>
          </p:nvPr>
        </p:nvSpPr>
        <p:spPr>
          <a:xfrm>
            <a:off x="4627659" y="4495492"/>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www.tutorialspoint.com</a:t>
            </a:r>
            <a:r>
              <a:rPr lang="en-IN" dirty="0"/>
              <a:t>/</a:t>
            </a:r>
            <a:r>
              <a:rPr lang="en-IN" dirty="0" err="1"/>
              <a:t>internet_technologies</a:t>
            </a:r>
            <a:r>
              <a:rPr lang="en-IN" dirty="0"/>
              <a:t>/images/internet-</a:t>
            </a:r>
            <a:r>
              <a:rPr lang="en-IN" dirty="0" err="1"/>
              <a:t>forward_proxy.jpg</a:t>
            </a:r>
            <a:endParaRPr lang="en-IN"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38386" y="649875"/>
            <a:ext cx="350405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Types of proxy servers </a:t>
            </a: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7281" name="Picture 1" descr="page330image7087968">
            <a:extLst>
              <a:ext uri="{FF2B5EF4-FFF2-40B4-BE49-F238E27FC236}">
                <a16:creationId xmlns:a16="http://schemas.microsoft.com/office/drawing/2014/main" id="{03A382E3-4F4B-1A4C-A57E-E944C1C086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0351" y="1461245"/>
            <a:ext cx="4565697" cy="242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441443"/>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1140545"/>
            <a:ext cx="3837000" cy="641400"/>
          </a:xfrm>
          <a:prstGeom prst="rect">
            <a:avLst/>
          </a:prstGeom>
        </p:spPr>
        <p:txBody>
          <a:bodyPr spcFirstLastPara="1" wrap="square" lIns="91425" tIns="91425" rIns="91425" bIns="91425" anchor="ctr" anchorCtr="0">
            <a:noAutofit/>
          </a:bodyPr>
          <a:lstStyle/>
          <a:p>
            <a:r>
              <a:rPr lang="en-IN" dirty="0"/>
              <a:t>Open Proxy</a:t>
            </a:r>
            <a:endParaRPr lang="en-IN" dirty="0">
              <a:effectLst/>
            </a:endParaRPr>
          </a:p>
        </p:txBody>
      </p:sp>
      <p:sp>
        <p:nvSpPr>
          <p:cNvPr id="75" name="Google Shape;75;p15"/>
          <p:cNvSpPr txBox="1">
            <a:spLocks noGrp="1"/>
          </p:cNvSpPr>
          <p:nvPr>
            <p:ph type="body" idx="2"/>
          </p:nvPr>
        </p:nvSpPr>
        <p:spPr>
          <a:xfrm>
            <a:off x="374386" y="1742639"/>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Open Proxies helps the clients to conceal their IP address while browsing the web. </a:t>
            </a:r>
            <a:endParaRPr lang="en-IN" dirty="0">
              <a:effectLst/>
            </a:endParaRPr>
          </a:p>
        </p:txBody>
      </p:sp>
      <p:sp>
        <p:nvSpPr>
          <p:cNvPr id="77" name="Google Shape;77;p15"/>
          <p:cNvSpPr txBox="1">
            <a:spLocks noGrp="1"/>
          </p:cNvSpPr>
          <p:nvPr>
            <p:ph type="body" idx="3"/>
          </p:nvPr>
        </p:nvSpPr>
        <p:spPr>
          <a:xfrm>
            <a:off x="4627659" y="4495492"/>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www.tutorialspoint.com</a:t>
            </a:r>
            <a:r>
              <a:rPr lang="en-IN" dirty="0"/>
              <a:t>/</a:t>
            </a:r>
            <a:r>
              <a:rPr lang="en-IN" dirty="0" err="1"/>
              <a:t>internet_technologies</a:t>
            </a:r>
            <a:r>
              <a:rPr lang="en-IN" dirty="0"/>
              <a:t>/images/internet-</a:t>
            </a:r>
            <a:r>
              <a:rPr lang="en-IN" dirty="0" err="1"/>
              <a:t>open_proxy.jpg</a:t>
            </a:r>
            <a:endParaRPr lang="en-IN"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38386" y="649875"/>
            <a:ext cx="350405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Types of proxy servers </a:t>
            </a: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8305" name="Picture 1" descr="page331image5108192">
            <a:extLst>
              <a:ext uri="{FF2B5EF4-FFF2-40B4-BE49-F238E27FC236}">
                <a16:creationId xmlns:a16="http://schemas.microsoft.com/office/drawing/2014/main" id="{03DD6289-D314-F642-B209-D3B55326C4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2400" y="1409699"/>
            <a:ext cx="4565697" cy="2387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175873"/>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5"/>
          <p:cNvSpPr txBox="1">
            <a:spLocks noGrp="1"/>
          </p:cNvSpPr>
          <p:nvPr>
            <p:ph type="subTitle" idx="1"/>
          </p:nvPr>
        </p:nvSpPr>
        <p:spPr>
          <a:xfrm>
            <a:off x="261096" y="1140545"/>
            <a:ext cx="3837000" cy="641400"/>
          </a:xfrm>
          <a:prstGeom prst="rect">
            <a:avLst/>
          </a:prstGeom>
        </p:spPr>
        <p:txBody>
          <a:bodyPr spcFirstLastPara="1" wrap="square" lIns="91425" tIns="91425" rIns="91425" bIns="91425" anchor="ctr" anchorCtr="0">
            <a:noAutofit/>
          </a:bodyPr>
          <a:lstStyle/>
          <a:p>
            <a:r>
              <a:rPr lang="en-IN" dirty="0"/>
              <a:t>Reverse Proxy</a:t>
            </a:r>
            <a:endParaRPr lang="en-IN" dirty="0">
              <a:effectLst/>
            </a:endParaRPr>
          </a:p>
        </p:txBody>
      </p:sp>
      <p:sp>
        <p:nvSpPr>
          <p:cNvPr id="75" name="Google Shape;75;p15"/>
          <p:cNvSpPr txBox="1">
            <a:spLocks noGrp="1"/>
          </p:cNvSpPr>
          <p:nvPr>
            <p:ph type="body" idx="2"/>
          </p:nvPr>
        </p:nvSpPr>
        <p:spPr>
          <a:xfrm>
            <a:off x="374386" y="1742639"/>
            <a:ext cx="3837000" cy="3089477"/>
          </a:xfrm>
          <a:prstGeom prst="rect">
            <a:avLst/>
          </a:prstGeom>
        </p:spPr>
        <p:txBody>
          <a:bodyPr spcFirstLastPara="1" wrap="square" lIns="91425" tIns="91425" rIns="91425" bIns="91425" anchor="ctr" anchorCtr="0">
            <a:noAutofit/>
          </a:bodyPr>
          <a:lstStyle/>
          <a:p>
            <a:pPr>
              <a:lnSpc>
                <a:spcPct val="150000"/>
              </a:lnSpc>
            </a:pPr>
            <a:r>
              <a:rPr lang="en-IN" dirty="0"/>
              <a:t>In this the requests are forwarded to one or more proxy servers and the response from the proxy server is retrieved as if it came directly from the original Server.</a:t>
            </a:r>
            <a:endParaRPr lang="en-IN" dirty="0">
              <a:effectLst/>
            </a:endParaRPr>
          </a:p>
        </p:txBody>
      </p:sp>
      <p:sp>
        <p:nvSpPr>
          <p:cNvPr id="77" name="Google Shape;77;p15"/>
          <p:cNvSpPr txBox="1">
            <a:spLocks noGrp="1"/>
          </p:cNvSpPr>
          <p:nvPr>
            <p:ph type="body" idx="3"/>
          </p:nvPr>
        </p:nvSpPr>
        <p:spPr>
          <a:xfrm>
            <a:off x="4627659" y="4495492"/>
            <a:ext cx="4346289" cy="455897"/>
          </a:xfrm>
          <a:prstGeom prst="rect">
            <a:avLst/>
          </a:prstGeom>
        </p:spPr>
        <p:txBody>
          <a:bodyPr spcFirstLastPara="1" wrap="square" lIns="91425" tIns="91425" rIns="91425" bIns="91425" anchor="t" anchorCtr="0">
            <a:noAutofit/>
          </a:bodyPr>
          <a:lstStyle/>
          <a:p>
            <a:pPr marL="184150" indent="0">
              <a:buNone/>
            </a:pPr>
            <a:r>
              <a:rPr lang="en" dirty="0"/>
              <a:t>Image Source: </a:t>
            </a:r>
          </a:p>
          <a:p>
            <a:pPr marL="184150" indent="0">
              <a:buNone/>
            </a:pPr>
            <a:r>
              <a:rPr lang="en-IN" dirty="0"/>
              <a:t>https://</a:t>
            </a:r>
            <a:r>
              <a:rPr lang="en-IN" dirty="0" err="1"/>
              <a:t>www.tutorialspoint.com</a:t>
            </a:r>
            <a:r>
              <a:rPr lang="en-IN" dirty="0"/>
              <a:t>/</a:t>
            </a:r>
            <a:r>
              <a:rPr lang="en-IN" dirty="0" err="1"/>
              <a:t>internet_technologies</a:t>
            </a:r>
            <a:r>
              <a:rPr lang="en-IN" dirty="0"/>
              <a:t>/images/internet-</a:t>
            </a:r>
            <a:r>
              <a:rPr lang="en-IN" dirty="0" err="1"/>
              <a:t>reverse_proxy.jpg</a:t>
            </a:r>
            <a:endParaRPr lang="en-IN" dirty="0"/>
          </a:p>
        </p:txBody>
      </p:sp>
      <p:pic>
        <p:nvPicPr>
          <p:cNvPr id="3073" name="Picture 1" descr="page230image5849120">
            <a:extLst>
              <a:ext uri="{FF2B5EF4-FFF2-40B4-BE49-F238E27FC236}">
                <a16:creationId xmlns:a16="http://schemas.microsoft.com/office/drawing/2014/main" id="{A61D67CB-AD45-264C-92E9-FA3DB0942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page231image3736160">
            <a:extLst>
              <a:ext uri="{FF2B5EF4-FFF2-40B4-BE49-F238E27FC236}">
                <a16:creationId xmlns:a16="http://schemas.microsoft.com/office/drawing/2014/main" id="{704691F8-8C29-564D-9FCD-3514527A3F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243image1686640">
            <a:extLst>
              <a:ext uri="{FF2B5EF4-FFF2-40B4-BE49-F238E27FC236}">
                <a16:creationId xmlns:a16="http://schemas.microsoft.com/office/drawing/2014/main" id="{E7C7A4E3-5B58-8049-B970-4D127279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14341" name="Picture 5" descr="page243image3787328">
            <a:extLst>
              <a:ext uri="{FF2B5EF4-FFF2-40B4-BE49-F238E27FC236}">
                <a16:creationId xmlns:a16="http://schemas.microsoft.com/office/drawing/2014/main" id="{934336AE-EA1A-7044-AD91-15F890B1F6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 y="-84138"/>
            <a:ext cx="4406900" cy="177801"/>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253image3777552">
            <a:extLst>
              <a:ext uri="{FF2B5EF4-FFF2-40B4-BE49-F238E27FC236}">
                <a16:creationId xmlns:a16="http://schemas.microsoft.com/office/drawing/2014/main" id="{A00275CD-801C-8D4C-9ACD-3A50B441E4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56image5883024">
            <a:extLst>
              <a:ext uri="{FF2B5EF4-FFF2-40B4-BE49-F238E27FC236}">
                <a16:creationId xmlns:a16="http://schemas.microsoft.com/office/drawing/2014/main" id="{462878FA-0DCB-0F42-9F1C-EF16340B1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60image3772144">
            <a:extLst>
              <a:ext uri="{FF2B5EF4-FFF2-40B4-BE49-F238E27FC236}">
                <a16:creationId xmlns:a16="http://schemas.microsoft.com/office/drawing/2014/main" id="{B83B2333-40F5-F04D-964E-6CC4E5AFB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051300" cy="647700"/>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page263image5776112">
            <a:extLst>
              <a:ext uri="{FF2B5EF4-FFF2-40B4-BE49-F238E27FC236}">
                <a16:creationId xmlns:a16="http://schemas.microsoft.com/office/drawing/2014/main" id="{A862248F-DE63-E642-A9E6-B9DD0A2BA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55304" name="Picture 8" descr="page286image5794000">
            <a:extLst>
              <a:ext uri="{FF2B5EF4-FFF2-40B4-BE49-F238E27FC236}">
                <a16:creationId xmlns:a16="http://schemas.microsoft.com/office/drawing/2014/main" id="{138DD4D2-B5CE-AA4A-BF89-EC2AFAE933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4069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68610" name="Picture 2" descr="page299image5830816">
            <a:extLst>
              <a:ext uri="{FF2B5EF4-FFF2-40B4-BE49-F238E27FC236}">
                <a16:creationId xmlns:a16="http://schemas.microsoft.com/office/drawing/2014/main" id="{03998AEC-E7F8-2A47-9774-DDB00DF6F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17162F28-76A1-6241-946F-08C039B64D02}"/>
              </a:ext>
            </a:extLst>
          </p:cNvPr>
          <p:cNvSpPr>
            <a:spLocks noChangeArrowheads="1"/>
          </p:cNvSpPr>
          <p:nvPr/>
        </p:nvSpPr>
        <p:spPr bwMode="auto">
          <a:xfrm>
            <a:off x="538386" y="649875"/>
            <a:ext cx="3504052"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r>
              <a:rPr lang="en-IN" sz="2400" dirty="0"/>
              <a:t>Types of proxy servers </a:t>
            </a:r>
          </a:p>
        </p:txBody>
      </p:sp>
      <p:pic>
        <p:nvPicPr>
          <p:cNvPr id="88067" name="Picture 3" descr="page319image5866592">
            <a:extLst>
              <a:ext uri="{FF2B5EF4-FFF2-40B4-BE49-F238E27FC236}">
                <a16:creationId xmlns:a16="http://schemas.microsoft.com/office/drawing/2014/main" id="{9353C72A-F508-3644-A125-8646CF8470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0" y="-84138"/>
            <a:ext cx="2895600" cy="228601"/>
          </a:xfrm>
          <a:prstGeom prst="rect">
            <a:avLst/>
          </a:prstGeom>
          <a:noFill/>
          <a:extLst>
            <a:ext uri="{909E8E84-426E-40DD-AFC4-6F175D3DCCD1}">
              <a14:hiddenFill xmlns:a14="http://schemas.microsoft.com/office/drawing/2010/main">
                <a:solidFill>
                  <a:srgbClr val="FFFFFF"/>
                </a:solidFill>
              </a14:hiddenFill>
            </a:ext>
          </a:extLst>
        </p:spPr>
      </p:pic>
      <p:pic>
        <p:nvPicPr>
          <p:cNvPr id="89090" name="Picture 2" descr="page321image5809392">
            <a:extLst>
              <a:ext uri="{FF2B5EF4-FFF2-40B4-BE49-F238E27FC236}">
                <a16:creationId xmlns:a16="http://schemas.microsoft.com/office/drawing/2014/main" id="{D91A4E89-E86F-8E40-B22C-846917D3E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956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99329" name="Picture 1" descr="page332image5106176">
            <a:extLst>
              <a:ext uri="{FF2B5EF4-FFF2-40B4-BE49-F238E27FC236}">
                <a16:creationId xmlns:a16="http://schemas.microsoft.com/office/drawing/2014/main" id="{D4173F32-3931-2743-9929-252FCA315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900" y="1461245"/>
            <a:ext cx="4572000" cy="242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943533"/>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Shape 3332"/>
        <p:cNvGrpSpPr/>
        <p:nvPr/>
      </p:nvGrpSpPr>
      <p:grpSpPr>
        <a:xfrm>
          <a:off x="0" y="0"/>
          <a:ext cx="0" cy="0"/>
          <a:chOff x="0" y="0"/>
          <a:chExt cx="0" cy="0"/>
        </a:xfrm>
      </p:grpSpPr>
      <p:sp>
        <p:nvSpPr>
          <p:cNvPr id="3333" name="Google Shape;3333;p366"/>
          <p:cNvSpPr txBox="1">
            <a:spLocks noGrp="1"/>
          </p:cNvSpPr>
          <p:nvPr>
            <p:ph type="ctrTitle"/>
          </p:nvPr>
        </p:nvSpPr>
        <p:spPr>
          <a:xfrm>
            <a:off x="366888" y="1144132"/>
            <a:ext cx="8520600" cy="205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endParaRPr dirty="0"/>
          </a:p>
          <a:p>
            <a:pPr marL="0" lvl="0" indent="0" algn="ctr" rtl="0">
              <a:lnSpc>
                <a:spcPct val="100000"/>
              </a:lnSpc>
              <a:spcBef>
                <a:spcPts val="0"/>
              </a:spcBef>
              <a:spcAft>
                <a:spcPts val="0"/>
              </a:spcAft>
              <a:buSzPts val="5200"/>
              <a:buNone/>
            </a:pPr>
            <a:r>
              <a:rPr lang="en" sz="4800" dirty="0"/>
              <a:t>Install &amp; configure the different types of network devices in a network</a:t>
            </a:r>
            <a:endParaRPr dirty="0"/>
          </a:p>
        </p:txBody>
      </p:sp>
      <p:sp>
        <p:nvSpPr>
          <p:cNvPr id="3334" name="Google Shape;3334;p366"/>
          <p:cNvSpPr txBox="1">
            <a:spLocks noGrp="1"/>
          </p:cNvSpPr>
          <p:nvPr>
            <p:ph type="subTitle" idx="1"/>
          </p:nvPr>
        </p:nvSpPr>
        <p:spPr>
          <a:xfrm>
            <a:off x="311708" y="3196732"/>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15 Hours</a:t>
            </a:r>
            <a:endParaRPr dirty="0"/>
          </a:p>
        </p:txBody>
      </p:sp>
    </p:spTree>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Shape 3338"/>
        <p:cNvGrpSpPr/>
        <p:nvPr/>
      </p:nvGrpSpPr>
      <p:grpSpPr>
        <a:xfrm>
          <a:off x="0" y="0"/>
          <a:ext cx="0" cy="0"/>
          <a:chOff x="0" y="0"/>
          <a:chExt cx="0" cy="0"/>
        </a:xfrm>
      </p:grpSpPr>
      <p:sp>
        <p:nvSpPr>
          <p:cNvPr id="3339" name="Google Shape;3339;p36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a:t>In this section, we will discuss:</a:t>
            </a:r>
            <a:endParaRPr/>
          </a:p>
        </p:txBody>
      </p:sp>
      <p:sp>
        <p:nvSpPr>
          <p:cNvPr id="3340" name="Google Shape;3340;p367"/>
          <p:cNvSpPr txBox="1">
            <a:spLocks noGrp="1"/>
          </p:cNvSpPr>
          <p:nvPr>
            <p:ph type="body" idx="1"/>
          </p:nvPr>
        </p:nvSpPr>
        <p:spPr>
          <a:xfrm>
            <a:off x="143975" y="1186200"/>
            <a:ext cx="8520600" cy="3416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Functions of Network Interface Card (NIC)</a:t>
            </a:r>
            <a:endParaRPr/>
          </a:p>
          <a:p>
            <a:pPr marL="457200" lvl="0" indent="-342900" algn="l" rtl="0">
              <a:lnSpc>
                <a:spcPct val="115000"/>
              </a:lnSpc>
              <a:spcBef>
                <a:spcPts val="0"/>
              </a:spcBef>
              <a:spcAft>
                <a:spcPts val="0"/>
              </a:spcAft>
              <a:buSzPts val="1800"/>
              <a:buChar char="●"/>
            </a:pPr>
            <a:r>
              <a:rPr lang="en"/>
              <a:t>Repeaters</a:t>
            </a:r>
            <a:endParaRPr/>
          </a:p>
          <a:p>
            <a:pPr marL="457200" lvl="0" indent="-342900" algn="l" rtl="0">
              <a:lnSpc>
                <a:spcPct val="115000"/>
              </a:lnSpc>
              <a:spcBef>
                <a:spcPts val="0"/>
              </a:spcBef>
              <a:spcAft>
                <a:spcPts val="0"/>
              </a:spcAft>
              <a:buSzPts val="1800"/>
              <a:buChar char="●"/>
            </a:pPr>
            <a:r>
              <a:rPr lang="en"/>
              <a:t>Hub</a:t>
            </a:r>
            <a:endParaRPr/>
          </a:p>
          <a:p>
            <a:pPr marL="457200" lvl="0" indent="-342900" algn="l" rtl="0">
              <a:lnSpc>
                <a:spcPct val="115000"/>
              </a:lnSpc>
              <a:spcBef>
                <a:spcPts val="0"/>
              </a:spcBef>
              <a:spcAft>
                <a:spcPts val="0"/>
              </a:spcAft>
              <a:buSzPts val="1800"/>
              <a:buChar char="●"/>
            </a:pPr>
            <a:r>
              <a:rPr lang="en"/>
              <a:t>Switches</a:t>
            </a:r>
            <a:endParaRPr/>
          </a:p>
          <a:p>
            <a:pPr marL="457200" lvl="0" indent="-342900" algn="l" rtl="0">
              <a:lnSpc>
                <a:spcPct val="115000"/>
              </a:lnSpc>
              <a:spcBef>
                <a:spcPts val="0"/>
              </a:spcBef>
              <a:spcAft>
                <a:spcPts val="0"/>
              </a:spcAft>
              <a:buSzPts val="1800"/>
              <a:buChar char="●"/>
            </a:pPr>
            <a:r>
              <a:rPr lang="en"/>
              <a:t>Routers</a:t>
            </a:r>
            <a:endParaRPr/>
          </a:p>
          <a:p>
            <a:pPr marL="457200" lvl="0" indent="-342900" algn="l" rtl="0">
              <a:lnSpc>
                <a:spcPct val="115000"/>
              </a:lnSpc>
              <a:spcBef>
                <a:spcPts val="0"/>
              </a:spcBef>
              <a:spcAft>
                <a:spcPts val="0"/>
              </a:spcAft>
              <a:buSzPts val="1800"/>
              <a:buChar char="●"/>
            </a:pPr>
            <a:r>
              <a:rPr lang="en"/>
              <a:t>Bridges.</a:t>
            </a:r>
            <a:endParaRPr/>
          </a:p>
          <a:p>
            <a:pPr marL="457200" lvl="0" indent="-342900" algn="l" rtl="0">
              <a:lnSpc>
                <a:spcPct val="115000"/>
              </a:lnSpc>
              <a:spcBef>
                <a:spcPts val="0"/>
              </a:spcBef>
              <a:spcAft>
                <a:spcPts val="0"/>
              </a:spcAft>
              <a:buSzPts val="1800"/>
              <a:buChar char="●"/>
            </a:pPr>
            <a:r>
              <a:rPr lang="en"/>
              <a:t>Internet Service Provider</a:t>
            </a:r>
            <a:endParaRPr/>
          </a:p>
        </p:txBody>
      </p:sp>
    </p:spTree>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Shape 3344"/>
        <p:cNvGrpSpPr/>
        <p:nvPr/>
      </p:nvGrpSpPr>
      <p:grpSpPr>
        <a:xfrm>
          <a:off x="0" y="0"/>
          <a:ext cx="0" cy="0"/>
          <a:chOff x="0" y="0"/>
          <a:chExt cx="0" cy="0"/>
        </a:xfrm>
      </p:grpSpPr>
      <p:sp>
        <p:nvSpPr>
          <p:cNvPr id="3345" name="Google Shape;3345;p368"/>
          <p:cNvSpPr txBox="1">
            <a:spLocks noGrp="1"/>
          </p:cNvSpPr>
          <p:nvPr>
            <p:ph type="title"/>
          </p:nvPr>
        </p:nvSpPr>
        <p:spPr>
          <a:xfrm>
            <a:off x="254075" y="713500"/>
            <a:ext cx="4045200" cy="6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Network Devices</a:t>
            </a:r>
            <a:endParaRPr/>
          </a:p>
        </p:txBody>
      </p:sp>
      <p:sp>
        <p:nvSpPr>
          <p:cNvPr id="3346" name="Google Shape;3346;p368"/>
          <p:cNvSpPr txBox="1">
            <a:spLocks noGrp="1"/>
          </p:cNvSpPr>
          <p:nvPr>
            <p:ph type="subTitle" idx="1"/>
          </p:nvPr>
        </p:nvSpPr>
        <p:spPr>
          <a:xfrm>
            <a:off x="254075" y="1567375"/>
            <a:ext cx="4045200" cy="6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Functions of Network Interface Card (NIC)</a:t>
            </a:r>
            <a:endParaRPr/>
          </a:p>
        </p:txBody>
      </p:sp>
      <p:sp>
        <p:nvSpPr>
          <p:cNvPr id="3347" name="Google Shape;3347;p368"/>
          <p:cNvSpPr txBox="1">
            <a:spLocks noGrp="1"/>
          </p:cNvSpPr>
          <p:nvPr>
            <p:ph type="body" idx="2"/>
          </p:nvPr>
        </p:nvSpPr>
        <p:spPr>
          <a:xfrm>
            <a:off x="462275" y="2909425"/>
            <a:ext cx="3837000" cy="17538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15000"/>
              </a:lnSpc>
              <a:spcBef>
                <a:spcPts val="0"/>
              </a:spcBef>
              <a:spcAft>
                <a:spcPts val="0"/>
              </a:spcAft>
              <a:buSzPts val="1400"/>
              <a:buChar char="●"/>
            </a:pPr>
            <a:r>
              <a:rPr lang="en"/>
              <a:t>It is an electronic device that joins a computer to a computer network, usually a LAN.</a:t>
            </a:r>
            <a:endParaRPr/>
          </a:p>
          <a:p>
            <a:pPr marL="457200" lvl="0" indent="-317500" algn="just" rtl="0">
              <a:lnSpc>
                <a:spcPct val="115000"/>
              </a:lnSpc>
              <a:spcBef>
                <a:spcPts val="0"/>
              </a:spcBef>
              <a:spcAft>
                <a:spcPts val="0"/>
              </a:spcAft>
              <a:buSzPts val="1400"/>
              <a:buChar char="●"/>
            </a:pPr>
            <a:r>
              <a:rPr lang="en"/>
              <a:t>The NIC contains the electronic  circuitry required to connect using a wired connection (e.g., Ethernet) or a wireless connection (e.g., WiFi).</a:t>
            </a:r>
            <a:endParaRPr/>
          </a:p>
        </p:txBody>
      </p:sp>
      <p:pic>
        <p:nvPicPr>
          <p:cNvPr id="3348" name="Google Shape;3348;p368"/>
          <p:cNvPicPr preferRelativeResize="0"/>
          <p:nvPr/>
        </p:nvPicPr>
        <p:blipFill rotWithShape="1">
          <a:blip r:embed="rId3">
            <a:alphaModFix/>
          </a:blip>
          <a:srcRect/>
          <a:stretch/>
        </p:blipFill>
        <p:spPr>
          <a:xfrm>
            <a:off x="4572000" y="1162312"/>
            <a:ext cx="4539926" cy="2818881"/>
          </a:xfrm>
          <a:prstGeom prst="rect">
            <a:avLst/>
          </a:prstGeom>
          <a:noFill/>
          <a:ln>
            <a:noFill/>
          </a:ln>
        </p:spPr>
      </p:pic>
      <p:sp>
        <p:nvSpPr>
          <p:cNvPr id="3349" name="Google Shape;3349;p368"/>
          <p:cNvSpPr txBox="1">
            <a:spLocks noGrp="1"/>
          </p:cNvSpPr>
          <p:nvPr>
            <p:ph type="body" idx="3"/>
          </p:nvPr>
        </p:nvSpPr>
        <p:spPr>
          <a:xfrm>
            <a:off x="4572000" y="4772275"/>
            <a:ext cx="4406700" cy="17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700"/>
              <a:buNone/>
            </a:pPr>
            <a:r>
              <a:rPr lang="en"/>
              <a:t>Image Source: </a:t>
            </a:r>
            <a:r>
              <a:rPr lang="en" u="sng">
                <a:solidFill>
                  <a:schemeClr val="hlink"/>
                </a:solidFill>
                <a:hlinkClick r:id="rId4"/>
              </a:rPr>
              <a:t>https://techterms.com/definition/nic</a:t>
            </a:r>
            <a:endParaRPr/>
          </a:p>
        </p:txBody>
      </p:sp>
    </p:spTree>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369"/>
          <p:cNvSpPr txBox="1">
            <a:spLocks noGrp="1"/>
          </p:cNvSpPr>
          <p:nvPr>
            <p:ph type="title"/>
          </p:nvPr>
        </p:nvSpPr>
        <p:spPr>
          <a:xfrm>
            <a:off x="254075" y="713500"/>
            <a:ext cx="4045200" cy="6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Network Devices</a:t>
            </a:r>
            <a:endParaRPr/>
          </a:p>
        </p:txBody>
      </p:sp>
      <p:sp>
        <p:nvSpPr>
          <p:cNvPr id="3355" name="Google Shape;3355;p369"/>
          <p:cNvSpPr txBox="1">
            <a:spLocks noGrp="1"/>
          </p:cNvSpPr>
          <p:nvPr>
            <p:ph type="subTitle" idx="1"/>
          </p:nvPr>
        </p:nvSpPr>
        <p:spPr>
          <a:xfrm>
            <a:off x="254075" y="1567375"/>
            <a:ext cx="4045200" cy="6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Repeaters</a:t>
            </a:r>
            <a:endParaRPr/>
          </a:p>
        </p:txBody>
      </p:sp>
      <p:sp>
        <p:nvSpPr>
          <p:cNvPr id="3356" name="Google Shape;3356;p369"/>
          <p:cNvSpPr txBox="1">
            <a:spLocks noGrp="1"/>
          </p:cNvSpPr>
          <p:nvPr>
            <p:ph type="body" idx="2"/>
          </p:nvPr>
        </p:nvSpPr>
        <p:spPr>
          <a:xfrm>
            <a:off x="462275" y="2909425"/>
            <a:ext cx="3837000" cy="17538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15000"/>
              </a:lnSpc>
              <a:spcBef>
                <a:spcPts val="0"/>
              </a:spcBef>
              <a:spcAft>
                <a:spcPts val="0"/>
              </a:spcAft>
              <a:buSzPts val="1400"/>
              <a:buChar char="●"/>
            </a:pPr>
            <a:r>
              <a:rPr lang="en"/>
              <a:t>Repeaters receive network signals on one port, amplify them, and repeat them out the other port.</a:t>
            </a:r>
            <a:endParaRPr/>
          </a:p>
          <a:p>
            <a:pPr marL="457200" lvl="0" indent="-317500" algn="just" rtl="0">
              <a:lnSpc>
                <a:spcPct val="115000"/>
              </a:lnSpc>
              <a:spcBef>
                <a:spcPts val="0"/>
              </a:spcBef>
              <a:spcAft>
                <a:spcPts val="0"/>
              </a:spcAft>
              <a:buSzPts val="1400"/>
              <a:buChar char="●"/>
            </a:pPr>
            <a:r>
              <a:rPr lang="en"/>
              <a:t>Since they operate only at the Physical layer of the OSI model, repeaters can intersect different media types but cannot convert protocols.</a:t>
            </a:r>
            <a:endParaRPr/>
          </a:p>
          <a:p>
            <a:pPr marL="457200" lvl="0" indent="-317500" algn="just" rtl="0">
              <a:lnSpc>
                <a:spcPct val="115000"/>
              </a:lnSpc>
              <a:spcBef>
                <a:spcPts val="0"/>
              </a:spcBef>
              <a:spcAft>
                <a:spcPts val="0"/>
              </a:spcAft>
              <a:buSzPts val="1400"/>
              <a:buChar char="●"/>
            </a:pPr>
            <a:r>
              <a:rPr lang="en"/>
              <a:t>The purpose of a repeater is to extend the maximum distance of a single network segment.</a:t>
            </a:r>
            <a:endParaRPr/>
          </a:p>
        </p:txBody>
      </p:sp>
      <p:pic>
        <p:nvPicPr>
          <p:cNvPr id="3357" name="Google Shape;3357;p369"/>
          <p:cNvPicPr preferRelativeResize="0"/>
          <p:nvPr/>
        </p:nvPicPr>
        <p:blipFill rotWithShape="1">
          <a:blip r:embed="rId3">
            <a:alphaModFix/>
          </a:blip>
          <a:srcRect/>
          <a:stretch/>
        </p:blipFill>
        <p:spPr>
          <a:xfrm>
            <a:off x="4572000" y="1235085"/>
            <a:ext cx="4539927" cy="2673336"/>
          </a:xfrm>
          <a:prstGeom prst="rect">
            <a:avLst/>
          </a:prstGeom>
          <a:noFill/>
          <a:ln>
            <a:noFill/>
          </a:ln>
        </p:spPr>
      </p:pic>
      <p:sp>
        <p:nvSpPr>
          <p:cNvPr id="3358" name="Google Shape;3358;p369"/>
          <p:cNvSpPr txBox="1">
            <a:spLocks noGrp="1"/>
          </p:cNvSpPr>
          <p:nvPr>
            <p:ph type="body" idx="3"/>
          </p:nvPr>
        </p:nvSpPr>
        <p:spPr>
          <a:xfrm>
            <a:off x="4572000" y="4772275"/>
            <a:ext cx="4406700" cy="17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700"/>
              <a:buNone/>
            </a:pPr>
            <a:r>
              <a:rPr lang="en"/>
              <a:t>Image Source: </a:t>
            </a:r>
            <a:r>
              <a:rPr lang="en" u="sng">
                <a:solidFill>
                  <a:schemeClr val="hlink"/>
                </a:solidFill>
                <a:hlinkClick r:id="rId4"/>
              </a:rPr>
              <a:t>https://www.tp-link.com/ae/support/faq/151/</a:t>
            </a:r>
            <a:endParaRPr/>
          </a:p>
        </p:txBody>
      </p:sp>
    </p:spTree>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Shape 3362"/>
        <p:cNvGrpSpPr/>
        <p:nvPr/>
      </p:nvGrpSpPr>
      <p:grpSpPr>
        <a:xfrm>
          <a:off x="0" y="0"/>
          <a:ext cx="0" cy="0"/>
          <a:chOff x="0" y="0"/>
          <a:chExt cx="0" cy="0"/>
        </a:xfrm>
      </p:grpSpPr>
      <p:sp>
        <p:nvSpPr>
          <p:cNvPr id="3363" name="Google Shape;3363;p370"/>
          <p:cNvSpPr txBox="1">
            <a:spLocks noGrp="1"/>
          </p:cNvSpPr>
          <p:nvPr>
            <p:ph type="title"/>
          </p:nvPr>
        </p:nvSpPr>
        <p:spPr>
          <a:xfrm>
            <a:off x="254075" y="713500"/>
            <a:ext cx="4045200" cy="6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Network Devices</a:t>
            </a:r>
            <a:endParaRPr/>
          </a:p>
        </p:txBody>
      </p:sp>
      <p:sp>
        <p:nvSpPr>
          <p:cNvPr id="3364" name="Google Shape;3364;p370"/>
          <p:cNvSpPr txBox="1">
            <a:spLocks noGrp="1"/>
          </p:cNvSpPr>
          <p:nvPr>
            <p:ph type="subTitle" idx="1"/>
          </p:nvPr>
        </p:nvSpPr>
        <p:spPr>
          <a:xfrm>
            <a:off x="254075" y="1567375"/>
            <a:ext cx="4045200" cy="6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Hub</a:t>
            </a:r>
            <a:endParaRPr/>
          </a:p>
        </p:txBody>
      </p:sp>
      <p:sp>
        <p:nvSpPr>
          <p:cNvPr id="3365" name="Google Shape;3365;p370"/>
          <p:cNvSpPr txBox="1">
            <a:spLocks noGrp="1"/>
          </p:cNvSpPr>
          <p:nvPr>
            <p:ph type="body" idx="2"/>
          </p:nvPr>
        </p:nvSpPr>
        <p:spPr>
          <a:xfrm>
            <a:off x="462275" y="2909425"/>
            <a:ext cx="3837000" cy="1753800"/>
          </a:xfrm>
          <a:prstGeom prst="rect">
            <a:avLst/>
          </a:prstGeom>
          <a:noFill/>
          <a:ln>
            <a:noFill/>
          </a:ln>
        </p:spPr>
        <p:txBody>
          <a:bodyPr spcFirstLastPara="1" wrap="square" lIns="91425" tIns="91425" rIns="91425" bIns="91425" anchor="ctr" anchorCtr="0">
            <a:noAutofit/>
          </a:bodyPr>
          <a:lstStyle/>
          <a:p>
            <a:pPr marL="457200" lvl="0" indent="-317500" algn="just" rtl="0">
              <a:lnSpc>
                <a:spcPct val="115000"/>
              </a:lnSpc>
              <a:spcBef>
                <a:spcPts val="0"/>
              </a:spcBef>
              <a:spcAft>
                <a:spcPts val="0"/>
              </a:spcAft>
              <a:buSzPts val="1400"/>
              <a:buChar char="●"/>
            </a:pPr>
            <a:r>
              <a:rPr lang="en"/>
              <a:t>A  hub  (also  called  a  concentrator)  serves  as  a  central  joining  point  for  several  network devices.</a:t>
            </a:r>
            <a:endParaRPr/>
          </a:p>
          <a:p>
            <a:pPr marL="457200" lvl="0" indent="-317500" algn="just" rtl="0">
              <a:lnSpc>
                <a:spcPct val="115000"/>
              </a:lnSpc>
              <a:spcBef>
                <a:spcPts val="0"/>
              </a:spcBef>
              <a:spcAft>
                <a:spcPts val="0"/>
              </a:spcAft>
              <a:buSzPts val="1400"/>
              <a:buChar char="●"/>
            </a:pPr>
            <a:r>
              <a:rPr lang="en"/>
              <a:t>At a basic  level, a hub is nothing more than a multiport repeater. </a:t>
            </a:r>
            <a:endParaRPr/>
          </a:p>
          <a:p>
            <a:pPr marL="457200" lvl="0" indent="-317500" algn="just" rtl="0">
              <a:lnSpc>
                <a:spcPct val="115000"/>
              </a:lnSpc>
              <a:spcBef>
                <a:spcPts val="0"/>
              </a:spcBef>
              <a:spcAft>
                <a:spcPts val="0"/>
              </a:spcAft>
              <a:buSzPts val="1400"/>
              <a:buChar char="●"/>
            </a:pPr>
            <a:r>
              <a:rPr lang="en"/>
              <a:t>A hub repeats what it obtains on one port to all other ports.</a:t>
            </a:r>
            <a:endParaRPr/>
          </a:p>
        </p:txBody>
      </p:sp>
      <p:pic>
        <p:nvPicPr>
          <p:cNvPr id="3366" name="Google Shape;3366;p370"/>
          <p:cNvPicPr preferRelativeResize="0"/>
          <p:nvPr/>
        </p:nvPicPr>
        <p:blipFill rotWithShape="1">
          <a:blip r:embed="rId3">
            <a:alphaModFix/>
          </a:blip>
          <a:srcRect/>
          <a:stretch/>
        </p:blipFill>
        <p:spPr>
          <a:xfrm>
            <a:off x="4572000" y="1293007"/>
            <a:ext cx="4539926" cy="2557491"/>
          </a:xfrm>
          <a:prstGeom prst="rect">
            <a:avLst/>
          </a:prstGeom>
          <a:noFill/>
          <a:ln>
            <a:noFill/>
          </a:ln>
        </p:spPr>
      </p:pic>
      <p:sp>
        <p:nvSpPr>
          <p:cNvPr id="3367" name="Google Shape;3367;p370"/>
          <p:cNvSpPr txBox="1">
            <a:spLocks noGrp="1"/>
          </p:cNvSpPr>
          <p:nvPr>
            <p:ph type="body" idx="3"/>
          </p:nvPr>
        </p:nvSpPr>
        <p:spPr>
          <a:xfrm>
            <a:off x="4572000" y="4772275"/>
            <a:ext cx="4406700" cy="17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700"/>
              <a:buNone/>
            </a:pPr>
            <a:r>
              <a:rPr lang="en"/>
              <a:t>Image Source: </a:t>
            </a:r>
            <a:r>
              <a:rPr lang="en" u="sng">
                <a:solidFill>
                  <a:schemeClr val="hlink"/>
                </a:solidFill>
                <a:hlinkClick r:id="rId4"/>
              </a:rPr>
              <a:t>https://www.lynda.com/Windows-Server-tutorials/Exploring-hubs/408231/435884-4.html</a:t>
            </a:r>
            <a:endParaRPr/>
          </a:p>
        </p:txBody>
      </p:sp>
    </p:spTree>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Shape 3371"/>
        <p:cNvGrpSpPr/>
        <p:nvPr/>
      </p:nvGrpSpPr>
      <p:grpSpPr>
        <a:xfrm>
          <a:off x="0" y="0"/>
          <a:ext cx="0" cy="0"/>
          <a:chOff x="0" y="0"/>
          <a:chExt cx="0" cy="0"/>
        </a:xfrm>
      </p:grpSpPr>
      <p:sp>
        <p:nvSpPr>
          <p:cNvPr id="3372" name="Google Shape;3372;p371"/>
          <p:cNvSpPr txBox="1">
            <a:spLocks noGrp="1"/>
          </p:cNvSpPr>
          <p:nvPr>
            <p:ph type="title"/>
          </p:nvPr>
        </p:nvSpPr>
        <p:spPr>
          <a:xfrm>
            <a:off x="254075" y="713500"/>
            <a:ext cx="4045200" cy="6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
              <a:t>Network Devices</a:t>
            </a:r>
            <a:endParaRPr/>
          </a:p>
        </p:txBody>
      </p:sp>
      <p:sp>
        <p:nvSpPr>
          <p:cNvPr id="3373" name="Google Shape;3373;p371"/>
          <p:cNvSpPr txBox="1">
            <a:spLocks noGrp="1"/>
          </p:cNvSpPr>
          <p:nvPr>
            <p:ph type="subTitle" idx="1"/>
          </p:nvPr>
        </p:nvSpPr>
        <p:spPr>
          <a:xfrm>
            <a:off x="254075" y="1567375"/>
            <a:ext cx="4045200" cy="64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800"/>
              <a:buNone/>
            </a:pPr>
            <a:r>
              <a:rPr lang="en"/>
              <a:t>Types of hub</a:t>
            </a:r>
            <a:endParaRPr/>
          </a:p>
        </p:txBody>
      </p:sp>
      <p:sp>
        <p:nvSpPr>
          <p:cNvPr id="3374" name="Google Shape;3374;p371"/>
          <p:cNvSpPr txBox="1">
            <a:spLocks noGrp="1"/>
          </p:cNvSpPr>
          <p:nvPr>
            <p:ph type="body" idx="2"/>
          </p:nvPr>
        </p:nvSpPr>
        <p:spPr>
          <a:xfrm>
            <a:off x="462275" y="2909425"/>
            <a:ext cx="3837000" cy="1753800"/>
          </a:xfrm>
          <a:prstGeom prst="rect">
            <a:avLst/>
          </a:prstGeom>
          <a:noFill/>
          <a:ln>
            <a:noFill/>
          </a:ln>
        </p:spPr>
        <p:txBody>
          <a:bodyPr spcFirstLastPara="1" wrap="square" lIns="91425" tIns="91425" rIns="91425" bIns="91425" anchor="ctr" anchorCtr="0">
            <a:noAutofit/>
          </a:bodyPr>
          <a:lstStyle/>
          <a:p>
            <a:pPr marL="139700" lvl="0" indent="0" algn="l" rtl="0">
              <a:lnSpc>
                <a:spcPct val="115000"/>
              </a:lnSpc>
              <a:spcBef>
                <a:spcPts val="0"/>
              </a:spcBef>
              <a:spcAft>
                <a:spcPts val="0"/>
              </a:spcAft>
              <a:buSzPts val="1400"/>
              <a:buNone/>
            </a:pPr>
            <a:endParaRPr sz="1200"/>
          </a:p>
          <a:p>
            <a:pPr marL="139700" lvl="0" indent="0" algn="l" rtl="0">
              <a:lnSpc>
                <a:spcPct val="115000"/>
              </a:lnSpc>
              <a:spcBef>
                <a:spcPts val="0"/>
              </a:spcBef>
              <a:spcAft>
                <a:spcPts val="0"/>
              </a:spcAft>
              <a:buSzPts val="1400"/>
              <a:buNone/>
            </a:pPr>
            <a:endParaRPr sz="1200"/>
          </a:p>
          <a:p>
            <a:pPr marL="457200" lvl="0" indent="-317500" algn="just" rtl="0">
              <a:lnSpc>
                <a:spcPct val="115000"/>
              </a:lnSpc>
              <a:spcBef>
                <a:spcPts val="0"/>
              </a:spcBef>
              <a:spcAft>
                <a:spcPts val="0"/>
              </a:spcAft>
              <a:buSzPts val="1400"/>
              <a:buChar char="●"/>
            </a:pPr>
            <a:r>
              <a:rPr lang="en" sz="1200" b="1"/>
              <a:t>Active Hub</a:t>
            </a:r>
            <a:r>
              <a:rPr lang="en" sz="1200"/>
              <a:t> – It is usually powered and  amplifies  and cleans up  the  signal it receives, thus doubling the effective segment distance limitation for the specific topology.</a:t>
            </a:r>
            <a:endParaRPr/>
          </a:p>
          <a:p>
            <a:pPr marL="457200" lvl="0" indent="-317500" algn="just" rtl="0">
              <a:lnSpc>
                <a:spcPct val="115000"/>
              </a:lnSpc>
              <a:spcBef>
                <a:spcPts val="0"/>
              </a:spcBef>
              <a:spcAft>
                <a:spcPts val="0"/>
              </a:spcAft>
              <a:buSzPts val="1400"/>
              <a:buChar char="●"/>
            </a:pPr>
            <a:r>
              <a:rPr lang="en" sz="1200" b="1"/>
              <a:t>Passive Hub </a:t>
            </a:r>
            <a:r>
              <a:rPr lang="en" sz="1200"/>
              <a:t>– Typically  it is  unpowered  and  makes  only  physical,  electrical  connections. Usually, the maximum segment distance of a  topology  is shortened because the hub takes some power away from the signal strength in order to do its job.</a:t>
            </a:r>
            <a:endParaRPr/>
          </a:p>
          <a:p>
            <a:pPr marL="914400" lvl="1" indent="-228600" algn="l" rtl="0">
              <a:lnSpc>
                <a:spcPct val="115000"/>
              </a:lnSpc>
              <a:spcBef>
                <a:spcPts val="1600"/>
              </a:spcBef>
              <a:spcAft>
                <a:spcPts val="0"/>
              </a:spcAft>
              <a:buSzPts val="1400"/>
              <a:buNone/>
            </a:pPr>
            <a:endParaRPr/>
          </a:p>
        </p:txBody>
      </p:sp>
      <p:pic>
        <p:nvPicPr>
          <p:cNvPr id="3375" name="Google Shape;3375;p371"/>
          <p:cNvPicPr preferRelativeResize="0"/>
          <p:nvPr/>
        </p:nvPicPr>
        <p:blipFill rotWithShape="1">
          <a:blip r:embed="rId3">
            <a:alphaModFix/>
          </a:blip>
          <a:srcRect/>
          <a:stretch/>
        </p:blipFill>
        <p:spPr>
          <a:xfrm>
            <a:off x="4572000" y="1054360"/>
            <a:ext cx="4539927" cy="3135086"/>
          </a:xfrm>
          <a:prstGeom prst="rect">
            <a:avLst/>
          </a:prstGeom>
          <a:noFill/>
          <a:ln>
            <a:noFill/>
          </a:ln>
        </p:spPr>
      </p:pic>
      <p:sp>
        <p:nvSpPr>
          <p:cNvPr id="3376" name="Google Shape;3376;p371"/>
          <p:cNvSpPr txBox="1">
            <a:spLocks noGrp="1"/>
          </p:cNvSpPr>
          <p:nvPr>
            <p:ph type="body" idx="3"/>
          </p:nvPr>
        </p:nvSpPr>
        <p:spPr>
          <a:xfrm>
            <a:off x="4572000" y="4772275"/>
            <a:ext cx="4406700" cy="175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700"/>
              <a:buNone/>
            </a:pPr>
            <a:r>
              <a:rPr lang="en"/>
              <a:t>Image Source: </a:t>
            </a:r>
            <a:r>
              <a:rPr lang="en" u="sng">
                <a:solidFill>
                  <a:schemeClr val="hlink"/>
                </a:solidFill>
                <a:hlinkClick r:id="rId4"/>
              </a:rPr>
              <a:t>https://www.slideshare.net/patelgopal1044/network-d</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602218" y="458914"/>
            <a:ext cx="3636169" cy="761586"/>
          </a:xfrm>
          <a:prstGeom prst="rect">
            <a:avLst/>
          </a:prstGeom>
        </p:spPr>
        <p:txBody>
          <a:bodyPr spcFirstLastPara="1" vert="horz" wrap="square" lIns="0" tIns="10001" rIns="0" bIns="0" rtlCol="0" anchor="t" anchorCtr="0">
            <a:spAutoFit/>
          </a:bodyPr>
          <a:lstStyle/>
          <a:p>
            <a:pPr marL="9049" marR="3810" indent="2381" algn="ctr">
              <a:spcBef>
                <a:spcPts val="79"/>
              </a:spcBef>
            </a:pPr>
            <a:r>
              <a:rPr spc="-4" dirty="0"/>
              <a:t>FDISK, </a:t>
            </a:r>
            <a:r>
              <a:rPr spc="-8" dirty="0"/>
              <a:t>Format, </a:t>
            </a:r>
            <a:r>
              <a:rPr spc="-11" dirty="0"/>
              <a:t>Scandisk</a:t>
            </a:r>
            <a:r>
              <a:rPr lang="en-IN" spc="-11" dirty="0"/>
              <a:t> commands</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913766" y="1351417"/>
            <a:ext cx="3130788" cy="566822"/>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Disk Part command in windows 10 – </a:t>
            </a:r>
            <a:r>
              <a:rPr lang="en-IN" sz="1800" spc="-4" dirty="0" err="1">
                <a:solidFill>
                  <a:srgbClr val="585858"/>
                </a:solidFill>
              </a:rPr>
              <a:t>fdisk</a:t>
            </a:r>
            <a:r>
              <a:rPr lang="en-IN" sz="1800" spc="-4" dirty="0">
                <a:solidFill>
                  <a:srgbClr val="585858"/>
                </a:solidFill>
              </a:rPr>
              <a:t> command</a:t>
            </a:r>
            <a:endParaRPr lang="en-IN" sz="1800" dirty="0"/>
          </a:p>
        </p:txBody>
      </p:sp>
      <p:sp>
        <p:nvSpPr>
          <p:cNvPr id="4" name="object 3">
            <a:extLst>
              <a:ext uri="{FF2B5EF4-FFF2-40B4-BE49-F238E27FC236}">
                <a16:creationId xmlns:a16="http://schemas.microsoft.com/office/drawing/2014/main" id="{A71C6D0C-72BA-42C2-9403-5C8B995AB1B3}"/>
              </a:ext>
            </a:extLst>
          </p:cNvPr>
          <p:cNvSpPr txBox="1"/>
          <p:nvPr/>
        </p:nvSpPr>
        <p:spPr>
          <a:xfrm>
            <a:off x="527448" y="2049156"/>
            <a:ext cx="3517106" cy="3083280"/>
          </a:xfrm>
          <a:prstGeom prst="rect">
            <a:avLst/>
          </a:prstGeom>
        </p:spPr>
        <p:txBody>
          <a:bodyPr vert="horz" wrap="square" lIns="0" tIns="9525" rIns="0" bIns="0" rtlCol="0">
            <a:spAutoFit/>
          </a:bodyPr>
          <a:lstStyle/>
          <a:p>
            <a:pPr marL="323850" marR="196215" indent="-314801">
              <a:lnSpc>
                <a:spcPct val="119100"/>
              </a:lnSpc>
              <a:buSzPct val="90322"/>
              <a:buChar char="●"/>
              <a:tabLst>
                <a:tab pos="323850" algn="l"/>
                <a:tab pos="324326" algn="l"/>
              </a:tabLst>
            </a:pPr>
            <a:r>
              <a:rPr spc="-19" dirty="0"/>
              <a:t>The </a:t>
            </a:r>
            <a:r>
              <a:rPr dirty="0"/>
              <a:t>diskpart </a:t>
            </a:r>
            <a:r>
              <a:rPr spc="-11" dirty="0"/>
              <a:t>command </a:t>
            </a:r>
            <a:r>
              <a:rPr spc="8" dirty="0"/>
              <a:t>interpreter </a:t>
            </a:r>
            <a:r>
              <a:rPr spc="-11" dirty="0"/>
              <a:t>helps </a:t>
            </a:r>
            <a:r>
              <a:rPr spc="23" dirty="0"/>
              <a:t>you  </a:t>
            </a:r>
            <a:r>
              <a:rPr spc="-11" dirty="0"/>
              <a:t>manage </a:t>
            </a:r>
            <a:r>
              <a:rPr spc="8" dirty="0"/>
              <a:t>your </a:t>
            </a:r>
            <a:r>
              <a:rPr dirty="0"/>
              <a:t>computer's </a:t>
            </a:r>
            <a:r>
              <a:rPr spc="11" dirty="0"/>
              <a:t>drives </a:t>
            </a:r>
            <a:r>
              <a:rPr spc="8" dirty="0"/>
              <a:t>(disks,  partitions, </a:t>
            </a:r>
            <a:r>
              <a:rPr spc="-4" dirty="0"/>
              <a:t>volumes, </a:t>
            </a:r>
            <a:r>
              <a:rPr spc="15" dirty="0"/>
              <a:t>or </a:t>
            </a:r>
            <a:r>
              <a:rPr spc="11" dirty="0"/>
              <a:t>virtual </a:t>
            </a:r>
            <a:r>
              <a:rPr spc="4" dirty="0"/>
              <a:t>hard</a:t>
            </a:r>
            <a:r>
              <a:rPr spc="-49" dirty="0"/>
              <a:t> </a:t>
            </a:r>
            <a:r>
              <a:rPr spc="8" dirty="0"/>
              <a:t>disks).</a:t>
            </a:r>
            <a:endParaRPr dirty="0"/>
          </a:p>
          <a:p>
            <a:pPr>
              <a:spcBef>
                <a:spcPts val="30"/>
              </a:spcBef>
              <a:buFont typeface="Arial"/>
              <a:buChar char="●"/>
            </a:pPr>
            <a:endParaRPr sz="1800" dirty="0"/>
          </a:p>
          <a:p>
            <a:pPr marL="323850" marR="3810" indent="-314801">
              <a:lnSpc>
                <a:spcPct val="118700"/>
              </a:lnSpc>
              <a:buSzPct val="90322"/>
              <a:buChar char="●"/>
              <a:tabLst>
                <a:tab pos="323850" algn="l"/>
                <a:tab pos="324326" algn="l"/>
              </a:tabLst>
            </a:pPr>
            <a:r>
              <a:rPr spc="15" dirty="0"/>
              <a:t>Disk </a:t>
            </a:r>
            <a:r>
              <a:rPr spc="11" dirty="0"/>
              <a:t>Part, </a:t>
            </a:r>
            <a:r>
              <a:rPr spc="4" dirty="0"/>
              <a:t>replacing </a:t>
            </a:r>
            <a:r>
              <a:rPr spc="15" dirty="0"/>
              <a:t>its predecessor </a:t>
            </a:r>
            <a:r>
              <a:rPr spc="4" dirty="0"/>
              <a:t>- </a:t>
            </a:r>
            <a:r>
              <a:rPr dirty="0"/>
              <a:t>fdisk, </a:t>
            </a:r>
            <a:r>
              <a:rPr spc="11" dirty="0"/>
              <a:t>is a  </a:t>
            </a:r>
            <a:r>
              <a:rPr spc="-8" dirty="0"/>
              <a:t>command-line </a:t>
            </a:r>
            <a:r>
              <a:rPr dirty="0"/>
              <a:t>utility that </a:t>
            </a:r>
            <a:r>
              <a:rPr spc="8" dirty="0"/>
              <a:t>provides </a:t>
            </a:r>
            <a:r>
              <a:rPr spc="-4" dirty="0"/>
              <a:t>the </a:t>
            </a:r>
            <a:r>
              <a:rPr dirty="0"/>
              <a:t>ability </a:t>
            </a:r>
            <a:r>
              <a:rPr spc="8" dirty="0"/>
              <a:t>to  </a:t>
            </a:r>
            <a:r>
              <a:rPr spc="-11" dirty="0"/>
              <a:t>manage </a:t>
            </a:r>
            <a:r>
              <a:rPr spc="8" dirty="0"/>
              <a:t>disks, partitions </a:t>
            </a:r>
            <a:r>
              <a:rPr spc="15" dirty="0"/>
              <a:t>or </a:t>
            </a:r>
            <a:r>
              <a:rPr spc="-8" dirty="0"/>
              <a:t>volumes </a:t>
            </a:r>
            <a:r>
              <a:rPr spc="15" dirty="0"/>
              <a:t>in </a:t>
            </a:r>
            <a:r>
              <a:rPr spc="8" dirty="0"/>
              <a:t>your  </a:t>
            </a:r>
            <a:r>
              <a:rPr spc="-4" dirty="0"/>
              <a:t>computer </a:t>
            </a:r>
            <a:r>
              <a:rPr spc="-11" dirty="0"/>
              <a:t>running </a:t>
            </a:r>
            <a:r>
              <a:rPr spc="-4" dirty="0"/>
              <a:t>all </a:t>
            </a:r>
            <a:r>
              <a:rPr spc="15" dirty="0"/>
              <a:t>versions of </a:t>
            </a:r>
            <a:r>
              <a:rPr spc="-4" dirty="0"/>
              <a:t>the </a:t>
            </a:r>
            <a:r>
              <a:rPr spc="8" dirty="0"/>
              <a:t>operating  </a:t>
            </a:r>
            <a:r>
              <a:rPr spc="26" dirty="0"/>
              <a:t>system </a:t>
            </a:r>
            <a:r>
              <a:rPr spc="15" dirty="0"/>
              <a:t>since </a:t>
            </a:r>
            <a:r>
              <a:rPr spc="11" dirty="0"/>
              <a:t>Windows </a:t>
            </a:r>
            <a:r>
              <a:rPr spc="19" dirty="0"/>
              <a:t>2000, </a:t>
            </a:r>
            <a:r>
              <a:rPr spc="8" dirty="0"/>
              <a:t>also </a:t>
            </a:r>
            <a:r>
              <a:rPr spc="-8" dirty="0"/>
              <a:t>including </a:t>
            </a:r>
            <a:r>
              <a:rPr spc="-4" dirty="0"/>
              <a:t>the  </a:t>
            </a:r>
            <a:r>
              <a:rPr spc="11" dirty="0"/>
              <a:t>latest Windows</a:t>
            </a:r>
            <a:r>
              <a:rPr spc="49" dirty="0"/>
              <a:t> </a:t>
            </a:r>
            <a:r>
              <a:rPr spc="19" dirty="0"/>
              <a:t>10.</a:t>
            </a:r>
            <a:endParaRPr dirty="0"/>
          </a:p>
        </p:txBody>
      </p:sp>
      <p:pic>
        <p:nvPicPr>
          <p:cNvPr id="7" name="Picture 6">
            <a:extLst>
              <a:ext uri="{FF2B5EF4-FFF2-40B4-BE49-F238E27FC236}">
                <a16:creationId xmlns:a16="http://schemas.microsoft.com/office/drawing/2014/main" id="{24573DE7-701D-41A1-9F70-1BCDA1088485}"/>
              </a:ext>
            </a:extLst>
          </p:cNvPr>
          <p:cNvPicPr>
            <a:picLocks noChangeAspect="1"/>
          </p:cNvPicPr>
          <p:nvPr/>
        </p:nvPicPr>
        <p:blipFill rotWithShape="1">
          <a:blip r:embed="rId3"/>
          <a:srcRect r="23344" b="13875"/>
          <a:stretch/>
        </p:blipFill>
        <p:spPr>
          <a:xfrm>
            <a:off x="4572001" y="683637"/>
            <a:ext cx="4572000" cy="3676385"/>
          </a:xfrm>
          <a:prstGeom prst="rect">
            <a:avLst/>
          </a:prstGeom>
        </p:spPr>
      </p:pic>
    </p:spTree>
    <p:extLst>
      <p:ext uri="{BB962C8B-B14F-4D97-AF65-F5344CB8AC3E}">
        <p14:creationId xmlns:p14="http://schemas.microsoft.com/office/powerpoint/2010/main" val="1002043916"/>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Shape 3380"/>
        <p:cNvGrpSpPr/>
        <p:nvPr/>
      </p:nvGrpSpPr>
      <p:grpSpPr>
        <a:xfrm>
          <a:off x="0" y="0"/>
          <a:ext cx="0" cy="0"/>
          <a:chOff x="0" y="0"/>
          <a:chExt cx="0" cy="0"/>
        </a:xfrm>
      </p:grpSpPr>
      <p:sp>
        <p:nvSpPr>
          <p:cNvPr id="3381" name="Google Shape;3381;p372"/>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Switches</a:t>
            </a:r>
            <a:endParaRPr/>
          </a:p>
        </p:txBody>
      </p:sp>
      <p:sp>
        <p:nvSpPr>
          <p:cNvPr id="3382" name="Google Shape;3382;p372"/>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a Switch</a:t>
            </a:r>
            <a:endParaRPr/>
          </a:p>
        </p:txBody>
      </p:sp>
      <p:sp>
        <p:nvSpPr>
          <p:cNvPr id="3383" name="Google Shape;3383;p372"/>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Switches are  key building blocks for any network.</a:t>
            </a:r>
            <a:endParaRPr/>
          </a:p>
          <a:p>
            <a:pPr marL="457200" lvl="0" indent="-317500" algn="l" rtl="0">
              <a:spcBef>
                <a:spcPts val="0"/>
              </a:spcBef>
              <a:spcAft>
                <a:spcPts val="0"/>
              </a:spcAft>
              <a:buSzPts val="1400"/>
              <a:buChar char="●"/>
            </a:pPr>
            <a:r>
              <a:rPr lang="en"/>
              <a:t>They can connect multiple devices such as computers , printers , access points &amp; servers etc. on same network within a building or campus .</a:t>
            </a:r>
            <a:endParaRPr/>
          </a:p>
          <a:p>
            <a:pPr marL="0" lvl="0" indent="0" algn="l" rtl="0">
              <a:spcBef>
                <a:spcPts val="1600"/>
              </a:spcBef>
              <a:spcAft>
                <a:spcPts val="1600"/>
              </a:spcAft>
              <a:buNone/>
            </a:pPr>
            <a:endParaRPr/>
          </a:p>
        </p:txBody>
      </p:sp>
      <p:pic>
        <p:nvPicPr>
          <p:cNvPr id="3384" name="Google Shape;3384;p372"/>
          <p:cNvPicPr preferRelativeResize="0"/>
          <p:nvPr/>
        </p:nvPicPr>
        <p:blipFill>
          <a:blip r:embed="rId3">
            <a:alphaModFix/>
          </a:blip>
          <a:stretch>
            <a:fillRect/>
          </a:stretch>
        </p:blipFill>
        <p:spPr>
          <a:xfrm>
            <a:off x="4572000" y="1504871"/>
            <a:ext cx="4539925" cy="2133765"/>
          </a:xfrm>
          <a:prstGeom prst="rect">
            <a:avLst/>
          </a:prstGeom>
          <a:noFill/>
          <a:ln>
            <a:noFill/>
          </a:ln>
        </p:spPr>
      </p:pic>
      <p:sp>
        <p:nvSpPr>
          <p:cNvPr id="3385" name="Google Shape;3385;p372"/>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https://www.indiamart.com/proddetail/networking-switches-dlink-and-digisol-11032831233.html</a:t>
            </a:r>
            <a:endParaRPr/>
          </a:p>
          <a:p>
            <a:pPr marL="0" lvl="0" indent="0" algn="l" rtl="0">
              <a:spcBef>
                <a:spcPts val="1600"/>
              </a:spcBef>
              <a:spcAft>
                <a:spcPts val="1600"/>
              </a:spcAft>
              <a:buNone/>
            </a:pPr>
            <a:endParaRPr/>
          </a:p>
        </p:txBody>
      </p:sp>
    </p:spTree>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Shape 3389"/>
        <p:cNvGrpSpPr/>
        <p:nvPr/>
      </p:nvGrpSpPr>
      <p:grpSpPr>
        <a:xfrm>
          <a:off x="0" y="0"/>
          <a:ext cx="0" cy="0"/>
          <a:chOff x="0" y="0"/>
          <a:chExt cx="0" cy="0"/>
        </a:xfrm>
      </p:grpSpPr>
      <p:sp>
        <p:nvSpPr>
          <p:cNvPr id="3390" name="Google Shape;3390;p373"/>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Switches</a:t>
            </a:r>
            <a:endParaRPr/>
          </a:p>
        </p:txBody>
      </p:sp>
      <p:sp>
        <p:nvSpPr>
          <p:cNvPr id="3391" name="Google Shape;3391;p373"/>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Role of switches in networking</a:t>
            </a:r>
            <a:endParaRPr/>
          </a:p>
        </p:txBody>
      </p:sp>
      <p:sp>
        <p:nvSpPr>
          <p:cNvPr id="3392" name="Google Shape;3392;p373"/>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Switching in a computer network is achieved by  using switches.</a:t>
            </a:r>
            <a:endParaRPr/>
          </a:p>
          <a:p>
            <a:pPr marL="457200" lvl="0" indent="-317500" algn="l" rtl="0">
              <a:spcBef>
                <a:spcPts val="0"/>
              </a:spcBef>
              <a:spcAft>
                <a:spcPts val="0"/>
              </a:spcAft>
              <a:buSzPts val="1400"/>
              <a:buChar char="●"/>
            </a:pPr>
            <a:r>
              <a:rPr lang="en"/>
              <a:t>Network switches operates at layer 2 (Data Link Layer) in the OSI Model</a:t>
            </a:r>
            <a:endParaRPr/>
          </a:p>
          <a:p>
            <a:pPr marL="457200" lvl="0" indent="-317500" algn="l" rtl="0">
              <a:spcBef>
                <a:spcPts val="0"/>
              </a:spcBef>
              <a:spcAft>
                <a:spcPts val="0"/>
              </a:spcAft>
              <a:buSzPts val="1400"/>
              <a:buChar char="●"/>
            </a:pPr>
            <a:r>
              <a:rPr lang="en"/>
              <a:t>It is operated in  a full duplex mode.</a:t>
            </a:r>
            <a:endParaRPr/>
          </a:p>
          <a:p>
            <a:pPr marL="0" lvl="0" indent="0" algn="l" rtl="0">
              <a:spcBef>
                <a:spcPts val="1600"/>
              </a:spcBef>
              <a:spcAft>
                <a:spcPts val="1600"/>
              </a:spcAft>
              <a:buNone/>
            </a:pPr>
            <a:endParaRPr/>
          </a:p>
        </p:txBody>
      </p:sp>
      <p:pic>
        <p:nvPicPr>
          <p:cNvPr id="3393" name="Google Shape;3393;p373"/>
          <p:cNvPicPr preferRelativeResize="0"/>
          <p:nvPr/>
        </p:nvPicPr>
        <p:blipFill>
          <a:blip r:embed="rId3">
            <a:alphaModFix/>
          </a:blip>
          <a:stretch>
            <a:fillRect/>
          </a:stretch>
        </p:blipFill>
        <p:spPr>
          <a:xfrm>
            <a:off x="4572000" y="1504871"/>
            <a:ext cx="4539925" cy="2133765"/>
          </a:xfrm>
          <a:prstGeom prst="rect">
            <a:avLst/>
          </a:prstGeom>
          <a:noFill/>
          <a:ln>
            <a:noFill/>
          </a:ln>
        </p:spPr>
      </p:pic>
      <p:sp>
        <p:nvSpPr>
          <p:cNvPr id="3394" name="Google Shape;3394;p373"/>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https://www.indiamart.com/proddetail/networking-switches-dlink-and-digisol-11032831233.html</a:t>
            </a:r>
            <a:endParaRPr/>
          </a:p>
          <a:p>
            <a:pPr marL="0" lvl="0" indent="0" algn="l" rtl="0">
              <a:spcBef>
                <a:spcPts val="1600"/>
              </a:spcBef>
              <a:spcAft>
                <a:spcPts val="1600"/>
              </a:spcAft>
              <a:buNone/>
            </a:pPr>
            <a:endParaRPr/>
          </a:p>
        </p:txBody>
      </p:sp>
    </p:spTree>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Shape 3398"/>
        <p:cNvGrpSpPr/>
        <p:nvPr/>
      </p:nvGrpSpPr>
      <p:grpSpPr>
        <a:xfrm>
          <a:off x="0" y="0"/>
          <a:ext cx="0" cy="0"/>
          <a:chOff x="0" y="0"/>
          <a:chExt cx="0" cy="0"/>
        </a:xfrm>
      </p:grpSpPr>
      <p:sp>
        <p:nvSpPr>
          <p:cNvPr id="3399" name="Google Shape;3399;p374"/>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Switches</a:t>
            </a:r>
            <a:endParaRPr/>
          </a:p>
        </p:txBody>
      </p:sp>
      <p:sp>
        <p:nvSpPr>
          <p:cNvPr id="3400" name="Google Shape;3400;p374"/>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switches (Unmanaged Switches)</a:t>
            </a:r>
            <a:endParaRPr/>
          </a:p>
        </p:txBody>
      </p:sp>
      <p:sp>
        <p:nvSpPr>
          <p:cNvPr id="3401" name="Google Shape;3401;p374"/>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These are the switches that are used in home networks and small businesses.</a:t>
            </a:r>
            <a:endParaRPr/>
          </a:p>
          <a:p>
            <a:pPr marL="457200" lvl="0" indent="-317500" algn="l" rtl="0">
              <a:spcBef>
                <a:spcPts val="0"/>
              </a:spcBef>
              <a:spcAft>
                <a:spcPts val="0"/>
              </a:spcAft>
              <a:buSzPts val="1400"/>
              <a:buChar char="●"/>
            </a:pPr>
            <a:r>
              <a:rPr lang="en"/>
              <a:t>They do not need to be configured as they work on home /small networks .</a:t>
            </a:r>
            <a:endParaRPr/>
          </a:p>
          <a:p>
            <a:pPr marL="457200" lvl="0" indent="-317500" algn="l" rtl="0">
              <a:spcBef>
                <a:spcPts val="0"/>
              </a:spcBef>
              <a:spcAft>
                <a:spcPts val="0"/>
              </a:spcAft>
              <a:buSzPts val="1400"/>
              <a:buChar char="●"/>
            </a:pPr>
            <a:r>
              <a:rPr lang="en"/>
              <a:t>They require small cabling and they are least expensive too.</a:t>
            </a:r>
            <a:endParaRPr/>
          </a:p>
          <a:p>
            <a:pPr marL="0" lvl="0" indent="0" algn="l" rtl="0">
              <a:spcBef>
                <a:spcPts val="1600"/>
              </a:spcBef>
              <a:spcAft>
                <a:spcPts val="1600"/>
              </a:spcAft>
              <a:buNone/>
            </a:pPr>
            <a:endParaRPr/>
          </a:p>
        </p:txBody>
      </p:sp>
      <p:pic>
        <p:nvPicPr>
          <p:cNvPr id="3402" name="Google Shape;3402;p374"/>
          <p:cNvPicPr preferRelativeResize="0"/>
          <p:nvPr/>
        </p:nvPicPr>
        <p:blipFill rotWithShape="1">
          <a:blip r:embed="rId3">
            <a:alphaModFix/>
          </a:blip>
          <a:srcRect t="14709" b="14709"/>
          <a:stretch/>
        </p:blipFill>
        <p:spPr>
          <a:xfrm>
            <a:off x="4572000" y="1504871"/>
            <a:ext cx="4539926" cy="2133764"/>
          </a:xfrm>
          <a:prstGeom prst="rect">
            <a:avLst/>
          </a:prstGeom>
          <a:noFill/>
          <a:ln>
            <a:noFill/>
          </a:ln>
        </p:spPr>
      </p:pic>
      <p:sp>
        <p:nvSpPr>
          <p:cNvPr id="3403" name="Google Shape;3403;p374"/>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https://www.netgear.com/business/products/switches/unmanaged/</a:t>
            </a:r>
            <a:endParaRPr/>
          </a:p>
          <a:p>
            <a:pPr marL="0" lvl="0" indent="0" algn="l" rtl="0">
              <a:spcBef>
                <a:spcPts val="1600"/>
              </a:spcBef>
              <a:spcAft>
                <a:spcPts val="1600"/>
              </a:spcAft>
              <a:buNone/>
            </a:pPr>
            <a:endParaRPr/>
          </a:p>
        </p:txBody>
      </p:sp>
    </p:spTree>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Shape 3407"/>
        <p:cNvGrpSpPr/>
        <p:nvPr/>
      </p:nvGrpSpPr>
      <p:grpSpPr>
        <a:xfrm>
          <a:off x="0" y="0"/>
          <a:ext cx="0" cy="0"/>
          <a:chOff x="0" y="0"/>
          <a:chExt cx="0" cy="0"/>
        </a:xfrm>
      </p:grpSpPr>
      <p:sp>
        <p:nvSpPr>
          <p:cNvPr id="3408" name="Google Shape;3408;p37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Switches</a:t>
            </a:r>
            <a:endParaRPr/>
          </a:p>
        </p:txBody>
      </p:sp>
      <p:sp>
        <p:nvSpPr>
          <p:cNvPr id="3409" name="Google Shape;3409;p37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switches (Managed Switches)</a:t>
            </a:r>
            <a:endParaRPr/>
          </a:p>
        </p:txBody>
      </p:sp>
      <p:sp>
        <p:nvSpPr>
          <p:cNvPr id="3410" name="Google Shape;3410;p37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These are the switches used in large organizations containing a large network.</a:t>
            </a:r>
            <a:endParaRPr/>
          </a:p>
          <a:p>
            <a:pPr marL="457200" lvl="0" indent="-317500" algn="l" rtl="0">
              <a:spcBef>
                <a:spcPts val="0"/>
              </a:spcBef>
              <a:spcAft>
                <a:spcPts val="0"/>
              </a:spcAft>
              <a:buSzPts val="1400"/>
              <a:buChar char="●"/>
            </a:pPr>
            <a:r>
              <a:rPr lang="en"/>
              <a:t>These are costly but their scalability makes them an ideal option for a network that is going.</a:t>
            </a:r>
            <a:endParaRPr/>
          </a:p>
          <a:p>
            <a:pPr marL="457200" lvl="0" indent="-317500" algn="l" rtl="0">
              <a:spcBef>
                <a:spcPts val="0"/>
              </a:spcBef>
              <a:spcAft>
                <a:spcPts val="0"/>
              </a:spcAft>
              <a:buSzPts val="1400"/>
              <a:buChar char="●"/>
            </a:pPr>
            <a:r>
              <a:rPr lang="en"/>
              <a:t>They are achieved by setting a simple network management protocol(SNMP)</a:t>
            </a:r>
            <a:endParaRPr/>
          </a:p>
          <a:p>
            <a:pPr marL="0" lvl="0" indent="0" algn="l" rtl="0">
              <a:spcBef>
                <a:spcPts val="1600"/>
              </a:spcBef>
              <a:spcAft>
                <a:spcPts val="1600"/>
              </a:spcAft>
              <a:buNone/>
            </a:pPr>
            <a:endParaRPr/>
          </a:p>
        </p:txBody>
      </p:sp>
      <p:pic>
        <p:nvPicPr>
          <p:cNvPr id="3411" name="Google Shape;3411;p375"/>
          <p:cNvPicPr preferRelativeResize="0"/>
          <p:nvPr/>
        </p:nvPicPr>
        <p:blipFill>
          <a:blip r:embed="rId3">
            <a:alphaModFix/>
          </a:blip>
          <a:stretch>
            <a:fillRect/>
          </a:stretch>
        </p:blipFill>
        <p:spPr>
          <a:xfrm>
            <a:off x="4572000" y="1517398"/>
            <a:ext cx="4539925" cy="2108708"/>
          </a:xfrm>
          <a:prstGeom prst="rect">
            <a:avLst/>
          </a:prstGeom>
          <a:noFill/>
          <a:ln>
            <a:noFill/>
          </a:ln>
        </p:spPr>
      </p:pic>
      <p:sp>
        <p:nvSpPr>
          <p:cNvPr id="3412" name="Google Shape;3412;p375"/>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https://www.netgear.com/business/products/switches/unmanaged/</a:t>
            </a:r>
            <a:endParaRPr/>
          </a:p>
          <a:p>
            <a:pPr marL="0" lvl="0" indent="0" algn="l" rtl="0">
              <a:spcBef>
                <a:spcPts val="1600"/>
              </a:spcBef>
              <a:spcAft>
                <a:spcPts val="1600"/>
              </a:spcAft>
              <a:buNone/>
            </a:pPr>
            <a:endParaRPr/>
          </a:p>
        </p:txBody>
      </p:sp>
    </p:spTree>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Shape 3416"/>
        <p:cNvGrpSpPr/>
        <p:nvPr/>
      </p:nvGrpSpPr>
      <p:grpSpPr>
        <a:xfrm>
          <a:off x="0" y="0"/>
          <a:ext cx="0" cy="0"/>
          <a:chOff x="0" y="0"/>
          <a:chExt cx="0" cy="0"/>
        </a:xfrm>
      </p:grpSpPr>
      <p:sp>
        <p:nvSpPr>
          <p:cNvPr id="3417" name="Google Shape;3417;p37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Switches</a:t>
            </a:r>
            <a:endParaRPr/>
          </a:p>
        </p:txBody>
      </p:sp>
      <p:sp>
        <p:nvSpPr>
          <p:cNvPr id="3418" name="Google Shape;3418;p37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switches (LAN Switches)</a:t>
            </a:r>
            <a:endParaRPr/>
          </a:p>
        </p:txBody>
      </p:sp>
      <p:sp>
        <p:nvSpPr>
          <p:cNvPr id="3419" name="Google Shape;3419;p376"/>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These are also known as Ethernet switches or Data switches.</a:t>
            </a:r>
            <a:endParaRPr/>
          </a:p>
          <a:p>
            <a:pPr marL="457200" lvl="0" indent="-317500" algn="l" rtl="0">
              <a:spcBef>
                <a:spcPts val="0"/>
              </a:spcBef>
              <a:spcAft>
                <a:spcPts val="0"/>
              </a:spcAft>
              <a:buSzPts val="1400"/>
              <a:buChar char="●"/>
            </a:pPr>
            <a:r>
              <a:rPr lang="en"/>
              <a:t>They are used to reduce network congestion or bottleneck by distributing a package of data only to its intended recipient</a:t>
            </a:r>
            <a:endParaRPr/>
          </a:p>
          <a:p>
            <a:pPr marL="0" lvl="0" indent="0" algn="l" rtl="0">
              <a:spcBef>
                <a:spcPts val="1600"/>
              </a:spcBef>
              <a:spcAft>
                <a:spcPts val="1600"/>
              </a:spcAft>
              <a:buNone/>
            </a:pPr>
            <a:endParaRPr/>
          </a:p>
        </p:txBody>
      </p:sp>
      <p:pic>
        <p:nvPicPr>
          <p:cNvPr id="3420" name="Google Shape;3420;p376"/>
          <p:cNvPicPr preferRelativeResize="0"/>
          <p:nvPr/>
        </p:nvPicPr>
        <p:blipFill>
          <a:blip r:embed="rId3">
            <a:alphaModFix/>
          </a:blip>
          <a:stretch>
            <a:fillRect/>
          </a:stretch>
        </p:blipFill>
        <p:spPr>
          <a:xfrm>
            <a:off x="4572000" y="1677388"/>
            <a:ext cx="4539925" cy="1788730"/>
          </a:xfrm>
          <a:prstGeom prst="rect">
            <a:avLst/>
          </a:prstGeom>
          <a:noFill/>
          <a:ln>
            <a:noFill/>
          </a:ln>
        </p:spPr>
      </p:pic>
      <p:sp>
        <p:nvSpPr>
          <p:cNvPr id="3421" name="Google Shape;3421;p376"/>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https://www.netgear.com/business/products/switches/unmanaged/</a:t>
            </a:r>
            <a:endParaRPr/>
          </a:p>
          <a:p>
            <a:pPr marL="0" lvl="0" indent="0" algn="l" rtl="0">
              <a:spcBef>
                <a:spcPts val="1600"/>
              </a:spcBef>
              <a:spcAft>
                <a:spcPts val="1600"/>
              </a:spcAft>
              <a:buNone/>
            </a:pPr>
            <a:endParaRPr/>
          </a:p>
        </p:txBody>
      </p:sp>
    </p:spTree>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Shape 3425"/>
        <p:cNvGrpSpPr/>
        <p:nvPr/>
      </p:nvGrpSpPr>
      <p:grpSpPr>
        <a:xfrm>
          <a:off x="0" y="0"/>
          <a:ext cx="0" cy="0"/>
          <a:chOff x="0" y="0"/>
          <a:chExt cx="0" cy="0"/>
        </a:xfrm>
      </p:grpSpPr>
      <p:sp>
        <p:nvSpPr>
          <p:cNvPr id="3426" name="Google Shape;3426;p37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Switches</a:t>
            </a:r>
            <a:endParaRPr/>
          </a:p>
        </p:txBody>
      </p:sp>
      <p:sp>
        <p:nvSpPr>
          <p:cNvPr id="3427" name="Google Shape;3427;p37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switches (PoE Switches)</a:t>
            </a:r>
            <a:endParaRPr/>
          </a:p>
        </p:txBody>
      </p:sp>
      <p:sp>
        <p:nvSpPr>
          <p:cNvPr id="3428" name="Google Shape;3428;p377"/>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solidFill>
                  <a:schemeClr val="dk1"/>
                </a:solidFill>
              </a:rPr>
              <a:t>PoE switches are used in PoE technology which stands for Power over Ethernet.</a:t>
            </a:r>
            <a:endParaRPr>
              <a:solidFill>
                <a:schemeClr val="dk1"/>
              </a:solidFill>
            </a:endParaRPr>
          </a:p>
          <a:p>
            <a:pPr marL="457200" lvl="0" indent="-317500" algn="l" rtl="0">
              <a:spcBef>
                <a:spcPts val="0"/>
              </a:spcBef>
              <a:spcAft>
                <a:spcPts val="0"/>
              </a:spcAft>
              <a:buSzPts val="1400"/>
              <a:buChar char="●"/>
            </a:pPr>
            <a:r>
              <a:rPr lang="en"/>
              <a:t>Technology that integrate data and power on the same cable allowing power devices to receive data in parallel to power </a:t>
            </a:r>
            <a:endParaRPr/>
          </a:p>
          <a:p>
            <a:pPr marL="0" lvl="0" indent="0" algn="l" rtl="0">
              <a:spcBef>
                <a:spcPts val="1600"/>
              </a:spcBef>
              <a:spcAft>
                <a:spcPts val="1600"/>
              </a:spcAft>
              <a:buNone/>
            </a:pPr>
            <a:endParaRPr/>
          </a:p>
        </p:txBody>
      </p:sp>
      <p:pic>
        <p:nvPicPr>
          <p:cNvPr id="3429" name="Google Shape;3429;p377"/>
          <p:cNvPicPr preferRelativeResize="0"/>
          <p:nvPr/>
        </p:nvPicPr>
        <p:blipFill>
          <a:blip r:embed="rId3">
            <a:alphaModFix/>
          </a:blip>
          <a:stretch>
            <a:fillRect/>
          </a:stretch>
        </p:blipFill>
        <p:spPr>
          <a:xfrm>
            <a:off x="4572000" y="1243747"/>
            <a:ext cx="4539925" cy="2656011"/>
          </a:xfrm>
          <a:prstGeom prst="rect">
            <a:avLst/>
          </a:prstGeom>
          <a:noFill/>
          <a:ln>
            <a:noFill/>
          </a:ln>
        </p:spPr>
      </p:pic>
      <p:sp>
        <p:nvSpPr>
          <p:cNvPr id="3430" name="Google Shape;3430;p377"/>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https://www.wifi-stock.com/details/zq-poes-8-7.html/products/switches/unmanaged/</a:t>
            </a:r>
            <a:endParaRPr/>
          </a:p>
          <a:p>
            <a:pPr marL="0" lvl="0" indent="0" algn="l" rtl="0">
              <a:spcBef>
                <a:spcPts val="1600"/>
              </a:spcBef>
              <a:spcAft>
                <a:spcPts val="1600"/>
              </a:spcAft>
              <a:buNone/>
            </a:pPr>
            <a:endParaRPr/>
          </a:p>
        </p:txBody>
      </p:sp>
    </p:spTree>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Shape 3434"/>
        <p:cNvGrpSpPr/>
        <p:nvPr/>
      </p:nvGrpSpPr>
      <p:grpSpPr>
        <a:xfrm>
          <a:off x="0" y="0"/>
          <a:ext cx="0" cy="0"/>
          <a:chOff x="0" y="0"/>
          <a:chExt cx="0" cy="0"/>
        </a:xfrm>
      </p:grpSpPr>
      <p:sp>
        <p:nvSpPr>
          <p:cNvPr id="3435" name="Google Shape;3435;p378"/>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Switches</a:t>
            </a:r>
            <a:endParaRPr/>
          </a:p>
        </p:txBody>
      </p:sp>
      <p:sp>
        <p:nvSpPr>
          <p:cNvPr id="3436" name="Google Shape;3436;p378"/>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Advantages of switching</a:t>
            </a:r>
            <a:endParaRPr/>
          </a:p>
        </p:txBody>
      </p:sp>
      <p:sp>
        <p:nvSpPr>
          <p:cNvPr id="3437" name="Google Shape;3437;p378"/>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Increases the bandwidth of the network.</a:t>
            </a:r>
            <a:endParaRPr/>
          </a:p>
          <a:p>
            <a:pPr marL="457200" lvl="0" indent="-317500" algn="l" rtl="0">
              <a:spcBef>
                <a:spcPts val="0"/>
              </a:spcBef>
              <a:spcAft>
                <a:spcPts val="0"/>
              </a:spcAft>
              <a:buSzPts val="1400"/>
              <a:buChar char="●"/>
            </a:pPr>
            <a:r>
              <a:rPr lang="en"/>
              <a:t>Reduces the workload of individual PC as it sends the information to only that device which has been addressed.</a:t>
            </a:r>
            <a:endParaRPr/>
          </a:p>
          <a:p>
            <a:pPr marL="457200" lvl="0" indent="-317500" algn="l" rtl="0">
              <a:spcBef>
                <a:spcPts val="0"/>
              </a:spcBef>
              <a:spcAft>
                <a:spcPts val="0"/>
              </a:spcAft>
              <a:buSzPts val="1400"/>
              <a:buChar char="●"/>
            </a:pPr>
            <a:r>
              <a:rPr lang="en"/>
              <a:t>Increases the overall performance of the network by reducing the traffic on the network.</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438" name="Google Shape;3438;p378"/>
          <p:cNvPicPr preferRelativeResize="0"/>
          <p:nvPr/>
        </p:nvPicPr>
        <p:blipFill>
          <a:blip r:embed="rId3">
            <a:alphaModFix/>
          </a:blip>
          <a:stretch>
            <a:fillRect/>
          </a:stretch>
        </p:blipFill>
        <p:spPr>
          <a:xfrm>
            <a:off x="4572000" y="1504871"/>
            <a:ext cx="4539925" cy="2133765"/>
          </a:xfrm>
          <a:prstGeom prst="rect">
            <a:avLst/>
          </a:prstGeom>
          <a:noFill/>
          <a:ln>
            <a:noFill/>
          </a:ln>
        </p:spPr>
      </p:pic>
      <p:sp>
        <p:nvSpPr>
          <p:cNvPr id="3439" name="Google Shape;3439;p378"/>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https://www.indiamart.com/proddetail/networking-switches-dlink-and-digisol-11032831233.html</a:t>
            </a:r>
            <a:endParaRPr/>
          </a:p>
          <a:p>
            <a:pPr marL="0" lvl="0" indent="0" algn="l" rtl="0">
              <a:spcBef>
                <a:spcPts val="1600"/>
              </a:spcBef>
              <a:spcAft>
                <a:spcPts val="1600"/>
              </a:spcAft>
              <a:buNone/>
            </a:pPr>
            <a:endParaRPr/>
          </a:p>
        </p:txBody>
      </p:sp>
    </p:spTree>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Shape 3443"/>
        <p:cNvGrpSpPr/>
        <p:nvPr/>
      </p:nvGrpSpPr>
      <p:grpSpPr>
        <a:xfrm>
          <a:off x="0" y="0"/>
          <a:ext cx="0" cy="0"/>
          <a:chOff x="0" y="0"/>
          <a:chExt cx="0" cy="0"/>
        </a:xfrm>
      </p:grpSpPr>
      <p:sp>
        <p:nvSpPr>
          <p:cNvPr id="3444" name="Google Shape;3444;p37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Switches</a:t>
            </a:r>
            <a:endParaRPr/>
          </a:p>
        </p:txBody>
      </p:sp>
      <p:sp>
        <p:nvSpPr>
          <p:cNvPr id="3445" name="Google Shape;3445;p37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Disadvantages of switching</a:t>
            </a:r>
            <a:endParaRPr/>
          </a:p>
        </p:txBody>
      </p:sp>
      <p:sp>
        <p:nvSpPr>
          <p:cNvPr id="3446" name="Google Shape;3446;p37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is expensive as compared to network bridges.</a:t>
            </a:r>
            <a:endParaRPr/>
          </a:p>
          <a:p>
            <a:pPr marL="457200" lvl="0" indent="-317500" algn="l" rtl="0">
              <a:spcBef>
                <a:spcPts val="0"/>
              </a:spcBef>
              <a:spcAft>
                <a:spcPts val="0"/>
              </a:spcAft>
              <a:buSzPts val="1400"/>
              <a:buChar char="●"/>
            </a:pPr>
            <a:r>
              <a:rPr lang="en"/>
              <a:t>It cannot determine the network connectivity issues easily.</a:t>
            </a:r>
            <a:endParaRPr/>
          </a:p>
          <a:p>
            <a:pPr marL="457200" lvl="0" indent="-317500" algn="l" rtl="0">
              <a:spcBef>
                <a:spcPts val="0"/>
              </a:spcBef>
              <a:spcAft>
                <a:spcPts val="0"/>
              </a:spcAft>
              <a:buSzPts val="1400"/>
              <a:buChar char="●"/>
            </a:pPr>
            <a:r>
              <a:rPr lang="en"/>
              <a:t>Proper designing and configuration of the switches are required to handle multicast packets</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447" name="Google Shape;3447;p379"/>
          <p:cNvPicPr preferRelativeResize="0"/>
          <p:nvPr/>
        </p:nvPicPr>
        <p:blipFill>
          <a:blip r:embed="rId3">
            <a:alphaModFix/>
          </a:blip>
          <a:stretch>
            <a:fillRect/>
          </a:stretch>
        </p:blipFill>
        <p:spPr>
          <a:xfrm>
            <a:off x="4572000" y="1504871"/>
            <a:ext cx="4539925" cy="2133765"/>
          </a:xfrm>
          <a:prstGeom prst="rect">
            <a:avLst/>
          </a:prstGeom>
          <a:noFill/>
          <a:ln>
            <a:noFill/>
          </a:ln>
        </p:spPr>
      </p:pic>
      <p:sp>
        <p:nvSpPr>
          <p:cNvPr id="3448" name="Google Shape;3448;p379"/>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https://www.indiamart.com/proddetail/networking-switches-dlink-and-digisol-11032831233.html</a:t>
            </a:r>
            <a:endParaRPr/>
          </a:p>
          <a:p>
            <a:pPr marL="0" lvl="0" indent="0" algn="l" rtl="0">
              <a:spcBef>
                <a:spcPts val="1600"/>
              </a:spcBef>
              <a:spcAft>
                <a:spcPts val="1600"/>
              </a:spcAft>
              <a:buNone/>
            </a:pPr>
            <a:endParaRPr/>
          </a:p>
        </p:txBody>
      </p:sp>
    </p:spTree>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Shape 3452"/>
        <p:cNvGrpSpPr/>
        <p:nvPr/>
      </p:nvGrpSpPr>
      <p:grpSpPr>
        <a:xfrm>
          <a:off x="0" y="0"/>
          <a:ext cx="0" cy="0"/>
          <a:chOff x="0" y="0"/>
          <a:chExt cx="0" cy="0"/>
        </a:xfrm>
      </p:grpSpPr>
      <p:sp>
        <p:nvSpPr>
          <p:cNvPr id="3453" name="Google Shape;3453;p380"/>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454" name="Google Shape;3454;p380"/>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a Router</a:t>
            </a:r>
            <a:endParaRPr/>
          </a:p>
        </p:txBody>
      </p:sp>
      <p:sp>
        <p:nvSpPr>
          <p:cNvPr id="3455" name="Google Shape;3455;p380"/>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The Router is a physical or virtual internetworking device that is designed to receive,  analyze, and forward data packets between computer networks.</a:t>
            </a:r>
            <a:endParaRPr/>
          </a:p>
          <a:p>
            <a:pPr marL="457200" lvl="0" indent="-317500" algn="l" rtl="0">
              <a:spcBef>
                <a:spcPts val="0"/>
              </a:spcBef>
              <a:spcAft>
                <a:spcPts val="0"/>
              </a:spcAft>
              <a:buSzPts val="1400"/>
              <a:buChar char="●"/>
            </a:pPr>
            <a:r>
              <a:rPr lang="en"/>
              <a:t>Some popular companies that develop routers are cisco , ibm , hp , asus , juniper d-link etc.</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456" name="Google Shape;3456;p380"/>
          <p:cNvPicPr preferRelativeResize="0"/>
          <p:nvPr/>
        </p:nvPicPr>
        <p:blipFill>
          <a:blip r:embed="rId3">
            <a:alphaModFix/>
          </a:blip>
          <a:stretch>
            <a:fillRect/>
          </a:stretch>
        </p:blipFill>
        <p:spPr>
          <a:xfrm>
            <a:off x="4572000" y="1294520"/>
            <a:ext cx="4539926" cy="2554465"/>
          </a:xfrm>
          <a:prstGeom prst="rect">
            <a:avLst/>
          </a:prstGeom>
          <a:noFill/>
          <a:ln>
            <a:noFill/>
          </a:ln>
        </p:spPr>
      </p:pic>
      <p:sp>
        <p:nvSpPr>
          <p:cNvPr id="3457" name="Google Shape;3457;p380"/>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https://www.lifewire.com/what-is-a-router-2618162</a:t>
            </a:r>
            <a:endParaRPr/>
          </a:p>
          <a:p>
            <a:pPr marL="0" lvl="0" indent="0" algn="l" rtl="0">
              <a:spcBef>
                <a:spcPts val="1600"/>
              </a:spcBef>
              <a:spcAft>
                <a:spcPts val="1600"/>
              </a:spcAft>
              <a:buNone/>
            </a:pPr>
            <a:endParaRPr/>
          </a:p>
        </p:txBody>
      </p:sp>
    </p:spTree>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Shape 3461"/>
        <p:cNvGrpSpPr/>
        <p:nvPr/>
      </p:nvGrpSpPr>
      <p:grpSpPr>
        <a:xfrm>
          <a:off x="0" y="0"/>
          <a:ext cx="0" cy="0"/>
          <a:chOff x="0" y="0"/>
          <a:chExt cx="0" cy="0"/>
        </a:xfrm>
      </p:grpSpPr>
      <p:sp>
        <p:nvSpPr>
          <p:cNvPr id="3462" name="Google Shape;3462;p381"/>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463" name="Google Shape;3463;p381"/>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a Router</a:t>
            </a:r>
            <a:endParaRPr/>
          </a:p>
        </p:txBody>
      </p:sp>
      <p:sp>
        <p:nvSpPr>
          <p:cNvPr id="3464" name="Google Shape;3464;p381"/>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Is used in LAN and WAN Environments.</a:t>
            </a:r>
            <a:endParaRPr/>
          </a:p>
          <a:p>
            <a:pPr marL="457200" lvl="0" indent="-317500" algn="l" rtl="0">
              <a:spcBef>
                <a:spcPts val="0"/>
              </a:spcBef>
              <a:spcAft>
                <a:spcPts val="0"/>
              </a:spcAft>
              <a:buSzPts val="1400"/>
              <a:buChar char="●"/>
            </a:pPr>
            <a:r>
              <a:rPr lang="en"/>
              <a:t>It shares information with other routers. in networking </a:t>
            </a:r>
            <a:endParaRPr/>
          </a:p>
          <a:p>
            <a:pPr marL="457200" lvl="0" indent="-317500" algn="l" rtl="0">
              <a:spcBef>
                <a:spcPts val="0"/>
              </a:spcBef>
              <a:spcAft>
                <a:spcPts val="0"/>
              </a:spcAft>
              <a:buSzPts val="1400"/>
              <a:buChar char="●"/>
            </a:pPr>
            <a:r>
              <a:rPr lang="en"/>
              <a:t>It uses the RIP(Routing Information Protocol) to transfer the data across the network.</a:t>
            </a:r>
            <a:endParaRPr/>
          </a:p>
          <a:p>
            <a:pPr marL="457200" lvl="0" indent="-317500" algn="l" rtl="0">
              <a:spcBef>
                <a:spcPts val="0"/>
              </a:spcBef>
              <a:spcAft>
                <a:spcPts val="0"/>
              </a:spcAft>
              <a:buSzPts val="1400"/>
              <a:buChar char="●"/>
            </a:pPr>
            <a:r>
              <a:rPr lang="en"/>
              <a:t>It is more expensive than other network devices like switches and hubs.</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465" name="Google Shape;3465;p381"/>
          <p:cNvPicPr preferRelativeResize="0"/>
          <p:nvPr/>
        </p:nvPicPr>
        <p:blipFill>
          <a:blip r:embed="rId3">
            <a:alphaModFix/>
          </a:blip>
          <a:stretch>
            <a:fillRect/>
          </a:stretch>
        </p:blipFill>
        <p:spPr>
          <a:xfrm>
            <a:off x="4572000" y="1294520"/>
            <a:ext cx="4539926" cy="2554465"/>
          </a:xfrm>
          <a:prstGeom prst="rect">
            <a:avLst/>
          </a:prstGeom>
          <a:noFill/>
          <a:ln>
            <a:noFill/>
          </a:ln>
        </p:spPr>
      </p:pic>
      <p:sp>
        <p:nvSpPr>
          <p:cNvPr id="3466" name="Google Shape;3466;p381"/>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https://www.lifewire.com/what-is-a-router-2618162</a:t>
            </a:r>
            <a:endParaRPr/>
          </a:p>
          <a:p>
            <a:pPr marL="0" lvl="0" indent="0" algn="l" rtl="0">
              <a:spcBef>
                <a:spcPts val="1600"/>
              </a:spcBef>
              <a:spcAft>
                <a:spcPts val="160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602218" y="458914"/>
            <a:ext cx="3636169" cy="761586"/>
          </a:xfrm>
          <a:prstGeom prst="rect">
            <a:avLst/>
          </a:prstGeom>
        </p:spPr>
        <p:txBody>
          <a:bodyPr spcFirstLastPara="1" vert="horz" wrap="square" lIns="0" tIns="10001" rIns="0" bIns="0" rtlCol="0" anchor="t" anchorCtr="0">
            <a:spAutoFit/>
          </a:bodyPr>
          <a:lstStyle/>
          <a:p>
            <a:pPr marL="9049" marR="3810" indent="2381" algn="ctr">
              <a:spcBef>
                <a:spcPts val="79"/>
              </a:spcBef>
            </a:pPr>
            <a:r>
              <a:rPr spc="-4" dirty="0"/>
              <a:t>FDISK, </a:t>
            </a:r>
            <a:r>
              <a:rPr spc="-8" dirty="0"/>
              <a:t>Format, </a:t>
            </a:r>
            <a:r>
              <a:rPr spc="-11" dirty="0"/>
              <a:t>Scandisk</a:t>
            </a:r>
            <a:r>
              <a:rPr lang="en-IN" spc="-11" dirty="0"/>
              <a:t> commands</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913766" y="1351417"/>
            <a:ext cx="2744470" cy="566822"/>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Using Disk management create partition</a:t>
            </a:r>
            <a:endParaRPr lang="en-IN" sz="1800" dirty="0"/>
          </a:p>
        </p:txBody>
      </p:sp>
      <p:sp>
        <p:nvSpPr>
          <p:cNvPr id="4" name="object 3">
            <a:extLst>
              <a:ext uri="{FF2B5EF4-FFF2-40B4-BE49-F238E27FC236}">
                <a16:creationId xmlns:a16="http://schemas.microsoft.com/office/drawing/2014/main" id="{A71C6D0C-72BA-42C2-9403-5C8B995AB1B3}"/>
              </a:ext>
            </a:extLst>
          </p:cNvPr>
          <p:cNvSpPr txBox="1"/>
          <p:nvPr/>
        </p:nvSpPr>
        <p:spPr>
          <a:xfrm>
            <a:off x="527448" y="2049156"/>
            <a:ext cx="3517106" cy="1780872"/>
          </a:xfrm>
          <a:prstGeom prst="rect">
            <a:avLst/>
          </a:prstGeom>
        </p:spPr>
        <p:txBody>
          <a:bodyPr vert="horz" wrap="square" lIns="0" tIns="9525" rIns="0" bIns="0" rtlCol="0">
            <a:spAutoFit/>
          </a:bodyPr>
          <a:lstStyle/>
          <a:p>
            <a:pPr marL="323850" marR="3810" indent="-314801">
              <a:lnSpc>
                <a:spcPct val="118700"/>
              </a:lnSpc>
              <a:spcBef>
                <a:spcPts val="4"/>
              </a:spcBef>
              <a:buSzPct val="90322"/>
              <a:buChar char="●"/>
              <a:tabLst>
                <a:tab pos="323850" algn="l"/>
                <a:tab pos="324326" algn="l"/>
              </a:tabLst>
            </a:pPr>
            <a:r>
              <a:rPr lang="en-IN" sz="1400" spc="15" dirty="0"/>
              <a:t>Disk </a:t>
            </a:r>
            <a:r>
              <a:rPr lang="en-IN" sz="1400" spc="-8" dirty="0"/>
              <a:t>Management </a:t>
            </a:r>
            <a:r>
              <a:rPr lang="en-IN" sz="1400" spc="15" dirty="0"/>
              <a:t>is </a:t>
            </a:r>
            <a:r>
              <a:rPr lang="en-IN" sz="1400" dirty="0"/>
              <a:t>not </a:t>
            </a:r>
            <a:r>
              <a:rPr lang="en-IN" sz="1400" spc="15" dirty="0"/>
              <a:t>as </a:t>
            </a:r>
            <a:r>
              <a:rPr lang="en-IN" sz="1400" dirty="0"/>
              <a:t>powerful </a:t>
            </a:r>
            <a:r>
              <a:rPr lang="en-IN" sz="1400" spc="15" dirty="0"/>
              <a:t>as  </a:t>
            </a:r>
            <a:r>
              <a:rPr lang="en-IN" sz="1400" spc="-11" dirty="0"/>
              <a:t>MiniTool </a:t>
            </a:r>
            <a:r>
              <a:rPr lang="en-IN" sz="1400" spc="15" dirty="0"/>
              <a:t>Partition </a:t>
            </a:r>
            <a:r>
              <a:rPr lang="en-IN" sz="1400" spc="11" dirty="0"/>
              <a:t>Wizard </a:t>
            </a:r>
            <a:r>
              <a:rPr lang="en-IN" sz="1400" spc="15" dirty="0"/>
              <a:t>Free </a:t>
            </a:r>
            <a:r>
              <a:rPr lang="en-IN" sz="1400" spc="4" dirty="0"/>
              <a:t>Edition, </a:t>
            </a:r>
            <a:r>
              <a:rPr lang="en-IN" sz="1400" spc="-19" dirty="0"/>
              <a:t>but </a:t>
            </a:r>
            <a:r>
              <a:rPr lang="en-IN" sz="1400" spc="15" dirty="0"/>
              <a:t>as </a:t>
            </a:r>
            <a:r>
              <a:rPr lang="en-IN" sz="1400" spc="11" dirty="0"/>
              <a:t>a  Windows </a:t>
            </a:r>
            <a:r>
              <a:rPr lang="en-IN" sz="1400" spc="-4" dirty="0"/>
              <a:t>built-in </a:t>
            </a:r>
            <a:r>
              <a:rPr lang="en-IN" sz="1400" spc="8" dirty="0"/>
              <a:t>partition </a:t>
            </a:r>
            <a:r>
              <a:rPr lang="en-IN" sz="1400" spc="-15" dirty="0"/>
              <a:t>manager, </a:t>
            </a:r>
            <a:r>
              <a:rPr lang="en-IN" sz="1400" spc="11" dirty="0"/>
              <a:t>it </a:t>
            </a:r>
            <a:r>
              <a:rPr lang="en-IN" sz="1400" spc="23" dirty="0"/>
              <a:t>can  </a:t>
            </a:r>
            <a:r>
              <a:rPr lang="en-IN" sz="1400" spc="-4" dirty="0"/>
              <a:t>complete most </a:t>
            </a:r>
            <a:r>
              <a:rPr lang="en-IN" sz="1400" spc="-11" dirty="0"/>
              <a:t>simple </a:t>
            </a:r>
            <a:r>
              <a:rPr lang="en-IN" sz="1400" spc="4" dirty="0"/>
              <a:t>and </a:t>
            </a:r>
            <a:r>
              <a:rPr lang="en-IN" sz="1400" spc="11" dirty="0"/>
              <a:t>basic partition  </a:t>
            </a:r>
            <a:r>
              <a:rPr lang="en-IN" sz="1400" spc="-11" dirty="0"/>
              <a:t>managements </a:t>
            </a:r>
            <a:r>
              <a:rPr lang="en-IN" sz="1400" spc="-8" dirty="0"/>
              <a:t>like </a:t>
            </a:r>
            <a:r>
              <a:rPr lang="en-IN" sz="1400" spc="19" dirty="0"/>
              <a:t>create </a:t>
            </a:r>
            <a:r>
              <a:rPr lang="en-IN" sz="1400" spc="8" dirty="0"/>
              <a:t>partition, </a:t>
            </a:r>
            <a:r>
              <a:rPr lang="en-IN" sz="1400" dirty="0"/>
              <a:t>delete  </a:t>
            </a:r>
            <a:r>
              <a:rPr lang="en-IN" sz="1400" spc="8" dirty="0"/>
              <a:t>partition, </a:t>
            </a:r>
            <a:r>
              <a:rPr lang="en-IN" sz="1400" dirty="0"/>
              <a:t>format </a:t>
            </a:r>
            <a:r>
              <a:rPr lang="en-IN" sz="1400" spc="8" dirty="0"/>
              <a:t>partition,</a:t>
            </a:r>
            <a:r>
              <a:rPr lang="en-IN" sz="1400" spc="225" dirty="0"/>
              <a:t> </a:t>
            </a:r>
            <a:r>
              <a:rPr lang="en-IN" sz="1400" spc="19" dirty="0"/>
              <a:t>etc.</a:t>
            </a:r>
            <a:endParaRPr lang="en-IN" sz="1400" dirty="0"/>
          </a:p>
        </p:txBody>
      </p:sp>
      <p:sp>
        <p:nvSpPr>
          <p:cNvPr id="6" name="object 4">
            <a:extLst>
              <a:ext uri="{FF2B5EF4-FFF2-40B4-BE49-F238E27FC236}">
                <a16:creationId xmlns:a16="http://schemas.microsoft.com/office/drawing/2014/main" id="{C3BE46CB-E635-43CE-ADE2-FB8FEF49C444}"/>
              </a:ext>
            </a:extLst>
          </p:cNvPr>
          <p:cNvSpPr/>
          <p:nvPr/>
        </p:nvSpPr>
        <p:spPr>
          <a:xfrm>
            <a:off x="4564857" y="1428750"/>
            <a:ext cx="4579144" cy="2828925"/>
          </a:xfrm>
          <a:prstGeom prst="rect">
            <a:avLst/>
          </a:prstGeom>
          <a:blipFill>
            <a:blip r:embed="rId3" cstate="print"/>
            <a:stretch>
              <a:fillRect/>
            </a:stretch>
          </a:blipFill>
        </p:spPr>
        <p:txBody>
          <a:bodyPr wrap="square" lIns="0" tIns="0" rIns="0" bIns="0" rtlCol="0"/>
          <a:lstStyle/>
          <a:p>
            <a:endParaRPr sz="1050" dirty="0"/>
          </a:p>
        </p:txBody>
      </p:sp>
    </p:spTree>
    <p:extLst>
      <p:ext uri="{BB962C8B-B14F-4D97-AF65-F5344CB8AC3E}">
        <p14:creationId xmlns:p14="http://schemas.microsoft.com/office/powerpoint/2010/main" val="205470971"/>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Shape 3470"/>
        <p:cNvGrpSpPr/>
        <p:nvPr/>
      </p:nvGrpSpPr>
      <p:grpSpPr>
        <a:xfrm>
          <a:off x="0" y="0"/>
          <a:ext cx="0" cy="0"/>
          <a:chOff x="0" y="0"/>
          <a:chExt cx="0" cy="0"/>
        </a:xfrm>
      </p:grpSpPr>
      <p:sp>
        <p:nvSpPr>
          <p:cNvPr id="3471" name="Google Shape;3471;p382"/>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472" name="Google Shape;3472;p382"/>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Features of Routers</a:t>
            </a:r>
            <a:endParaRPr/>
          </a:p>
        </p:txBody>
      </p:sp>
      <p:sp>
        <p:nvSpPr>
          <p:cNvPr id="3473" name="Google Shape;3473;p382"/>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A router works on the third layer (network layer)  of OSI model</a:t>
            </a:r>
            <a:endParaRPr/>
          </a:p>
          <a:p>
            <a:pPr marL="457200" lvl="0" indent="-317500" algn="l" rtl="0">
              <a:spcBef>
                <a:spcPts val="0"/>
              </a:spcBef>
              <a:spcAft>
                <a:spcPts val="0"/>
              </a:spcAft>
              <a:buSzPts val="1400"/>
              <a:buChar char="●"/>
            </a:pPr>
            <a:r>
              <a:rPr lang="en"/>
              <a:t>It allows the users to connect to several LAN and WAN .</a:t>
            </a:r>
            <a:endParaRPr/>
          </a:p>
          <a:p>
            <a:pPr marL="457200" lvl="0" indent="-317500" algn="l" rtl="0">
              <a:spcBef>
                <a:spcPts val="0"/>
              </a:spcBef>
              <a:spcAft>
                <a:spcPts val="0"/>
              </a:spcAft>
              <a:buSzPts val="1400"/>
              <a:buChar char="●"/>
            </a:pPr>
            <a:r>
              <a:rPr lang="en"/>
              <a:t>Routers are capable of routing the traffic in a large networking system by subnetting .</a:t>
            </a:r>
            <a:endParaRPr/>
          </a:p>
          <a:p>
            <a:pPr marL="457200" lvl="0" indent="-317500" algn="l" rtl="0">
              <a:spcBef>
                <a:spcPts val="0"/>
              </a:spcBef>
              <a:spcAft>
                <a:spcPts val="0"/>
              </a:spcAft>
              <a:buSzPts val="1400"/>
              <a:buChar char="●"/>
            </a:pPr>
            <a:r>
              <a:rPr lang="en"/>
              <a:t>Routers provide the redundancy as it always works in master and slave mode.</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474" name="Google Shape;3474;p382"/>
          <p:cNvPicPr preferRelativeResize="0"/>
          <p:nvPr/>
        </p:nvPicPr>
        <p:blipFill>
          <a:blip r:embed="rId3">
            <a:alphaModFix/>
          </a:blip>
          <a:stretch>
            <a:fillRect/>
          </a:stretch>
        </p:blipFill>
        <p:spPr>
          <a:xfrm>
            <a:off x="4572000" y="1294520"/>
            <a:ext cx="4539926" cy="2554465"/>
          </a:xfrm>
          <a:prstGeom prst="rect">
            <a:avLst/>
          </a:prstGeom>
          <a:noFill/>
          <a:ln>
            <a:noFill/>
          </a:ln>
        </p:spPr>
      </p:pic>
      <p:sp>
        <p:nvSpPr>
          <p:cNvPr id="3475" name="Google Shape;3475;p382"/>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https://www.lifewire.com/what-is-a-router-2618162</a:t>
            </a:r>
            <a:endParaRPr/>
          </a:p>
          <a:p>
            <a:pPr marL="0" lvl="0" indent="0" algn="l" rtl="0">
              <a:spcBef>
                <a:spcPts val="1600"/>
              </a:spcBef>
              <a:spcAft>
                <a:spcPts val="1600"/>
              </a:spcAft>
              <a:buNone/>
            </a:pPr>
            <a:endParaRPr/>
          </a:p>
        </p:txBody>
      </p:sp>
    </p:spTree>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Shape 3479"/>
        <p:cNvGrpSpPr/>
        <p:nvPr/>
      </p:nvGrpSpPr>
      <p:grpSpPr>
        <a:xfrm>
          <a:off x="0" y="0"/>
          <a:ext cx="0" cy="0"/>
          <a:chOff x="0" y="0"/>
          <a:chExt cx="0" cy="0"/>
        </a:xfrm>
      </p:grpSpPr>
      <p:sp>
        <p:nvSpPr>
          <p:cNvPr id="3480" name="Google Shape;3480;p383"/>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481" name="Google Shape;3481;p383"/>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Routers (Wireless Router)</a:t>
            </a:r>
            <a:endParaRPr/>
          </a:p>
        </p:txBody>
      </p:sp>
      <p:sp>
        <p:nvSpPr>
          <p:cNvPr id="3482" name="Google Shape;3482;p383"/>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They used to offer a wifi connectivity to laptop , smartphones and other devices.</a:t>
            </a:r>
            <a:endParaRPr/>
          </a:p>
          <a:p>
            <a:pPr marL="457200" lvl="0" indent="-317500" algn="l" rtl="0">
              <a:spcBef>
                <a:spcPts val="0"/>
              </a:spcBef>
              <a:spcAft>
                <a:spcPts val="0"/>
              </a:spcAft>
              <a:buSzPts val="1400"/>
              <a:buChar char="●"/>
            </a:pPr>
            <a:r>
              <a:rPr lang="en"/>
              <a:t>Wireless routers are capable of generating a wireless signal in your home or office. </a:t>
            </a:r>
            <a:endParaRPr/>
          </a:p>
          <a:p>
            <a:pPr marL="457200" lvl="0" indent="-317500" algn="l" rtl="0">
              <a:spcBef>
                <a:spcPts val="0"/>
              </a:spcBef>
              <a:spcAft>
                <a:spcPts val="0"/>
              </a:spcAft>
              <a:buSzPts val="1400"/>
              <a:buChar char="●"/>
            </a:pPr>
            <a:r>
              <a:rPr lang="en"/>
              <a:t>If the connection is indoors , the range of wireless router is 150 feet and when the connection is outdoors ,the  range is upto 300 feet.</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483" name="Google Shape;3483;p383"/>
          <p:cNvPicPr preferRelativeResize="0"/>
          <p:nvPr/>
        </p:nvPicPr>
        <p:blipFill>
          <a:blip r:embed="rId3">
            <a:alphaModFix/>
          </a:blip>
          <a:stretch>
            <a:fillRect/>
          </a:stretch>
        </p:blipFill>
        <p:spPr>
          <a:xfrm>
            <a:off x="4572000" y="1294520"/>
            <a:ext cx="4539926" cy="2554465"/>
          </a:xfrm>
          <a:prstGeom prst="rect">
            <a:avLst/>
          </a:prstGeom>
          <a:noFill/>
          <a:ln>
            <a:noFill/>
          </a:ln>
        </p:spPr>
      </p:pic>
      <p:sp>
        <p:nvSpPr>
          <p:cNvPr id="3484" name="Google Shape;3484;p383"/>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https://www.lifewire.com/what-is-a-router-2618162</a:t>
            </a:r>
            <a:endParaRPr/>
          </a:p>
          <a:p>
            <a:pPr marL="0" lvl="0" indent="0" algn="l" rtl="0">
              <a:spcBef>
                <a:spcPts val="1600"/>
              </a:spcBef>
              <a:spcAft>
                <a:spcPts val="1600"/>
              </a:spcAft>
              <a:buNone/>
            </a:pPr>
            <a:endParaRPr/>
          </a:p>
        </p:txBody>
      </p:sp>
    </p:spTree>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Shape 3488"/>
        <p:cNvGrpSpPr/>
        <p:nvPr/>
      </p:nvGrpSpPr>
      <p:grpSpPr>
        <a:xfrm>
          <a:off x="0" y="0"/>
          <a:ext cx="0" cy="0"/>
          <a:chOff x="0" y="0"/>
          <a:chExt cx="0" cy="0"/>
        </a:xfrm>
      </p:grpSpPr>
      <p:sp>
        <p:nvSpPr>
          <p:cNvPr id="3489" name="Google Shape;3489;p384"/>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490" name="Google Shape;3490;p384"/>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Routers (BRouter)</a:t>
            </a:r>
            <a:endParaRPr/>
          </a:p>
        </p:txBody>
      </p:sp>
      <p:sp>
        <p:nvSpPr>
          <p:cNvPr id="3491" name="Google Shape;3491;p384"/>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is the combination of bridge and the router.</a:t>
            </a:r>
            <a:endParaRPr/>
          </a:p>
          <a:p>
            <a:pPr marL="457200" lvl="0" indent="-317500" algn="l" rtl="0">
              <a:spcBef>
                <a:spcPts val="0"/>
              </a:spcBef>
              <a:spcAft>
                <a:spcPts val="0"/>
              </a:spcAft>
              <a:buSzPts val="1400"/>
              <a:buChar char="●"/>
            </a:pPr>
            <a:r>
              <a:rPr lang="en"/>
              <a:t>It allows the transferring the data between network  like a bridge and like a router , it can also route the data within the network to the individual systems.</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492" name="Google Shape;3492;p384"/>
          <p:cNvPicPr preferRelativeResize="0"/>
          <p:nvPr/>
        </p:nvPicPr>
        <p:blipFill>
          <a:blip r:embed="rId3">
            <a:alphaModFix/>
          </a:blip>
          <a:stretch>
            <a:fillRect/>
          </a:stretch>
        </p:blipFill>
        <p:spPr>
          <a:xfrm>
            <a:off x="4572000" y="1294898"/>
            <a:ext cx="4539926" cy="2553709"/>
          </a:xfrm>
          <a:prstGeom prst="rect">
            <a:avLst/>
          </a:prstGeom>
          <a:noFill/>
          <a:ln>
            <a:noFill/>
          </a:ln>
        </p:spPr>
      </p:pic>
      <p:sp>
        <p:nvSpPr>
          <p:cNvPr id="3493" name="Google Shape;3493;p384"/>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https://www.lifewire.com/what-is-a-router-2618162</a:t>
            </a:r>
            <a:endParaRPr/>
          </a:p>
          <a:p>
            <a:pPr marL="0" lvl="0" indent="0" algn="l" rtl="0">
              <a:spcBef>
                <a:spcPts val="1600"/>
              </a:spcBef>
              <a:spcAft>
                <a:spcPts val="1600"/>
              </a:spcAft>
              <a:buNone/>
            </a:pPr>
            <a:endParaRPr/>
          </a:p>
        </p:txBody>
      </p:sp>
    </p:spTree>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Shape 3497"/>
        <p:cNvGrpSpPr/>
        <p:nvPr/>
      </p:nvGrpSpPr>
      <p:grpSpPr>
        <a:xfrm>
          <a:off x="0" y="0"/>
          <a:ext cx="0" cy="0"/>
          <a:chOff x="0" y="0"/>
          <a:chExt cx="0" cy="0"/>
        </a:xfrm>
      </p:grpSpPr>
      <p:sp>
        <p:nvSpPr>
          <p:cNvPr id="3498" name="Google Shape;3498;p38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499" name="Google Shape;3499;p38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Routers (Core Router)</a:t>
            </a:r>
            <a:endParaRPr/>
          </a:p>
        </p:txBody>
      </p:sp>
      <p:sp>
        <p:nvSpPr>
          <p:cNvPr id="3500" name="Google Shape;3500;p38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is a router that can route the data within a network, but it is not able to route the data between the networks.</a:t>
            </a:r>
            <a:endParaRPr/>
          </a:p>
          <a:p>
            <a:pPr marL="457200" lvl="0" indent="-317500" algn="l" rtl="0">
              <a:spcBef>
                <a:spcPts val="0"/>
              </a:spcBef>
              <a:spcAft>
                <a:spcPts val="0"/>
              </a:spcAft>
              <a:buSzPts val="1400"/>
              <a:buChar char="●"/>
            </a:pPr>
            <a:r>
              <a:rPr lang="en"/>
              <a:t>It is a computer communication system device and the backbone of networks, as it helps to link all network devices.</a:t>
            </a:r>
            <a:endParaRPr/>
          </a:p>
          <a:p>
            <a:pPr marL="457200" lvl="0" indent="-317500" algn="l" rtl="0">
              <a:spcBef>
                <a:spcPts val="0"/>
              </a:spcBef>
              <a:spcAft>
                <a:spcPts val="0"/>
              </a:spcAft>
              <a:buSzPts val="1400"/>
              <a:buChar char="●"/>
            </a:pPr>
            <a:r>
              <a:rPr lang="en"/>
              <a:t>It is used by Internet Service Providers (ISPs).</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01" name="Google Shape;3501;p385"/>
          <p:cNvPicPr preferRelativeResize="0"/>
          <p:nvPr/>
        </p:nvPicPr>
        <p:blipFill>
          <a:blip r:embed="rId3">
            <a:alphaModFix/>
          </a:blip>
          <a:stretch>
            <a:fillRect/>
          </a:stretch>
        </p:blipFill>
        <p:spPr>
          <a:xfrm>
            <a:off x="4572000" y="998511"/>
            <a:ext cx="4539927" cy="3146484"/>
          </a:xfrm>
          <a:prstGeom prst="rect">
            <a:avLst/>
          </a:prstGeom>
          <a:noFill/>
          <a:ln>
            <a:noFill/>
          </a:ln>
        </p:spPr>
      </p:pic>
      <p:sp>
        <p:nvSpPr>
          <p:cNvPr id="3502" name="Google Shape;3502;p385"/>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https://www.lifewire.com/what-is-a-router-2618162</a:t>
            </a:r>
            <a:endParaRPr/>
          </a:p>
          <a:p>
            <a:pPr marL="0" lvl="0" indent="0" algn="l" rtl="0">
              <a:spcBef>
                <a:spcPts val="1600"/>
              </a:spcBef>
              <a:spcAft>
                <a:spcPts val="1600"/>
              </a:spcAft>
              <a:buNone/>
            </a:pPr>
            <a:endParaRPr/>
          </a:p>
        </p:txBody>
      </p:sp>
    </p:spTree>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Shape 3506"/>
        <p:cNvGrpSpPr/>
        <p:nvPr/>
      </p:nvGrpSpPr>
      <p:grpSpPr>
        <a:xfrm>
          <a:off x="0" y="0"/>
          <a:ext cx="0" cy="0"/>
          <a:chOff x="0" y="0"/>
          <a:chExt cx="0" cy="0"/>
        </a:xfrm>
      </p:grpSpPr>
      <p:sp>
        <p:nvSpPr>
          <p:cNvPr id="3507" name="Google Shape;3507;p38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508" name="Google Shape;3508;p38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Routers (Edge Router)</a:t>
            </a:r>
            <a:endParaRPr/>
          </a:p>
        </p:txBody>
      </p:sp>
      <p:sp>
        <p:nvSpPr>
          <p:cNvPr id="3509" name="Google Shape;3509;p386"/>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An edge router is a lower-capacity device that is placed at the boundary of a network.</a:t>
            </a:r>
            <a:endParaRPr/>
          </a:p>
          <a:p>
            <a:pPr marL="457200" lvl="0" indent="-317500" algn="l" rtl="0">
              <a:spcBef>
                <a:spcPts val="0"/>
              </a:spcBef>
              <a:spcAft>
                <a:spcPts val="0"/>
              </a:spcAft>
              <a:buSzPts val="1400"/>
              <a:buChar char="●"/>
            </a:pPr>
            <a:r>
              <a:rPr lang="en"/>
              <a:t>It is also known as an access router.</a:t>
            </a:r>
            <a:endParaRPr/>
          </a:p>
          <a:p>
            <a:pPr marL="457200" lvl="0" indent="-317500" algn="l" rtl="0">
              <a:spcBef>
                <a:spcPts val="0"/>
              </a:spcBef>
              <a:spcAft>
                <a:spcPts val="0"/>
              </a:spcAft>
              <a:buSzPts val="1400"/>
              <a:buChar char="●"/>
            </a:pPr>
            <a:r>
              <a:rPr lang="en"/>
              <a:t>It allows a internal network to connect to the external network.</a:t>
            </a:r>
            <a:endParaRPr/>
          </a:p>
          <a:p>
            <a:pPr marL="457200" lvl="0" indent="-317500" algn="l" rtl="0">
              <a:spcBef>
                <a:spcPts val="0"/>
              </a:spcBef>
              <a:spcAft>
                <a:spcPts val="0"/>
              </a:spcAft>
              <a:buSzPts val="1400"/>
              <a:buChar char="●"/>
            </a:pPr>
            <a:r>
              <a:rPr lang="en"/>
              <a:t>It uses bgp(border gateway protocol) for communication.</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10" name="Google Shape;3510;p386"/>
          <p:cNvPicPr preferRelativeResize="0"/>
          <p:nvPr/>
        </p:nvPicPr>
        <p:blipFill>
          <a:blip r:embed="rId3">
            <a:alphaModFix/>
          </a:blip>
          <a:stretch>
            <a:fillRect/>
          </a:stretch>
        </p:blipFill>
        <p:spPr>
          <a:xfrm>
            <a:off x="4572000" y="1361561"/>
            <a:ext cx="4539927" cy="2420383"/>
          </a:xfrm>
          <a:prstGeom prst="rect">
            <a:avLst/>
          </a:prstGeom>
          <a:noFill/>
          <a:ln>
            <a:noFill/>
          </a:ln>
        </p:spPr>
      </p:pic>
      <p:sp>
        <p:nvSpPr>
          <p:cNvPr id="3511" name="Google Shape;3511;p386"/>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https://www.technodabbler.com/edge-router-x/</a:t>
            </a:r>
            <a:endParaRPr/>
          </a:p>
          <a:p>
            <a:pPr marL="0" lvl="0" indent="0" algn="l" rtl="0">
              <a:spcBef>
                <a:spcPts val="1600"/>
              </a:spcBef>
              <a:spcAft>
                <a:spcPts val="1600"/>
              </a:spcAft>
              <a:buNone/>
            </a:pPr>
            <a:endParaRPr/>
          </a:p>
        </p:txBody>
      </p:sp>
    </p:spTree>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Shape 3515"/>
        <p:cNvGrpSpPr/>
        <p:nvPr/>
      </p:nvGrpSpPr>
      <p:grpSpPr>
        <a:xfrm>
          <a:off x="0" y="0"/>
          <a:ext cx="0" cy="0"/>
          <a:chOff x="0" y="0"/>
          <a:chExt cx="0" cy="0"/>
        </a:xfrm>
      </p:grpSpPr>
      <p:sp>
        <p:nvSpPr>
          <p:cNvPr id="3516" name="Google Shape;3516;p38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517" name="Google Shape;3517;p38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Routers (Broadband Router)</a:t>
            </a:r>
            <a:endParaRPr/>
          </a:p>
        </p:txBody>
      </p:sp>
      <p:sp>
        <p:nvSpPr>
          <p:cNvPr id="3518" name="Google Shape;3518;p387"/>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Broadband routers are used to provide high speed internet access to computers.</a:t>
            </a:r>
            <a:endParaRPr/>
          </a:p>
          <a:p>
            <a:pPr marL="457200" lvl="0" indent="-317500" algn="l" rtl="0">
              <a:spcBef>
                <a:spcPts val="0"/>
              </a:spcBef>
              <a:spcAft>
                <a:spcPts val="0"/>
              </a:spcAft>
              <a:buSzPts val="1400"/>
              <a:buChar char="●"/>
            </a:pPr>
            <a:r>
              <a:rPr lang="en"/>
              <a:t>It is needed when you connect to the internet through phone and use voice over IP technology (VOIP).</a:t>
            </a:r>
            <a:endParaRPr/>
          </a:p>
          <a:p>
            <a:pPr marL="457200" lvl="0" indent="-317500" algn="l" rtl="0">
              <a:spcBef>
                <a:spcPts val="0"/>
              </a:spcBef>
              <a:spcAft>
                <a:spcPts val="0"/>
              </a:spcAft>
              <a:buSzPts val="1400"/>
              <a:buChar char="●"/>
            </a:pPr>
            <a:r>
              <a:rPr lang="en"/>
              <a:t>It is configured and provided by the Internet Service Provider (ISP).</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19" name="Google Shape;3519;p387"/>
          <p:cNvPicPr preferRelativeResize="0"/>
          <p:nvPr/>
        </p:nvPicPr>
        <p:blipFill>
          <a:blip r:embed="rId3">
            <a:alphaModFix/>
          </a:blip>
          <a:stretch>
            <a:fillRect/>
          </a:stretch>
        </p:blipFill>
        <p:spPr>
          <a:xfrm>
            <a:off x="4572000" y="1058443"/>
            <a:ext cx="4539931" cy="3026621"/>
          </a:xfrm>
          <a:prstGeom prst="rect">
            <a:avLst/>
          </a:prstGeom>
          <a:noFill/>
          <a:ln>
            <a:noFill/>
          </a:ln>
        </p:spPr>
      </p:pic>
      <p:sp>
        <p:nvSpPr>
          <p:cNvPr id="3520" name="Google Shape;3520;p387"/>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https://www.technodabbler.com/edge-router-x/</a:t>
            </a:r>
            <a:endParaRPr/>
          </a:p>
          <a:p>
            <a:pPr marL="0" lvl="0" indent="0" algn="l" rtl="0">
              <a:spcBef>
                <a:spcPts val="1600"/>
              </a:spcBef>
              <a:spcAft>
                <a:spcPts val="1600"/>
              </a:spcAft>
              <a:buNone/>
            </a:pPr>
            <a:endParaRPr/>
          </a:p>
        </p:txBody>
      </p:sp>
    </p:spTree>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Shape 3524"/>
        <p:cNvGrpSpPr/>
        <p:nvPr/>
      </p:nvGrpSpPr>
      <p:grpSpPr>
        <a:xfrm>
          <a:off x="0" y="0"/>
          <a:ext cx="0" cy="0"/>
          <a:chOff x="0" y="0"/>
          <a:chExt cx="0" cy="0"/>
        </a:xfrm>
      </p:grpSpPr>
      <p:sp>
        <p:nvSpPr>
          <p:cNvPr id="3525" name="Google Shape;3525;p388"/>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526" name="Google Shape;3526;p388"/>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Advantages of Routers</a:t>
            </a:r>
            <a:endParaRPr/>
          </a:p>
        </p:txBody>
      </p:sp>
      <p:sp>
        <p:nvSpPr>
          <p:cNvPr id="3527" name="Google Shape;3527;p388"/>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Security</a:t>
            </a:r>
            <a:endParaRPr/>
          </a:p>
          <a:p>
            <a:pPr marL="457200" lvl="0" indent="-317500" algn="l" rtl="0">
              <a:spcBef>
                <a:spcPts val="0"/>
              </a:spcBef>
              <a:spcAft>
                <a:spcPts val="0"/>
              </a:spcAft>
              <a:buSzPts val="1400"/>
              <a:buChar char="●"/>
            </a:pPr>
            <a:r>
              <a:rPr lang="en"/>
              <a:t>Performance enhancement</a:t>
            </a:r>
            <a:endParaRPr/>
          </a:p>
          <a:p>
            <a:pPr marL="457200" lvl="0" indent="-317500" algn="l" rtl="0">
              <a:spcBef>
                <a:spcPts val="0"/>
              </a:spcBef>
              <a:spcAft>
                <a:spcPts val="0"/>
              </a:spcAft>
              <a:buSzPts val="1400"/>
              <a:buChar char="●"/>
            </a:pPr>
            <a:r>
              <a:rPr lang="en"/>
              <a:t>Reliability</a:t>
            </a:r>
            <a:endParaRPr/>
          </a:p>
          <a:p>
            <a:pPr marL="457200" lvl="0" indent="-317500" algn="l" rtl="0">
              <a:spcBef>
                <a:spcPts val="0"/>
              </a:spcBef>
              <a:spcAft>
                <a:spcPts val="0"/>
              </a:spcAft>
              <a:buSzPts val="1400"/>
              <a:buChar char="●"/>
            </a:pPr>
            <a:r>
              <a:rPr lang="en"/>
              <a:t>Networking Range</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28" name="Google Shape;3528;p388"/>
          <p:cNvPicPr preferRelativeResize="0"/>
          <p:nvPr/>
        </p:nvPicPr>
        <p:blipFill>
          <a:blip r:embed="rId3">
            <a:alphaModFix/>
          </a:blip>
          <a:stretch>
            <a:fillRect/>
          </a:stretch>
        </p:blipFill>
        <p:spPr>
          <a:xfrm>
            <a:off x="4572000" y="1294520"/>
            <a:ext cx="4539926" cy="2554465"/>
          </a:xfrm>
          <a:prstGeom prst="rect">
            <a:avLst/>
          </a:prstGeom>
          <a:noFill/>
          <a:ln>
            <a:noFill/>
          </a:ln>
        </p:spPr>
      </p:pic>
      <p:sp>
        <p:nvSpPr>
          <p:cNvPr id="3529" name="Google Shape;3529;p388"/>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https://www.lifewire.com/what-is-a-router-2618162</a:t>
            </a:r>
            <a:endParaRPr/>
          </a:p>
          <a:p>
            <a:pPr marL="0" lvl="0" indent="0" algn="l" rtl="0">
              <a:spcBef>
                <a:spcPts val="1600"/>
              </a:spcBef>
              <a:spcAft>
                <a:spcPts val="1600"/>
              </a:spcAft>
              <a:buNone/>
            </a:pPr>
            <a:endParaRPr/>
          </a:p>
        </p:txBody>
      </p:sp>
    </p:spTree>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Shape 3533"/>
        <p:cNvGrpSpPr/>
        <p:nvPr/>
      </p:nvGrpSpPr>
      <p:grpSpPr>
        <a:xfrm>
          <a:off x="0" y="0"/>
          <a:ext cx="0" cy="0"/>
          <a:chOff x="0" y="0"/>
          <a:chExt cx="0" cy="0"/>
        </a:xfrm>
      </p:grpSpPr>
      <p:sp>
        <p:nvSpPr>
          <p:cNvPr id="3534" name="Google Shape;3534;p38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Routers</a:t>
            </a:r>
            <a:endParaRPr/>
          </a:p>
        </p:txBody>
      </p:sp>
      <p:sp>
        <p:nvSpPr>
          <p:cNvPr id="3535" name="Google Shape;3535;p38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Disadvantages of Routers</a:t>
            </a:r>
            <a:endParaRPr/>
          </a:p>
        </p:txBody>
      </p:sp>
      <p:sp>
        <p:nvSpPr>
          <p:cNvPr id="3536" name="Google Shape;3536;p38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They operates on routable network protocols.</a:t>
            </a:r>
            <a:endParaRPr/>
          </a:p>
          <a:p>
            <a:pPr marL="457200" lvl="0" indent="-317500" algn="l" rtl="0">
              <a:spcBef>
                <a:spcPts val="0"/>
              </a:spcBef>
              <a:spcAft>
                <a:spcPts val="0"/>
              </a:spcAft>
              <a:buSzPts val="1400"/>
              <a:buChar char="●"/>
            </a:pPr>
            <a:r>
              <a:rPr lang="en"/>
              <a:t>They are expensive.</a:t>
            </a:r>
            <a:endParaRPr/>
          </a:p>
          <a:p>
            <a:pPr marL="457200" lvl="0" indent="-317500" algn="l" rtl="0">
              <a:spcBef>
                <a:spcPts val="0"/>
              </a:spcBef>
              <a:spcAft>
                <a:spcPts val="0"/>
              </a:spcAft>
              <a:buSzPts val="1400"/>
              <a:buChar char="●"/>
            </a:pPr>
            <a:r>
              <a:rPr lang="en"/>
              <a:t>They are slower as they need to analyse from layer 1 throw layer 3 of OSI model.</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37" name="Google Shape;3537;p389"/>
          <p:cNvPicPr preferRelativeResize="0"/>
          <p:nvPr/>
        </p:nvPicPr>
        <p:blipFill>
          <a:blip r:embed="rId3">
            <a:alphaModFix/>
          </a:blip>
          <a:stretch>
            <a:fillRect/>
          </a:stretch>
        </p:blipFill>
        <p:spPr>
          <a:xfrm>
            <a:off x="4572000" y="1294520"/>
            <a:ext cx="4539926" cy="2554465"/>
          </a:xfrm>
          <a:prstGeom prst="rect">
            <a:avLst/>
          </a:prstGeom>
          <a:noFill/>
          <a:ln>
            <a:noFill/>
          </a:ln>
        </p:spPr>
      </p:pic>
      <p:sp>
        <p:nvSpPr>
          <p:cNvPr id="3538" name="Google Shape;3538;p389"/>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https://www.lifewire.com/what-is-a-router-2618162</a:t>
            </a:r>
            <a:endParaRPr/>
          </a:p>
          <a:p>
            <a:pPr marL="0" lvl="0" indent="0" algn="l" rtl="0">
              <a:spcBef>
                <a:spcPts val="1600"/>
              </a:spcBef>
              <a:spcAft>
                <a:spcPts val="1600"/>
              </a:spcAft>
              <a:buNone/>
            </a:pPr>
            <a:endParaRPr/>
          </a:p>
        </p:txBody>
      </p:sp>
    </p:spTree>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Shape 3542"/>
        <p:cNvGrpSpPr/>
        <p:nvPr/>
      </p:nvGrpSpPr>
      <p:grpSpPr>
        <a:xfrm>
          <a:off x="0" y="0"/>
          <a:ext cx="0" cy="0"/>
          <a:chOff x="0" y="0"/>
          <a:chExt cx="0" cy="0"/>
        </a:xfrm>
      </p:grpSpPr>
      <p:sp>
        <p:nvSpPr>
          <p:cNvPr id="3543" name="Google Shape;3543;p390"/>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Bridges</a:t>
            </a:r>
            <a:endParaRPr/>
          </a:p>
        </p:txBody>
      </p:sp>
      <p:sp>
        <p:nvSpPr>
          <p:cNvPr id="3544" name="Google Shape;3544;p390"/>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bridges</a:t>
            </a:r>
            <a:endParaRPr/>
          </a:p>
        </p:txBody>
      </p:sp>
      <p:sp>
        <p:nvSpPr>
          <p:cNvPr id="3545" name="Google Shape;3545;p390"/>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A networking Bridge is a device that divides  a network into the segments.</a:t>
            </a:r>
            <a:endParaRPr/>
          </a:p>
          <a:p>
            <a:pPr marL="457200" lvl="0" indent="-317500" algn="l" rtl="0">
              <a:spcBef>
                <a:spcPts val="0"/>
              </a:spcBef>
              <a:spcAft>
                <a:spcPts val="0"/>
              </a:spcAft>
              <a:buSzPts val="1400"/>
              <a:buChar char="●"/>
            </a:pPr>
            <a:r>
              <a:rPr lang="en"/>
              <a:t>Each segment represent a separate collision domain , &amp; each </a:t>
            </a:r>
            <a:r>
              <a:rPr lang="en">
                <a:solidFill>
                  <a:schemeClr val="dk1"/>
                </a:solidFill>
              </a:rPr>
              <a:t>collision domain has its own separate bandwidth</a:t>
            </a:r>
            <a:r>
              <a:rPr lang="en"/>
              <a:t> </a:t>
            </a:r>
            <a:endParaRPr/>
          </a:p>
          <a:p>
            <a:pPr marL="457200" lvl="0" indent="-317500" algn="l" rtl="0">
              <a:spcBef>
                <a:spcPts val="0"/>
              </a:spcBef>
              <a:spcAft>
                <a:spcPts val="0"/>
              </a:spcAft>
              <a:buSzPts val="1400"/>
              <a:buChar char="●"/>
            </a:pPr>
            <a:r>
              <a:rPr lang="en"/>
              <a:t>A Bridge works at layer 2 (Data link layer) of the OSI Model.</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46" name="Google Shape;3546;p390"/>
          <p:cNvPicPr preferRelativeResize="0"/>
          <p:nvPr/>
        </p:nvPicPr>
        <p:blipFill>
          <a:blip r:embed="rId3">
            <a:alphaModFix/>
          </a:blip>
          <a:stretch>
            <a:fillRect/>
          </a:stretch>
        </p:blipFill>
        <p:spPr>
          <a:xfrm>
            <a:off x="4572000" y="1289327"/>
            <a:ext cx="4539926" cy="2564853"/>
          </a:xfrm>
          <a:prstGeom prst="rect">
            <a:avLst/>
          </a:prstGeom>
          <a:noFill/>
          <a:ln>
            <a:noFill/>
          </a:ln>
        </p:spPr>
      </p:pic>
      <p:sp>
        <p:nvSpPr>
          <p:cNvPr id="3547" name="Google Shape;3547;p390"/>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https://jackleachipt.wordpress.com/bridge/</a:t>
            </a:r>
            <a:endParaRPr/>
          </a:p>
          <a:p>
            <a:pPr marL="0" lvl="0" indent="0" algn="l" rtl="0">
              <a:spcBef>
                <a:spcPts val="1600"/>
              </a:spcBef>
              <a:spcAft>
                <a:spcPts val="1600"/>
              </a:spcAft>
              <a:buNone/>
            </a:pPr>
            <a:endParaRPr/>
          </a:p>
        </p:txBody>
      </p:sp>
    </p:spTree>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Shape 3551"/>
        <p:cNvGrpSpPr/>
        <p:nvPr/>
      </p:nvGrpSpPr>
      <p:grpSpPr>
        <a:xfrm>
          <a:off x="0" y="0"/>
          <a:ext cx="0" cy="0"/>
          <a:chOff x="0" y="0"/>
          <a:chExt cx="0" cy="0"/>
        </a:xfrm>
      </p:grpSpPr>
      <p:sp>
        <p:nvSpPr>
          <p:cNvPr id="3552" name="Google Shape;3552;p391"/>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Bridges</a:t>
            </a:r>
            <a:endParaRPr/>
          </a:p>
        </p:txBody>
      </p:sp>
      <p:sp>
        <p:nvSpPr>
          <p:cNvPr id="3553" name="Google Shape;3553;p391"/>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bridges (Transparent Bridge)</a:t>
            </a:r>
            <a:endParaRPr/>
          </a:p>
        </p:txBody>
      </p:sp>
      <p:sp>
        <p:nvSpPr>
          <p:cNvPr id="3554" name="Google Shape;3554;p391"/>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is an Invisible bridge in the computer network.</a:t>
            </a:r>
            <a:endParaRPr/>
          </a:p>
          <a:p>
            <a:pPr marL="457200" lvl="0" indent="-317500" algn="l" rtl="0">
              <a:spcBef>
                <a:spcPts val="0"/>
              </a:spcBef>
              <a:spcAft>
                <a:spcPts val="0"/>
              </a:spcAft>
              <a:buSzPts val="1400"/>
              <a:buChar char="●"/>
            </a:pPr>
            <a:r>
              <a:rPr lang="en"/>
              <a:t>The main function of this bridge is to block or forward the data depending on the MAC address.</a:t>
            </a:r>
            <a:endParaRPr/>
          </a:p>
          <a:p>
            <a:pPr marL="457200" lvl="0" indent="-317500" algn="l" rtl="0">
              <a:spcBef>
                <a:spcPts val="0"/>
              </a:spcBef>
              <a:spcAft>
                <a:spcPts val="0"/>
              </a:spcAft>
              <a:buSzPts val="1400"/>
              <a:buChar char="●"/>
            </a:pPr>
            <a:r>
              <a:rPr lang="en"/>
              <a:t>The other devices within the network are unaware of the existence of bridges.</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55" name="Google Shape;3555;p391"/>
          <p:cNvPicPr preferRelativeResize="0"/>
          <p:nvPr/>
        </p:nvPicPr>
        <p:blipFill>
          <a:blip r:embed="rId3">
            <a:alphaModFix/>
          </a:blip>
          <a:stretch>
            <a:fillRect/>
          </a:stretch>
        </p:blipFill>
        <p:spPr>
          <a:xfrm>
            <a:off x="4572000" y="1289327"/>
            <a:ext cx="4539926" cy="2564853"/>
          </a:xfrm>
          <a:prstGeom prst="rect">
            <a:avLst/>
          </a:prstGeom>
          <a:noFill/>
          <a:ln>
            <a:noFill/>
          </a:ln>
        </p:spPr>
      </p:pic>
      <p:sp>
        <p:nvSpPr>
          <p:cNvPr id="3556" name="Google Shape;3556;p391"/>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https://jackleachipt.wordpress.com/bridge/</a:t>
            </a:r>
            <a:endParaRPr/>
          </a:p>
          <a:p>
            <a:pPr marL="0" lvl="0" indent="0" algn="l" rtl="0">
              <a:spcBef>
                <a:spcPts val="1600"/>
              </a:spcBef>
              <a:spcAft>
                <a:spcPts val="160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602218" y="458914"/>
            <a:ext cx="3636169" cy="761586"/>
          </a:xfrm>
          <a:prstGeom prst="rect">
            <a:avLst/>
          </a:prstGeom>
        </p:spPr>
        <p:txBody>
          <a:bodyPr spcFirstLastPara="1" vert="horz" wrap="square" lIns="0" tIns="10001" rIns="0" bIns="0" rtlCol="0" anchor="t" anchorCtr="0">
            <a:spAutoFit/>
          </a:bodyPr>
          <a:lstStyle/>
          <a:p>
            <a:pPr marL="9049" marR="3810" indent="2381" algn="ctr">
              <a:spcBef>
                <a:spcPts val="79"/>
              </a:spcBef>
            </a:pPr>
            <a:r>
              <a:rPr spc="-4" dirty="0"/>
              <a:t>FDISK, </a:t>
            </a:r>
            <a:r>
              <a:rPr spc="-8" dirty="0"/>
              <a:t>Format, </a:t>
            </a:r>
            <a:r>
              <a:rPr spc="-11" dirty="0"/>
              <a:t>Scandisk</a:t>
            </a:r>
            <a:r>
              <a:rPr lang="en-IN" spc="-11" dirty="0"/>
              <a:t> commands</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913766" y="1351417"/>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Scandisk Command</a:t>
            </a:r>
            <a:endParaRPr lang="en-IN" sz="1800" dirty="0"/>
          </a:p>
        </p:txBody>
      </p:sp>
      <p:sp>
        <p:nvSpPr>
          <p:cNvPr id="4" name="object 3">
            <a:extLst>
              <a:ext uri="{FF2B5EF4-FFF2-40B4-BE49-F238E27FC236}">
                <a16:creationId xmlns:a16="http://schemas.microsoft.com/office/drawing/2014/main" id="{A71C6D0C-72BA-42C2-9403-5C8B995AB1B3}"/>
              </a:ext>
            </a:extLst>
          </p:cNvPr>
          <p:cNvSpPr txBox="1"/>
          <p:nvPr/>
        </p:nvSpPr>
        <p:spPr>
          <a:xfrm>
            <a:off x="527448" y="1850374"/>
            <a:ext cx="3517106" cy="2912336"/>
          </a:xfrm>
          <a:prstGeom prst="rect">
            <a:avLst/>
          </a:prstGeom>
        </p:spPr>
        <p:txBody>
          <a:bodyPr vert="horz" wrap="square" lIns="0" tIns="9525" rIns="0" bIns="0" rtlCol="0">
            <a:spAutoFit/>
          </a:bodyPr>
          <a:lstStyle/>
          <a:p>
            <a:pPr marL="323850" marR="51911" indent="-314801">
              <a:lnSpc>
                <a:spcPct val="119200"/>
              </a:lnSpc>
              <a:spcBef>
                <a:spcPts val="1050"/>
              </a:spcBef>
              <a:buSzPct val="90322"/>
              <a:buChar char="●"/>
              <a:tabLst>
                <a:tab pos="323850" algn="l"/>
                <a:tab pos="324326" algn="l"/>
              </a:tabLst>
            </a:pPr>
            <a:r>
              <a:rPr lang="en-IN" sz="1400" spc="11" dirty="0"/>
              <a:t>Scandisk </a:t>
            </a:r>
            <a:r>
              <a:rPr lang="en-IN" sz="1400" spc="23" dirty="0"/>
              <a:t>can </a:t>
            </a:r>
            <a:r>
              <a:rPr lang="en-IN" sz="1400" dirty="0"/>
              <a:t>improve </a:t>
            </a:r>
            <a:r>
              <a:rPr lang="en-IN" sz="1400" spc="-4" dirty="0"/>
              <a:t>the </a:t>
            </a:r>
            <a:r>
              <a:rPr lang="en-IN" sz="1400" dirty="0"/>
              <a:t>performance </a:t>
            </a:r>
            <a:r>
              <a:rPr lang="en-IN" sz="1400" spc="15" dirty="0"/>
              <a:t>of </a:t>
            </a:r>
            <a:r>
              <a:rPr lang="en-IN" sz="1400" spc="8" dirty="0"/>
              <a:t>your  </a:t>
            </a:r>
            <a:r>
              <a:rPr lang="en-IN" sz="1400" spc="4" dirty="0"/>
              <a:t>hard </a:t>
            </a:r>
            <a:r>
              <a:rPr lang="en-IN" sz="1400" spc="8" dirty="0"/>
              <a:t>drive </a:t>
            </a:r>
            <a:r>
              <a:rPr lang="en-IN" sz="1400" spc="4" dirty="0"/>
              <a:t>and </a:t>
            </a:r>
            <a:r>
              <a:rPr lang="en-IN" sz="1400" spc="-8" dirty="0"/>
              <a:t>help </a:t>
            </a:r>
            <a:r>
              <a:rPr lang="en-IN" sz="1400" dirty="0"/>
              <a:t>maintain </a:t>
            </a:r>
            <a:r>
              <a:rPr lang="en-IN" sz="1400" spc="-4" dirty="0"/>
              <a:t>the </a:t>
            </a:r>
            <a:r>
              <a:rPr lang="en-IN" sz="1400" spc="11" dirty="0"/>
              <a:t>Windows </a:t>
            </a:r>
            <a:r>
              <a:rPr lang="en-IN" sz="1400" dirty="0"/>
              <a:t>file  </a:t>
            </a:r>
            <a:r>
              <a:rPr lang="en-IN" sz="1400" spc="11" dirty="0"/>
              <a:t>system.</a:t>
            </a:r>
            <a:endParaRPr lang="en-IN" sz="1400" dirty="0"/>
          </a:p>
          <a:p>
            <a:pPr>
              <a:spcBef>
                <a:spcPts val="30"/>
              </a:spcBef>
              <a:buFont typeface="Arial"/>
              <a:buChar char="●"/>
            </a:pPr>
            <a:endParaRPr lang="en-IN" sz="2000" dirty="0"/>
          </a:p>
          <a:p>
            <a:pPr marL="9525"/>
            <a:r>
              <a:rPr lang="en-IN" sz="1400" spc="-15" dirty="0"/>
              <a:t>Command </a:t>
            </a:r>
            <a:r>
              <a:rPr lang="en-IN" sz="1400" spc="-8" dirty="0"/>
              <a:t>Prompt, </a:t>
            </a:r>
            <a:r>
              <a:rPr lang="en-IN" sz="1400" dirty="0"/>
              <a:t>follow </a:t>
            </a:r>
            <a:r>
              <a:rPr lang="en-IN" sz="1400" spc="11" dirty="0"/>
              <a:t>these</a:t>
            </a:r>
            <a:r>
              <a:rPr lang="en-IN" sz="1400" spc="-11" dirty="0"/>
              <a:t> </a:t>
            </a:r>
            <a:r>
              <a:rPr lang="en-IN" sz="1400" spc="11" dirty="0"/>
              <a:t>steps:</a:t>
            </a:r>
            <a:endParaRPr lang="en-IN" sz="1400" dirty="0"/>
          </a:p>
          <a:p>
            <a:pPr marL="323850" indent="-314801">
              <a:spcBef>
                <a:spcPts val="240"/>
              </a:spcBef>
              <a:buSzPct val="90322"/>
              <a:buChar char="●"/>
              <a:tabLst>
                <a:tab pos="323850" algn="l"/>
                <a:tab pos="324326" algn="l"/>
              </a:tabLst>
            </a:pPr>
            <a:r>
              <a:rPr lang="en-IN" sz="1400" spc="15" dirty="0"/>
              <a:t>Boot </a:t>
            </a:r>
            <a:r>
              <a:rPr lang="en-IN" sz="1400" spc="8" dirty="0"/>
              <a:t>your</a:t>
            </a:r>
            <a:r>
              <a:rPr lang="en-IN" sz="1400" spc="19" dirty="0"/>
              <a:t> </a:t>
            </a:r>
            <a:r>
              <a:rPr lang="en-IN" sz="1400" spc="-8" dirty="0"/>
              <a:t>computer.</a:t>
            </a:r>
            <a:endParaRPr lang="en-IN" sz="1400" dirty="0"/>
          </a:p>
          <a:p>
            <a:pPr marL="323850" indent="-314801">
              <a:spcBef>
                <a:spcPts val="296"/>
              </a:spcBef>
              <a:buSzPct val="90322"/>
              <a:buChar char="●"/>
              <a:tabLst>
                <a:tab pos="323850" algn="l"/>
                <a:tab pos="324326" algn="l"/>
              </a:tabLst>
            </a:pPr>
            <a:r>
              <a:rPr lang="en-IN" sz="1400" dirty="0"/>
              <a:t>Go </a:t>
            </a:r>
            <a:r>
              <a:rPr lang="en-IN" sz="1400" spc="11" dirty="0"/>
              <a:t>to </a:t>
            </a:r>
            <a:r>
              <a:rPr lang="en-IN" sz="1400" spc="4" dirty="0"/>
              <a:t>Start.-&gt;Run.-&gt;</a:t>
            </a:r>
            <a:r>
              <a:rPr lang="en-IN" sz="1400" spc="4" dirty="0" err="1"/>
              <a:t>cmd</a:t>
            </a:r>
            <a:r>
              <a:rPr lang="en-IN" sz="1400" spc="4" dirty="0"/>
              <a:t> </a:t>
            </a:r>
            <a:r>
              <a:rPr lang="en-IN" sz="1400" spc="15" dirty="0"/>
              <a:t>in </a:t>
            </a:r>
            <a:r>
              <a:rPr lang="en-IN" sz="1400" spc="-4" dirty="0"/>
              <a:t>the</a:t>
            </a:r>
            <a:r>
              <a:rPr lang="en-IN" sz="1400" spc="4" dirty="0"/>
              <a:t> </a:t>
            </a:r>
            <a:r>
              <a:rPr lang="en-IN" sz="1400" spc="-8" dirty="0"/>
              <a:t>box:</a:t>
            </a:r>
            <a:endParaRPr lang="en-IN" sz="1400" dirty="0"/>
          </a:p>
          <a:p>
            <a:pPr marL="323850" marR="3810" indent="-314801">
              <a:lnSpc>
                <a:spcPts val="1688"/>
              </a:lnSpc>
              <a:spcBef>
                <a:spcPts val="49"/>
              </a:spcBef>
              <a:buSzPct val="90322"/>
              <a:buChar char="●"/>
              <a:tabLst>
                <a:tab pos="323850" algn="l"/>
                <a:tab pos="324326" algn="l"/>
              </a:tabLst>
            </a:pPr>
            <a:r>
              <a:rPr lang="en-IN" sz="1400" spc="-23" dirty="0"/>
              <a:t>You </a:t>
            </a:r>
            <a:r>
              <a:rPr lang="en-IN" sz="1400" spc="23" dirty="0"/>
              <a:t>can </a:t>
            </a:r>
            <a:r>
              <a:rPr lang="en-IN" sz="1400" spc="4" dirty="0"/>
              <a:t>now </a:t>
            </a:r>
            <a:r>
              <a:rPr lang="en-IN" sz="1400" spc="8" dirty="0"/>
              <a:t>type </a:t>
            </a:r>
            <a:r>
              <a:rPr lang="en-IN" sz="1400" dirty="0" err="1"/>
              <a:t>chkdsk</a:t>
            </a:r>
            <a:r>
              <a:rPr lang="en-IN" sz="1400" dirty="0"/>
              <a:t> </a:t>
            </a:r>
            <a:r>
              <a:rPr lang="en-IN" sz="1400" spc="11" dirty="0"/>
              <a:t>to </a:t>
            </a:r>
            <a:r>
              <a:rPr lang="en-IN" sz="1400" spc="8" dirty="0"/>
              <a:t>open </a:t>
            </a:r>
            <a:r>
              <a:rPr lang="en-IN" sz="1400" spc="-4" dirty="0"/>
              <a:t>the </a:t>
            </a:r>
            <a:r>
              <a:rPr lang="en-IN" sz="1400" dirty="0"/>
              <a:t>utility </a:t>
            </a:r>
            <a:r>
              <a:rPr lang="en-IN" sz="1400" spc="15" dirty="0"/>
              <a:t>in </a:t>
            </a:r>
            <a:r>
              <a:rPr lang="en-IN" sz="1400" spc="11" dirty="0"/>
              <a:t>a  </a:t>
            </a:r>
            <a:r>
              <a:rPr lang="en-IN" sz="1400" dirty="0"/>
              <a:t>read-only </a:t>
            </a:r>
            <a:r>
              <a:rPr lang="en-IN" sz="1400" spc="-11" dirty="0"/>
              <a:t>mode. </a:t>
            </a:r>
            <a:r>
              <a:rPr lang="en-IN" sz="1400" spc="15" dirty="0"/>
              <a:t>Press</a:t>
            </a:r>
            <a:r>
              <a:rPr lang="en-IN" sz="1400" spc="326" dirty="0"/>
              <a:t> </a:t>
            </a:r>
            <a:r>
              <a:rPr lang="en-IN" sz="1400" spc="-8" dirty="0"/>
              <a:t>Enter.</a:t>
            </a:r>
            <a:endParaRPr lang="en-IN" sz="1400" dirty="0"/>
          </a:p>
          <a:p>
            <a:pPr marL="323850" indent="-314801">
              <a:spcBef>
                <a:spcPts val="135"/>
              </a:spcBef>
              <a:buSzPct val="90322"/>
              <a:buChar char="●"/>
              <a:tabLst>
                <a:tab pos="323850" algn="l"/>
                <a:tab pos="324326" algn="l"/>
              </a:tabLst>
            </a:pPr>
            <a:r>
              <a:rPr lang="en-IN" sz="1400" spc="-71" dirty="0"/>
              <a:t>To </a:t>
            </a:r>
            <a:r>
              <a:rPr lang="en-IN" sz="1400" spc="8" dirty="0"/>
              <a:t>repair</a:t>
            </a:r>
            <a:r>
              <a:rPr lang="en-IN" sz="1400" spc="-83" dirty="0"/>
              <a:t> </a:t>
            </a:r>
            <a:r>
              <a:rPr lang="en-IN" sz="1400" spc="11" dirty="0"/>
              <a:t>errors</a:t>
            </a:r>
            <a:endParaRPr lang="en-IN" sz="1400" dirty="0"/>
          </a:p>
          <a:p>
            <a:pPr marL="323850" marR="196215" indent="-314801">
              <a:lnSpc>
                <a:spcPct val="119100"/>
              </a:lnSpc>
              <a:buSzPct val="90322"/>
              <a:buChar char="●"/>
              <a:tabLst>
                <a:tab pos="323850" algn="l"/>
                <a:tab pos="324326" algn="l"/>
              </a:tabLst>
            </a:pPr>
            <a:endParaRPr dirty="0"/>
          </a:p>
        </p:txBody>
      </p:sp>
      <p:pic>
        <p:nvPicPr>
          <p:cNvPr id="6" name="Picture 5">
            <a:extLst>
              <a:ext uri="{FF2B5EF4-FFF2-40B4-BE49-F238E27FC236}">
                <a16:creationId xmlns:a16="http://schemas.microsoft.com/office/drawing/2014/main" id="{FC6CB6AA-64EA-45A5-AC8D-E3112658A614}"/>
              </a:ext>
            </a:extLst>
          </p:cNvPr>
          <p:cNvPicPr>
            <a:picLocks noChangeAspect="1"/>
          </p:cNvPicPr>
          <p:nvPr/>
        </p:nvPicPr>
        <p:blipFill>
          <a:blip r:embed="rId3"/>
          <a:stretch>
            <a:fillRect/>
          </a:stretch>
        </p:blipFill>
        <p:spPr>
          <a:xfrm>
            <a:off x="4572000" y="1496328"/>
            <a:ext cx="4629616" cy="2235315"/>
          </a:xfrm>
          <a:prstGeom prst="rect">
            <a:avLst/>
          </a:prstGeom>
        </p:spPr>
      </p:pic>
    </p:spTree>
    <p:extLst>
      <p:ext uri="{BB962C8B-B14F-4D97-AF65-F5344CB8AC3E}">
        <p14:creationId xmlns:p14="http://schemas.microsoft.com/office/powerpoint/2010/main" val="3182066787"/>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Shape 3560"/>
        <p:cNvGrpSpPr/>
        <p:nvPr/>
      </p:nvGrpSpPr>
      <p:grpSpPr>
        <a:xfrm>
          <a:off x="0" y="0"/>
          <a:ext cx="0" cy="0"/>
          <a:chOff x="0" y="0"/>
          <a:chExt cx="0" cy="0"/>
        </a:xfrm>
      </p:grpSpPr>
      <p:sp>
        <p:nvSpPr>
          <p:cNvPr id="3561" name="Google Shape;3561;p392"/>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Bridges</a:t>
            </a:r>
            <a:endParaRPr/>
          </a:p>
        </p:txBody>
      </p:sp>
      <p:sp>
        <p:nvSpPr>
          <p:cNvPr id="3562" name="Google Shape;3562;p392"/>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bridges (Translational Bridge)</a:t>
            </a:r>
            <a:endParaRPr/>
          </a:p>
        </p:txBody>
      </p:sp>
      <p:sp>
        <p:nvSpPr>
          <p:cNvPr id="3563" name="Google Shape;3563;p392"/>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plays a key role in changing a networking system from one type to another.</a:t>
            </a:r>
            <a:endParaRPr/>
          </a:p>
          <a:p>
            <a:pPr marL="457200" lvl="0" indent="-317500" algn="l" rtl="0">
              <a:spcBef>
                <a:spcPts val="0"/>
              </a:spcBef>
              <a:spcAft>
                <a:spcPts val="0"/>
              </a:spcAft>
              <a:buSzPts val="1400"/>
              <a:buChar char="●"/>
            </a:pPr>
            <a:r>
              <a:rPr lang="en"/>
              <a:t>These bridges are used to connect two different networks like token ring and Ethernet.</a:t>
            </a:r>
            <a:endParaRPr/>
          </a:p>
          <a:p>
            <a:pPr marL="457200" lvl="0" indent="-317500" algn="l" rtl="0">
              <a:spcBef>
                <a:spcPts val="0"/>
              </a:spcBef>
              <a:spcAft>
                <a:spcPts val="0"/>
              </a:spcAft>
              <a:buSzPts val="1400"/>
              <a:buChar char="●"/>
            </a:pPr>
            <a:r>
              <a:rPr lang="en"/>
              <a:t>This bridge can add or remove the data based on traveling direction, and fields from the frames as needed.</a:t>
            </a:r>
            <a:endParaRPr/>
          </a:p>
          <a:p>
            <a:pPr marL="0" lvl="0" indent="0" algn="l" rtl="0">
              <a:spcBef>
                <a:spcPts val="1600"/>
              </a:spcBef>
              <a:spcAft>
                <a:spcPts val="1600"/>
              </a:spcAft>
              <a:buNone/>
            </a:pPr>
            <a:endParaRPr/>
          </a:p>
        </p:txBody>
      </p:sp>
      <p:pic>
        <p:nvPicPr>
          <p:cNvPr id="3564" name="Google Shape;3564;p392"/>
          <p:cNvPicPr preferRelativeResize="0"/>
          <p:nvPr/>
        </p:nvPicPr>
        <p:blipFill>
          <a:blip r:embed="rId3">
            <a:alphaModFix/>
          </a:blip>
          <a:stretch>
            <a:fillRect/>
          </a:stretch>
        </p:blipFill>
        <p:spPr>
          <a:xfrm>
            <a:off x="4572000" y="1289327"/>
            <a:ext cx="4539926" cy="2564853"/>
          </a:xfrm>
          <a:prstGeom prst="rect">
            <a:avLst/>
          </a:prstGeom>
          <a:noFill/>
          <a:ln>
            <a:noFill/>
          </a:ln>
        </p:spPr>
      </p:pic>
      <p:sp>
        <p:nvSpPr>
          <p:cNvPr id="3565" name="Google Shape;3565;p392"/>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https://jackleachipt.wordpress.com/bridge/</a:t>
            </a:r>
            <a:endParaRPr/>
          </a:p>
          <a:p>
            <a:pPr marL="0" lvl="0" indent="0" algn="l" rtl="0">
              <a:spcBef>
                <a:spcPts val="1600"/>
              </a:spcBef>
              <a:spcAft>
                <a:spcPts val="1600"/>
              </a:spcAft>
              <a:buNone/>
            </a:pPr>
            <a:endParaRPr/>
          </a:p>
        </p:txBody>
      </p:sp>
    </p:spTree>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Shape 3569"/>
        <p:cNvGrpSpPr/>
        <p:nvPr/>
      </p:nvGrpSpPr>
      <p:grpSpPr>
        <a:xfrm>
          <a:off x="0" y="0"/>
          <a:ext cx="0" cy="0"/>
          <a:chOff x="0" y="0"/>
          <a:chExt cx="0" cy="0"/>
        </a:xfrm>
      </p:grpSpPr>
      <p:sp>
        <p:nvSpPr>
          <p:cNvPr id="3570" name="Google Shape;3570;p393"/>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Bridges</a:t>
            </a:r>
            <a:endParaRPr/>
          </a:p>
        </p:txBody>
      </p:sp>
      <p:sp>
        <p:nvSpPr>
          <p:cNvPr id="3571" name="Google Shape;3571;p393"/>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bridges (Source-Route Bridge)</a:t>
            </a:r>
            <a:endParaRPr/>
          </a:p>
        </p:txBody>
      </p:sp>
      <p:sp>
        <p:nvSpPr>
          <p:cNvPr id="3572" name="Google Shape;3572;p393"/>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is a one type of technique used for token ring network and it is designed by IBM.</a:t>
            </a:r>
            <a:endParaRPr/>
          </a:p>
          <a:p>
            <a:pPr marL="457200" lvl="0" indent="-317500" algn="l" rtl="0">
              <a:spcBef>
                <a:spcPts val="0"/>
              </a:spcBef>
              <a:spcAft>
                <a:spcPts val="0"/>
              </a:spcAft>
              <a:buSzPts val="1400"/>
              <a:buChar char="●"/>
            </a:pPr>
            <a:r>
              <a:rPr lang="en"/>
              <a:t>The total frame route is embedded in one frame so it allow the bridge to make precise decision of how the frame is forwarding using a network.</a:t>
            </a:r>
            <a:endParaRPr/>
          </a:p>
          <a:p>
            <a:pPr marL="457200" lvl="0" indent="-317500" algn="l" rtl="0">
              <a:spcBef>
                <a:spcPts val="0"/>
              </a:spcBef>
              <a:spcAft>
                <a:spcPts val="0"/>
              </a:spcAft>
              <a:buSzPts val="1400"/>
              <a:buChar char="●"/>
            </a:pPr>
            <a:r>
              <a:rPr lang="en"/>
              <a:t>In this method two similar network segments are connected to data link layer.</a:t>
            </a:r>
            <a:endParaRPr/>
          </a:p>
          <a:p>
            <a:pPr marL="0" lvl="0" indent="0" algn="l" rtl="0">
              <a:spcBef>
                <a:spcPts val="1600"/>
              </a:spcBef>
              <a:spcAft>
                <a:spcPts val="1600"/>
              </a:spcAft>
              <a:buNone/>
            </a:pPr>
            <a:endParaRPr/>
          </a:p>
        </p:txBody>
      </p:sp>
      <p:pic>
        <p:nvPicPr>
          <p:cNvPr id="3573" name="Google Shape;3573;p393"/>
          <p:cNvPicPr preferRelativeResize="0"/>
          <p:nvPr/>
        </p:nvPicPr>
        <p:blipFill>
          <a:blip r:embed="rId3">
            <a:alphaModFix/>
          </a:blip>
          <a:stretch>
            <a:fillRect/>
          </a:stretch>
        </p:blipFill>
        <p:spPr>
          <a:xfrm>
            <a:off x="4572000" y="1289327"/>
            <a:ext cx="4539926" cy="2564853"/>
          </a:xfrm>
          <a:prstGeom prst="rect">
            <a:avLst/>
          </a:prstGeom>
          <a:noFill/>
          <a:ln>
            <a:noFill/>
          </a:ln>
        </p:spPr>
      </p:pic>
      <p:sp>
        <p:nvSpPr>
          <p:cNvPr id="3574" name="Google Shape;3574;p393"/>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https://jackleachipt.wordpress.com/bridge/</a:t>
            </a:r>
            <a:endParaRPr/>
          </a:p>
          <a:p>
            <a:pPr marL="0" lvl="0" indent="0" algn="l" rtl="0">
              <a:spcBef>
                <a:spcPts val="1600"/>
              </a:spcBef>
              <a:spcAft>
                <a:spcPts val="1600"/>
              </a:spcAft>
              <a:buNone/>
            </a:pPr>
            <a:endParaRPr/>
          </a:p>
        </p:txBody>
      </p:sp>
    </p:spTree>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Shape 3578"/>
        <p:cNvGrpSpPr/>
        <p:nvPr/>
      </p:nvGrpSpPr>
      <p:grpSpPr>
        <a:xfrm>
          <a:off x="0" y="0"/>
          <a:ext cx="0" cy="0"/>
          <a:chOff x="0" y="0"/>
          <a:chExt cx="0" cy="0"/>
        </a:xfrm>
      </p:grpSpPr>
      <p:sp>
        <p:nvSpPr>
          <p:cNvPr id="3579" name="Google Shape;3579;p394"/>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Bridges</a:t>
            </a:r>
            <a:endParaRPr/>
          </a:p>
        </p:txBody>
      </p:sp>
      <p:sp>
        <p:nvSpPr>
          <p:cNvPr id="3580" name="Google Shape;3580;p394"/>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Functions of  Bridges</a:t>
            </a:r>
            <a:endParaRPr/>
          </a:p>
        </p:txBody>
      </p:sp>
      <p:sp>
        <p:nvSpPr>
          <p:cNvPr id="3581" name="Google Shape;3581;p394"/>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is used to divide the local area network into several segments.</a:t>
            </a:r>
            <a:endParaRPr/>
          </a:p>
          <a:p>
            <a:pPr marL="457200" lvl="0" indent="-317500" algn="l" rtl="0">
              <a:spcBef>
                <a:spcPts val="0"/>
              </a:spcBef>
              <a:spcAft>
                <a:spcPts val="0"/>
              </a:spcAft>
              <a:buSzPts val="1400"/>
              <a:buChar char="●"/>
            </a:pPr>
            <a:r>
              <a:rPr lang="en"/>
              <a:t>In the osi model it works under the data link layer</a:t>
            </a:r>
            <a:endParaRPr/>
          </a:p>
          <a:p>
            <a:pPr marL="457200" lvl="0" indent="-317500" algn="l" rtl="0">
              <a:spcBef>
                <a:spcPts val="0"/>
              </a:spcBef>
              <a:spcAft>
                <a:spcPts val="0"/>
              </a:spcAft>
              <a:buSzPts val="1400"/>
              <a:buChar char="●"/>
            </a:pPr>
            <a:r>
              <a:rPr lang="en"/>
              <a:t>It is used to store the address of MAC in PC used in a network.</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82" name="Google Shape;3582;p394"/>
          <p:cNvPicPr preferRelativeResize="0"/>
          <p:nvPr/>
        </p:nvPicPr>
        <p:blipFill>
          <a:blip r:embed="rId3">
            <a:alphaModFix/>
          </a:blip>
          <a:stretch>
            <a:fillRect/>
          </a:stretch>
        </p:blipFill>
        <p:spPr>
          <a:xfrm>
            <a:off x="4572000" y="1289327"/>
            <a:ext cx="4539926" cy="2564853"/>
          </a:xfrm>
          <a:prstGeom prst="rect">
            <a:avLst/>
          </a:prstGeom>
          <a:noFill/>
          <a:ln>
            <a:noFill/>
          </a:ln>
        </p:spPr>
      </p:pic>
      <p:sp>
        <p:nvSpPr>
          <p:cNvPr id="3583" name="Google Shape;3583;p394"/>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https://jackleachipt.wordpress.com/bridge/</a:t>
            </a:r>
            <a:endParaRPr/>
          </a:p>
          <a:p>
            <a:pPr marL="0" lvl="0" indent="0" algn="l" rtl="0">
              <a:spcBef>
                <a:spcPts val="1600"/>
              </a:spcBef>
              <a:spcAft>
                <a:spcPts val="1600"/>
              </a:spcAft>
              <a:buNone/>
            </a:pPr>
            <a:endParaRPr/>
          </a:p>
        </p:txBody>
      </p:sp>
    </p:spTree>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Shape 3587"/>
        <p:cNvGrpSpPr/>
        <p:nvPr/>
      </p:nvGrpSpPr>
      <p:grpSpPr>
        <a:xfrm>
          <a:off x="0" y="0"/>
          <a:ext cx="0" cy="0"/>
          <a:chOff x="0" y="0"/>
          <a:chExt cx="0" cy="0"/>
        </a:xfrm>
      </p:grpSpPr>
      <p:sp>
        <p:nvSpPr>
          <p:cNvPr id="3588" name="Google Shape;3588;p39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Bridges</a:t>
            </a:r>
            <a:endParaRPr/>
          </a:p>
        </p:txBody>
      </p:sp>
      <p:sp>
        <p:nvSpPr>
          <p:cNvPr id="3589" name="Google Shape;3589;p39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Advantages  of  Bridges</a:t>
            </a:r>
            <a:endParaRPr/>
          </a:p>
        </p:txBody>
      </p:sp>
      <p:sp>
        <p:nvSpPr>
          <p:cNvPr id="3590" name="Google Shape;3590;p39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acts as a repeater to extend a network.</a:t>
            </a:r>
            <a:endParaRPr/>
          </a:p>
          <a:p>
            <a:pPr marL="457200" lvl="0" indent="-317500" algn="l" rtl="0">
              <a:spcBef>
                <a:spcPts val="0"/>
              </a:spcBef>
              <a:spcAft>
                <a:spcPts val="0"/>
              </a:spcAft>
              <a:buSzPts val="1400"/>
              <a:buChar char="●"/>
            </a:pPr>
            <a:r>
              <a:rPr lang="en"/>
              <a:t>Collisions can be reduced.</a:t>
            </a:r>
            <a:endParaRPr/>
          </a:p>
          <a:p>
            <a:pPr marL="457200" lvl="0" indent="-317500" algn="l" rtl="0">
              <a:spcBef>
                <a:spcPts val="0"/>
              </a:spcBef>
              <a:spcAft>
                <a:spcPts val="0"/>
              </a:spcAft>
              <a:buSzPts val="1400"/>
              <a:buChar char="●"/>
            </a:pPr>
            <a:r>
              <a:rPr lang="en"/>
              <a:t>Bridges increases the available bandwidth to individual nodes.</a:t>
            </a:r>
            <a:endParaRPr/>
          </a:p>
          <a:p>
            <a:pPr marL="457200" lvl="0" indent="-317500" algn="l" rtl="0">
              <a:spcBef>
                <a:spcPts val="0"/>
              </a:spcBef>
              <a:spcAft>
                <a:spcPts val="0"/>
              </a:spcAft>
              <a:buSzPts val="1400"/>
              <a:buChar char="●"/>
            </a:pPr>
            <a:r>
              <a:rPr lang="en"/>
              <a:t>It avoids waste bandwidth</a:t>
            </a:r>
            <a:endParaRPr/>
          </a:p>
          <a:p>
            <a:pPr marL="457200" lvl="0" indent="-317500" algn="l" rtl="0">
              <a:spcBef>
                <a:spcPts val="0"/>
              </a:spcBef>
              <a:spcAft>
                <a:spcPts val="0"/>
              </a:spcAft>
              <a:buSzPts val="1400"/>
              <a:buChar char="●"/>
            </a:pPr>
            <a:r>
              <a:rPr lang="en"/>
              <a:t>The length of the network can be increased</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591" name="Google Shape;3591;p395"/>
          <p:cNvPicPr preferRelativeResize="0"/>
          <p:nvPr/>
        </p:nvPicPr>
        <p:blipFill>
          <a:blip r:embed="rId3">
            <a:alphaModFix/>
          </a:blip>
          <a:stretch>
            <a:fillRect/>
          </a:stretch>
        </p:blipFill>
        <p:spPr>
          <a:xfrm>
            <a:off x="4572000" y="1289327"/>
            <a:ext cx="4539926" cy="2564853"/>
          </a:xfrm>
          <a:prstGeom prst="rect">
            <a:avLst/>
          </a:prstGeom>
          <a:noFill/>
          <a:ln>
            <a:noFill/>
          </a:ln>
        </p:spPr>
      </p:pic>
      <p:sp>
        <p:nvSpPr>
          <p:cNvPr id="3592" name="Google Shape;3592;p395"/>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https://jackleachipt.wordpress.com/bridge/</a:t>
            </a:r>
            <a:endParaRPr/>
          </a:p>
          <a:p>
            <a:pPr marL="0" lvl="0" indent="0" algn="l" rtl="0">
              <a:spcBef>
                <a:spcPts val="1600"/>
              </a:spcBef>
              <a:spcAft>
                <a:spcPts val="1600"/>
              </a:spcAft>
              <a:buNone/>
            </a:pPr>
            <a:endParaRPr/>
          </a:p>
        </p:txBody>
      </p:sp>
    </p:spTree>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Shape 3596"/>
        <p:cNvGrpSpPr/>
        <p:nvPr/>
      </p:nvGrpSpPr>
      <p:grpSpPr>
        <a:xfrm>
          <a:off x="0" y="0"/>
          <a:ext cx="0" cy="0"/>
          <a:chOff x="0" y="0"/>
          <a:chExt cx="0" cy="0"/>
        </a:xfrm>
      </p:grpSpPr>
      <p:sp>
        <p:nvSpPr>
          <p:cNvPr id="3597" name="Google Shape;3597;p39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Bridges</a:t>
            </a:r>
            <a:endParaRPr/>
          </a:p>
        </p:txBody>
      </p:sp>
      <p:sp>
        <p:nvSpPr>
          <p:cNvPr id="3598" name="Google Shape;3598;p39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Disadvantages  of  Bridges</a:t>
            </a:r>
            <a:endParaRPr/>
          </a:p>
        </p:txBody>
      </p:sp>
      <p:sp>
        <p:nvSpPr>
          <p:cNvPr id="3599" name="Google Shape;3599;p396"/>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is unable to read specific IP address because they are more troubled with the mac address.</a:t>
            </a:r>
            <a:endParaRPr/>
          </a:p>
          <a:p>
            <a:pPr marL="457200" lvl="0" indent="-317500" algn="l" rtl="0">
              <a:spcBef>
                <a:spcPts val="0"/>
              </a:spcBef>
              <a:spcAft>
                <a:spcPts val="0"/>
              </a:spcAft>
              <a:buSzPts val="1400"/>
              <a:buChar char="●"/>
            </a:pPr>
            <a:r>
              <a:rPr lang="en"/>
              <a:t>They cannot help while building the network between the different architectures of network.</a:t>
            </a:r>
            <a:endParaRPr/>
          </a:p>
          <a:p>
            <a:pPr marL="457200" lvl="0" indent="-317500" algn="l" rtl="0">
              <a:spcBef>
                <a:spcPts val="0"/>
              </a:spcBef>
              <a:spcAft>
                <a:spcPts val="0"/>
              </a:spcAft>
              <a:buSzPts val="1400"/>
              <a:buChar char="●"/>
            </a:pPr>
            <a:r>
              <a:rPr lang="en"/>
              <a:t>It does not handle more variable and complex data load which occurs from WAN.</a:t>
            </a:r>
            <a:endParaRPr/>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3600" name="Google Shape;3600;p396"/>
          <p:cNvPicPr preferRelativeResize="0"/>
          <p:nvPr/>
        </p:nvPicPr>
        <p:blipFill>
          <a:blip r:embed="rId3">
            <a:alphaModFix/>
          </a:blip>
          <a:stretch>
            <a:fillRect/>
          </a:stretch>
        </p:blipFill>
        <p:spPr>
          <a:xfrm>
            <a:off x="4572000" y="1289327"/>
            <a:ext cx="4539926" cy="2564853"/>
          </a:xfrm>
          <a:prstGeom prst="rect">
            <a:avLst/>
          </a:prstGeom>
          <a:noFill/>
          <a:ln>
            <a:noFill/>
          </a:ln>
        </p:spPr>
      </p:pic>
      <p:sp>
        <p:nvSpPr>
          <p:cNvPr id="3601" name="Google Shape;3601;p396"/>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https://jackleachipt.wordpress.com/bridge/</a:t>
            </a:r>
            <a:endParaRPr/>
          </a:p>
          <a:p>
            <a:pPr marL="0" lvl="0" indent="0" algn="l" rtl="0">
              <a:spcBef>
                <a:spcPts val="1600"/>
              </a:spcBef>
              <a:spcAft>
                <a:spcPts val="1600"/>
              </a:spcAft>
              <a:buNone/>
            </a:pPr>
            <a:endParaRPr/>
          </a:p>
        </p:txBody>
      </p:sp>
    </p:spTree>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Shape 3605"/>
        <p:cNvGrpSpPr/>
        <p:nvPr/>
      </p:nvGrpSpPr>
      <p:grpSpPr>
        <a:xfrm>
          <a:off x="0" y="0"/>
          <a:ext cx="0" cy="0"/>
          <a:chOff x="0" y="0"/>
          <a:chExt cx="0" cy="0"/>
        </a:xfrm>
      </p:grpSpPr>
      <p:sp>
        <p:nvSpPr>
          <p:cNvPr id="3606" name="Google Shape;3606;p39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Internet Service Provider</a:t>
            </a:r>
            <a:endParaRPr/>
          </a:p>
        </p:txBody>
      </p:sp>
      <p:sp>
        <p:nvSpPr>
          <p:cNvPr id="3607" name="Google Shape;3607;p39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ISP</a:t>
            </a:r>
            <a:endParaRPr/>
          </a:p>
        </p:txBody>
      </p:sp>
      <p:sp>
        <p:nvSpPr>
          <p:cNvPr id="3608" name="Google Shape;3608;p397"/>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An Internet Service Provider (ISP) ia a company that provides customers with internet access.</a:t>
            </a:r>
            <a:endParaRPr/>
          </a:p>
          <a:p>
            <a:pPr marL="457200" lvl="0" indent="-317500" algn="l" rtl="0">
              <a:spcBef>
                <a:spcPts val="0"/>
              </a:spcBef>
              <a:spcAft>
                <a:spcPts val="0"/>
              </a:spcAft>
              <a:buSzPts val="1400"/>
              <a:buChar char="●"/>
            </a:pPr>
            <a:r>
              <a:rPr lang="en"/>
              <a:t>An </a:t>
            </a:r>
            <a:r>
              <a:rPr lang="en">
                <a:solidFill>
                  <a:schemeClr val="dk1"/>
                </a:solidFill>
              </a:rPr>
              <a:t>Internet Service Provider (ISP) is also known as Internet Access Provider (IAP).</a:t>
            </a:r>
            <a:endParaRPr/>
          </a:p>
          <a:p>
            <a:pPr marL="457200" lvl="0" indent="-317500" algn="l" rtl="0">
              <a:spcBef>
                <a:spcPts val="0"/>
              </a:spcBef>
              <a:spcAft>
                <a:spcPts val="0"/>
              </a:spcAft>
              <a:buSzPts val="1400"/>
              <a:buChar char="●"/>
            </a:pPr>
            <a:r>
              <a:rPr lang="en"/>
              <a:t>ISPs also provide their customers with the ability to communicate with one another.</a:t>
            </a:r>
            <a:endParaRPr/>
          </a:p>
          <a:p>
            <a:pPr marL="0" lvl="0" indent="0" algn="l" rtl="0">
              <a:spcBef>
                <a:spcPts val="1600"/>
              </a:spcBef>
              <a:spcAft>
                <a:spcPts val="1600"/>
              </a:spcAft>
              <a:buNone/>
            </a:pPr>
            <a:endParaRPr/>
          </a:p>
        </p:txBody>
      </p:sp>
      <p:pic>
        <p:nvPicPr>
          <p:cNvPr id="3609" name="Google Shape;3609;p397"/>
          <p:cNvPicPr preferRelativeResize="0"/>
          <p:nvPr/>
        </p:nvPicPr>
        <p:blipFill>
          <a:blip r:embed="rId3">
            <a:alphaModFix/>
          </a:blip>
          <a:stretch>
            <a:fillRect/>
          </a:stretch>
        </p:blipFill>
        <p:spPr>
          <a:xfrm>
            <a:off x="4567238" y="1167207"/>
            <a:ext cx="4412924" cy="3122437"/>
          </a:xfrm>
          <a:prstGeom prst="rect">
            <a:avLst/>
          </a:prstGeom>
          <a:noFill/>
          <a:ln>
            <a:noFill/>
          </a:ln>
        </p:spPr>
      </p:pic>
      <p:sp>
        <p:nvSpPr>
          <p:cNvPr id="3610" name="Google Shape;3610;p397"/>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https://www.javatpoint.com/isp-full-form/</a:t>
            </a:r>
            <a:endParaRPr/>
          </a:p>
          <a:p>
            <a:pPr marL="0" lvl="0" indent="0" algn="l" rtl="0">
              <a:spcBef>
                <a:spcPts val="1600"/>
              </a:spcBef>
              <a:spcAft>
                <a:spcPts val="1600"/>
              </a:spcAft>
              <a:buNone/>
            </a:pPr>
            <a:endParaRPr/>
          </a:p>
        </p:txBody>
      </p:sp>
    </p:spTree>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Shape 3614"/>
        <p:cNvGrpSpPr/>
        <p:nvPr/>
      </p:nvGrpSpPr>
      <p:grpSpPr>
        <a:xfrm>
          <a:off x="0" y="0"/>
          <a:ext cx="0" cy="0"/>
          <a:chOff x="0" y="0"/>
          <a:chExt cx="0" cy="0"/>
        </a:xfrm>
      </p:grpSpPr>
      <p:sp>
        <p:nvSpPr>
          <p:cNvPr id="3615" name="Google Shape;3615;p398"/>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Internet Service Provider</a:t>
            </a:r>
            <a:endParaRPr/>
          </a:p>
        </p:txBody>
      </p:sp>
      <p:sp>
        <p:nvSpPr>
          <p:cNvPr id="3616" name="Google Shape;3616;p398"/>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ISPs (Dial-up Internet Access)</a:t>
            </a:r>
            <a:endParaRPr/>
          </a:p>
        </p:txBody>
      </p:sp>
      <p:sp>
        <p:nvSpPr>
          <p:cNvPr id="3617" name="Google Shape;3617;p398"/>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is the oldest technology to provide internet access by modem to modem connection using telephone lines.</a:t>
            </a:r>
            <a:endParaRPr/>
          </a:p>
          <a:p>
            <a:pPr marL="457200" lvl="0" indent="-317500" algn="l" rtl="0">
              <a:spcBef>
                <a:spcPts val="0"/>
              </a:spcBef>
              <a:spcAft>
                <a:spcPts val="0"/>
              </a:spcAft>
              <a:buSzPts val="1400"/>
              <a:buChar char="●"/>
            </a:pPr>
            <a:r>
              <a:rPr lang="en"/>
              <a:t>This method has become outdated today due to slow connection speed.</a:t>
            </a:r>
            <a:endParaRPr/>
          </a:p>
          <a:p>
            <a:pPr marL="0" lvl="0" indent="0" algn="l" rtl="0">
              <a:spcBef>
                <a:spcPts val="1600"/>
              </a:spcBef>
              <a:spcAft>
                <a:spcPts val="1600"/>
              </a:spcAft>
              <a:buNone/>
            </a:pPr>
            <a:endParaRPr/>
          </a:p>
        </p:txBody>
      </p:sp>
      <p:pic>
        <p:nvPicPr>
          <p:cNvPr id="3618" name="Google Shape;3618;p398"/>
          <p:cNvPicPr preferRelativeResize="0"/>
          <p:nvPr/>
        </p:nvPicPr>
        <p:blipFill>
          <a:blip r:embed="rId3">
            <a:alphaModFix/>
          </a:blip>
          <a:stretch>
            <a:fillRect/>
          </a:stretch>
        </p:blipFill>
        <p:spPr>
          <a:xfrm>
            <a:off x="4567238" y="1167207"/>
            <a:ext cx="4412924" cy="3122437"/>
          </a:xfrm>
          <a:prstGeom prst="rect">
            <a:avLst/>
          </a:prstGeom>
          <a:noFill/>
          <a:ln>
            <a:noFill/>
          </a:ln>
        </p:spPr>
      </p:pic>
      <p:sp>
        <p:nvSpPr>
          <p:cNvPr id="3619" name="Google Shape;3619;p398"/>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https://www.javatpoint.com/isp-full-form/</a:t>
            </a:r>
            <a:endParaRPr/>
          </a:p>
          <a:p>
            <a:pPr marL="0" lvl="0" indent="0" algn="l" rtl="0">
              <a:spcBef>
                <a:spcPts val="1600"/>
              </a:spcBef>
              <a:spcAft>
                <a:spcPts val="1600"/>
              </a:spcAft>
              <a:buNone/>
            </a:pPr>
            <a:endParaRPr/>
          </a:p>
        </p:txBody>
      </p:sp>
    </p:spTree>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Shape 3623"/>
        <p:cNvGrpSpPr/>
        <p:nvPr/>
      </p:nvGrpSpPr>
      <p:grpSpPr>
        <a:xfrm>
          <a:off x="0" y="0"/>
          <a:ext cx="0" cy="0"/>
          <a:chOff x="0" y="0"/>
          <a:chExt cx="0" cy="0"/>
        </a:xfrm>
      </p:grpSpPr>
      <p:sp>
        <p:nvSpPr>
          <p:cNvPr id="3624" name="Google Shape;3624;p39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Internet Service Provider</a:t>
            </a:r>
            <a:endParaRPr/>
          </a:p>
        </p:txBody>
      </p:sp>
      <p:sp>
        <p:nvSpPr>
          <p:cNvPr id="3625" name="Google Shape;3625;p39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ISPs (DSL)</a:t>
            </a:r>
            <a:endParaRPr/>
          </a:p>
        </p:txBody>
      </p:sp>
      <p:sp>
        <p:nvSpPr>
          <p:cNvPr id="3626" name="Google Shape;3626;p39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DSL stands for ‘Digital Subscriber Line’ is an advanced version of Dial-up internet access method.</a:t>
            </a:r>
            <a:endParaRPr/>
          </a:p>
          <a:p>
            <a:pPr marL="457200" lvl="0" indent="-317500" algn="l" rtl="0">
              <a:spcBef>
                <a:spcPts val="0"/>
              </a:spcBef>
              <a:spcAft>
                <a:spcPts val="0"/>
              </a:spcAft>
              <a:buSzPts val="1400"/>
              <a:buChar char="●"/>
            </a:pPr>
            <a:r>
              <a:rPr lang="en"/>
              <a:t>This method offers Asymmetric Digital Subscriber(ASDL), where upload speed is less than download speed, and Symmetric Digital Subscriber (SDSL), where upload and download speed are equal.</a:t>
            </a:r>
            <a:endParaRPr/>
          </a:p>
          <a:p>
            <a:pPr marL="0" lvl="0" indent="0" algn="l" rtl="0">
              <a:spcBef>
                <a:spcPts val="1600"/>
              </a:spcBef>
              <a:spcAft>
                <a:spcPts val="1600"/>
              </a:spcAft>
              <a:buNone/>
            </a:pPr>
            <a:endParaRPr/>
          </a:p>
        </p:txBody>
      </p:sp>
      <p:pic>
        <p:nvPicPr>
          <p:cNvPr id="3627" name="Google Shape;3627;p399"/>
          <p:cNvPicPr preferRelativeResize="0"/>
          <p:nvPr/>
        </p:nvPicPr>
        <p:blipFill>
          <a:blip r:embed="rId3">
            <a:alphaModFix/>
          </a:blip>
          <a:stretch>
            <a:fillRect/>
          </a:stretch>
        </p:blipFill>
        <p:spPr>
          <a:xfrm>
            <a:off x="4567238" y="1167207"/>
            <a:ext cx="4412924" cy="3122437"/>
          </a:xfrm>
          <a:prstGeom prst="rect">
            <a:avLst/>
          </a:prstGeom>
          <a:noFill/>
          <a:ln>
            <a:noFill/>
          </a:ln>
        </p:spPr>
      </p:pic>
      <p:sp>
        <p:nvSpPr>
          <p:cNvPr id="3628" name="Google Shape;3628;p399"/>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https://www.javatpoint.com/isp-full-form/</a:t>
            </a:r>
            <a:endParaRPr/>
          </a:p>
          <a:p>
            <a:pPr marL="0" lvl="0" indent="0" algn="l" rtl="0">
              <a:spcBef>
                <a:spcPts val="1600"/>
              </a:spcBef>
              <a:spcAft>
                <a:spcPts val="1600"/>
              </a:spcAft>
              <a:buNone/>
            </a:pPr>
            <a:endParaRPr/>
          </a:p>
        </p:txBody>
      </p:sp>
    </p:spTree>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Shape 3632"/>
        <p:cNvGrpSpPr/>
        <p:nvPr/>
      </p:nvGrpSpPr>
      <p:grpSpPr>
        <a:xfrm>
          <a:off x="0" y="0"/>
          <a:ext cx="0" cy="0"/>
          <a:chOff x="0" y="0"/>
          <a:chExt cx="0" cy="0"/>
        </a:xfrm>
      </p:grpSpPr>
      <p:sp>
        <p:nvSpPr>
          <p:cNvPr id="3633" name="Google Shape;3633;p400"/>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Internet Service Provider</a:t>
            </a:r>
            <a:endParaRPr/>
          </a:p>
        </p:txBody>
      </p:sp>
      <p:sp>
        <p:nvSpPr>
          <p:cNvPr id="3634" name="Google Shape;3634;p400"/>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ISPs (Wireless Broadband)</a:t>
            </a:r>
            <a:endParaRPr/>
          </a:p>
        </p:txBody>
      </p:sp>
      <p:sp>
        <p:nvSpPr>
          <p:cNvPr id="3635" name="Google Shape;3635;p400"/>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WiBB is a modern broadband technology for internet access.</a:t>
            </a:r>
            <a:endParaRPr/>
          </a:p>
          <a:p>
            <a:pPr marL="457200" lvl="0" indent="-317500" algn="l" rtl="0">
              <a:spcBef>
                <a:spcPts val="0"/>
              </a:spcBef>
              <a:spcAft>
                <a:spcPts val="0"/>
              </a:spcAft>
              <a:buSzPts val="1400"/>
              <a:buChar char="●"/>
            </a:pPr>
            <a:r>
              <a:rPr lang="en"/>
              <a:t>It allows high-speed wireless internet within a large area.</a:t>
            </a:r>
            <a:endParaRPr/>
          </a:p>
          <a:p>
            <a:pPr marL="0" lvl="0" indent="0" algn="l" rtl="0">
              <a:spcBef>
                <a:spcPts val="1600"/>
              </a:spcBef>
              <a:spcAft>
                <a:spcPts val="1600"/>
              </a:spcAft>
              <a:buNone/>
            </a:pPr>
            <a:endParaRPr/>
          </a:p>
        </p:txBody>
      </p:sp>
      <p:pic>
        <p:nvPicPr>
          <p:cNvPr id="3636" name="Google Shape;3636;p400"/>
          <p:cNvPicPr preferRelativeResize="0"/>
          <p:nvPr/>
        </p:nvPicPr>
        <p:blipFill>
          <a:blip r:embed="rId3">
            <a:alphaModFix/>
          </a:blip>
          <a:stretch>
            <a:fillRect/>
          </a:stretch>
        </p:blipFill>
        <p:spPr>
          <a:xfrm>
            <a:off x="4567238" y="1167207"/>
            <a:ext cx="4412924" cy="3122437"/>
          </a:xfrm>
          <a:prstGeom prst="rect">
            <a:avLst/>
          </a:prstGeom>
          <a:noFill/>
          <a:ln>
            <a:noFill/>
          </a:ln>
        </p:spPr>
      </p:pic>
      <p:sp>
        <p:nvSpPr>
          <p:cNvPr id="3637" name="Google Shape;3637;p400"/>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https://www.javatpoint.com/isp-full-form/</a:t>
            </a:r>
            <a:endParaRPr/>
          </a:p>
          <a:p>
            <a:pPr marL="0" lvl="0" indent="0" algn="l" rtl="0">
              <a:spcBef>
                <a:spcPts val="1600"/>
              </a:spcBef>
              <a:spcAft>
                <a:spcPts val="1600"/>
              </a:spcAft>
              <a:buNone/>
            </a:pPr>
            <a:endParaRPr/>
          </a:p>
        </p:txBody>
      </p:sp>
    </p:spTree>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Shape 3641"/>
        <p:cNvGrpSpPr/>
        <p:nvPr/>
      </p:nvGrpSpPr>
      <p:grpSpPr>
        <a:xfrm>
          <a:off x="0" y="0"/>
          <a:ext cx="0" cy="0"/>
          <a:chOff x="0" y="0"/>
          <a:chExt cx="0" cy="0"/>
        </a:xfrm>
      </p:grpSpPr>
      <p:sp>
        <p:nvSpPr>
          <p:cNvPr id="3642" name="Google Shape;3642;p401"/>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Internet Service Provider</a:t>
            </a:r>
            <a:endParaRPr/>
          </a:p>
        </p:txBody>
      </p:sp>
      <p:sp>
        <p:nvSpPr>
          <p:cNvPr id="3643" name="Google Shape;3643;p401"/>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ISPs (Wifi Internet)</a:t>
            </a:r>
            <a:endParaRPr/>
          </a:p>
        </p:txBody>
      </p:sp>
      <p:sp>
        <p:nvSpPr>
          <p:cNvPr id="3644" name="Google Shape;3644;p401"/>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Wifi stands for ‘Wireless fidelity’.</a:t>
            </a:r>
            <a:endParaRPr/>
          </a:p>
          <a:p>
            <a:pPr marL="457200" lvl="0" indent="-317500" algn="l" rtl="0">
              <a:spcBef>
                <a:spcPts val="0"/>
              </a:spcBef>
              <a:spcAft>
                <a:spcPts val="0"/>
              </a:spcAft>
              <a:buSzPts val="1400"/>
              <a:buChar char="●"/>
            </a:pPr>
            <a:r>
              <a:rPr lang="en"/>
              <a:t>It is a wireless networking technology that provides wireless high-speed internet connections using Radio waves.</a:t>
            </a:r>
            <a:endParaRPr/>
          </a:p>
          <a:p>
            <a:pPr marL="457200" lvl="0" indent="-317500" algn="l" rtl="0">
              <a:spcBef>
                <a:spcPts val="0"/>
              </a:spcBef>
              <a:spcAft>
                <a:spcPts val="0"/>
              </a:spcAft>
              <a:buSzPts val="1400"/>
              <a:buChar char="●"/>
            </a:pPr>
            <a:r>
              <a:rPr lang="en"/>
              <a:t>It is commonly used in public places such as hotels, airports, restaurants, etc.</a:t>
            </a:r>
            <a:endParaRPr/>
          </a:p>
          <a:p>
            <a:pPr marL="0" lvl="0" indent="0" algn="l" rtl="0">
              <a:spcBef>
                <a:spcPts val="1600"/>
              </a:spcBef>
              <a:spcAft>
                <a:spcPts val="1600"/>
              </a:spcAft>
              <a:buNone/>
            </a:pPr>
            <a:endParaRPr/>
          </a:p>
        </p:txBody>
      </p:sp>
      <p:pic>
        <p:nvPicPr>
          <p:cNvPr id="3645" name="Google Shape;3645;p401"/>
          <p:cNvPicPr preferRelativeResize="0"/>
          <p:nvPr/>
        </p:nvPicPr>
        <p:blipFill>
          <a:blip r:embed="rId3">
            <a:alphaModFix/>
          </a:blip>
          <a:stretch>
            <a:fillRect/>
          </a:stretch>
        </p:blipFill>
        <p:spPr>
          <a:xfrm>
            <a:off x="4567238" y="1167207"/>
            <a:ext cx="4412924" cy="3122437"/>
          </a:xfrm>
          <a:prstGeom prst="rect">
            <a:avLst/>
          </a:prstGeom>
          <a:noFill/>
          <a:ln>
            <a:noFill/>
          </a:ln>
        </p:spPr>
      </p:pic>
      <p:sp>
        <p:nvSpPr>
          <p:cNvPr id="3646" name="Google Shape;3646;p401"/>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https://www.javatpoint.com/isp-full-form/</a:t>
            </a:r>
            <a:endParaRPr/>
          </a:p>
          <a:p>
            <a:pPr marL="0" lvl="0" indent="0" algn="l" rtl="0">
              <a:spcBef>
                <a:spcPts val="1600"/>
              </a:spcBef>
              <a:spcAft>
                <a:spcPts val="160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602218" y="458914"/>
            <a:ext cx="3636169" cy="761586"/>
          </a:xfrm>
          <a:prstGeom prst="rect">
            <a:avLst/>
          </a:prstGeom>
        </p:spPr>
        <p:txBody>
          <a:bodyPr spcFirstLastPara="1" vert="horz" wrap="square" lIns="0" tIns="10001" rIns="0" bIns="0" rtlCol="0" anchor="t" anchorCtr="0">
            <a:spAutoFit/>
          </a:bodyPr>
          <a:lstStyle/>
          <a:p>
            <a:pPr marL="9049" marR="3810" indent="2381" algn="ctr">
              <a:spcBef>
                <a:spcPts val="79"/>
              </a:spcBef>
            </a:pPr>
            <a:r>
              <a:rPr spc="-4" dirty="0"/>
              <a:t>FDISK, </a:t>
            </a:r>
            <a:r>
              <a:rPr spc="-8" dirty="0"/>
              <a:t>Format, </a:t>
            </a:r>
            <a:r>
              <a:rPr spc="-11" dirty="0"/>
              <a:t>Scandisk</a:t>
            </a:r>
            <a:r>
              <a:rPr lang="en-IN" spc="-11" dirty="0"/>
              <a:t> commands</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913766" y="1351417"/>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Format Command</a:t>
            </a:r>
            <a:endParaRPr lang="en-IN" sz="1800" dirty="0"/>
          </a:p>
        </p:txBody>
      </p:sp>
      <p:sp>
        <p:nvSpPr>
          <p:cNvPr id="4" name="object 3">
            <a:extLst>
              <a:ext uri="{FF2B5EF4-FFF2-40B4-BE49-F238E27FC236}">
                <a16:creationId xmlns:a16="http://schemas.microsoft.com/office/drawing/2014/main" id="{A71C6D0C-72BA-42C2-9403-5C8B995AB1B3}"/>
              </a:ext>
            </a:extLst>
          </p:cNvPr>
          <p:cNvSpPr txBox="1"/>
          <p:nvPr/>
        </p:nvSpPr>
        <p:spPr>
          <a:xfrm>
            <a:off x="527448" y="1850374"/>
            <a:ext cx="3517106" cy="2697790"/>
          </a:xfrm>
          <a:prstGeom prst="rect">
            <a:avLst/>
          </a:prstGeom>
        </p:spPr>
        <p:txBody>
          <a:bodyPr vert="horz" wrap="square" lIns="0" tIns="9525" rIns="0" bIns="0" rtlCol="0">
            <a:spAutoFit/>
          </a:bodyPr>
          <a:lstStyle/>
          <a:p>
            <a:pPr marL="457200">
              <a:lnSpc>
                <a:spcPct val="115000"/>
              </a:lnSpc>
              <a:spcBef>
                <a:spcPts val="1000"/>
              </a:spcBef>
              <a:spcAft>
                <a:spcPts val="1000"/>
              </a:spcAft>
            </a:pPr>
            <a:r>
              <a:rPr lang="en-IN" spc="4" dirty="0"/>
              <a:t>The format command is used to erase information from a computer </a:t>
            </a:r>
            <a:r>
              <a:rPr lang="en-IN" spc="4" dirty="0">
                <a:hlinkClick r:id="rId3">
                  <a:extLst>
                    <a:ext uri="{A12FA001-AC4F-418D-AE19-62706E023703}">
                      <ahyp:hlinkClr xmlns:ahyp="http://schemas.microsoft.com/office/drawing/2018/hyperlinkcolor" val="tx"/>
                    </a:ext>
                  </a:extLst>
                </a:hlinkClick>
              </a:rPr>
              <a:t>diskette</a:t>
            </a:r>
            <a:r>
              <a:rPr lang="en-IN" spc="4" dirty="0"/>
              <a:t> or fixed drive</a:t>
            </a:r>
            <a:r>
              <a:rPr lang="en-IN" sz="1800" dirty="0">
                <a:solidFill>
                  <a:srgbClr val="454545"/>
                </a:solidFill>
                <a:effectLst/>
                <a:latin typeface="Times New Roman" panose="02020603050405020304" pitchFamily="18" charset="0"/>
                <a:ea typeface="Times New Roman" panose="02020603050405020304" pitchFamily="18" charset="0"/>
              </a:rPr>
              <a:t>.</a:t>
            </a:r>
          </a:p>
          <a:p>
            <a:pPr marL="457200">
              <a:lnSpc>
                <a:spcPct val="115000"/>
              </a:lnSpc>
              <a:spcBef>
                <a:spcPts val="1000"/>
              </a:spcBef>
              <a:spcAft>
                <a:spcPts val="1000"/>
              </a:spcAft>
            </a:pPr>
            <a:r>
              <a:rPr lang="en-IN" u="sng" spc="4" dirty="0"/>
              <a:t>Format</a:t>
            </a:r>
          </a:p>
          <a:p>
            <a:pPr marL="457200">
              <a:lnSpc>
                <a:spcPct val="115000"/>
              </a:lnSpc>
              <a:spcBef>
                <a:spcPts val="1000"/>
              </a:spcBef>
              <a:spcAft>
                <a:spcPts val="1000"/>
              </a:spcAft>
            </a:pPr>
            <a:r>
              <a:rPr lang="en-IN" spc="4" dirty="0"/>
              <a:t>C:\WINDOWS\system32&gt;format E:</a:t>
            </a:r>
          </a:p>
          <a:p>
            <a:pPr marL="457200">
              <a:lnSpc>
                <a:spcPct val="115000"/>
              </a:lnSpc>
              <a:spcBef>
                <a:spcPts val="1000"/>
              </a:spcBef>
              <a:spcAft>
                <a:spcPts val="1000"/>
              </a:spcAft>
            </a:pPr>
            <a:r>
              <a:rPr lang="en-IN" spc="4" dirty="0"/>
              <a:t>E: is the drive letter </a:t>
            </a:r>
            <a:endParaRPr lang="en-IN" sz="1800" dirty="0">
              <a:effectLst/>
              <a:latin typeface="Times New Roman" panose="02020603050405020304" pitchFamily="18" charset="0"/>
              <a:ea typeface="Times New Roman" panose="02020603050405020304" pitchFamily="18" charset="0"/>
            </a:endParaRPr>
          </a:p>
          <a:p>
            <a:pPr marL="323850" marR="196215" indent="-314801">
              <a:lnSpc>
                <a:spcPct val="119100"/>
              </a:lnSpc>
              <a:buSzPct val="90322"/>
              <a:buChar char="●"/>
              <a:tabLst>
                <a:tab pos="323850" algn="l"/>
                <a:tab pos="324326" algn="l"/>
              </a:tabLst>
            </a:pPr>
            <a:endParaRPr dirty="0"/>
          </a:p>
        </p:txBody>
      </p:sp>
      <p:pic>
        <p:nvPicPr>
          <p:cNvPr id="6" name="Picture 5">
            <a:extLst>
              <a:ext uri="{FF2B5EF4-FFF2-40B4-BE49-F238E27FC236}">
                <a16:creationId xmlns:a16="http://schemas.microsoft.com/office/drawing/2014/main" id="{DB8D71C0-CE79-48A5-9336-A36B6EA223A0}"/>
              </a:ext>
            </a:extLst>
          </p:cNvPr>
          <p:cNvPicPr>
            <a:picLocks noChangeAspect="1"/>
          </p:cNvPicPr>
          <p:nvPr/>
        </p:nvPicPr>
        <p:blipFill>
          <a:blip r:embed="rId4"/>
          <a:stretch>
            <a:fillRect/>
          </a:stretch>
        </p:blipFill>
        <p:spPr>
          <a:xfrm>
            <a:off x="4822406" y="579689"/>
            <a:ext cx="3994384" cy="4258298"/>
          </a:xfrm>
          <a:prstGeom prst="rect">
            <a:avLst/>
          </a:prstGeom>
        </p:spPr>
      </p:pic>
    </p:spTree>
    <p:extLst>
      <p:ext uri="{BB962C8B-B14F-4D97-AF65-F5344CB8AC3E}">
        <p14:creationId xmlns:p14="http://schemas.microsoft.com/office/powerpoint/2010/main" val="2173309196"/>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Shape 3650"/>
        <p:cNvGrpSpPr/>
        <p:nvPr/>
      </p:nvGrpSpPr>
      <p:grpSpPr>
        <a:xfrm>
          <a:off x="0" y="0"/>
          <a:ext cx="0" cy="0"/>
          <a:chOff x="0" y="0"/>
          <a:chExt cx="0" cy="0"/>
        </a:xfrm>
      </p:grpSpPr>
      <p:sp>
        <p:nvSpPr>
          <p:cNvPr id="3651" name="Google Shape;3651;p402"/>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Internet Service Provider</a:t>
            </a:r>
            <a:endParaRPr/>
          </a:p>
        </p:txBody>
      </p:sp>
      <p:sp>
        <p:nvSpPr>
          <p:cNvPr id="3652" name="Google Shape;3652;p402"/>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ISPs (ISDN)</a:t>
            </a:r>
            <a:endParaRPr/>
          </a:p>
        </p:txBody>
      </p:sp>
      <p:sp>
        <p:nvSpPr>
          <p:cNvPr id="3653" name="Google Shape;3653;p402"/>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ISDN stands for Integrated Services Digital Network.</a:t>
            </a:r>
            <a:endParaRPr/>
          </a:p>
          <a:p>
            <a:pPr marL="457200" lvl="0" indent="-317500" algn="l" rtl="0">
              <a:spcBef>
                <a:spcPts val="0"/>
              </a:spcBef>
              <a:spcAft>
                <a:spcPts val="0"/>
              </a:spcAft>
              <a:buSzPts val="1400"/>
              <a:buChar char="●"/>
            </a:pPr>
            <a:r>
              <a:rPr lang="en"/>
              <a:t>It is a telephone system network which integrates a high quality digital transmission of voice and data over the same standard phone line.</a:t>
            </a:r>
            <a:endParaRPr/>
          </a:p>
          <a:p>
            <a:pPr marL="0" lvl="0" indent="0" algn="l" rtl="0">
              <a:spcBef>
                <a:spcPts val="1600"/>
              </a:spcBef>
              <a:spcAft>
                <a:spcPts val="1600"/>
              </a:spcAft>
              <a:buNone/>
            </a:pPr>
            <a:endParaRPr/>
          </a:p>
        </p:txBody>
      </p:sp>
      <p:pic>
        <p:nvPicPr>
          <p:cNvPr id="3654" name="Google Shape;3654;p402"/>
          <p:cNvPicPr preferRelativeResize="0"/>
          <p:nvPr/>
        </p:nvPicPr>
        <p:blipFill>
          <a:blip r:embed="rId3">
            <a:alphaModFix/>
          </a:blip>
          <a:stretch>
            <a:fillRect/>
          </a:stretch>
        </p:blipFill>
        <p:spPr>
          <a:xfrm>
            <a:off x="4567238" y="1167207"/>
            <a:ext cx="4412924" cy="3122437"/>
          </a:xfrm>
          <a:prstGeom prst="rect">
            <a:avLst/>
          </a:prstGeom>
          <a:noFill/>
          <a:ln>
            <a:noFill/>
          </a:ln>
        </p:spPr>
      </p:pic>
      <p:sp>
        <p:nvSpPr>
          <p:cNvPr id="3655" name="Google Shape;3655;p402"/>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https://www.javatpoint.com/isp-full-form/</a:t>
            </a:r>
            <a:endParaRPr/>
          </a:p>
          <a:p>
            <a:pPr marL="0" lvl="0" indent="0" algn="l" rtl="0">
              <a:spcBef>
                <a:spcPts val="1600"/>
              </a:spcBef>
              <a:spcAft>
                <a:spcPts val="1600"/>
              </a:spcAft>
              <a:buNone/>
            </a:pPr>
            <a:endParaRPr/>
          </a:p>
        </p:txBody>
      </p:sp>
    </p:spTree>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Shape 3659"/>
        <p:cNvGrpSpPr/>
        <p:nvPr/>
      </p:nvGrpSpPr>
      <p:grpSpPr>
        <a:xfrm>
          <a:off x="0" y="0"/>
          <a:ext cx="0" cy="0"/>
          <a:chOff x="0" y="0"/>
          <a:chExt cx="0" cy="0"/>
        </a:xfrm>
      </p:grpSpPr>
      <p:sp>
        <p:nvSpPr>
          <p:cNvPr id="3660" name="Google Shape;3660;p403"/>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Internet Service Provider</a:t>
            </a:r>
            <a:endParaRPr/>
          </a:p>
        </p:txBody>
      </p:sp>
      <p:sp>
        <p:nvSpPr>
          <p:cNvPr id="3661" name="Google Shape;3661;p403"/>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Types of ISPs (Ethernet)</a:t>
            </a:r>
            <a:endParaRPr/>
          </a:p>
        </p:txBody>
      </p:sp>
      <p:sp>
        <p:nvSpPr>
          <p:cNvPr id="3662" name="Google Shape;3662;p403"/>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
              <a:t>It is a wired LAN (Local Area Network) where computers are connected within a primary physical space.</a:t>
            </a:r>
            <a:endParaRPr/>
          </a:p>
          <a:p>
            <a:pPr marL="457200" lvl="0" indent="-317500" algn="l" rtl="0">
              <a:spcBef>
                <a:spcPts val="0"/>
              </a:spcBef>
              <a:spcAft>
                <a:spcPts val="0"/>
              </a:spcAft>
              <a:buSzPts val="1400"/>
              <a:buChar char="●"/>
            </a:pPr>
            <a:r>
              <a:rPr lang="en"/>
              <a:t>It enables devices to communicate with each other via a protocol (a set of rules or common network language).</a:t>
            </a:r>
            <a:endParaRPr/>
          </a:p>
          <a:p>
            <a:pPr marL="457200" lvl="0" indent="-317500" algn="l" rtl="0">
              <a:spcBef>
                <a:spcPts val="0"/>
              </a:spcBef>
              <a:spcAft>
                <a:spcPts val="0"/>
              </a:spcAft>
              <a:buSzPts val="1400"/>
              <a:buChar char="●"/>
            </a:pPr>
            <a:r>
              <a:rPr lang="en"/>
              <a:t>It may provide different speed such as 10 Mbps, 100 Mbps and 10 Gbps.</a:t>
            </a:r>
            <a:endParaRPr/>
          </a:p>
          <a:p>
            <a:pPr marL="0" lvl="0" indent="0" algn="l" rtl="0">
              <a:spcBef>
                <a:spcPts val="1600"/>
              </a:spcBef>
              <a:spcAft>
                <a:spcPts val="1600"/>
              </a:spcAft>
              <a:buNone/>
            </a:pPr>
            <a:endParaRPr/>
          </a:p>
        </p:txBody>
      </p:sp>
      <p:pic>
        <p:nvPicPr>
          <p:cNvPr id="3663" name="Google Shape;3663;p403"/>
          <p:cNvPicPr preferRelativeResize="0"/>
          <p:nvPr/>
        </p:nvPicPr>
        <p:blipFill>
          <a:blip r:embed="rId3">
            <a:alphaModFix/>
          </a:blip>
          <a:stretch>
            <a:fillRect/>
          </a:stretch>
        </p:blipFill>
        <p:spPr>
          <a:xfrm>
            <a:off x="4567238" y="1167207"/>
            <a:ext cx="4412924" cy="3122437"/>
          </a:xfrm>
          <a:prstGeom prst="rect">
            <a:avLst/>
          </a:prstGeom>
          <a:noFill/>
          <a:ln>
            <a:noFill/>
          </a:ln>
        </p:spPr>
      </p:pic>
      <p:sp>
        <p:nvSpPr>
          <p:cNvPr id="3664" name="Google Shape;3664;p403"/>
          <p:cNvSpPr txBox="1">
            <a:spLocks noGrp="1"/>
          </p:cNvSpPr>
          <p:nvPr>
            <p:ph type="body" idx="3"/>
          </p:nvPr>
        </p:nvSpPr>
        <p:spPr>
          <a:xfrm>
            <a:off x="4572000" y="4772275"/>
            <a:ext cx="4406700" cy="17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 Source: https://www.javatpoint.com/isp-full-form/</a:t>
            </a:r>
            <a:endParaRPr/>
          </a:p>
          <a:p>
            <a:pPr marL="0" lvl="0" indent="0" algn="l" rtl="0">
              <a:spcBef>
                <a:spcPts val="1600"/>
              </a:spcBef>
              <a:spcAft>
                <a:spcPts val="1600"/>
              </a:spcAft>
              <a:buNone/>
            </a:pPr>
            <a:endParaRPr/>
          </a:p>
        </p:txBody>
      </p:sp>
    </p:spTree>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6" y="161799"/>
            <a:ext cx="774074" cy="311224"/>
          </a:xfrm>
          <a:prstGeom prst="rect">
            <a:avLst/>
          </a:prstGeom>
        </p:spPr>
      </p:pic>
      <p:pic>
        <p:nvPicPr>
          <p:cNvPr id="3" name="object 3"/>
          <p:cNvPicPr/>
          <p:nvPr/>
        </p:nvPicPr>
        <p:blipFill>
          <a:blip r:embed="rId3" cstate="print"/>
          <a:stretch>
            <a:fillRect/>
          </a:stretch>
        </p:blipFill>
        <p:spPr>
          <a:xfrm>
            <a:off x="8229557" y="161801"/>
            <a:ext cx="791593" cy="311224"/>
          </a:xfrm>
          <a:prstGeom prst="rect">
            <a:avLst/>
          </a:prstGeom>
        </p:spPr>
      </p:pic>
      <p:sp>
        <p:nvSpPr>
          <p:cNvPr id="6" name="object 6"/>
          <p:cNvSpPr txBox="1"/>
          <p:nvPr/>
        </p:nvSpPr>
        <p:spPr>
          <a:xfrm>
            <a:off x="3633257" y="4974386"/>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1103244" y="2406641"/>
            <a:ext cx="6137266" cy="745716"/>
          </a:xfrm>
          <a:prstGeom prst="rect">
            <a:avLst/>
          </a:prstGeom>
        </p:spPr>
        <p:txBody>
          <a:bodyPr vert="horz" wrap="square" lIns="0" tIns="52704" rIns="0" bIns="0" rtlCol="0">
            <a:spAutoFit/>
          </a:bodyPr>
          <a:lstStyle/>
          <a:p>
            <a:pPr marL="12065" algn="ctr">
              <a:spcBef>
                <a:spcPts val="414"/>
              </a:spcBef>
              <a:tabLst>
                <a:tab pos="379085" algn="l"/>
                <a:tab pos="379721" algn="l"/>
              </a:tabLst>
            </a:pPr>
            <a:r>
              <a:rPr sz="4500" dirty="0">
                <a:solidFill>
                  <a:srgbClr val="595959"/>
                </a:solidFill>
                <a:latin typeface="Times New Roman" panose="02020603050405020304" pitchFamily="18" charset="0"/>
                <a:cs typeface="Times New Roman" panose="02020603050405020304" pitchFamily="18" charset="0"/>
              </a:rPr>
              <a:t>Modern</a:t>
            </a:r>
            <a:r>
              <a:rPr sz="4500" spc="-35" dirty="0">
                <a:solidFill>
                  <a:srgbClr val="595959"/>
                </a:solidFill>
                <a:latin typeface="Times New Roman" panose="02020603050405020304" pitchFamily="18" charset="0"/>
                <a:cs typeface="Times New Roman" panose="02020603050405020304" pitchFamily="18" charset="0"/>
              </a:rPr>
              <a:t> </a:t>
            </a:r>
            <a:r>
              <a:rPr sz="4500" spc="-5" dirty="0">
                <a:solidFill>
                  <a:srgbClr val="595959"/>
                </a:solidFill>
                <a:latin typeface="Times New Roman" panose="02020603050405020304" pitchFamily="18" charset="0"/>
                <a:cs typeface="Times New Roman" panose="02020603050405020304" pitchFamily="18" charset="0"/>
              </a:rPr>
              <a:t>Network</a:t>
            </a:r>
            <a:r>
              <a:rPr sz="4500" spc="-35" dirty="0">
                <a:solidFill>
                  <a:srgbClr val="595959"/>
                </a:solidFill>
                <a:latin typeface="Times New Roman" panose="02020603050405020304" pitchFamily="18" charset="0"/>
                <a:cs typeface="Times New Roman" panose="02020603050405020304" pitchFamily="18" charset="0"/>
              </a:rPr>
              <a:t> </a:t>
            </a:r>
            <a:r>
              <a:rPr sz="4500" spc="-5" dirty="0">
                <a:solidFill>
                  <a:srgbClr val="595959"/>
                </a:solidFill>
                <a:latin typeface="Times New Roman" panose="02020603050405020304" pitchFamily="18" charset="0"/>
                <a:cs typeface="Times New Roman" panose="02020603050405020304" pitchFamily="18" charset="0"/>
              </a:rPr>
              <a:t>Security</a:t>
            </a:r>
            <a:endParaRPr sz="4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121" y="641758"/>
            <a:ext cx="3443604" cy="764312"/>
          </a:xfrm>
          <a:prstGeom prst="rect">
            <a:avLst/>
          </a:prstGeom>
        </p:spPr>
        <p:txBody>
          <a:bodyPr spcFirstLastPara="1" vert="horz" wrap="square" lIns="0" tIns="12700" rIns="0" bIns="0" rtlCol="0" anchor="ctr" anchorCtr="0">
            <a:spAutoFit/>
          </a:bodyPr>
          <a:lstStyle/>
          <a:p>
            <a:pPr marL="12700">
              <a:spcBef>
                <a:spcPts val="100"/>
              </a:spcBef>
            </a:pPr>
            <a:r>
              <a:rPr dirty="0"/>
              <a:t>Modern</a:t>
            </a:r>
            <a:r>
              <a:rPr spc="-50" dirty="0"/>
              <a:t> </a:t>
            </a:r>
            <a:r>
              <a:rPr spc="-5" dirty="0"/>
              <a:t>Network</a:t>
            </a:r>
            <a:r>
              <a:rPr spc="-50" dirty="0"/>
              <a:t> </a:t>
            </a:r>
            <a:r>
              <a:rPr spc="-5" dirty="0"/>
              <a:t>Security</a:t>
            </a:r>
          </a:p>
        </p:txBody>
      </p:sp>
      <p:sp>
        <p:nvSpPr>
          <p:cNvPr id="3" name="object 3"/>
          <p:cNvSpPr txBox="1"/>
          <p:nvPr/>
        </p:nvSpPr>
        <p:spPr>
          <a:xfrm>
            <a:off x="1171372" y="1728118"/>
            <a:ext cx="220472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Why</a:t>
            </a:r>
            <a:r>
              <a:rPr sz="1800" spc="-45" dirty="0">
                <a:solidFill>
                  <a:srgbClr val="595959"/>
                </a:solidFill>
                <a:latin typeface="Arial MT"/>
                <a:cs typeface="Arial MT"/>
              </a:rPr>
              <a:t> </a:t>
            </a:r>
            <a:r>
              <a:rPr sz="1800" spc="-5" dirty="0">
                <a:solidFill>
                  <a:srgbClr val="595959"/>
                </a:solidFill>
                <a:latin typeface="Arial MT"/>
                <a:cs typeface="Arial MT"/>
              </a:rPr>
              <a:t>Internet</a:t>
            </a:r>
            <a:r>
              <a:rPr sz="1800" spc="-45" dirty="0">
                <a:solidFill>
                  <a:srgbClr val="595959"/>
                </a:solidFill>
                <a:latin typeface="Arial MT"/>
                <a:cs typeface="Arial MT"/>
              </a:rPr>
              <a:t> </a:t>
            </a:r>
            <a:r>
              <a:rPr sz="1800" spc="-5" dirty="0">
                <a:solidFill>
                  <a:srgbClr val="595959"/>
                </a:solidFill>
                <a:latin typeface="Arial MT"/>
                <a:cs typeface="Arial MT"/>
              </a:rPr>
              <a:t>Security</a:t>
            </a:r>
            <a:endParaRPr sz="1800">
              <a:latin typeface="Arial MT"/>
              <a:cs typeface="Arial MT"/>
            </a:endParaRPr>
          </a:p>
        </p:txBody>
      </p:sp>
      <p:sp>
        <p:nvSpPr>
          <p:cNvPr id="4" name="object 4"/>
          <p:cNvSpPr txBox="1"/>
          <p:nvPr/>
        </p:nvSpPr>
        <p:spPr>
          <a:xfrm>
            <a:off x="656568" y="2541598"/>
            <a:ext cx="3430270" cy="1766381"/>
          </a:xfrm>
          <a:prstGeom prst="rect">
            <a:avLst/>
          </a:prstGeom>
        </p:spPr>
        <p:txBody>
          <a:bodyPr vert="horz" wrap="square" lIns="0" tIns="12700" rIns="0" bIns="0" rtlCol="0">
            <a:spAutoFit/>
          </a:bodyPr>
          <a:lstStyle/>
          <a:p>
            <a:pPr marL="348606" marR="5080" indent="-336542">
              <a:lnSpc>
                <a:spcPct val="116100"/>
              </a:lnSpc>
              <a:spcBef>
                <a:spcPts val="100"/>
              </a:spcBef>
              <a:buChar char="●"/>
              <a:tabLst>
                <a:tab pos="347972" algn="l"/>
                <a:tab pos="349241" algn="l"/>
              </a:tabLst>
            </a:pPr>
            <a:r>
              <a:rPr spc="-5" dirty="0">
                <a:latin typeface="Arial MT"/>
                <a:cs typeface="Arial MT"/>
              </a:rPr>
              <a:t>Cybersecurity </a:t>
            </a:r>
            <a:r>
              <a:rPr dirty="0">
                <a:latin typeface="Arial MT"/>
                <a:cs typeface="Arial MT"/>
              </a:rPr>
              <a:t>refers </a:t>
            </a:r>
            <a:r>
              <a:rPr spc="-5" dirty="0">
                <a:latin typeface="Arial MT"/>
                <a:cs typeface="Arial MT"/>
              </a:rPr>
              <a:t>to the practice of </a:t>
            </a:r>
            <a:r>
              <a:rPr dirty="0">
                <a:latin typeface="Arial MT"/>
                <a:cs typeface="Arial MT"/>
              </a:rPr>
              <a:t> reducing cyber risk </a:t>
            </a:r>
            <a:r>
              <a:rPr spc="-5" dirty="0">
                <a:latin typeface="Arial MT"/>
                <a:cs typeface="Arial MT"/>
              </a:rPr>
              <a:t>through the </a:t>
            </a:r>
            <a:r>
              <a:rPr dirty="0">
                <a:latin typeface="Arial MT"/>
                <a:cs typeface="Arial MT"/>
              </a:rPr>
              <a:t> </a:t>
            </a:r>
            <a:r>
              <a:rPr spc="-5" dirty="0">
                <a:latin typeface="Arial MT"/>
                <a:cs typeface="Arial MT"/>
              </a:rPr>
              <a:t>protection of the entire information </a:t>
            </a:r>
            <a:r>
              <a:rPr dirty="0">
                <a:latin typeface="Arial MT"/>
                <a:cs typeface="Arial MT"/>
              </a:rPr>
              <a:t> </a:t>
            </a:r>
            <a:r>
              <a:rPr spc="-5" dirty="0">
                <a:latin typeface="Arial MT"/>
                <a:cs typeface="Arial MT"/>
              </a:rPr>
              <a:t>technology </a:t>
            </a:r>
            <a:r>
              <a:rPr dirty="0">
                <a:latin typeface="Arial MT"/>
                <a:cs typeface="Arial MT"/>
              </a:rPr>
              <a:t>(IT) </a:t>
            </a:r>
            <a:r>
              <a:rPr spc="-5" dirty="0">
                <a:latin typeface="Arial MT"/>
                <a:cs typeface="Arial MT"/>
              </a:rPr>
              <a:t>infrastructure, including </a:t>
            </a:r>
            <a:r>
              <a:rPr spc="-375" dirty="0">
                <a:latin typeface="Arial MT"/>
                <a:cs typeface="Arial MT"/>
              </a:rPr>
              <a:t> </a:t>
            </a:r>
            <a:r>
              <a:rPr dirty="0">
                <a:latin typeface="Arial MT"/>
                <a:cs typeface="Arial MT"/>
              </a:rPr>
              <a:t>systems, </a:t>
            </a:r>
            <a:r>
              <a:rPr spc="-5" dirty="0">
                <a:latin typeface="Arial MT"/>
                <a:cs typeface="Arial MT"/>
              </a:rPr>
              <a:t>applications, hardware, </a:t>
            </a:r>
            <a:r>
              <a:rPr dirty="0">
                <a:latin typeface="Arial MT"/>
                <a:cs typeface="Arial MT"/>
              </a:rPr>
              <a:t> software,</a:t>
            </a:r>
            <a:r>
              <a:rPr spc="-10"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data.</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It</a:t>
            </a:r>
            <a:r>
              <a:rPr spc="-20" dirty="0">
                <a:latin typeface="Arial MT"/>
                <a:cs typeface="Arial MT"/>
              </a:rPr>
              <a:t> </a:t>
            </a:r>
            <a:r>
              <a:rPr spc="-5" dirty="0">
                <a:latin typeface="Arial MT"/>
                <a:cs typeface="Arial MT"/>
              </a:rPr>
              <a:t>is</a:t>
            </a:r>
            <a:r>
              <a:rPr spc="-15" dirty="0">
                <a:latin typeface="Arial MT"/>
                <a:cs typeface="Arial MT"/>
              </a:rPr>
              <a:t> </a:t>
            </a:r>
            <a:r>
              <a:rPr dirty="0">
                <a:latin typeface="Arial MT"/>
                <a:cs typeface="Arial MT"/>
              </a:rPr>
              <a:t>very</a:t>
            </a:r>
            <a:r>
              <a:rPr spc="-15" dirty="0">
                <a:latin typeface="Arial MT"/>
                <a:cs typeface="Arial MT"/>
              </a:rPr>
              <a:t> </a:t>
            </a:r>
            <a:r>
              <a:rPr spc="-5" dirty="0">
                <a:latin typeface="Arial MT"/>
                <a:cs typeface="Arial MT"/>
              </a:rPr>
              <a:t>important</a:t>
            </a:r>
            <a:r>
              <a:rPr spc="-15" dirty="0">
                <a:latin typeface="Arial MT"/>
                <a:cs typeface="Arial MT"/>
              </a:rPr>
              <a:t> </a:t>
            </a:r>
            <a:r>
              <a:rPr spc="-5" dirty="0">
                <a:latin typeface="Arial MT"/>
                <a:cs typeface="Arial MT"/>
              </a:rPr>
              <a:t>in</a:t>
            </a:r>
            <a:r>
              <a:rPr spc="-15" dirty="0">
                <a:latin typeface="Arial MT"/>
                <a:cs typeface="Arial MT"/>
              </a:rPr>
              <a:t> </a:t>
            </a:r>
            <a:r>
              <a:rPr spc="-5" dirty="0">
                <a:latin typeface="Arial MT"/>
                <a:cs typeface="Arial MT"/>
              </a:rPr>
              <a:t>today's</a:t>
            </a:r>
            <a:r>
              <a:rPr spc="-15" dirty="0">
                <a:latin typeface="Arial MT"/>
                <a:cs typeface="Arial MT"/>
              </a:rPr>
              <a:t> </a:t>
            </a:r>
            <a:r>
              <a:rPr spc="-5" dirty="0">
                <a:latin typeface="Arial MT"/>
                <a:cs typeface="Arial MT"/>
              </a:rPr>
              <a:t>world.</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682AB687-0B58-4DAE-8983-50440C28B30C}"/>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45B20AE0-7581-436C-979B-C918DFB1172A}"/>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121" y="641758"/>
            <a:ext cx="3443604" cy="764312"/>
          </a:xfrm>
          <a:prstGeom prst="rect">
            <a:avLst/>
          </a:prstGeom>
        </p:spPr>
        <p:txBody>
          <a:bodyPr spcFirstLastPara="1" vert="horz" wrap="square" lIns="0" tIns="12700" rIns="0" bIns="0" rtlCol="0" anchor="ctr" anchorCtr="0">
            <a:spAutoFit/>
          </a:bodyPr>
          <a:lstStyle/>
          <a:p>
            <a:pPr marL="12700">
              <a:spcBef>
                <a:spcPts val="100"/>
              </a:spcBef>
            </a:pPr>
            <a:r>
              <a:rPr dirty="0"/>
              <a:t>Modern</a:t>
            </a:r>
            <a:r>
              <a:rPr spc="-50" dirty="0"/>
              <a:t> </a:t>
            </a:r>
            <a:r>
              <a:rPr spc="-5" dirty="0"/>
              <a:t>Network</a:t>
            </a:r>
            <a:r>
              <a:rPr spc="-50" dirty="0"/>
              <a:t> </a:t>
            </a:r>
            <a:r>
              <a:rPr spc="-5" dirty="0"/>
              <a:t>Security</a:t>
            </a:r>
          </a:p>
        </p:txBody>
      </p:sp>
      <p:sp>
        <p:nvSpPr>
          <p:cNvPr id="3" name="object 3"/>
          <p:cNvSpPr txBox="1"/>
          <p:nvPr/>
        </p:nvSpPr>
        <p:spPr>
          <a:xfrm>
            <a:off x="783823" y="1728118"/>
            <a:ext cx="297942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Importance</a:t>
            </a:r>
            <a:r>
              <a:rPr sz="1800" spc="-35" dirty="0">
                <a:solidFill>
                  <a:srgbClr val="595959"/>
                </a:solidFill>
                <a:latin typeface="Arial MT"/>
                <a:cs typeface="Arial MT"/>
              </a:rPr>
              <a:t> </a:t>
            </a:r>
            <a:r>
              <a:rPr sz="1800" spc="-5" dirty="0">
                <a:solidFill>
                  <a:srgbClr val="595959"/>
                </a:solidFill>
                <a:latin typeface="Arial MT"/>
                <a:cs typeface="Arial MT"/>
              </a:rPr>
              <a:t>of</a:t>
            </a:r>
            <a:r>
              <a:rPr sz="1800" spc="-30" dirty="0">
                <a:solidFill>
                  <a:srgbClr val="595959"/>
                </a:solidFill>
                <a:latin typeface="Arial MT"/>
                <a:cs typeface="Arial MT"/>
              </a:rPr>
              <a:t> </a:t>
            </a:r>
            <a:r>
              <a:rPr sz="1800" spc="-5" dirty="0">
                <a:solidFill>
                  <a:srgbClr val="595959"/>
                </a:solidFill>
                <a:latin typeface="Arial MT"/>
                <a:cs typeface="Arial MT"/>
              </a:rPr>
              <a:t>Cyber</a:t>
            </a:r>
            <a:r>
              <a:rPr sz="1800" spc="-30" dirty="0">
                <a:solidFill>
                  <a:srgbClr val="595959"/>
                </a:solidFill>
                <a:latin typeface="Arial MT"/>
                <a:cs typeface="Arial MT"/>
              </a:rPr>
              <a:t> </a:t>
            </a:r>
            <a:r>
              <a:rPr sz="1800" spc="-5" dirty="0">
                <a:solidFill>
                  <a:srgbClr val="595959"/>
                </a:solidFill>
                <a:latin typeface="Arial MT"/>
                <a:cs typeface="Arial MT"/>
              </a:rPr>
              <a:t>Security</a:t>
            </a:r>
            <a:endParaRPr sz="1800">
              <a:latin typeface="Arial MT"/>
              <a:cs typeface="Arial MT"/>
            </a:endParaRPr>
          </a:p>
        </p:txBody>
      </p:sp>
      <p:sp>
        <p:nvSpPr>
          <p:cNvPr id="4" name="object 4"/>
          <p:cNvSpPr txBox="1"/>
          <p:nvPr/>
        </p:nvSpPr>
        <p:spPr>
          <a:xfrm>
            <a:off x="656568" y="2541599"/>
            <a:ext cx="3422650" cy="1740798"/>
          </a:xfrm>
          <a:prstGeom prst="rect">
            <a:avLst/>
          </a:prstGeom>
        </p:spPr>
        <p:txBody>
          <a:bodyPr vert="horz" wrap="square" lIns="0" tIns="12700" rIns="0" bIns="0" rtlCol="0">
            <a:spAutoFit/>
          </a:bodyPr>
          <a:lstStyle/>
          <a:p>
            <a:pPr marL="348606" marR="5080" indent="-336542">
              <a:lnSpc>
                <a:spcPct val="116100"/>
              </a:lnSpc>
              <a:spcBef>
                <a:spcPts val="100"/>
              </a:spcBef>
              <a:buChar char="●"/>
              <a:tabLst>
                <a:tab pos="347972" algn="l"/>
                <a:tab pos="349241" algn="l"/>
              </a:tabLst>
            </a:pPr>
            <a:r>
              <a:rPr spc="-5" dirty="0">
                <a:latin typeface="Arial MT"/>
                <a:cs typeface="Arial MT"/>
              </a:rPr>
              <a:t>Cyber-attacks</a:t>
            </a:r>
            <a:r>
              <a:rPr spc="-35" dirty="0">
                <a:latin typeface="Arial MT"/>
                <a:cs typeface="Arial MT"/>
              </a:rPr>
              <a:t> </a:t>
            </a:r>
            <a:r>
              <a:rPr dirty="0">
                <a:latin typeface="Arial MT"/>
                <a:cs typeface="Arial MT"/>
              </a:rPr>
              <a:t>(Unauthorized</a:t>
            </a:r>
            <a:r>
              <a:rPr spc="-30" dirty="0">
                <a:latin typeface="Arial MT"/>
                <a:cs typeface="Arial MT"/>
              </a:rPr>
              <a:t> </a:t>
            </a:r>
            <a:r>
              <a:rPr spc="-5" dirty="0">
                <a:latin typeface="Arial MT"/>
                <a:cs typeface="Arial MT"/>
              </a:rPr>
              <a:t>access</a:t>
            </a:r>
            <a:r>
              <a:rPr spc="-35" dirty="0">
                <a:latin typeface="Arial MT"/>
                <a:cs typeface="Arial MT"/>
              </a:rPr>
              <a:t> </a:t>
            </a:r>
            <a:r>
              <a:rPr spc="-5" dirty="0">
                <a:latin typeface="Arial MT"/>
                <a:cs typeface="Arial MT"/>
              </a:rPr>
              <a:t>to </a:t>
            </a:r>
            <a:r>
              <a:rPr spc="-375" dirty="0">
                <a:latin typeface="Arial MT"/>
                <a:cs typeface="Arial MT"/>
              </a:rPr>
              <a:t> </a:t>
            </a:r>
            <a:r>
              <a:rPr dirty="0">
                <a:latin typeface="Arial MT"/>
                <a:cs typeface="Arial MT"/>
              </a:rPr>
              <a:t>your</a:t>
            </a:r>
            <a:r>
              <a:rPr spc="-10" dirty="0">
                <a:latin typeface="Arial MT"/>
                <a:cs typeface="Arial MT"/>
              </a:rPr>
              <a:t> </a:t>
            </a:r>
            <a:r>
              <a:rPr spc="-5" dirty="0">
                <a:latin typeface="Arial MT"/>
                <a:cs typeface="Arial MT"/>
              </a:rPr>
              <a:t>Systems </a:t>
            </a:r>
            <a:r>
              <a:rPr dirty="0">
                <a:latin typeface="Arial MT"/>
                <a:cs typeface="Arial MT"/>
              </a:rPr>
              <a:t>)</a:t>
            </a:r>
            <a:endParaRPr>
              <a:latin typeface="Arial MT"/>
              <a:cs typeface="Arial MT"/>
            </a:endParaRPr>
          </a:p>
          <a:p>
            <a:pPr marL="348606" marR="112392" indent="-336542">
              <a:lnSpc>
                <a:spcPct val="116100"/>
              </a:lnSpc>
              <a:buChar char="●"/>
              <a:tabLst>
                <a:tab pos="347972" algn="l"/>
                <a:tab pos="349241" algn="l"/>
              </a:tabLst>
            </a:pPr>
            <a:r>
              <a:rPr spc="-5" dirty="0">
                <a:latin typeface="Arial MT"/>
                <a:cs typeface="Arial MT"/>
              </a:rPr>
              <a:t>Data</a:t>
            </a:r>
            <a:r>
              <a:rPr spc="-30" dirty="0">
                <a:latin typeface="Arial MT"/>
                <a:cs typeface="Arial MT"/>
              </a:rPr>
              <a:t> </a:t>
            </a:r>
            <a:r>
              <a:rPr spc="-5" dirty="0">
                <a:latin typeface="Arial MT"/>
                <a:cs typeface="Arial MT"/>
              </a:rPr>
              <a:t>breaches</a:t>
            </a:r>
            <a:r>
              <a:rPr spc="-25" dirty="0">
                <a:latin typeface="Arial MT"/>
                <a:cs typeface="Arial MT"/>
              </a:rPr>
              <a:t> </a:t>
            </a:r>
            <a:r>
              <a:rPr dirty="0">
                <a:latin typeface="Arial MT"/>
                <a:cs typeface="Arial MT"/>
              </a:rPr>
              <a:t>(Exposure</a:t>
            </a:r>
            <a:r>
              <a:rPr spc="-25" dirty="0">
                <a:latin typeface="Arial MT"/>
                <a:cs typeface="Arial MT"/>
              </a:rPr>
              <a:t> </a:t>
            </a:r>
            <a:r>
              <a:rPr spc="-5" dirty="0">
                <a:latin typeface="Arial MT"/>
                <a:cs typeface="Arial MT"/>
              </a:rPr>
              <a:t>of</a:t>
            </a:r>
            <a:r>
              <a:rPr spc="-25" dirty="0">
                <a:latin typeface="Arial MT"/>
                <a:cs typeface="Arial MT"/>
              </a:rPr>
              <a:t> </a:t>
            </a:r>
            <a:r>
              <a:rPr dirty="0">
                <a:latin typeface="Arial MT"/>
                <a:cs typeface="Arial MT"/>
              </a:rPr>
              <a:t>sensitive </a:t>
            </a:r>
            <a:r>
              <a:rPr spc="-370" dirty="0">
                <a:latin typeface="Arial MT"/>
                <a:cs typeface="Arial MT"/>
              </a:rPr>
              <a:t> </a:t>
            </a:r>
            <a:r>
              <a:rPr spc="-5" dirty="0">
                <a:latin typeface="Arial MT"/>
                <a:cs typeface="Arial MT"/>
              </a:rPr>
              <a:t>business,</a:t>
            </a:r>
            <a:r>
              <a:rPr spc="-20" dirty="0">
                <a:latin typeface="Arial MT"/>
                <a:cs typeface="Arial MT"/>
              </a:rPr>
              <a:t> </a:t>
            </a:r>
            <a:r>
              <a:rPr spc="-10" dirty="0">
                <a:latin typeface="Arial MT"/>
                <a:cs typeface="Arial MT"/>
              </a:rPr>
              <a:t>customer,</a:t>
            </a:r>
            <a:r>
              <a:rPr spc="-20" dirty="0">
                <a:latin typeface="Arial MT"/>
                <a:cs typeface="Arial MT"/>
              </a:rPr>
              <a:t> </a:t>
            </a:r>
            <a:r>
              <a:rPr dirty="0">
                <a:latin typeface="Arial MT"/>
                <a:cs typeface="Arial MT"/>
              </a:rPr>
              <a:t>&amp;</a:t>
            </a:r>
            <a:r>
              <a:rPr spc="-20" dirty="0">
                <a:latin typeface="Arial MT"/>
                <a:cs typeface="Arial MT"/>
              </a:rPr>
              <a:t> </a:t>
            </a:r>
            <a:r>
              <a:rPr dirty="0">
                <a:latin typeface="Arial MT"/>
                <a:cs typeface="Arial MT"/>
              </a:rPr>
              <a:t>supplier</a:t>
            </a:r>
            <a:r>
              <a:rPr spc="-20" dirty="0">
                <a:latin typeface="Arial MT"/>
                <a:cs typeface="Arial MT"/>
              </a:rPr>
              <a:t> </a:t>
            </a:r>
            <a:r>
              <a:rPr spc="-5" dirty="0">
                <a:latin typeface="Arial MT"/>
                <a:cs typeface="Arial MT"/>
              </a:rPr>
              <a:t>data)</a:t>
            </a:r>
            <a:endParaRPr>
              <a:latin typeface="Arial MT"/>
              <a:cs typeface="Arial MT"/>
            </a:endParaRPr>
          </a:p>
          <a:p>
            <a:pPr marL="348606" marR="502907" indent="-336542">
              <a:lnSpc>
                <a:spcPct val="116100"/>
              </a:lnSpc>
              <a:buChar char="●"/>
              <a:tabLst>
                <a:tab pos="347972" algn="l"/>
                <a:tab pos="349241" algn="l"/>
              </a:tabLst>
            </a:pPr>
            <a:r>
              <a:rPr spc="-5" dirty="0">
                <a:latin typeface="Arial MT"/>
                <a:cs typeface="Arial MT"/>
              </a:rPr>
              <a:t>Identity thefts </a:t>
            </a:r>
            <a:r>
              <a:rPr dirty="0">
                <a:latin typeface="Arial MT"/>
                <a:cs typeface="Arial MT"/>
              </a:rPr>
              <a:t>(the </a:t>
            </a:r>
            <a:r>
              <a:rPr spc="-5" dirty="0">
                <a:latin typeface="Arial MT"/>
                <a:cs typeface="Arial MT"/>
              </a:rPr>
              <a:t>theft of logins, </a:t>
            </a:r>
            <a:r>
              <a:rPr spc="-375" dirty="0">
                <a:latin typeface="Arial MT"/>
                <a:cs typeface="Arial MT"/>
              </a:rPr>
              <a:t> </a:t>
            </a:r>
            <a:r>
              <a:rPr spc="-5" dirty="0">
                <a:latin typeface="Arial MT"/>
                <a:cs typeface="Arial MT"/>
              </a:rPr>
              <a:t>passwords, and other </a:t>
            </a:r>
            <a:r>
              <a:rPr dirty="0">
                <a:latin typeface="Arial MT"/>
                <a:cs typeface="Arial MT"/>
              </a:rPr>
              <a:t>sensitive, </a:t>
            </a:r>
            <a:r>
              <a:rPr spc="5" dirty="0">
                <a:latin typeface="Arial MT"/>
                <a:cs typeface="Arial MT"/>
              </a:rPr>
              <a:t> </a:t>
            </a:r>
            <a:r>
              <a:rPr spc="-5" dirty="0">
                <a:latin typeface="Arial MT"/>
                <a:cs typeface="Arial MT"/>
              </a:rPr>
              <a:t>personally</a:t>
            </a:r>
            <a:r>
              <a:rPr spc="-15" dirty="0">
                <a:latin typeface="Arial MT"/>
                <a:cs typeface="Arial MT"/>
              </a:rPr>
              <a:t> </a:t>
            </a:r>
            <a:r>
              <a:rPr spc="-5" dirty="0">
                <a:latin typeface="Arial MT"/>
                <a:cs typeface="Arial MT"/>
              </a:rPr>
              <a:t>identifiable</a:t>
            </a:r>
            <a:r>
              <a:rPr spc="-15" dirty="0">
                <a:latin typeface="Arial MT"/>
                <a:cs typeface="Arial MT"/>
              </a:rPr>
              <a:t> </a:t>
            </a:r>
            <a:r>
              <a:rPr spc="-5" dirty="0">
                <a:latin typeface="Arial MT"/>
                <a:cs typeface="Arial MT"/>
              </a:rPr>
              <a:t>data)</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C1A86AD7-39B4-4509-8D7F-196D07517FDF}"/>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FF165C18-755D-43F5-B0E8-DAC365F8BDC6}"/>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121" y="641758"/>
            <a:ext cx="3443604" cy="764312"/>
          </a:xfrm>
          <a:prstGeom prst="rect">
            <a:avLst/>
          </a:prstGeom>
        </p:spPr>
        <p:txBody>
          <a:bodyPr spcFirstLastPara="1" vert="horz" wrap="square" lIns="0" tIns="12700" rIns="0" bIns="0" rtlCol="0" anchor="ctr" anchorCtr="0">
            <a:spAutoFit/>
          </a:bodyPr>
          <a:lstStyle/>
          <a:p>
            <a:pPr marL="12700">
              <a:spcBef>
                <a:spcPts val="100"/>
              </a:spcBef>
            </a:pPr>
            <a:r>
              <a:rPr dirty="0"/>
              <a:t>Modern</a:t>
            </a:r>
            <a:r>
              <a:rPr spc="-50" dirty="0"/>
              <a:t> </a:t>
            </a:r>
            <a:r>
              <a:rPr spc="-5" dirty="0"/>
              <a:t>Network</a:t>
            </a:r>
            <a:r>
              <a:rPr spc="-50" dirty="0"/>
              <a:t> </a:t>
            </a:r>
            <a:r>
              <a:rPr spc="-5" dirty="0"/>
              <a:t>Security</a:t>
            </a:r>
          </a:p>
        </p:txBody>
      </p:sp>
      <p:sp>
        <p:nvSpPr>
          <p:cNvPr id="3" name="object 3"/>
          <p:cNvSpPr txBox="1"/>
          <p:nvPr/>
        </p:nvSpPr>
        <p:spPr>
          <a:xfrm>
            <a:off x="745761" y="1728118"/>
            <a:ext cx="305308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Cybe</a:t>
            </a:r>
            <a:r>
              <a:rPr sz="1800" dirty="0">
                <a:solidFill>
                  <a:srgbClr val="595959"/>
                </a:solidFill>
                <a:latin typeface="Arial MT"/>
                <a:cs typeface="Arial MT"/>
              </a:rPr>
              <a:t>r</a:t>
            </a:r>
            <a:r>
              <a:rPr sz="1800" spc="-5" dirty="0">
                <a:solidFill>
                  <a:srgbClr val="595959"/>
                </a:solidFill>
                <a:latin typeface="Arial MT"/>
                <a:cs typeface="Arial MT"/>
              </a:rPr>
              <a:t> Securit</a:t>
            </a:r>
            <a:r>
              <a:rPr sz="1800" dirty="0">
                <a:solidFill>
                  <a:srgbClr val="595959"/>
                </a:solidFill>
                <a:latin typeface="Arial MT"/>
                <a:cs typeface="Arial MT"/>
              </a:rPr>
              <a:t>y</a:t>
            </a:r>
            <a:r>
              <a:rPr sz="1800" spc="-10" dirty="0">
                <a:solidFill>
                  <a:srgbClr val="595959"/>
                </a:solidFill>
                <a:latin typeface="Arial MT"/>
                <a:cs typeface="Arial MT"/>
              </a:rPr>
              <a:t> </a:t>
            </a:r>
            <a:r>
              <a:rPr sz="1800" spc="-5" dirty="0">
                <a:solidFill>
                  <a:srgbClr val="595959"/>
                </a:solidFill>
                <a:latin typeface="Arial MT"/>
                <a:cs typeface="Arial MT"/>
              </a:rPr>
              <a:t>Practis</a:t>
            </a:r>
            <a:r>
              <a:rPr sz="1800" dirty="0">
                <a:solidFill>
                  <a:srgbClr val="595959"/>
                </a:solidFill>
                <a:latin typeface="Arial MT"/>
                <a:cs typeface="Arial MT"/>
              </a:rPr>
              <a:t>e</a:t>
            </a:r>
            <a:r>
              <a:rPr sz="1800" spc="-105" dirty="0">
                <a:solidFill>
                  <a:srgbClr val="595959"/>
                </a:solidFill>
                <a:latin typeface="Arial MT"/>
                <a:cs typeface="Arial MT"/>
              </a:rPr>
              <a:t> </a:t>
            </a:r>
            <a:r>
              <a:rPr sz="1800" spc="-5" dirty="0">
                <a:solidFill>
                  <a:srgbClr val="595959"/>
                </a:solidFill>
                <a:latin typeface="Arial MT"/>
                <a:cs typeface="Arial MT"/>
              </a:rPr>
              <a:t>Areas</a:t>
            </a:r>
            <a:endParaRPr sz="1800">
              <a:latin typeface="Arial MT"/>
              <a:cs typeface="Arial MT"/>
            </a:endParaRPr>
          </a:p>
        </p:txBody>
      </p:sp>
      <p:sp>
        <p:nvSpPr>
          <p:cNvPr id="4" name="object 4"/>
          <p:cNvSpPr txBox="1"/>
          <p:nvPr/>
        </p:nvSpPr>
        <p:spPr>
          <a:xfrm>
            <a:off x="656569" y="2789248"/>
            <a:ext cx="1967864" cy="1278555"/>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Data</a:t>
            </a:r>
            <a:r>
              <a:rPr spc="-50" dirty="0">
                <a:latin typeface="Arial MT"/>
                <a:cs typeface="Arial MT"/>
              </a:rPr>
              <a:t> </a:t>
            </a:r>
            <a:r>
              <a:rPr spc="-5" dirty="0">
                <a:latin typeface="Arial MT"/>
                <a:cs typeface="Arial MT"/>
              </a:rPr>
              <a:t>Security</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Applicatio</a:t>
            </a:r>
            <a:r>
              <a:rPr dirty="0">
                <a:latin typeface="Arial MT"/>
                <a:cs typeface="Arial MT"/>
              </a:rPr>
              <a:t>n</a:t>
            </a:r>
            <a:r>
              <a:rPr spc="-5" dirty="0">
                <a:latin typeface="Arial MT"/>
                <a:cs typeface="Arial MT"/>
              </a:rPr>
              <a:t> Security</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Networ</a:t>
            </a:r>
            <a:r>
              <a:rPr dirty="0">
                <a:latin typeface="Arial MT"/>
                <a:cs typeface="Arial MT"/>
              </a:rPr>
              <a:t>k</a:t>
            </a:r>
            <a:r>
              <a:rPr spc="-5" dirty="0">
                <a:latin typeface="Arial MT"/>
                <a:cs typeface="Arial MT"/>
              </a:rPr>
              <a:t> Security</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Operationa</a:t>
            </a:r>
            <a:r>
              <a:rPr dirty="0">
                <a:latin typeface="Arial MT"/>
                <a:cs typeface="Arial MT"/>
              </a:rPr>
              <a:t>l</a:t>
            </a:r>
            <a:r>
              <a:rPr spc="-5" dirty="0">
                <a:latin typeface="Arial MT"/>
                <a:cs typeface="Arial MT"/>
              </a:rPr>
              <a:t> Security</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Cloud</a:t>
            </a:r>
            <a:r>
              <a:rPr spc="-50" dirty="0">
                <a:latin typeface="Arial MT"/>
                <a:cs typeface="Arial MT"/>
              </a:rPr>
              <a:t> </a:t>
            </a:r>
            <a:r>
              <a:rPr spc="-5" dirty="0">
                <a:latin typeface="Arial MT"/>
                <a:cs typeface="Arial MT"/>
              </a:rPr>
              <a:t>Security</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E5CD6240-F45C-4944-8969-4C81538CFA21}"/>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5C9EB1A5-608E-4A78-8101-78A908912E82}"/>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121" y="641758"/>
            <a:ext cx="3443604" cy="764312"/>
          </a:xfrm>
          <a:prstGeom prst="rect">
            <a:avLst/>
          </a:prstGeom>
        </p:spPr>
        <p:txBody>
          <a:bodyPr spcFirstLastPara="1" vert="horz" wrap="square" lIns="0" tIns="12700" rIns="0" bIns="0" rtlCol="0" anchor="ctr" anchorCtr="0">
            <a:spAutoFit/>
          </a:bodyPr>
          <a:lstStyle/>
          <a:p>
            <a:pPr marL="12700">
              <a:spcBef>
                <a:spcPts val="100"/>
              </a:spcBef>
            </a:pPr>
            <a:r>
              <a:rPr dirty="0"/>
              <a:t>Modern</a:t>
            </a:r>
            <a:r>
              <a:rPr spc="-50" dirty="0"/>
              <a:t> </a:t>
            </a:r>
            <a:r>
              <a:rPr spc="-5" dirty="0"/>
              <a:t>Network</a:t>
            </a:r>
            <a:r>
              <a:rPr spc="-50" dirty="0"/>
              <a:t> </a:t>
            </a:r>
            <a:r>
              <a:rPr spc="-5" dirty="0"/>
              <a:t>Security</a:t>
            </a:r>
          </a:p>
        </p:txBody>
      </p:sp>
      <p:sp>
        <p:nvSpPr>
          <p:cNvPr id="3" name="object 3"/>
          <p:cNvSpPr txBox="1"/>
          <p:nvPr/>
        </p:nvSpPr>
        <p:spPr>
          <a:xfrm>
            <a:off x="656568" y="1728119"/>
            <a:ext cx="3489960" cy="2232599"/>
          </a:xfrm>
          <a:prstGeom prst="rect">
            <a:avLst/>
          </a:prstGeom>
        </p:spPr>
        <p:txBody>
          <a:bodyPr vert="horz" wrap="square" lIns="0" tIns="12700" rIns="0" bIns="0" rtlCol="0">
            <a:spAutoFit/>
          </a:bodyPr>
          <a:lstStyle/>
          <a:p>
            <a:pPr marL="101597">
              <a:spcBef>
                <a:spcPts val="100"/>
              </a:spcBef>
            </a:pPr>
            <a:r>
              <a:rPr sz="1800" spc="-5" dirty="0">
                <a:solidFill>
                  <a:srgbClr val="595959"/>
                </a:solidFill>
                <a:latin typeface="Arial MT"/>
                <a:cs typeface="Arial MT"/>
              </a:rPr>
              <a:t>Cybe</a:t>
            </a:r>
            <a:r>
              <a:rPr sz="1800" dirty="0">
                <a:solidFill>
                  <a:srgbClr val="595959"/>
                </a:solidFill>
                <a:latin typeface="Arial MT"/>
                <a:cs typeface="Arial MT"/>
              </a:rPr>
              <a:t>r</a:t>
            </a:r>
            <a:r>
              <a:rPr sz="1800" spc="-5" dirty="0">
                <a:solidFill>
                  <a:srgbClr val="595959"/>
                </a:solidFill>
                <a:latin typeface="Arial MT"/>
                <a:cs typeface="Arial MT"/>
              </a:rPr>
              <a:t> Securit</a:t>
            </a:r>
            <a:r>
              <a:rPr sz="1800" dirty="0">
                <a:solidFill>
                  <a:srgbClr val="595959"/>
                </a:solidFill>
                <a:latin typeface="Arial MT"/>
                <a:cs typeface="Arial MT"/>
              </a:rPr>
              <a:t>y</a:t>
            </a:r>
            <a:r>
              <a:rPr sz="1800" spc="-10" dirty="0">
                <a:solidFill>
                  <a:srgbClr val="595959"/>
                </a:solidFill>
                <a:latin typeface="Arial MT"/>
                <a:cs typeface="Arial MT"/>
              </a:rPr>
              <a:t> </a:t>
            </a:r>
            <a:r>
              <a:rPr sz="1800" spc="-5" dirty="0">
                <a:solidFill>
                  <a:srgbClr val="595959"/>
                </a:solidFill>
                <a:latin typeface="Arial MT"/>
                <a:cs typeface="Arial MT"/>
              </a:rPr>
              <a:t>Practis</a:t>
            </a:r>
            <a:r>
              <a:rPr sz="1800" dirty="0">
                <a:solidFill>
                  <a:srgbClr val="595959"/>
                </a:solidFill>
                <a:latin typeface="Arial MT"/>
                <a:cs typeface="Arial MT"/>
              </a:rPr>
              <a:t>e</a:t>
            </a:r>
            <a:r>
              <a:rPr sz="1800" spc="-105" dirty="0">
                <a:solidFill>
                  <a:srgbClr val="595959"/>
                </a:solidFill>
                <a:latin typeface="Arial MT"/>
                <a:cs typeface="Arial MT"/>
              </a:rPr>
              <a:t> </a:t>
            </a:r>
            <a:r>
              <a:rPr sz="1800" spc="-5" dirty="0">
                <a:solidFill>
                  <a:srgbClr val="595959"/>
                </a:solidFill>
                <a:latin typeface="Arial MT"/>
                <a:cs typeface="Arial MT"/>
              </a:rPr>
              <a:t>Areas</a:t>
            </a:r>
            <a:endParaRPr sz="1800">
              <a:latin typeface="Arial MT"/>
              <a:cs typeface="Arial MT"/>
            </a:endParaRPr>
          </a:p>
          <a:p>
            <a:pPr>
              <a:lnSpc>
                <a:spcPct val="100000"/>
              </a:lnSpc>
            </a:pPr>
            <a:endParaRPr sz="2000">
              <a:latin typeface="Arial MT"/>
              <a:cs typeface="Arial MT"/>
            </a:endParaRPr>
          </a:p>
          <a:p>
            <a:pPr marL="348606" indent="-336542">
              <a:spcBef>
                <a:spcPts val="1425"/>
              </a:spcBef>
              <a:buChar char="●"/>
              <a:tabLst>
                <a:tab pos="347972" algn="l"/>
                <a:tab pos="349241" algn="l"/>
              </a:tabLst>
            </a:pPr>
            <a:r>
              <a:rPr spc="-5" dirty="0">
                <a:latin typeface="Arial MT"/>
                <a:cs typeface="Arial MT"/>
              </a:rPr>
              <a:t>Identit</a:t>
            </a:r>
            <a:r>
              <a:rPr dirty="0">
                <a:latin typeface="Arial MT"/>
                <a:cs typeface="Arial MT"/>
              </a:rPr>
              <a:t>y</a:t>
            </a:r>
            <a:r>
              <a:rPr spc="-5" dirty="0">
                <a:latin typeface="Arial MT"/>
                <a:cs typeface="Arial MT"/>
              </a:rPr>
              <a:t> an</a:t>
            </a:r>
            <a:r>
              <a:rPr dirty="0">
                <a:latin typeface="Arial MT"/>
                <a:cs typeface="Arial MT"/>
              </a:rPr>
              <a:t>d</a:t>
            </a:r>
            <a:r>
              <a:rPr spc="-80" dirty="0">
                <a:latin typeface="Arial MT"/>
                <a:cs typeface="Arial MT"/>
              </a:rPr>
              <a:t> </a:t>
            </a:r>
            <a:r>
              <a:rPr spc="-5" dirty="0">
                <a:latin typeface="Arial MT"/>
                <a:cs typeface="Arial MT"/>
              </a:rPr>
              <a:t>Acces</a:t>
            </a:r>
            <a:r>
              <a:rPr dirty="0">
                <a:latin typeface="Arial MT"/>
                <a:cs typeface="Arial MT"/>
              </a:rPr>
              <a:t>s</a:t>
            </a:r>
            <a:r>
              <a:rPr spc="-5" dirty="0">
                <a:latin typeface="Arial MT"/>
                <a:cs typeface="Arial MT"/>
              </a:rPr>
              <a:t> </a:t>
            </a:r>
            <a:r>
              <a:rPr dirty="0">
                <a:latin typeface="Arial MT"/>
                <a:cs typeface="Arial MT"/>
              </a:rPr>
              <a:t>Management(IAM)</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Privilege</a:t>
            </a:r>
            <a:r>
              <a:rPr dirty="0">
                <a:latin typeface="Arial MT"/>
                <a:cs typeface="Arial MT"/>
              </a:rPr>
              <a:t>d</a:t>
            </a:r>
            <a:r>
              <a:rPr spc="-85" dirty="0">
                <a:latin typeface="Arial MT"/>
                <a:cs typeface="Arial MT"/>
              </a:rPr>
              <a:t> </a:t>
            </a:r>
            <a:r>
              <a:rPr spc="-5" dirty="0">
                <a:latin typeface="Arial MT"/>
                <a:cs typeface="Arial MT"/>
              </a:rPr>
              <a:t>Acces</a:t>
            </a:r>
            <a:r>
              <a:rPr dirty="0">
                <a:latin typeface="Arial MT"/>
                <a:cs typeface="Arial MT"/>
              </a:rPr>
              <a:t>s</a:t>
            </a:r>
            <a:r>
              <a:rPr spc="-5" dirty="0">
                <a:latin typeface="Arial MT"/>
                <a:cs typeface="Arial MT"/>
              </a:rPr>
              <a:t> </a:t>
            </a:r>
            <a:r>
              <a:rPr dirty="0">
                <a:latin typeface="Arial MT"/>
                <a:cs typeface="Arial MT"/>
              </a:rPr>
              <a:t>Management(</a:t>
            </a:r>
            <a:r>
              <a:rPr spc="-105" dirty="0">
                <a:latin typeface="Arial MT"/>
                <a:cs typeface="Arial MT"/>
              </a:rPr>
              <a:t>P</a:t>
            </a:r>
            <a:r>
              <a:rPr spc="-5" dirty="0">
                <a:latin typeface="Arial MT"/>
                <a:cs typeface="Arial MT"/>
              </a:rPr>
              <a:t>AM)</a:t>
            </a:r>
            <a:endParaRPr>
              <a:latin typeface="Arial MT"/>
              <a:cs typeface="Arial MT"/>
            </a:endParaRPr>
          </a:p>
          <a:p>
            <a:pPr marL="348606" indent="-336542">
              <a:spcBef>
                <a:spcPts val="270"/>
              </a:spcBef>
              <a:buChar char="●"/>
              <a:tabLst>
                <a:tab pos="347972" algn="l"/>
                <a:tab pos="349241" algn="l"/>
              </a:tabLst>
            </a:pPr>
            <a:r>
              <a:rPr spc="-10" dirty="0">
                <a:latin typeface="Arial MT"/>
                <a:cs typeface="Arial MT"/>
              </a:rPr>
              <a:t>Vulnerability</a:t>
            </a:r>
            <a:r>
              <a:rPr spc="-30" dirty="0">
                <a:latin typeface="Arial MT"/>
                <a:cs typeface="Arial MT"/>
              </a:rPr>
              <a:t> </a:t>
            </a:r>
            <a:r>
              <a:rPr dirty="0">
                <a:latin typeface="Arial MT"/>
                <a:cs typeface="Arial MT"/>
              </a:rPr>
              <a:t>Management</a:t>
            </a:r>
            <a:r>
              <a:rPr spc="-30" dirty="0">
                <a:latin typeface="Arial MT"/>
                <a:cs typeface="Arial MT"/>
              </a:rPr>
              <a:t> </a:t>
            </a:r>
            <a:r>
              <a:rPr dirty="0">
                <a:latin typeface="Arial MT"/>
                <a:cs typeface="Arial MT"/>
              </a:rPr>
              <a:t>(VM)</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Enterprise</a:t>
            </a:r>
            <a:r>
              <a:rPr spc="-35" dirty="0">
                <a:latin typeface="Arial MT"/>
                <a:cs typeface="Arial MT"/>
              </a:rPr>
              <a:t> </a:t>
            </a:r>
            <a:r>
              <a:rPr dirty="0">
                <a:latin typeface="Arial MT"/>
                <a:cs typeface="Arial MT"/>
              </a:rPr>
              <a:t>Mobility</a:t>
            </a:r>
            <a:r>
              <a:rPr spc="-35" dirty="0">
                <a:latin typeface="Arial MT"/>
                <a:cs typeface="Arial MT"/>
              </a:rPr>
              <a:t> </a:t>
            </a:r>
            <a:r>
              <a:rPr dirty="0">
                <a:latin typeface="Arial MT"/>
                <a:cs typeface="Arial MT"/>
              </a:rPr>
              <a:t>Management</a:t>
            </a:r>
            <a:r>
              <a:rPr spc="-35" dirty="0">
                <a:latin typeface="Arial MT"/>
                <a:cs typeface="Arial MT"/>
              </a:rPr>
              <a:t> </a:t>
            </a:r>
            <a:r>
              <a:rPr dirty="0">
                <a:latin typeface="Arial MT"/>
                <a:cs typeface="Arial MT"/>
              </a:rPr>
              <a:t>(EMM)</a:t>
            </a:r>
            <a:endParaRPr>
              <a:latin typeface="Arial MT"/>
              <a:cs typeface="Arial MT"/>
            </a:endParaRPr>
          </a:p>
          <a:p>
            <a:pPr marL="348606" marR="113661" indent="-336542">
              <a:lnSpc>
                <a:spcPct val="116100"/>
              </a:lnSpc>
              <a:buChar char="●"/>
              <a:tabLst>
                <a:tab pos="347972" algn="l"/>
                <a:tab pos="349241" algn="l"/>
              </a:tabLst>
            </a:pPr>
            <a:r>
              <a:rPr spc="-5" dirty="0">
                <a:latin typeface="Arial MT"/>
                <a:cs typeface="Arial MT"/>
              </a:rPr>
              <a:t>Business Continuity </a:t>
            </a:r>
            <a:r>
              <a:rPr dirty="0">
                <a:latin typeface="Arial MT"/>
                <a:cs typeface="Arial MT"/>
              </a:rPr>
              <a:t>(BC) </a:t>
            </a:r>
            <a:r>
              <a:rPr spc="-5" dirty="0">
                <a:latin typeface="Arial MT"/>
                <a:cs typeface="Arial MT"/>
              </a:rPr>
              <a:t>and Disaster </a:t>
            </a:r>
            <a:r>
              <a:rPr spc="-375" dirty="0">
                <a:latin typeface="Arial MT"/>
                <a:cs typeface="Arial MT"/>
              </a:rPr>
              <a:t> </a:t>
            </a:r>
            <a:r>
              <a:rPr spc="-5" dirty="0">
                <a:latin typeface="Arial MT"/>
                <a:cs typeface="Arial MT"/>
              </a:rPr>
              <a:t>Recovery</a:t>
            </a:r>
            <a:r>
              <a:rPr spc="-10" dirty="0">
                <a:latin typeface="Arial MT"/>
                <a:cs typeface="Arial MT"/>
              </a:rPr>
              <a:t> </a:t>
            </a:r>
            <a:r>
              <a:rPr dirty="0">
                <a:latin typeface="Arial MT"/>
                <a:cs typeface="Arial MT"/>
              </a:rPr>
              <a:t>(DR).</a:t>
            </a:r>
            <a:endParaRPr>
              <a:latin typeface="Arial MT"/>
              <a:cs typeface="Arial MT"/>
            </a:endParaRPr>
          </a:p>
        </p:txBody>
      </p:sp>
      <p:pic>
        <p:nvPicPr>
          <p:cNvPr id="4" name="object 4"/>
          <p:cNvPicPr/>
          <p:nvPr/>
        </p:nvPicPr>
        <p:blipFill>
          <a:blip r:embed="rId2" cstate="print"/>
          <a:stretch>
            <a:fillRect/>
          </a:stretch>
        </p:blipFill>
        <p:spPr>
          <a:xfrm>
            <a:off x="4572000" y="1524079"/>
            <a:ext cx="4539924" cy="2095349"/>
          </a:xfrm>
          <a:prstGeom prst="rect">
            <a:avLst/>
          </a:prstGeom>
        </p:spPr>
      </p:pic>
      <p:sp>
        <p:nvSpPr>
          <p:cNvPr id="5" name="object 5"/>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6" name="object 2">
            <a:extLst>
              <a:ext uri="{FF2B5EF4-FFF2-40B4-BE49-F238E27FC236}">
                <a16:creationId xmlns:a16="http://schemas.microsoft.com/office/drawing/2014/main" id="{BFEF4730-A40D-4915-8A20-8A23D4FCB004}"/>
              </a:ext>
            </a:extLst>
          </p:cNvPr>
          <p:cNvPicPr/>
          <p:nvPr/>
        </p:nvPicPr>
        <p:blipFill>
          <a:blip r:embed="rId3" cstate="print"/>
          <a:stretch>
            <a:fillRect/>
          </a:stretch>
        </p:blipFill>
        <p:spPr>
          <a:xfrm>
            <a:off x="143976" y="161799"/>
            <a:ext cx="774074" cy="311224"/>
          </a:xfrm>
          <a:prstGeom prst="rect">
            <a:avLst/>
          </a:prstGeom>
        </p:spPr>
      </p:pic>
      <p:pic>
        <p:nvPicPr>
          <p:cNvPr id="7" name="object 3">
            <a:extLst>
              <a:ext uri="{FF2B5EF4-FFF2-40B4-BE49-F238E27FC236}">
                <a16:creationId xmlns:a16="http://schemas.microsoft.com/office/drawing/2014/main" id="{7BA67D1D-FFBC-41AD-B881-85AC43884FEF}"/>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487526" y="1728119"/>
            <a:ext cx="3571875" cy="2875146"/>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Common</a:t>
            </a:r>
            <a:r>
              <a:rPr sz="1800" spc="-35" dirty="0">
                <a:solidFill>
                  <a:srgbClr val="595959"/>
                </a:solidFill>
                <a:latin typeface="Arial MT"/>
                <a:cs typeface="Arial MT"/>
              </a:rPr>
              <a:t> </a:t>
            </a:r>
            <a:r>
              <a:rPr sz="1800" spc="-5" dirty="0">
                <a:solidFill>
                  <a:srgbClr val="595959"/>
                </a:solidFill>
                <a:latin typeface="Arial MT"/>
                <a:cs typeface="Arial MT"/>
              </a:rPr>
              <a:t>Network</a:t>
            </a:r>
            <a:r>
              <a:rPr sz="1800" spc="-30" dirty="0">
                <a:solidFill>
                  <a:srgbClr val="595959"/>
                </a:solidFill>
                <a:latin typeface="Arial MT"/>
                <a:cs typeface="Arial MT"/>
              </a:rPr>
              <a:t> </a:t>
            </a:r>
            <a:r>
              <a:rPr sz="1800" spc="-5" dirty="0">
                <a:solidFill>
                  <a:srgbClr val="595959"/>
                </a:solidFill>
                <a:latin typeface="Arial MT"/>
                <a:cs typeface="Arial MT"/>
              </a:rPr>
              <a:t>Security</a:t>
            </a:r>
            <a:r>
              <a:rPr sz="1800" spc="-65" dirty="0">
                <a:solidFill>
                  <a:srgbClr val="595959"/>
                </a:solidFill>
                <a:latin typeface="Arial MT"/>
                <a:cs typeface="Arial MT"/>
              </a:rPr>
              <a:t> </a:t>
            </a:r>
            <a:r>
              <a:rPr sz="1800" spc="-5" dirty="0">
                <a:solidFill>
                  <a:srgbClr val="595959"/>
                </a:solidFill>
                <a:latin typeface="Arial MT"/>
                <a:cs typeface="Arial MT"/>
              </a:rPr>
              <a:t>Threats</a:t>
            </a:r>
            <a:endParaRPr sz="1800">
              <a:latin typeface="Arial MT"/>
              <a:cs typeface="Arial MT"/>
            </a:endParaRPr>
          </a:p>
          <a:p>
            <a:pPr>
              <a:spcBef>
                <a:spcPts val="35"/>
              </a:spcBef>
            </a:pPr>
            <a:endParaRPr sz="2200">
              <a:latin typeface="Arial MT"/>
              <a:cs typeface="Arial MT"/>
            </a:endParaRPr>
          </a:p>
          <a:p>
            <a:pPr marL="517512" indent="-336542">
              <a:buChar char="●"/>
              <a:tabLst>
                <a:tab pos="517512" algn="l"/>
                <a:tab pos="518146" algn="l"/>
              </a:tabLst>
            </a:pPr>
            <a:r>
              <a:rPr spc="-5" dirty="0">
                <a:latin typeface="Arial MT"/>
                <a:cs typeface="Arial MT"/>
              </a:rPr>
              <a:t>Computer</a:t>
            </a:r>
            <a:r>
              <a:rPr spc="-45" dirty="0">
                <a:latin typeface="Arial MT"/>
                <a:cs typeface="Arial MT"/>
              </a:rPr>
              <a:t> </a:t>
            </a:r>
            <a:r>
              <a:rPr spc="-10" dirty="0">
                <a:latin typeface="Arial MT"/>
                <a:cs typeface="Arial MT"/>
              </a:rPr>
              <a:t>Viruses</a:t>
            </a:r>
            <a:endParaRPr>
              <a:latin typeface="Arial MT"/>
              <a:cs typeface="Arial MT"/>
            </a:endParaRPr>
          </a:p>
          <a:p>
            <a:pPr marL="517512" indent="-336542">
              <a:spcBef>
                <a:spcPts val="270"/>
              </a:spcBef>
              <a:buChar char="●"/>
              <a:tabLst>
                <a:tab pos="517512" algn="l"/>
                <a:tab pos="518146" algn="l"/>
              </a:tabLst>
            </a:pPr>
            <a:r>
              <a:rPr spc="-5" dirty="0">
                <a:latin typeface="Arial MT"/>
                <a:cs typeface="Arial MT"/>
              </a:rPr>
              <a:t>DOS</a:t>
            </a:r>
            <a:r>
              <a:rPr spc="-25" dirty="0">
                <a:latin typeface="Arial MT"/>
                <a:cs typeface="Arial MT"/>
              </a:rPr>
              <a:t> </a:t>
            </a:r>
            <a:r>
              <a:rPr dirty="0">
                <a:latin typeface="Arial MT"/>
                <a:cs typeface="Arial MT"/>
              </a:rPr>
              <a:t>(Denial</a:t>
            </a:r>
            <a:r>
              <a:rPr spc="-20" dirty="0">
                <a:latin typeface="Arial MT"/>
                <a:cs typeface="Arial MT"/>
              </a:rPr>
              <a:t> </a:t>
            </a:r>
            <a:r>
              <a:rPr spc="-5" dirty="0">
                <a:latin typeface="Arial MT"/>
                <a:cs typeface="Arial MT"/>
              </a:rPr>
              <a:t>of</a:t>
            </a:r>
            <a:r>
              <a:rPr spc="-25" dirty="0">
                <a:latin typeface="Arial MT"/>
                <a:cs typeface="Arial MT"/>
              </a:rPr>
              <a:t> </a:t>
            </a:r>
            <a:r>
              <a:rPr dirty="0">
                <a:latin typeface="Arial MT"/>
                <a:cs typeface="Arial MT"/>
              </a:rPr>
              <a:t>service)</a:t>
            </a:r>
            <a:r>
              <a:rPr spc="-20" dirty="0">
                <a:latin typeface="Arial MT"/>
                <a:cs typeface="Arial MT"/>
              </a:rPr>
              <a:t> </a:t>
            </a:r>
            <a:r>
              <a:rPr spc="-5" dirty="0">
                <a:latin typeface="Arial MT"/>
                <a:cs typeface="Arial MT"/>
              </a:rPr>
              <a:t>attack</a:t>
            </a:r>
            <a:endParaRPr>
              <a:latin typeface="Arial MT"/>
              <a:cs typeface="Arial MT"/>
            </a:endParaRPr>
          </a:p>
          <a:p>
            <a:pPr marL="517512" indent="-336542">
              <a:spcBef>
                <a:spcPts val="270"/>
              </a:spcBef>
              <a:buChar char="●"/>
              <a:tabLst>
                <a:tab pos="517512" algn="l"/>
                <a:tab pos="518146" algn="l"/>
              </a:tabLst>
            </a:pPr>
            <a:r>
              <a:rPr spc="-10" dirty="0">
                <a:latin typeface="Arial MT"/>
                <a:cs typeface="Arial MT"/>
              </a:rPr>
              <a:t>Trojan</a:t>
            </a:r>
            <a:r>
              <a:rPr spc="-50" dirty="0">
                <a:latin typeface="Arial MT"/>
                <a:cs typeface="Arial MT"/>
              </a:rPr>
              <a:t> </a:t>
            </a:r>
            <a:r>
              <a:rPr spc="-5" dirty="0">
                <a:latin typeface="Arial MT"/>
                <a:cs typeface="Arial MT"/>
              </a:rPr>
              <a:t>Horse</a:t>
            </a:r>
            <a:endParaRPr>
              <a:latin typeface="Arial MT"/>
              <a:cs typeface="Arial MT"/>
            </a:endParaRPr>
          </a:p>
          <a:p>
            <a:pPr marL="517512" indent="-336542">
              <a:spcBef>
                <a:spcPts val="270"/>
              </a:spcBef>
              <a:buChar char="●"/>
              <a:tabLst>
                <a:tab pos="517512" algn="l"/>
                <a:tab pos="518146" algn="l"/>
              </a:tabLst>
            </a:pPr>
            <a:r>
              <a:rPr spc="-5" dirty="0">
                <a:latin typeface="Arial MT"/>
                <a:cs typeface="Arial MT"/>
              </a:rPr>
              <a:t>Adware</a:t>
            </a:r>
            <a:r>
              <a:rPr spc="-35" dirty="0">
                <a:latin typeface="Arial MT"/>
                <a:cs typeface="Arial MT"/>
              </a:rPr>
              <a:t> </a:t>
            </a:r>
            <a:r>
              <a:rPr spc="-5" dirty="0">
                <a:latin typeface="Arial MT"/>
                <a:cs typeface="Arial MT"/>
              </a:rPr>
              <a:t>and</a:t>
            </a:r>
            <a:r>
              <a:rPr spc="-35" dirty="0">
                <a:latin typeface="Arial MT"/>
                <a:cs typeface="Arial MT"/>
              </a:rPr>
              <a:t> </a:t>
            </a:r>
            <a:r>
              <a:rPr spc="-5" dirty="0">
                <a:latin typeface="Arial MT"/>
                <a:cs typeface="Arial MT"/>
              </a:rPr>
              <a:t>Spyware</a:t>
            </a:r>
            <a:endParaRPr>
              <a:latin typeface="Arial MT"/>
              <a:cs typeface="Arial MT"/>
            </a:endParaRPr>
          </a:p>
          <a:p>
            <a:pPr marL="517512" indent="-336542">
              <a:spcBef>
                <a:spcPts val="270"/>
              </a:spcBef>
              <a:buChar char="●"/>
              <a:tabLst>
                <a:tab pos="517512" algn="l"/>
                <a:tab pos="518146" algn="l"/>
              </a:tabLst>
            </a:pPr>
            <a:r>
              <a:rPr spc="-5" dirty="0">
                <a:latin typeface="Arial MT"/>
                <a:cs typeface="Arial MT"/>
              </a:rPr>
              <a:t>Computer</a:t>
            </a:r>
            <a:r>
              <a:rPr spc="-45" dirty="0">
                <a:latin typeface="Arial MT"/>
                <a:cs typeface="Arial MT"/>
              </a:rPr>
              <a:t> </a:t>
            </a:r>
            <a:r>
              <a:rPr spc="-15" dirty="0">
                <a:latin typeface="Arial MT"/>
                <a:cs typeface="Arial MT"/>
              </a:rPr>
              <a:t>Worm</a:t>
            </a:r>
            <a:endParaRPr>
              <a:latin typeface="Arial MT"/>
              <a:cs typeface="Arial MT"/>
            </a:endParaRPr>
          </a:p>
          <a:p>
            <a:pPr marL="517512" indent="-336542">
              <a:spcBef>
                <a:spcPts val="270"/>
              </a:spcBef>
              <a:buChar char="●"/>
              <a:tabLst>
                <a:tab pos="517512" algn="l"/>
                <a:tab pos="518146" algn="l"/>
              </a:tabLst>
            </a:pPr>
            <a:r>
              <a:rPr spc="-5" dirty="0">
                <a:latin typeface="Arial MT"/>
                <a:cs typeface="Arial MT"/>
              </a:rPr>
              <a:t>Phishing</a:t>
            </a:r>
            <a:endParaRPr>
              <a:latin typeface="Arial MT"/>
              <a:cs typeface="Arial MT"/>
            </a:endParaRPr>
          </a:p>
          <a:p>
            <a:pPr marL="517512" indent="-336542">
              <a:spcBef>
                <a:spcPts val="270"/>
              </a:spcBef>
              <a:buChar char="●"/>
              <a:tabLst>
                <a:tab pos="517512" algn="l"/>
                <a:tab pos="518146" algn="l"/>
              </a:tabLst>
            </a:pPr>
            <a:r>
              <a:rPr spc="-5" dirty="0">
                <a:latin typeface="Arial MT"/>
                <a:cs typeface="Arial MT"/>
              </a:rPr>
              <a:t>Rootkit</a:t>
            </a:r>
            <a:endParaRPr>
              <a:latin typeface="Arial MT"/>
              <a:cs typeface="Arial MT"/>
            </a:endParaRPr>
          </a:p>
          <a:p>
            <a:pPr marL="517512" indent="-336542">
              <a:spcBef>
                <a:spcPts val="270"/>
              </a:spcBef>
              <a:buChar char="●"/>
              <a:tabLst>
                <a:tab pos="517512" algn="l"/>
                <a:tab pos="518146" algn="l"/>
              </a:tabLst>
            </a:pPr>
            <a:r>
              <a:rPr spc="-5" dirty="0">
                <a:latin typeface="Arial MT"/>
                <a:cs typeface="Arial MT"/>
              </a:rPr>
              <a:t>SQL</a:t>
            </a:r>
            <a:r>
              <a:rPr spc="-85" dirty="0">
                <a:latin typeface="Arial MT"/>
                <a:cs typeface="Arial MT"/>
              </a:rPr>
              <a:t> </a:t>
            </a:r>
            <a:r>
              <a:rPr spc="-5" dirty="0">
                <a:latin typeface="Arial MT"/>
                <a:cs typeface="Arial MT"/>
              </a:rPr>
              <a:t>Injection</a:t>
            </a:r>
            <a:r>
              <a:rPr spc="-30" dirty="0">
                <a:latin typeface="Arial MT"/>
                <a:cs typeface="Arial MT"/>
              </a:rPr>
              <a:t> </a:t>
            </a:r>
            <a:r>
              <a:rPr spc="-5" dirty="0">
                <a:latin typeface="Arial MT"/>
                <a:cs typeface="Arial MT"/>
              </a:rPr>
              <a:t>attack</a:t>
            </a:r>
            <a:endParaRPr>
              <a:latin typeface="Arial MT"/>
              <a:cs typeface="Arial MT"/>
            </a:endParaRPr>
          </a:p>
          <a:p>
            <a:pPr marL="517512" indent="-336542">
              <a:spcBef>
                <a:spcPts val="270"/>
              </a:spcBef>
              <a:buChar char="●"/>
              <a:tabLst>
                <a:tab pos="517512" algn="l"/>
                <a:tab pos="518146" algn="l"/>
              </a:tabLst>
            </a:pPr>
            <a:r>
              <a:rPr dirty="0">
                <a:latin typeface="Arial MT"/>
                <a:cs typeface="Arial MT"/>
              </a:rPr>
              <a:t>Malware</a:t>
            </a:r>
            <a:endParaRPr>
              <a:latin typeface="Arial MT"/>
              <a:cs typeface="Arial MT"/>
            </a:endParaRPr>
          </a:p>
        </p:txBody>
      </p:sp>
      <p:pic>
        <p:nvPicPr>
          <p:cNvPr id="4" name="object 4"/>
          <p:cNvPicPr/>
          <p:nvPr/>
        </p:nvPicPr>
        <p:blipFill>
          <a:blip r:embed="rId2" cstate="print"/>
          <a:stretch>
            <a:fillRect/>
          </a:stretch>
        </p:blipFill>
        <p:spPr>
          <a:xfrm>
            <a:off x="4572000" y="1524079"/>
            <a:ext cx="4539924" cy="2095349"/>
          </a:xfrm>
          <a:prstGeom prst="rect">
            <a:avLst/>
          </a:prstGeom>
        </p:spPr>
      </p:pic>
      <p:sp>
        <p:nvSpPr>
          <p:cNvPr id="5" name="object 5"/>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6" name="object 2">
            <a:extLst>
              <a:ext uri="{FF2B5EF4-FFF2-40B4-BE49-F238E27FC236}">
                <a16:creationId xmlns:a16="http://schemas.microsoft.com/office/drawing/2014/main" id="{6C94B7AF-C6DF-4AAE-AC2A-467019E5A30C}"/>
              </a:ext>
            </a:extLst>
          </p:cNvPr>
          <p:cNvPicPr/>
          <p:nvPr/>
        </p:nvPicPr>
        <p:blipFill>
          <a:blip r:embed="rId3" cstate="print"/>
          <a:stretch>
            <a:fillRect/>
          </a:stretch>
        </p:blipFill>
        <p:spPr>
          <a:xfrm>
            <a:off x="143976" y="161799"/>
            <a:ext cx="774074" cy="311224"/>
          </a:xfrm>
          <a:prstGeom prst="rect">
            <a:avLst/>
          </a:prstGeom>
        </p:spPr>
      </p:pic>
      <p:pic>
        <p:nvPicPr>
          <p:cNvPr id="7" name="object 3">
            <a:extLst>
              <a:ext uri="{FF2B5EF4-FFF2-40B4-BE49-F238E27FC236}">
                <a16:creationId xmlns:a16="http://schemas.microsoft.com/office/drawing/2014/main" id="{AA8A1A5B-94F2-4B8D-A04A-FF7DC9BF7922}"/>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752179" y="1590006"/>
            <a:ext cx="304101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Cyber</a:t>
            </a:r>
            <a:r>
              <a:rPr sz="1800" spc="-35" dirty="0">
                <a:solidFill>
                  <a:srgbClr val="595959"/>
                </a:solidFill>
                <a:latin typeface="Arial MT"/>
                <a:cs typeface="Arial MT"/>
              </a:rPr>
              <a:t> </a:t>
            </a:r>
            <a:r>
              <a:rPr sz="1800" spc="-5" dirty="0">
                <a:solidFill>
                  <a:srgbClr val="595959"/>
                </a:solidFill>
                <a:latin typeface="Arial MT"/>
                <a:cs typeface="Arial MT"/>
              </a:rPr>
              <a:t>Security</a:t>
            </a:r>
            <a:r>
              <a:rPr sz="1800" spc="-35" dirty="0">
                <a:solidFill>
                  <a:srgbClr val="595959"/>
                </a:solidFill>
                <a:latin typeface="Arial MT"/>
                <a:cs typeface="Arial MT"/>
              </a:rPr>
              <a:t> </a:t>
            </a:r>
            <a:r>
              <a:rPr sz="1800" spc="-5" dirty="0">
                <a:solidFill>
                  <a:srgbClr val="595959"/>
                </a:solidFill>
                <a:latin typeface="Arial MT"/>
                <a:cs typeface="Arial MT"/>
              </a:rPr>
              <a:t>Best</a:t>
            </a:r>
            <a:r>
              <a:rPr sz="1800" spc="-35" dirty="0">
                <a:solidFill>
                  <a:srgbClr val="595959"/>
                </a:solidFill>
                <a:latin typeface="Arial MT"/>
                <a:cs typeface="Arial MT"/>
              </a:rPr>
              <a:t> </a:t>
            </a:r>
            <a:r>
              <a:rPr sz="1800" spc="-5" dirty="0">
                <a:solidFill>
                  <a:srgbClr val="595959"/>
                </a:solidFill>
                <a:latin typeface="Arial MT"/>
                <a:cs typeface="Arial MT"/>
              </a:rPr>
              <a:t>Practices</a:t>
            </a:r>
            <a:endParaRPr sz="1800">
              <a:latin typeface="Arial MT"/>
              <a:cs typeface="Arial MT"/>
            </a:endParaRPr>
          </a:p>
        </p:txBody>
      </p:sp>
      <p:sp>
        <p:nvSpPr>
          <p:cNvPr id="4" name="object 4"/>
          <p:cNvSpPr txBox="1"/>
          <p:nvPr/>
        </p:nvSpPr>
        <p:spPr>
          <a:xfrm>
            <a:off x="656569" y="2417774"/>
            <a:ext cx="3334385" cy="1994841"/>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Audit</a:t>
            </a:r>
            <a:r>
              <a:rPr spc="-25" dirty="0">
                <a:latin typeface="Arial MT"/>
                <a:cs typeface="Arial MT"/>
              </a:rPr>
              <a:t> </a:t>
            </a:r>
            <a:r>
              <a:rPr dirty="0">
                <a:latin typeface="Arial MT"/>
                <a:cs typeface="Arial MT"/>
              </a:rPr>
              <a:t>your</a:t>
            </a:r>
            <a:r>
              <a:rPr spc="-20" dirty="0">
                <a:latin typeface="Arial MT"/>
                <a:cs typeface="Arial MT"/>
              </a:rPr>
              <a:t> </a:t>
            </a:r>
            <a:r>
              <a:rPr spc="-5" dirty="0">
                <a:latin typeface="Arial MT"/>
                <a:cs typeface="Arial MT"/>
              </a:rPr>
              <a:t>existing</a:t>
            </a:r>
            <a:r>
              <a:rPr spc="-20" dirty="0">
                <a:latin typeface="Arial MT"/>
                <a:cs typeface="Arial MT"/>
              </a:rPr>
              <a:t> </a:t>
            </a:r>
            <a:r>
              <a:rPr spc="-5" dirty="0">
                <a:latin typeface="Arial MT"/>
                <a:cs typeface="Arial MT"/>
              </a:rPr>
              <a:t>IT</a:t>
            </a:r>
            <a:r>
              <a:rPr spc="-45" dirty="0">
                <a:latin typeface="Arial MT"/>
                <a:cs typeface="Arial MT"/>
              </a:rPr>
              <a:t> </a:t>
            </a:r>
            <a:r>
              <a:rPr spc="-5" dirty="0">
                <a:latin typeface="Arial MT"/>
                <a:cs typeface="Arial MT"/>
              </a:rPr>
              <a:t>ecosystem</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Complet</a:t>
            </a:r>
            <a:r>
              <a:rPr dirty="0">
                <a:latin typeface="Arial MT"/>
                <a:cs typeface="Arial MT"/>
              </a:rPr>
              <a:t>e</a:t>
            </a:r>
            <a:r>
              <a:rPr spc="-5" dirty="0">
                <a:latin typeface="Arial MT"/>
                <a:cs typeface="Arial MT"/>
              </a:rPr>
              <a:t> </a:t>
            </a:r>
            <a:r>
              <a:rPr dirty="0">
                <a:latin typeface="Arial MT"/>
                <a:cs typeface="Arial MT"/>
              </a:rPr>
              <a:t>a</a:t>
            </a:r>
            <a:r>
              <a:rPr spc="-5" dirty="0">
                <a:latin typeface="Arial MT"/>
                <a:cs typeface="Arial MT"/>
              </a:rPr>
              <a:t> ga</a:t>
            </a:r>
            <a:r>
              <a:rPr dirty="0">
                <a:latin typeface="Arial MT"/>
                <a:cs typeface="Arial MT"/>
              </a:rPr>
              <a:t>p</a:t>
            </a:r>
            <a:r>
              <a:rPr spc="-80" dirty="0">
                <a:latin typeface="Arial MT"/>
                <a:cs typeface="Arial MT"/>
              </a:rPr>
              <a:t> </a:t>
            </a:r>
            <a:r>
              <a:rPr spc="-5" dirty="0">
                <a:latin typeface="Arial MT"/>
                <a:cs typeface="Arial MT"/>
              </a:rPr>
              <a:t>Analysis</a:t>
            </a:r>
            <a:endParaRPr>
              <a:latin typeface="Arial MT"/>
              <a:cs typeface="Arial MT"/>
            </a:endParaRPr>
          </a:p>
          <a:p>
            <a:pPr marL="348606" marR="83818" indent="-336542">
              <a:lnSpc>
                <a:spcPct val="116100"/>
              </a:lnSpc>
              <a:buChar char="●"/>
              <a:tabLst>
                <a:tab pos="347972" algn="l"/>
                <a:tab pos="349241" algn="l"/>
              </a:tabLst>
            </a:pPr>
            <a:r>
              <a:rPr spc="-5" dirty="0">
                <a:latin typeface="Arial MT"/>
                <a:cs typeface="Arial MT"/>
              </a:rPr>
              <a:t>Used </a:t>
            </a:r>
            <a:r>
              <a:rPr dirty="0">
                <a:latin typeface="Arial MT"/>
                <a:cs typeface="Arial MT"/>
              </a:rPr>
              <a:t>a risk </a:t>
            </a:r>
            <a:r>
              <a:rPr spc="-5" dirty="0">
                <a:latin typeface="Arial MT"/>
                <a:cs typeface="Arial MT"/>
              </a:rPr>
              <a:t>based approach to </a:t>
            </a:r>
            <a:r>
              <a:rPr dirty="0">
                <a:latin typeface="Arial MT"/>
                <a:cs typeface="Arial MT"/>
              </a:rPr>
              <a:t>cyber </a:t>
            </a:r>
            <a:r>
              <a:rPr spc="-380" dirty="0">
                <a:latin typeface="Arial MT"/>
                <a:cs typeface="Arial MT"/>
              </a:rPr>
              <a:t> </a:t>
            </a:r>
            <a:r>
              <a:rPr dirty="0">
                <a:latin typeface="Arial MT"/>
                <a:cs typeface="Arial MT"/>
              </a:rPr>
              <a:t>security</a:t>
            </a:r>
            <a:endParaRPr>
              <a:latin typeface="Arial MT"/>
              <a:cs typeface="Arial MT"/>
            </a:endParaRPr>
          </a:p>
          <a:p>
            <a:pPr marL="348606" marR="5080" indent="-336542">
              <a:lnSpc>
                <a:spcPct val="116100"/>
              </a:lnSpc>
              <a:buChar char="●"/>
              <a:tabLst>
                <a:tab pos="347972" algn="l"/>
                <a:tab pos="349241" algn="l"/>
              </a:tabLst>
            </a:pPr>
            <a:r>
              <a:rPr spc="-45" dirty="0">
                <a:latin typeface="Arial MT"/>
                <a:cs typeface="Arial MT"/>
              </a:rPr>
              <a:t>Take </a:t>
            </a:r>
            <a:r>
              <a:rPr spc="-5" dirty="0">
                <a:latin typeface="Arial MT"/>
                <a:cs typeface="Arial MT"/>
              </a:rPr>
              <a:t>the advantages of </a:t>
            </a:r>
            <a:r>
              <a:rPr dirty="0">
                <a:latin typeface="Arial MT"/>
                <a:cs typeface="Arial MT"/>
              </a:rPr>
              <a:t>modern cyber </a:t>
            </a:r>
            <a:r>
              <a:rPr spc="-375" dirty="0">
                <a:latin typeface="Arial MT"/>
                <a:cs typeface="Arial MT"/>
              </a:rPr>
              <a:t> </a:t>
            </a:r>
            <a:r>
              <a:rPr dirty="0">
                <a:latin typeface="Arial MT"/>
                <a:cs typeface="Arial MT"/>
              </a:rPr>
              <a:t>security</a:t>
            </a:r>
            <a:r>
              <a:rPr spc="-10" dirty="0">
                <a:latin typeface="Arial MT"/>
                <a:cs typeface="Arial MT"/>
              </a:rPr>
              <a:t> </a:t>
            </a:r>
            <a:r>
              <a:rPr dirty="0">
                <a:latin typeface="Arial MT"/>
                <a:cs typeface="Arial MT"/>
              </a:rPr>
              <a:t>software</a:t>
            </a:r>
            <a:endParaRPr>
              <a:latin typeface="Arial MT"/>
              <a:cs typeface="Arial MT"/>
            </a:endParaRPr>
          </a:p>
          <a:p>
            <a:pPr marL="348606" marR="46354" indent="-336542">
              <a:lnSpc>
                <a:spcPct val="116100"/>
              </a:lnSpc>
              <a:buChar char="●"/>
              <a:tabLst>
                <a:tab pos="347972" algn="l"/>
                <a:tab pos="349241" algn="l"/>
              </a:tabLst>
            </a:pPr>
            <a:r>
              <a:rPr spc="-5" dirty="0">
                <a:latin typeface="Arial MT"/>
                <a:cs typeface="Arial MT"/>
              </a:rPr>
              <a:t>Implement </a:t>
            </a:r>
            <a:r>
              <a:rPr dirty="0">
                <a:latin typeface="Arial MT"/>
                <a:cs typeface="Arial MT"/>
              </a:rPr>
              <a:t>robust </a:t>
            </a:r>
            <a:r>
              <a:rPr spc="-5" dirty="0">
                <a:latin typeface="Arial MT"/>
                <a:cs typeface="Arial MT"/>
              </a:rPr>
              <a:t>identity and access </a:t>
            </a:r>
            <a:r>
              <a:rPr spc="-375" dirty="0">
                <a:latin typeface="Arial MT"/>
                <a:cs typeface="Arial MT"/>
              </a:rPr>
              <a:t> </a:t>
            </a:r>
            <a:r>
              <a:rPr dirty="0">
                <a:latin typeface="Arial MT"/>
                <a:cs typeface="Arial MT"/>
              </a:rPr>
              <a:t>management</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C134FA61-6B15-4FC9-8A27-5D6E5AEA93BD}"/>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FB0AFDA0-2164-4149-86A0-D52721C8DC7C}"/>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752179" y="1728118"/>
            <a:ext cx="304101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Cyber</a:t>
            </a:r>
            <a:r>
              <a:rPr sz="1800" spc="-35" dirty="0">
                <a:solidFill>
                  <a:srgbClr val="595959"/>
                </a:solidFill>
                <a:latin typeface="Arial MT"/>
                <a:cs typeface="Arial MT"/>
              </a:rPr>
              <a:t> </a:t>
            </a:r>
            <a:r>
              <a:rPr sz="1800" spc="-5" dirty="0">
                <a:solidFill>
                  <a:srgbClr val="595959"/>
                </a:solidFill>
                <a:latin typeface="Arial MT"/>
                <a:cs typeface="Arial MT"/>
              </a:rPr>
              <a:t>Security</a:t>
            </a:r>
            <a:r>
              <a:rPr sz="1800" spc="-35" dirty="0">
                <a:solidFill>
                  <a:srgbClr val="595959"/>
                </a:solidFill>
                <a:latin typeface="Arial MT"/>
                <a:cs typeface="Arial MT"/>
              </a:rPr>
              <a:t> </a:t>
            </a:r>
            <a:r>
              <a:rPr sz="1800" spc="-5" dirty="0">
                <a:solidFill>
                  <a:srgbClr val="595959"/>
                </a:solidFill>
                <a:latin typeface="Arial MT"/>
                <a:cs typeface="Arial MT"/>
              </a:rPr>
              <a:t>Best</a:t>
            </a:r>
            <a:r>
              <a:rPr sz="1800" spc="-35" dirty="0">
                <a:solidFill>
                  <a:srgbClr val="595959"/>
                </a:solidFill>
                <a:latin typeface="Arial MT"/>
                <a:cs typeface="Arial MT"/>
              </a:rPr>
              <a:t> </a:t>
            </a:r>
            <a:r>
              <a:rPr sz="1800" spc="-5" dirty="0">
                <a:solidFill>
                  <a:srgbClr val="595959"/>
                </a:solidFill>
                <a:latin typeface="Arial MT"/>
                <a:cs typeface="Arial MT"/>
              </a:rPr>
              <a:t>Practices</a:t>
            </a:r>
            <a:endParaRPr sz="1800">
              <a:latin typeface="Arial MT"/>
              <a:cs typeface="Arial MT"/>
            </a:endParaRPr>
          </a:p>
        </p:txBody>
      </p:sp>
      <p:sp>
        <p:nvSpPr>
          <p:cNvPr id="4" name="object 4"/>
          <p:cNvSpPr txBox="1"/>
          <p:nvPr/>
        </p:nvSpPr>
        <p:spPr>
          <a:xfrm>
            <a:off x="656569" y="3036899"/>
            <a:ext cx="3176905" cy="770724"/>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Use</a:t>
            </a:r>
            <a:r>
              <a:rPr spc="-30" dirty="0">
                <a:latin typeface="Arial MT"/>
                <a:cs typeface="Arial MT"/>
              </a:rPr>
              <a:t> </a:t>
            </a:r>
            <a:r>
              <a:rPr spc="-5" dirty="0">
                <a:latin typeface="Arial MT"/>
                <a:cs typeface="Arial MT"/>
              </a:rPr>
              <a:t>privileged</a:t>
            </a:r>
            <a:r>
              <a:rPr spc="-30" dirty="0">
                <a:latin typeface="Arial MT"/>
                <a:cs typeface="Arial MT"/>
              </a:rPr>
              <a:t> </a:t>
            </a:r>
            <a:r>
              <a:rPr spc="-5" dirty="0">
                <a:latin typeface="Arial MT"/>
                <a:cs typeface="Arial MT"/>
              </a:rPr>
              <a:t>access</a:t>
            </a:r>
            <a:r>
              <a:rPr spc="-30" dirty="0">
                <a:latin typeface="Arial MT"/>
                <a:cs typeface="Arial MT"/>
              </a:rPr>
              <a:t> </a:t>
            </a:r>
            <a:r>
              <a:rPr dirty="0">
                <a:latin typeface="Arial MT"/>
                <a:cs typeface="Arial MT"/>
              </a:rPr>
              <a:t>management</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Employ</a:t>
            </a:r>
            <a:r>
              <a:rPr spc="-35" dirty="0">
                <a:latin typeface="Arial MT"/>
                <a:cs typeface="Arial MT"/>
              </a:rPr>
              <a:t> </a:t>
            </a:r>
            <a:r>
              <a:rPr dirty="0">
                <a:latin typeface="Arial MT"/>
                <a:cs typeface="Arial MT"/>
              </a:rPr>
              <a:t>vulnerability</a:t>
            </a:r>
            <a:r>
              <a:rPr spc="-35" dirty="0">
                <a:latin typeface="Arial MT"/>
                <a:cs typeface="Arial MT"/>
              </a:rPr>
              <a:t> </a:t>
            </a:r>
            <a:r>
              <a:rPr dirty="0">
                <a:latin typeface="Arial MT"/>
                <a:cs typeface="Arial MT"/>
              </a:rPr>
              <a:t>scanning</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Use</a:t>
            </a:r>
            <a:r>
              <a:rPr spc="-25"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Cyber</a:t>
            </a:r>
            <a:r>
              <a:rPr spc="-20" dirty="0">
                <a:latin typeface="Arial MT"/>
                <a:cs typeface="Arial MT"/>
              </a:rPr>
              <a:t> </a:t>
            </a:r>
            <a:r>
              <a:rPr spc="-5" dirty="0">
                <a:latin typeface="Arial MT"/>
                <a:cs typeface="Arial MT"/>
              </a:rPr>
              <a:t>Security</a:t>
            </a:r>
            <a:r>
              <a:rPr spc="-20" dirty="0">
                <a:latin typeface="Arial MT"/>
                <a:cs typeface="Arial MT"/>
              </a:rPr>
              <a:t> </a:t>
            </a:r>
            <a:r>
              <a:rPr spc="-5" dirty="0">
                <a:latin typeface="Arial MT"/>
                <a:cs typeface="Arial MT"/>
              </a:rPr>
              <a:t>Frameworks</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2883A194-06EB-4698-A63D-E9785E399868}"/>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0DCACD6E-A47E-4731-BA7B-94F299337B82}"/>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Mechnical Tools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Grabbinng and clamping Tools</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457200" lvl="0" indent="-317500" algn="l" rtl="0">
              <a:spcBef>
                <a:spcPts val="1600"/>
              </a:spcBef>
              <a:spcAft>
                <a:spcPts val="0"/>
              </a:spcAft>
              <a:buSzPts val="1400"/>
              <a:buChar char="●"/>
            </a:pPr>
            <a:r>
              <a:rPr lang="en" dirty="0"/>
              <a:t>C- Clamps</a:t>
            </a:r>
            <a:endParaRPr dirty="0"/>
          </a:p>
          <a:p>
            <a:pPr marL="457200" lvl="0" indent="-317500" algn="l" rtl="0">
              <a:spcBef>
                <a:spcPts val="0"/>
              </a:spcBef>
              <a:spcAft>
                <a:spcPts val="0"/>
              </a:spcAft>
              <a:buSzPts val="1400"/>
              <a:buChar char="●"/>
            </a:pPr>
            <a:r>
              <a:rPr lang="en-IN" dirty="0"/>
              <a:t>Pliers</a:t>
            </a:r>
            <a:endParaRPr lang="en" dirty="0"/>
          </a:p>
          <a:p>
            <a:pPr marL="457200" lvl="0" indent="-317500" algn="l" rtl="0">
              <a:spcBef>
                <a:spcPts val="0"/>
              </a:spcBef>
              <a:spcAft>
                <a:spcPts val="0"/>
              </a:spcAft>
              <a:buSzPts val="1400"/>
              <a:buChar char="●"/>
            </a:pPr>
            <a:r>
              <a:rPr lang="en" dirty="0"/>
              <a:t>Bench vise</a:t>
            </a:r>
          </a:p>
          <a:p>
            <a:pPr marL="457200" lvl="0" indent="-317500" algn="l" rtl="0">
              <a:spcBef>
                <a:spcPts val="0"/>
              </a:spcBef>
              <a:spcAft>
                <a:spcPts val="0"/>
              </a:spcAft>
              <a:buSzPts val="1400"/>
              <a:buChar char="●"/>
            </a:pPr>
            <a:r>
              <a:rPr lang="en"/>
              <a:t>Tweezers</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u="sng" dirty="0">
                <a:solidFill>
                  <a:srgbClr val="0000FF"/>
                </a:solidFill>
                <a:effectLst/>
                <a:latin typeface="+mj-lt"/>
                <a:ea typeface="Times New Roman" panose="02020603050405020304" pitchFamily="18" charset="0"/>
                <a:hlinkClick r:id="rId3"/>
              </a:rPr>
              <a:t>https://sites.google.com/view/master-training</a:t>
            </a: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0436BC03-F85C-4765-9271-E87F5679B9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3052" y="787089"/>
            <a:ext cx="4146873" cy="3569322"/>
          </a:xfrm>
          <a:prstGeom prst="rect">
            <a:avLst/>
          </a:prstGeom>
          <a:noFill/>
          <a:ln>
            <a:noFill/>
          </a:ln>
        </p:spPr>
      </p:pic>
    </p:spTree>
    <p:extLst>
      <p:ext uri="{BB962C8B-B14F-4D97-AF65-F5344CB8AC3E}">
        <p14:creationId xmlns:p14="http://schemas.microsoft.com/office/powerpoint/2010/main" val="23418142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292117" y="450963"/>
            <a:ext cx="4279883" cy="1130918"/>
          </a:xfrm>
          <a:prstGeom prst="rect">
            <a:avLst/>
          </a:prstGeom>
        </p:spPr>
        <p:txBody>
          <a:bodyPr spcFirstLastPara="1" vert="horz" wrap="square" lIns="0" tIns="10001" rIns="0" bIns="0" rtlCol="0" anchor="t" anchorCtr="0">
            <a:spAutoFit/>
          </a:bodyPr>
          <a:lstStyle/>
          <a:p>
            <a:pPr marL="9049" marR="3810" indent="2381" algn="ctr">
              <a:spcBef>
                <a:spcPts val="79"/>
              </a:spcBef>
            </a:pPr>
            <a:r>
              <a:rPr lang="en-IN" sz="2400" dirty="0"/>
              <a:t>FAT  </a:t>
            </a:r>
            <a:r>
              <a:rPr lang="en-IN" sz="2400" spc="-15" dirty="0"/>
              <a:t>System, </a:t>
            </a:r>
            <a:r>
              <a:rPr lang="en-IN" sz="2400" spc="-4" dirty="0"/>
              <a:t>NTFS </a:t>
            </a:r>
            <a:r>
              <a:rPr lang="en-IN" sz="2400" spc="-15" dirty="0"/>
              <a:t>and </a:t>
            </a:r>
            <a:r>
              <a:rPr lang="en-IN" sz="2400" spc="-11" dirty="0"/>
              <a:t>Directories,  </a:t>
            </a:r>
            <a:r>
              <a:rPr lang="en-IN" sz="2400" spc="-15" dirty="0"/>
              <a:t>Fragmentation and defragmentation  disk</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1059823" y="1677628"/>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What is directories</a:t>
            </a:r>
            <a:endParaRPr lang="en-IN" sz="1800" dirty="0"/>
          </a:p>
        </p:txBody>
      </p:sp>
      <p:sp>
        <p:nvSpPr>
          <p:cNvPr id="8" name="TextBox 7">
            <a:extLst>
              <a:ext uri="{FF2B5EF4-FFF2-40B4-BE49-F238E27FC236}">
                <a16:creationId xmlns:a16="http://schemas.microsoft.com/office/drawing/2014/main" id="{2D71D4E9-C7F0-441F-A1CE-0CB2FA948342}"/>
              </a:ext>
            </a:extLst>
          </p:cNvPr>
          <p:cNvSpPr txBox="1"/>
          <p:nvPr/>
        </p:nvSpPr>
        <p:spPr>
          <a:xfrm>
            <a:off x="218661" y="2268087"/>
            <a:ext cx="4186362" cy="1610184"/>
          </a:xfrm>
          <a:prstGeom prst="rect">
            <a:avLst/>
          </a:prstGeom>
          <a:noFill/>
        </p:spPr>
        <p:txBody>
          <a:bodyPr wrap="square">
            <a:spAutoFit/>
          </a:bodyPr>
          <a:lstStyle/>
          <a:p>
            <a:pPr algn="just">
              <a:lnSpc>
                <a:spcPct val="115000"/>
              </a:lnSpc>
              <a:spcBef>
                <a:spcPts val="1000"/>
              </a:spcBef>
              <a:spcAft>
                <a:spcPts val="1000"/>
              </a:spcAft>
            </a:pPr>
            <a:r>
              <a:rPr lang="en-IN" sz="1400" dirty="0">
                <a:solidFill>
                  <a:schemeClr val="tx1"/>
                </a:solidFill>
                <a:effectLst/>
                <a:latin typeface="+mj-lt"/>
                <a:ea typeface="Times New Roman" panose="02020603050405020304" pitchFamily="18" charset="0"/>
              </a:rPr>
              <a:t>A </a:t>
            </a:r>
            <a:r>
              <a:rPr lang="en-IN" sz="1400" b="1" dirty="0">
                <a:solidFill>
                  <a:schemeClr val="tx1"/>
                </a:solidFill>
                <a:effectLst/>
                <a:latin typeface="+mj-lt"/>
                <a:ea typeface="Times New Roman" panose="02020603050405020304" pitchFamily="18" charset="0"/>
              </a:rPr>
              <a:t>directory</a:t>
            </a:r>
            <a:r>
              <a:rPr lang="en-IN" sz="1400" dirty="0">
                <a:solidFill>
                  <a:schemeClr val="tx1"/>
                </a:solidFill>
                <a:effectLst/>
                <a:latin typeface="+mj-lt"/>
                <a:ea typeface="Times New Roman" panose="02020603050405020304" pitchFamily="18" charset="0"/>
              </a:rPr>
              <a:t> is a location for storing files on your computer. Directories are found in a hierarchical file system  such as Linux, DOS,</a:t>
            </a:r>
            <a:r>
              <a:rPr lang="en-IN" dirty="0">
                <a:solidFill>
                  <a:schemeClr val="tx1"/>
                </a:solidFill>
                <a:latin typeface="+mj-lt"/>
                <a:ea typeface="Times New Roman" panose="02020603050405020304" pitchFamily="18" charset="0"/>
              </a:rPr>
              <a:t> and Unix</a:t>
            </a:r>
            <a:endParaRPr lang="en-IN" sz="1400" dirty="0">
              <a:solidFill>
                <a:schemeClr val="tx1"/>
              </a:solidFill>
              <a:effectLst/>
              <a:latin typeface="+mj-lt"/>
              <a:ea typeface="Times New Roman" panose="02020603050405020304" pitchFamily="18" charset="0"/>
            </a:endParaRPr>
          </a:p>
          <a:p>
            <a:r>
              <a:rPr lang="en-IN" sz="1400" dirty="0">
                <a:solidFill>
                  <a:schemeClr val="tx1"/>
                </a:solidFill>
                <a:effectLst/>
                <a:latin typeface="+mj-lt"/>
                <a:ea typeface="Times New Roman" panose="02020603050405020304" pitchFamily="18" charset="0"/>
              </a:rPr>
              <a:t>Pictured is an example of output from the Windows/DOS </a:t>
            </a:r>
            <a:r>
              <a:rPr lang="en-IN" dirty="0">
                <a:solidFill>
                  <a:schemeClr val="tx1"/>
                </a:solidFill>
                <a:latin typeface="+mj-lt"/>
                <a:ea typeface="Times New Roman" panose="02020603050405020304" pitchFamily="18" charset="0"/>
              </a:rPr>
              <a:t>tree command</a:t>
            </a:r>
            <a:r>
              <a:rPr lang="en-IN" sz="1400" dirty="0">
                <a:solidFill>
                  <a:schemeClr val="tx1"/>
                </a:solidFill>
                <a:effectLst/>
                <a:latin typeface="+mj-lt"/>
                <a:ea typeface="Times New Roman" panose="02020603050405020304" pitchFamily="18" charset="0"/>
              </a:rPr>
              <a:t>. It shows all the local and </a:t>
            </a:r>
            <a:r>
              <a:rPr lang="en-IN" dirty="0">
                <a:solidFill>
                  <a:schemeClr val="tx1"/>
                </a:solidFill>
                <a:latin typeface="+mj-lt"/>
                <a:ea typeface="Times New Roman" panose="02020603050405020304" pitchFamily="18" charset="0"/>
              </a:rPr>
              <a:t>subdirectories.</a:t>
            </a:r>
            <a:endParaRPr lang="en-IN" dirty="0">
              <a:solidFill>
                <a:schemeClr val="tx1"/>
              </a:solidFill>
              <a:latin typeface="+mj-lt"/>
            </a:endParaRPr>
          </a:p>
        </p:txBody>
      </p:sp>
      <p:pic>
        <p:nvPicPr>
          <p:cNvPr id="9" name="Picture 8" descr="Tree directory displayed by the MS-DOS tree command.">
            <a:extLst>
              <a:ext uri="{FF2B5EF4-FFF2-40B4-BE49-F238E27FC236}">
                <a16:creationId xmlns:a16="http://schemas.microsoft.com/office/drawing/2014/main" id="{94EB0737-EA47-464A-926A-81119FE77967}"/>
              </a:ext>
            </a:extLst>
          </p:cNvPr>
          <p:cNvPicPr>
            <a:picLocks noChangeAspect="1"/>
          </p:cNvPicPr>
          <p:nvPr/>
        </p:nvPicPr>
        <p:blipFill rotWithShape="1">
          <a:blip r:embed="rId3">
            <a:extLst>
              <a:ext uri="{28A0092B-C50C-407E-A947-70E740481C1C}">
                <a14:useLocalDpi xmlns:a14="http://schemas.microsoft.com/office/drawing/2010/main" val="0"/>
              </a:ext>
            </a:extLst>
          </a:blip>
          <a:srcRect b="3527"/>
          <a:stretch/>
        </p:blipFill>
        <p:spPr bwMode="auto">
          <a:xfrm>
            <a:off x="5226677" y="338800"/>
            <a:ext cx="2857500" cy="4465900"/>
          </a:xfrm>
          <a:prstGeom prst="rect">
            <a:avLst/>
          </a:prstGeom>
          <a:noFill/>
          <a:ln>
            <a:noFill/>
          </a:ln>
        </p:spPr>
      </p:pic>
      <p:sp>
        <p:nvSpPr>
          <p:cNvPr id="10" name="TextBox 9">
            <a:extLst>
              <a:ext uri="{FF2B5EF4-FFF2-40B4-BE49-F238E27FC236}">
                <a16:creationId xmlns:a16="http://schemas.microsoft.com/office/drawing/2014/main" id="{7C439829-BBC1-446F-A239-943957A6D766}"/>
              </a:ext>
            </a:extLst>
          </p:cNvPr>
          <p:cNvSpPr txBox="1"/>
          <p:nvPr/>
        </p:nvSpPr>
        <p:spPr>
          <a:xfrm>
            <a:off x="4369427" y="4813961"/>
            <a:ext cx="4572000" cy="222561"/>
          </a:xfrm>
          <a:prstGeom prst="rect">
            <a:avLst/>
          </a:prstGeom>
          <a:noFill/>
        </p:spPr>
        <p:txBody>
          <a:bodyPr wrap="square">
            <a:spAutoFit/>
          </a:bodyPr>
          <a:lstStyle/>
          <a:p>
            <a:pPr algn="ctr">
              <a:lnSpc>
                <a:spcPct val="115000"/>
              </a:lnSpc>
              <a:spcBef>
                <a:spcPts val="1000"/>
              </a:spcBef>
              <a:spcAft>
                <a:spcPts val="1000"/>
              </a:spcAft>
            </a:pPr>
            <a:r>
              <a:rPr lang="en-IN" sz="800" dirty="0">
                <a:effectLst/>
                <a:latin typeface="Times New Roman" panose="02020603050405020304" pitchFamily="18" charset="0"/>
                <a:ea typeface="Times New Roman" panose="02020603050405020304" pitchFamily="18" charset="0"/>
              </a:rPr>
              <a:t>Reference: </a:t>
            </a:r>
            <a:r>
              <a:rPr lang="en-IN" sz="800" u="sng" dirty="0">
                <a:solidFill>
                  <a:srgbClr val="0000FF"/>
                </a:solidFill>
                <a:effectLst/>
                <a:latin typeface="Times New Roman" panose="02020603050405020304" pitchFamily="18" charset="0"/>
                <a:ea typeface="Times New Roman" panose="02020603050405020304" pitchFamily="18" charset="0"/>
                <a:hlinkClick r:id="rId4"/>
              </a:rPr>
              <a:t>https://www.computerhope.com/jargon/d/director.htm</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92018774"/>
      </p:ext>
    </p:extLst>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1019009" y="1728118"/>
            <a:ext cx="251460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Network</a:t>
            </a:r>
            <a:r>
              <a:rPr sz="1800" spc="-50" dirty="0">
                <a:solidFill>
                  <a:srgbClr val="595959"/>
                </a:solidFill>
                <a:latin typeface="Arial MT"/>
                <a:cs typeface="Arial MT"/>
              </a:rPr>
              <a:t> </a:t>
            </a:r>
            <a:r>
              <a:rPr sz="1800" dirty="0">
                <a:solidFill>
                  <a:srgbClr val="595959"/>
                </a:solidFill>
                <a:latin typeface="Arial MT"/>
                <a:cs typeface="Arial MT"/>
              </a:rPr>
              <a:t>security</a:t>
            </a:r>
            <a:r>
              <a:rPr sz="1800" spc="-45" dirty="0">
                <a:solidFill>
                  <a:srgbClr val="595959"/>
                </a:solidFill>
                <a:latin typeface="Arial MT"/>
                <a:cs typeface="Arial MT"/>
              </a:rPr>
              <a:t> </a:t>
            </a:r>
            <a:r>
              <a:rPr sz="1800" dirty="0">
                <a:solidFill>
                  <a:srgbClr val="595959"/>
                </a:solidFill>
                <a:latin typeface="Arial MT"/>
                <a:cs typeface="Arial MT"/>
              </a:rPr>
              <a:t>Models</a:t>
            </a:r>
            <a:endParaRPr sz="1800">
              <a:latin typeface="Arial MT"/>
              <a:cs typeface="Arial MT"/>
            </a:endParaRPr>
          </a:p>
        </p:txBody>
      </p:sp>
      <p:sp>
        <p:nvSpPr>
          <p:cNvPr id="4" name="object 4"/>
          <p:cNvSpPr txBox="1"/>
          <p:nvPr/>
        </p:nvSpPr>
        <p:spPr>
          <a:xfrm>
            <a:off x="656569" y="3013086"/>
            <a:ext cx="1789430" cy="1278555"/>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Firewalls</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Antivirus</a:t>
            </a:r>
            <a:r>
              <a:rPr spc="-75" dirty="0">
                <a:latin typeface="Arial MT"/>
                <a:cs typeface="Arial MT"/>
              </a:rPr>
              <a:t> </a:t>
            </a:r>
            <a:r>
              <a:rPr spc="-5" dirty="0">
                <a:latin typeface="Arial MT"/>
                <a:cs typeface="Arial MT"/>
              </a:rPr>
              <a:t>Software</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Passwords</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Cryptography</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Algorithms</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2172CAEC-B960-45CC-B6A9-9FBF7EEB92BB}"/>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BBFEFFF1-BD0D-47A8-AB32-A817ADC2E80E}"/>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1813081" y="1728118"/>
            <a:ext cx="92583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Firewalls</a:t>
            </a:r>
            <a:endParaRPr sz="1800">
              <a:latin typeface="Arial MT"/>
              <a:cs typeface="Arial MT"/>
            </a:endParaRPr>
          </a:p>
        </p:txBody>
      </p:sp>
      <p:sp>
        <p:nvSpPr>
          <p:cNvPr id="4" name="object 4"/>
          <p:cNvSpPr txBox="1"/>
          <p:nvPr/>
        </p:nvSpPr>
        <p:spPr>
          <a:xfrm>
            <a:off x="656569" y="2889261"/>
            <a:ext cx="3550285" cy="1490857"/>
          </a:xfrm>
          <a:prstGeom prst="rect">
            <a:avLst/>
          </a:prstGeom>
        </p:spPr>
        <p:txBody>
          <a:bodyPr vert="horz" wrap="square" lIns="0" tIns="12700" rIns="0" bIns="0" rtlCol="0">
            <a:spAutoFit/>
          </a:bodyPr>
          <a:lstStyle/>
          <a:p>
            <a:pPr marL="348606" marR="5080" indent="-336542">
              <a:lnSpc>
                <a:spcPct val="116100"/>
              </a:lnSpc>
              <a:spcBef>
                <a:spcPts val="100"/>
              </a:spcBef>
              <a:buChar char="●"/>
              <a:tabLst>
                <a:tab pos="347972" algn="l"/>
                <a:tab pos="349241" algn="l"/>
              </a:tabLst>
            </a:pPr>
            <a:r>
              <a:rPr dirty="0">
                <a:latin typeface="Arial MT"/>
                <a:cs typeface="Arial MT"/>
              </a:rPr>
              <a:t>A </a:t>
            </a:r>
            <a:r>
              <a:rPr spc="-5" dirty="0">
                <a:latin typeface="Arial MT"/>
                <a:cs typeface="Arial MT"/>
              </a:rPr>
              <a:t>firewall is </a:t>
            </a:r>
            <a:r>
              <a:rPr dirty="0">
                <a:latin typeface="Arial MT"/>
                <a:cs typeface="Arial MT"/>
              </a:rPr>
              <a:t>a software </a:t>
            </a:r>
            <a:r>
              <a:rPr spc="-5" dirty="0">
                <a:latin typeface="Arial MT"/>
                <a:cs typeface="Arial MT"/>
              </a:rPr>
              <a:t>program or </a:t>
            </a:r>
            <a:r>
              <a:rPr dirty="0">
                <a:latin typeface="Arial MT"/>
                <a:cs typeface="Arial MT"/>
              </a:rPr>
              <a:t> </a:t>
            </a:r>
            <a:r>
              <a:rPr spc="-5" dirty="0">
                <a:latin typeface="Arial MT"/>
                <a:cs typeface="Arial MT"/>
              </a:rPr>
              <a:t>hardware that </a:t>
            </a:r>
            <a:r>
              <a:rPr dirty="0">
                <a:latin typeface="Arial MT"/>
                <a:cs typeface="Arial MT"/>
              </a:rPr>
              <a:t>stops </a:t>
            </a:r>
            <a:r>
              <a:rPr spc="-5" dirty="0">
                <a:latin typeface="Arial MT"/>
                <a:cs typeface="Arial MT"/>
              </a:rPr>
              <a:t>the hackers, </a:t>
            </a:r>
            <a:r>
              <a:rPr dirty="0">
                <a:latin typeface="Arial MT"/>
                <a:cs typeface="Arial MT"/>
              </a:rPr>
              <a:t>viruses </a:t>
            </a:r>
            <a:r>
              <a:rPr spc="-375" dirty="0">
                <a:latin typeface="Arial MT"/>
                <a:cs typeface="Arial MT"/>
              </a:rPr>
              <a:t> </a:t>
            </a:r>
            <a:r>
              <a:rPr spc="-5" dirty="0">
                <a:latin typeface="Arial MT"/>
                <a:cs typeface="Arial MT"/>
              </a:rPr>
              <a:t>and</a:t>
            </a:r>
            <a:r>
              <a:rPr spc="-15" dirty="0">
                <a:latin typeface="Arial MT"/>
                <a:cs typeface="Arial MT"/>
              </a:rPr>
              <a:t> </a:t>
            </a:r>
            <a:r>
              <a:rPr spc="-5" dirty="0">
                <a:latin typeface="Arial MT"/>
                <a:cs typeface="Arial MT"/>
              </a:rPr>
              <a:t>worms</a:t>
            </a:r>
            <a:r>
              <a:rPr spc="-10" dirty="0">
                <a:latin typeface="Arial MT"/>
                <a:cs typeface="Arial MT"/>
              </a:rPr>
              <a:t> </a:t>
            </a:r>
            <a:r>
              <a:rPr spc="-5" dirty="0">
                <a:latin typeface="Arial MT"/>
                <a:cs typeface="Arial MT"/>
              </a:rPr>
              <a:t>that</a:t>
            </a:r>
            <a:r>
              <a:rPr spc="-10" dirty="0">
                <a:latin typeface="Arial MT"/>
                <a:cs typeface="Arial MT"/>
              </a:rPr>
              <a:t> </a:t>
            </a:r>
            <a:r>
              <a:rPr spc="-5" dirty="0">
                <a:latin typeface="Arial MT"/>
                <a:cs typeface="Arial MT"/>
              </a:rPr>
              <a:t>try</a:t>
            </a:r>
            <a:r>
              <a:rPr spc="-10" dirty="0">
                <a:latin typeface="Arial MT"/>
                <a:cs typeface="Arial MT"/>
              </a:rPr>
              <a:t> </a:t>
            </a:r>
            <a:r>
              <a:rPr spc="-5" dirty="0">
                <a:latin typeface="Arial MT"/>
                <a:cs typeface="Arial MT"/>
              </a:rPr>
              <a:t>to</a:t>
            </a:r>
            <a:r>
              <a:rPr spc="-15" dirty="0">
                <a:latin typeface="Arial MT"/>
                <a:cs typeface="Arial MT"/>
              </a:rPr>
              <a:t> </a:t>
            </a:r>
            <a:r>
              <a:rPr dirty="0">
                <a:latin typeface="Arial MT"/>
                <a:cs typeface="Arial MT"/>
              </a:rPr>
              <a:t>reach</a:t>
            </a:r>
            <a:r>
              <a:rPr spc="-10" dirty="0">
                <a:latin typeface="Arial MT"/>
                <a:cs typeface="Arial MT"/>
              </a:rPr>
              <a:t> computer.</a:t>
            </a:r>
            <a:endParaRPr>
              <a:latin typeface="Arial MT"/>
              <a:cs typeface="Arial MT"/>
            </a:endParaRPr>
          </a:p>
          <a:p>
            <a:pPr marL="348606" marR="83818" indent="-336542">
              <a:lnSpc>
                <a:spcPct val="116100"/>
              </a:lnSpc>
              <a:buChar char="●"/>
              <a:tabLst>
                <a:tab pos="347972" algn="l"/>
                <a:tab pos="349241" algn="l"/>
              </a:tabLst>
            </a:pPr>
            <a:r>
              <a:rPr spc="-5" dirty="0">
                <a:latin typeface="Arial MT"/>
                <a:cs typeface="Arial MT"/>
              </a:rPr>
              <a:t>It</a:t>
            </a:r>
            <a:r>
              <a:rPr spc="-20" dirty="0">
                <a:latin typeface="Arial MT"/>
                <a:cs typeface="Arial MT"/>
              </a:rPr>
              <a:t> </a:t>
            </a:r>
            <a:r>
              <a:rPr dirty="0">
                <a:latin typeface="Arial MT"/>
                <a:cs typeface="Arial MT"/>
              </a:rPr>
              <a:t>scans</a:t>
            </a:r>
            <a:r>
              <a:rPr spc="-20" dirty="0">
                <a:latin typeface="Arial MT"/>
                <a:cs typeface="Arial MT"/>
              </a:rPr>
              <a:t> </a:t>
            </a:r>
            <a:r>
              <a:rPr spc="-5" dirty="0">
                <a:latin typeface="Arial MT"/>
                <a:cs typeface="Arial MT"/>
              </a:rPr>
              <a:t>every</a:t>
            </a:r>
            <a:r>
              <a:rPr spc="-15" dirty="0">
                <a:latin typeface="Arial MT"/>
                <a:cs typeface="Arial MT"/>
              </a:rPr>
              <a:t> </a:t>
            </a:r>
            <a:r>
              <a:rPr dirty="0">
                <a:latin typeface="Arial MT"/>
                <a:cs typeface="Arial MT"/>
              </a:rPr>
              <a:t>message</a:t>
            </a:r>
            <a:r>
              <a:rPr spc="-20" dirty="0">
                <a:latin typeface="Arial MT"/>
                <a:cs typeface="Arial MT"/>
              </a:rPr>
              <a:t> </a:t>
            </a:r>
            <a:r>
              <a:rPr spc="-5" dirty="0">
                <a:latin typeface="Arial MT"/>
                <a:cs typeface="Arial MT"/>
              </a:rPr>
              <a:t>and</a:t>
            </a:r>
            <a:r>
              <a:rPr spc="-15" dirty="0">
                <a:latin typeface="Arial MT"/>
                <a:cs typeface="Arial MT"/>
              </a:rPr>
              <a:t> </a:t>
            </a:r>
            <a:r>
              <a:rPr spc="-5" dirty="0">
                <a:latin typeface="Arial MT"/>
                <a:cs typeface="Arial MT"/>
              </a:rPr>
              <a:t>blocks</a:t>
            </a:r>
            <a:r>
              <a:rPr spc="-20" dirty="0">
                <a:latin typeface="Arial MT"/>
                <a:cs typeface="Arial MT"/>
              </a:rPr>
              <a:t> </a:t>
            </a:r>
            <a:r>
              <a:rPr spc="-5" dirty="0">
                <a:latin typeface="Arial MT"/>
                <a:cs typeface="Arial MT"/>
              </a:rPr>
              <a:t>that </a:t>
            </a:r>
            <a:r>
              <a:rPr spc="-375" dirty="0">
                <a:latin typeface="Arial MT"/>
                <a:cs typeface="Arial MT"/>
              </a:rPr>
              <a:t> </a:t>
            </a:r>
            <a:r>
              <a:rPr spc="-5" dirty="0">
                <a:latin typeface="Arial MT"/>
                <a:cs typeface="Arial MT"/>
              </a:rPr>
              <a:t>information that does not </a:t>
            </a:r>
            <a:r>
              <a:rPr dirty="0">
                <a:latin typeface="Arial MT"/>
                <a:cs typeface="Arial MT"/>
              </a:rPr>
              <a:t>meet </a:t>
            </a:r>
            <a:r>
              <a:rPr spc="-5" dirty="0">
                <a:latin typeface="Arial MT"/>
                <a:cs typeface="Arial MT"/>
              </a:rPr>
              <a:t>the </a:t>
            </a:r>
            <a:r>
              <a:rPr dirty="0">
                <a:latin typeface="Arial MT"/>
                <a:cs typeface="Arial MT"/>
              </a:rPr>
              <a:t> security</a:t>
            </a:r>
            <a:r>
              <a:rPr spc="-10" dirty="0">
                <a:latin typeface="Arial MT"/>
                <a:cs typeface="Arial MT"/>
              </a:rPr>
              <a:t> </a:t>
            </a:r>
            <a:r>
              <a:rPr spc="-5" dirty="0">
                <a:latin typeface="Arial MT"/>
                <a:cs typeface="Arial MT"/>
              </a:rPr>
              <a:t>norms.</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8B28584B-6098-438A-BBE9-3021CFA4139F}"/>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430D67E2-06D5-4E54-BA76-4BDE021DFE10}"/>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1241246" y="1728118"/>
            <a:ext cx="206502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Benefits</a:t>
            </a:r>
            <a:r>
              <a:rPr sz="1800" spc="-50" dirty="0">
                <a:solidFill>
                  <a:srgbClr val="595959"/>
                </a:solidFill>
                <a:latin typeface="Arial MT"/>
                <a:cs typeface="Arial MT"/>
              </a:rPr>
              <a:t> </a:t>
            </a:r>
            <a:r>
              <a:rPr sz="1800" spc="-5" dirty="0">
                <a:solidFill>
                  <a:srgbClr val="595959"/>
                </a:solidFill>
                <a:latin typeface="Arial MT"/>
                <a:cs typeface="Arial MT"/>
              </a:rPr>
              <a:t>of</a:t>
            </a:r>
            <a:r>
              <a:rPr sz="1800" spc="-45" dirty="0">
                <a:solidFill>
                  <a:srgbClr val="595959"/>
                </a:solidFill>
                <a:latin typeface="Arial MT"/>
                <a:cs typeface="Arial MT"/>
              </a:rPr>
              <a:t> </a:t>
            </a:r>
            <a:r>
              <a:rPr sz="1800" spc="-5" dirty="0">
                <a:solidFill>
                  <a:srgbClr val="595959"/>
                </a:solidFill>
                <a:latin typeface="Arial MT"/>
                <a:cs typeface="Arial MT"/>
              </a:rPr>
              <a:t>Firewalls</a:t>
            </a:r>
            <a:endParaRPr sz="1800">
              <a:latin typeface="Arial MT"/>
              <a:cs typeface="Arial MT"/>
            </a:endParaRPr>
          </a:p>
        </p:txBody>
      </p:sp>
      <p:sp>
        <p:nvSpPr>
          <p:cNvPr id="4" name="object 4"/>
          <p:cNvSpPr txBox="1"/>
          <p:nvPr/>
        </p:nvSpPr>
        <p:spPr>
          <a:xfrm>
            <a:off x="656569" y="3136911"/>
            <a:ext cx="2988945" cy="1016689"/>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Shield</a:t>
            </a:r>
            <a:r>
              <a:rPr spc="-30" dirty="0">
                <a:latin typeface="Arial MT"/>
                <a:cs typeface="Arial MT"/>
              </a:rPr>
              <a:t> </a:t>
            </a:r>
            <a:r>
              <a:rPr spc="-5" dirty="0">
                <a:latin typeface="Arial MT"/>
                <a:cs typeface="Arial MT"/>
              </a:rPr>
              <a:t>from</a:t>
            </a:r>
            <a:r>
              <a:rPr spc="-25" dirty="0">
                <a:latin typeface="Arial MT"/>
                <a:cs typeface="Arial MT"/>
              </a:rPr>
              <a:t> </a:t>
            </a:r>
            <a:r>
              <a:rPr spc="-10" dirty="0">
                <a:latin typeface="Arial MT"/>
                <a:cs typeface="Arial MT"/>
              </a:rPr>
              <a:t>Vulnerable</a:t>
            </a:r>
            <a:r>
              <a:rPr spc="-25" dirty="0">
                <a:latin typeface="Arial MT"/>
                <a:cs typeface="Arial MT"/>
              </a:rPr>
              <a:t> </a:t>
            </a:r>
            <a:r>
              <a:rPr dirty="0">
                <a:latin typeface="Arial MT"/>
                <a:cs typeface="Arial MT"/>
              </a:rPr>
              <a:t>services.</a:t>
            </a:r>
            <a:endParaRPr>
              <a:latin typeface="Arial MT"/>
              <a:cs typeface="Arial MT"/>
            </a:endParaRPr>
          </a:p>
          <a:p>
            <a:pPr marL="348606" marR="5080" indent="-336542">
              <a:lnSpc>
                <a:spcPct val="116100"/>
              </a:lnSpc>
              <a:buChar char="●"/>
              <a:tabLst>
                <a:tab pos="347972" algn="l"/>
                <a:tab pos="349241" algn="l"/>
              </a:tabLst>
            </a:pPr>
            <a:r>
              <a:rPr spc="-5" dirty="0">
                <a:latin typeface="Arial MT"/>
                <a:cs typeface="Arial MT"/>
              </a:rPr>
              <a:t>Logging</a:t>
            </a:r>
            <a:r>
              <a:rPr spc="-25" dirty="0">
                <a:latin typeface="Arial MT"/>
                <a:cs typeface="Arial MT"/>
              </a:rPr>
              <a:t> </a:t>
            </a:r>
            <a:r>
              <a:rPr spc="-5" dirty="0">
                <a:latin typeface="Arial MT"/>
                <a:cs typeface="Arial MT"/>
              </a:rPr>
              <a:t>and</a:t>
            </a:r>
            <a:r>
              <a:rPr spc="-25" dirty="0">
                <a:latin typeface="Arial MT"/>
                <a:cs typeface="Arial MT"/>
              </a:rPr>
              <a:t> </a:t>
            </a:r>
            <a:r>
              <a:rPr dirty="0">
                <a:latin typeface="Arial MT"/>
                <a:cs typeface="Arial MT"/>
              </a:rPr>
              <a:t>statistics</a:t>
            </a:r>
            <a:r>
              <a:rPr spc="-25" dirty="0">
                <a:latin typeface="Arial MT"/>
                <a:cs typeface="Arial MT"/>
              </a:rPr>
              <a:t> </a:t>
            </a:r>
            <a:r>
              <a:rPr spc="-5" dirty="0">
                <a:latin typeface="Arial MT"/>
                <a:cs typeface="Arial MT"/>
              </a:rPr>
              <a:t>on</a:t>
            </a:r>
            <a:r>
              <a:rPr spc="-25" dirty="0">
                <a:latin typeface="Arial MT"/>
                <a:cs typeface="Arial MT"/>
              </a:rPr>
              <a:t> </a:t>
            </a:r>
            <a:r>
              <a:rPr spc="-5" dirty="0">
                <a:latin typeface="Arial MT"/>
                <a:cs typeface="Arial MT"/>
              </a:rPr>
              <a:t>network </a:t>
            </a:r>
            <a:r>
              <a:rPr spc="-375" dirty="0">
                <a:latin typeface="Arial MT"/>
                <a:cs typeface="Arial MT"/>
              </a:rPr>
              <a:t> </a:t>
            </a:r>
            <a:r>
              <a:rPr spc="-5" dirty="0">
                <a:latin typeface="Arial MT"/>
                <a:cs typeface="Arial MT"/>
              </a:rPr>
              <a:t>usage,</a:t>
            </a:r>
            <a:r>
              <a:rPr spc="-10"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misuse</a:t>
            </a:r>
            <a:r>
              <a:rPr spc="-10" dirty="0">
                <a:latin typeface="Arial MT"/>
                <a:cs typeface="Arial MT"/>
              </a:rPr>
              <a:t> </a:t>
            </a:r>
            <a:r>
              <a:rPr spc="-5" dirty="0">
                <a:latin typeface="Arial MT"/>
                <a:cs typeface="Arial MT"/>
              </a:rPr>
              <a:t>of</a:t>
            </a:r>
            <a:r>
              <a:rPr spc="-10" dirty="0">
                <a:latin typeface="Arial MT"/>
                <a:cs typeface="Arial MT"/>
              </a:rPr>
              <a:t> </a:t>
            </a:r>
            <a:r>
              <a:rPr spc="-5" dirty="0">
                <a:latin typeface="Arial MT"/>
                <a:cs typeface="Arial MT"/>
              </a:rPr>
              <a:t>it.</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Policy</a:t>
            </a:r>
            <a:r>
              <a:rPr spc="-50" dirty="0">
                <a:latin typeface="Arial MT"/>
                <a:cs typeface="Arial MT"/>
              </a:rPr>
              <a:t> </a:t>
            </a:r>
            <a:r>
              <a:rPr spc="-5" dirty="0">
                <a:latin typeface="Arial MT"/>
                <a:cs typeface="Arial MT"/>
              </a:rPr>
              <a:t>enforcement.</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77FB21BC-913F-4E7E-9405-9223FF73923F}"/>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3C1228EB-86E9-497F-A91A-21158B9CDE4C}"/>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1539555" y="1728118"/>
            <a:ext cx="147129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Authentication</a:t>
            </a:r>
            <a:endParaRPr sz="1800">
              <a:latin typeface="Arial MT"/>
              <a:cs typeface="Arial MT"/>
            </a:endParaRPr>
          </a:p>
        </p:txBody>
      </p:sp>
      <p:sp>
        <p:nvSpPr>
          <p:cNvPr id="4" name="object 4"/>
          <p:cNvSpPr txBox="1"/>
          <p:nvPr/>
        </p:nvSpPr>
        <p:spPr>
          <a:xfrm>
            <a:off x="656569" y="3013086"/>
            <a:ext cx="3157220" cy="1241045"/>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User</a:t>
            </a:r>
            <a:r>
              <a:rPr spc="-30" dirty="0">
                <a:latin typeface="Arial MT"/>
                <a:cs typeface="Arial MT"/>
              </a:rPr>
              <a:t> </a:t>
            </a:r>
            <a:r>
              <a:rPr spc="-5" dirty="0">
                <a:latin typeface="Arial MT"/>
                <a:cs typeface="Arial MT"/>
              </a:rPr>
              <a:t>Identification</a:t>
            </a:r>
            <a:r>
              <a:rPr spc="-25" dirty="0">
                <a:latin typeface="Arial MT"/>
                <a:cs typeface="Arial MT"/>
              </a:rPr>
              <a:t> </a:t>
            </a:r>
            <a:r>
              <a:rPr spc="-5" dirty="0">
                <a:latin typeface="Arial MT"/>
                <a:cs typeface="Arial MT"/>
              </a:rPr>
              <a:t>and</a:t>
            </a:r>
            <a:r>
              <a:rPr spc="-25" dirty="0">
                <a:latin typeface="Arial MT"/>
                <a:cs typeface="Arial MT"/>
              </a:rPr>
              <a:t> </a:t>
            </a:r>
            <a:r>
              <a:rPr spc="-5" dirty="0">
                <a:latin typeface="Arial MT"/>
                <a:cs typeface="Arial MT"/>
              </a:rPr>
              <a:t>Password.</a:t>
            </a:r>
            <a:endParaRPr>
              <a:latin typeface="Arial MT"/>
              <a:cs typeface="Arial MT"/>
            </a:endParaRPr>
          </a:p>
          <a:p>
            <a:pPr marL="348606" marR="5080" indent="-336542">
              <a:lnSpc>
                <a:spcPct val="116100"/>
              </a:lnSpc>
              <a:buChar char="●"/>
              <a:tabLst>
                <a:tab pos="347972" algn="l"/>
                <a:tab pos="349241" algn="l"/>
              </a:tabLst>
            </a:pPr>
            <a:r>
              <a:rPr dirty="0">
                <a:latin typeface="Arial MT"/>
                <a:cs typeface="Arial MT"/>
              </a:rPr>
              <a:t>A</a:t>
            </a:r>
            <a:r>
              <a:rPr spc="-95" dirty="0">
                <a:latin typeface="Arial MT"/>
                <a:cs typeface="Arial MT"/>
              </a:rPr>
              <a:t> </a:t>
            </a:r>
            <a:r>
              <a:rPr dirty="0">
                <a:latin typeface="Arial MT"/>
                <a:cs typeface="Arial MT"/>
              </a:rPr>
              <a:t>signed</a:t>
            </a:r>
            <a:r>
              <a:rPr spc="-20" dirty="0">
                <a:latin typeface="Arial MT"/>
                <a:cs typeface="Arial MT"/>
              </a:rPr>
              <a:t> </a:t>
            </a:r>
            <a:r>
              <a:rPr spc="-5" dirty="0">
                <a:latin typeface="Arial MT"/>
                <a:cs typeface="Arial MT"/>
              </a:rPr>
              <a:t>digital</a:t>
            </a:r>
            <a:r>
              <a:rPr spc="-15" dirty="0">
                <a:latin typeface="Arial MT"/>
                <a:cs typeface="Arial MT"/>
              </a:rPr>
              <a:t> </a:t>
            </a:r>
            <a:r>
              <a:rPr dirty="0">
                <a:latin typeface="Arial MT"/>
                <a:cs typeface="Arial MT"/>
              </a:rPr>
              <a:t>certificate</a:t>
            </a:r>
            <a:r>
              <a:rPr spc="-20" dirty="0">
                <a:latin typeface="Arial MT"/>
                <a:cs typeface="Arial MT"/>
              </a:rPr>
              <a:t> </a:t>
            </a:r>
            <a:r>
              <a:rPr spc="-5" dirty="0">
                <a:latin typeface="Arial MT"/>
                <a:cs typeface="Arial MT"/>
              </a:rPr>
              <a:t>or</a:t>
            </a:r>
            <a:r>
              <a:rPr spc="-20" dirty="0">
                <a:latin typeface="Arial MT"/>
                <a:cs typeface="Arial MT"/>
              </a:rPr>
              <a:t> </a:t>
            </a:r>
            <a:r>
              <a:rPr spc="-5" dirty="0">
                <a:latin typeface="Arial MT"/>
                <a:cs typeface="Arial MT"/>
              </a:rPr>
              <a:t>even</a:t>
            </a:r>
            <a:r>
              <a:rPr spc="-20" dirty="0">
                <a:latin typeface="Arial MT"/>
                <a:cs typeface="Arial MT"/>
              </a:rPr>
              <a:t> </a:t>
            </a:r>
            <a:r>
              <a:rPr dirty="0">
                <a:latin typeface="Arial MT"/>
                <a:cs typeface="Arial MT"/>
              </a:rPr>
              <a:t>a </a:t>
            </a:r>
            <a:r>
              <a:rPr spc="-375" dirty="0">
                <a:latin typeface="Arial MT"/>
                <a:cs typeface="Arial MT"/>
              </a:rPr>
              <a:t> </a:t>
            </a:r>
            <a:r>
              <a:rPr spc="-5" dirty="0">
                <a:latin typeface="Arial MT"/>
                <a:cs typeface="Arial MT"/>
              </a:rPr>
              <a:t>fingerprint.</a:t>
            </a:r>
            <a:endParaRPr>
              <a:latin typeface="Arial MT"/>
              <a:cs typeface="Arial MT"/>
            </a:endParaRPr>
          </a:p>
          <a:p>
            <a:pPr marL="348606" marR="217799" indent="-336542">
              <a:lnSpc>
                <a:spcPct val="116100"/>
              </a:lnSpc>
              <a:buChar char="●"/>
              <a:tabLst>
                <a:tab pos="347972" algn="l"/>
                <a:tab pos="349241" algn="l"/>
              </a:tabLst>
            </a:pPr>
            <a:r>
              <a:rPr dirty="0">
                <a:latin typeface="Arial MT"/>
                <a:cs typeface="Arial MT"/>
              </a:rPr>
              <a:t>User’s</a:t>
            </a:r>
            <a:r>
              <a:rPr spc="-35" dirty="0">
                <a:latin typeface="Arial MT"/>
                <a:cs typeface="Arial MT"/>
              </a:rPr>
              <a:t> </a:t>
            </a:r>
            <a:r>
              <a:rPr dirty="0">
                <a:latin typeface="Arial MT"/>
                <a:cs typeface="Arial MT"/>
              </a:rPr>
              <a:t>voice,</a:t>
            </a:r>
            <a:r>
              <a:rPr spc="-35" dirty="0">
                <a:latin typeface="Arial MT"/>
                <a:cs typeface="Arial MT"/>
              </a:rPr>
              <a:t> </a:t>
            </a:r>
            <a:r>
              <a:rPr spc="-5" dirty="0">
                <a:latin typeface="Arial MT"/>
                <a:cs typeface="Arial MT"/>
              </a:rPr>
              <a:t>hand</a:t>
            </a:r>
            <a:r>
              <a:rPr spc="-35" dirty="0">
                <a:latin typeface="Arial MT"/>
                <a:cs typeface="Arial MT"/>
              </a:rPr>
              <a:t> </a:t>
            </a:r>
            <a:r>
              <a:rPr dirty="0">
                <a:latin typeface="Arial MT"/>
                <a:cs typeface="Arial MT"/>
              </a:rPr>
              <a:t>configuration, </a:t>
            </a:r>
            <a:r>
              <a:rPr spc="-370" dirty="0">
                <a:latin typeface="Arial MT"/>
                <a:cs typeface="Arial MT"/>
              </a:rPr>
              <a:t> </a:t>
            </a:r>
            <a:r>
              <a:rPr spc="-5" dirty="0">
                <a:latin typeface="Arial MT"/>
                <a:cs typeface="Arial MT"/>
              </a:rPr>
              <a:t>fingerprint,</a:t>
            </a:r>
            <a:r>
              <a:rPr spc="-10" dirty="0">
                <a:latin typeface="Arial MT"/>
                <a:cs typeface="Arial MT"/>
              </a:rPr>
              <a:t> </a:t>
            </a:r>
            <a:r>
              <a:rPr spc="-5" dirty="0">
                <a:latin typeface="Arial MT"/>
                <a:cs typeface="Arial MT"/>
              </a:rPr>
              <a:t>etc.</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C1DFCE7C-CF40-4FB0-A46F-62FB7754ACAF}"/>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1598DE78-888F-49BD-B290-BBFA2DB55E72}"/>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898124" y="1728118"/>
            <a:ext cx="275145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Intrusion</a:t>
            </a:r>
            <a:r>
              <a:rPr sz="1800" spc="-45" dirty="0">
                <a:solidFill>
                  <a:srgbClr val="595959"/>
                </a:solidFill>
                <a:latin typeface="Arial MT"/>
                <a:cs typeface="Arial MT"/>
              </a:rPr>
              <a:t> </a:t>
            </a:r>
            <a:r>
              <a:rPr sz="1800" spc="-5" dirty="0">
                <a:solidFill>
                  <a:srgbClr val="595959"/>
                </a:solidFill>
                <a:latin typeface="Arial MT"/>
                <a:cs typeface="Arial MT"/>
              </a:rPr>
              <a:t>Detection</a:t>
            </a:r>
            <a:r>
              <a:rPr sz="1800" spc="-45" dirty="0">
                <a:solidFill>
                  <a:srgbClr val="595959"/>
                </a:solidFill>
                <a:latin typeface="Arial MT"/>
                <a:cs typeface="Arial MT"/>
              </a:rPr>
              <a:t> </a:t>
            </a:r>
            <a:r>
              <a:rPr sz="1800" spc="-5" dirty="0">
                <a:solidFill>
                  <a:srgbClr val="595959"/>
                </a:solidFill>
                <a:latin typeface="Arial MT"/>
                <a:cs typeface="Arial MT"/>
              </a:rPr>
              <a:t>System</a:t>
            </a:r>
            <a:endParaRPr sz="1800">
              <a:latin typeface="Arial MT"/>
              <a:cs typeface="Arial MT"/>
            </a:endParaRPr>
          </a:p>
        </p:txBody>
      </p:sp>
      <p:sp>
        <p:nvSpPr>
          <p:cNvPr id="4" name="object 4"/>
          <p:cNvSpPr txBox="1"/>
          <p:nvPr/>
        </p:nvSpPr>
        <p:spPr>
          <a:xfrm>
            <a:off x="656569" y="3136911"/>
            <a:ext cx="3250565" cy="990977"/>
          </a:xfrm>
          <a:prstGeom prst="rect">
            <a:avLst/>
          </a:prstGeom>
        </p:spPr>
        <p:txBody>
          <a:bodyPr vert="horz" wrap="square" lIns="0" tIns="12700" rIns="0" bIns="0" rtlCol="0">
            <a:spAutoFit/>
          </a:bodyPr>
          <a:lstStyle/>
          <a:p>
            <a:pPr marL="348606" marR="5080" indent="-336542">
              <a:lnSpc>
                <a:spcPct val="116100"/>
              </a:lnSpc>
              <a:spcBef>
                <a:spcPts val="100"/>
              </a:spcBef>
              <a:buChar char="●"/>
              <a:tabLst>
                <a:tab pos="347972" algn="l"/>
                <a:tab pos="349241" algn="l"/>
              </a:tabLst>
            </a:pPr>
            <a:r>
              <a:rPr spc="-5" dirty="0">
                <a:latin typeface="Arial MT"/>
                <a:cs typeface="Arial MT"/>
              </a:rPr>
              <a:t>Intrusion Detection System </a:t>
            </a:r>
            <a:r>
              <a:rPr dirty="0">
                <a:latin typeface="Arial MT"/>
                <a:cs typeface="Arial MT"/>
              </a:rPr>
              <a:t>(IDS) </a:t>
            </a:r>
            <a:r>
              <a:rPr spc="-5" dirty="0">
                <a:latin typeface="Arial MT"/>
                <a:cs typeface="Arial MT"/>
              </a:rPr>
              <a:t>are </a:t>
            </a:r>
            <a:r>
              <a:rPr spc="-380" dirty="0">
                <a:latin typeface="Arial MT"/>
                <a:cs typeface="Arial MT"/>
              </a:rPr>
              <a:t> </a:t>
            </a:r>
            <a:r>
              <a:rPr dirty="0">
                <a:latin typeface="Arial MT"/>
                <a:cs typeface="Arial MT"/>
              </a:rPr>
              <a:t>mainly concentrated </a:t>
            </a:r>
            <a:r>
              <a:rPr spc="-5" dirty="0">
                <a:latin typeface="Arial MT"/>
                <a:cs typeface="Arial MT"/>
              </a:rPr>
              <a:t>on </a:t>
            </a:r>
            <a:r>
              <a:rPr dirty="0">
                <a:latin typeface="Arial MT"/>
                <a:cs typeface="Arial MT"/>
              </a:rPr>
              <a:t>recognizing </a:t>
            </a:r>
            <a:r>
              <a:rPr spc="5" dirty="0">
                <a:latin typeface="Arial MT"/>
                <a:cs typeface="Arial MT"/>
              </a:rPr>
              <a:t> </a:t>
            </a:r>
            <a:r>
              <a:rPr spc="-5" dirty="0">
                <a:latin typeface="Arial MT"/>
                <a:cs typeface="Arial MT"/>
              </a:rPr>
              <a:t>possible occurrences, logging </a:t>
            </a:r>
            <a:r>
              <a:rPr dirty="0">
                <a:latin typeface="Arial MT"/>
                <a:cs typeface="Arial MT"/>
              </a:rPr>
              <a:t> </a:t>
            </a:r>
            <a:r>
              <a:rPr spc="-5" dirty="0">
                <a:latin typeface="Arial MT"/>
                <a:cs typeface="Arial MT"/>
              </a:rPr>
              <a:t>information</a:t>
            </a:r>
            <a:r>
              <a:rPr spc="-20" dirty="0">
                <a:latin typeface="Arial MT"/>
                <a:cs typeface="Arial MT"/>
              </a:rPr>
              <a:t> </a:t>
            </a:r>
            <a:r>
              <a:rPr spc="-5" dirty="0">
                <a:latin typeface="Arial MT"/>
                <a:cs typeface="Arial MT"/>
              </a:rPr>
              <a:t>and</a:t>
            </a:r>
            <a:r>
              <a:rPr spc="-20" dirty="0">
                <a:latin typeface="Arial MT"/>
                <a:cs typeface="Arial MT"/>
              </a:rPr>
              <a:t> </a:t>
            </a:r>
            <a:r>
              <a:rPr dirty="0">
                <a:latin typeface="Arial MT"/>
                <a:cs typeface="Arial MT"/>
              </a:rPr>
              <a:t>reporting</a:t>
            </a:r>
            <a:r>
              <a:rPr spc="-20" dirty="0">
                <a:latin typeface="Arial MT"/>
                <a:cs typeface="Arial MT"/>
              </a:rPr>
              <a:t> </a:t>
            </a:r>
            <a:r>
              <a:rPr spc="-5" dirty="0">
                <a:latin typeface="Arial MT"/>
                <a:cs typeface="Arial MT"/>
              </a:rPr>
              <a:t>attempts.</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Tree>
  </p:cSld>
  <p:clrMapOvr>
    <a:masterClrMapping/>
  </p:clrMapOvr>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1361965" y="1728118"/>
            <a:ext cx="182562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Antivirus</a:t>
            </a:r>
            <a:r>
              <a:rPr sz="1800" spc="-90" dirty="0">
                <a:solidFill>
                  <a:srgbClr val="595959"/>
                </a:solidFill>
                <a:latin typeface="Arial MT"/>
                <a:cs typeface="Arial MT"/>
              </a:rPr>
              <a:t> </a:t>
            </a:r>
            <a:r>
              <a:rPr sz="1800" dirty="0">
                <a:solidFill>
                  <a:srgbClr val="595959"/>
                </a:solidFill>
                <a:latin typeface="Arial MT"/>
                <a:cs typeface="Arial MT"/>
              </a:rPr>
              <a:t>software</a:t>
            </a:r>
            <a:endParaRPr sz="1800">
              <a:latin typeface="Arial MT"/>
              <a:cs typeface="Arial MT"/>
            </a:endParaRPr>
          </a:p>
        </p:txBody>
      </p:sp>
      <p:sp>
        <p:nvSpPr>
          <p:cNvPr id="4" name="object 4"/>
          <p:cNvSpPr txBox="1"/>
          <p:nvPr/>
        </p:nvSpPr>
        <p:spPr>
          <a:xfrm>
            <a:off x="656568" y="3013086"/>
            <a:ext cx="3552190" cy="1240917"/>
          </a:xfrm>
          <a:prstGeom prst="rect">
            <a:avLst/>
          </a:prstGeom>
        </p:spPr>
        <p:txBody>
          <a:bodyPr vert="horz" wrap="square" lIns="0" tIns="12700" rIns="0" bIns="0" rtlCol="0">
            <a:spAutoFit/>
          </a:bodyPr>
          <a:lstStyle/>
          <a:p>
            <a:pPr marL="348606" marR="5080" indent="-336542">
              <a:lnSpc>
                <a:spcPct val="116100"/>
              </a:lnSpc>
              <a:spcBef>
                <a:spcPts val="100"/>
              </a:spcBef>
              <a:buChar char="●"/>
              <a:tabLst>
                <a:tab pos="347972" algn="l"/>
                <a:tab pos="349241" algn="l"/>
              </a:tabLst>
            </a:pPr>
            <a:r>
              <a:rPr spc="-5" dirty="0">
                <a:latin typeface="Arial MT"/>
                <a:cs typeface="Arial MT"/>
              </a:rPr>
              <a:t>Antivirus </a:t>
            </a:r>
            <a:r>
              <a:rPr dirty="0">
                <a:latin typeface="Arial MT"/>
                <a:cs typeface="Arial MT"/>
              </a:rPr>
              <a:t>software </a:t>
            </a:r>
            <a:r>
              <a:rPr spc="-5" dirty="0">
                <a:latin typeface="Arial MT"/>
                <a:cs typeface="Arial MT"/>
              </a:rPr>
              <a:t>is </a:t>
            </a:r>
            <a:r>
              <a:rPr dirty="0">
                <a:latin typeface="Arial MT"/>
                <a:cs typeface="Arial MT"/>
              </a:rPr>
              <a:t>a </a:t>
            </a:r>
            <a:r>
              <a:rPr spc="-5" dirty="0">
                <a:latin typeface="Arial MT"/>
                <a:cs typeface="Arial MT"/>
              </a:rPr>
              <a:t>program or </a:t>
            </a:r>
            <a:r>
              <a:rPr dirty="0">
                <a:latin typeface="Arial MT"/>
                <a:cs typeface="Arial MT"/>
              </a:rPr>
              <a:t>set </a:t>
            </a:r>
            <a:r>
              <a:rPr spc="-5" dirty="0">
                <a:latin typeface="Arial MT"/>
                <a:cs typeface="Arial MT"/>
              </a:rPr>
              <a:t>of </a:t>
            </a:r>
            <a:r>
              <a:rPr dirty="0">
                <a:latin typeface="Arial MT"/>
                <a:cs typeface="Arial MT"/>
              </a:rPr>
              <a:t> </a:t>
            </a:r>
            <a:r>
              <a:rPr spc="-5" dirty="0">
                <a:latin typeface="Arial MT"/>
                <a:cs typeface="Arial MT"/>
              </a:rPr>
              <a:t>programs that are designed to prevent, </a:t>
            </a:r>
            <a:r>
              <a:rPr dirty="0">
                <a:latin typeface="Arial MT"/>
                <a:cs typeface="Arial MT"/>
              </a:rPr>
              <a:t> search </a:t>
            </a:r>
            <a:r>
              <a:rPr spc="-25" dirty="0">
                <a:latin typeface="Arial MT"/>
                <a:cs typeface="Arial MT"/>
              </a:rPr>
              <a:t>for, </a:t>
            </a:r>
            <a:r>
              <a:rPr spc="-5" dirty="0">
                <a:latin typeface="Arial MT"/>
                <a:cs typeface="Arial MT"/>
              </a:rPr>
              <a:t>detect and </a:t>
            </a:r>
            <a:r>
              <a:rPr dirty="0">
                <a:latin typeface="Arial MT"/>
                <a:cs typeface="Arial MT"/>
              </a:rPr>
              <a:t>remove software </a:t>
            </a:r>
            <a:r>
              <a:rPr spc="5" dirty="0">
                <a:latin typeface="Arial MT"/>
                <a:cs typeface="Arial MT"/>
              </a:rPr>
              <a:t> </a:t>
            </a:r>
            <a:r>
              <a:rPr dirty="0">
                <a:latin typeface="Arial MT"/>
                <a:cs typeface="Arial MT"/>
              </a:rPr>
              <a:t>viruses</a:t>
            </a:r>
            <a:r>
              <a:rPr spc="-25" dirty="0">
                <a:latin typeface="Arial MT"/>
                <a:cs typeface="Arial MT"/>
              </a:rPr>
              <a:t> </a:t>
            </a:r>
            <a:r>
              <a:rPr spc="-5" dirty="0">
                <a:latin typeface="Arial MT"/>
                <a:cs typeface="Arial MT"/>
              </a:rPr>
              <a:t>and</a:t>
            </a:r>
            <a:r>
              <a:rPr spc="-20" dirty="0">
                <a:latin typeface="Arial MT"/>
                <a:cs typeface="Arial MT"/>
              </a:rPr>
              <a:t> </a:t>
            </a:r>
            <a:r>
              <a:rPr spc="-5" dirty="0">
                <a:latin typeface="Arial MT"/>
                <a:cs typeface="Arial MT"/>
              </a:rPr>
              <a:t>other</a:t>
            </a:r>
            <a:r>
              <a:rPr spc="-25" dirty="0">
                <a:latin typeface="Arial MT"/>
                <a:cs typeface="Arial MT"/>
              </a:rPr>
              <a:t> </a:t>
            </a:r>
            <a:r>
              <a:rPr dirty="0">
                <a:latin typeface="Arial MT"/>
                <a:cs typeface="Arial MT"/>
              </a:rPr>
              <a:t>malicious</a:t>
            </a:r>
            <a:r>
              <a:rPr spc="-20" dirty="0">
                <a:latin typeface="Arial MT"/>
                <a:cs typeface="Arial MT"/>
              </a:rPr>
              <a:t> </a:t>
            </a:r>
            <a:r>
              <a:rPr dirty="0">
                <a:latin typeface="Arial MT"/>
                <a:cs typeface="Arial MT"/>
              </a:rPr>
              <a:t>software</a:t>
            </a:r>
            <a:r>
              <a:rPr spc="-25" dirty="0">
                <a:latin typeface="Arial MT"/>
                <a:cs typeface="Arial MT"/>
              </a:rPr>
              <a:t> </a:t>
            </a:r>
            <a:r>
              <a:rPr spc="-5" dirty="0">
                <a:latin typeface="Arial MT"/>
                <a:cs typeface="Arial MT"/>
              </a:rPr>
              <a:t>like </a:t>
            </a:r>
            <a:r>
              <a:rPr spc="-375" dirty="0">
                <a:latin typeface="Arial MT"/>
                <a:cs typeface="Arial MT"/>
              </a:rPr>
              <a:t> </a:t>
            </a:r>
            <a:r>
              <a:rPr spc="-5" dirty="0">
                <a:latin typeface="Arial MT"/>
                <a:cs typeface="Arial MT"/>
              </a:rPr>
              <a:t>worms,</a:t>
            </a:r>
            <a:r>
              <a:rPr spc="-10" dirty="0">
                <a:latin typeface="Arial MT"/>
                <a:cs typeface="Arial MT"/>
              </a:rPr>
              <a:t> </a:t>
            </a:r>
            <a:r>
              <a:rPr spc="-5" dirty="0">
                <a:latin typeface="Arial MT"/>
                <a:cs typeface="Arial MT"/>
              </a:rPr>
              <a:t>trojans,</a:t>
            </a:r>
            <a:r>
              <a:rPr spc="-10" dirty="0">
                <a:latin typeface="Arial MT"/>
                <a:cs typeface="Arial MT"/>
              </a:rPr>
              <a:t> </a:t>
            </a:r>
            <a:r>
              <a:rPr spc="-5" dirty="0">
                <a:latin typeface="Arial MT"/>
                <a:cs typeface="Arial MT"/>
              </a:rPr>
              <a:t>adware,</a:t>
            </a:r>
            <a:r>
              <a:rPr spc="-10" dirty="0">
                <a:latin typeface="Arial MT"/>
                <a:cs typeface="Arial MT"/>
              </a:rPr>
              <a:t> </a:t>
            </a:r>
            <a:r>
              <a:rPr spc="-5" dirty="0">
                <a:latin typeface="Arial MT"/>
                <a:cs typeface="Arial MT"/>
              </a:rPr>
              <a:t>etc.</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B526062E-F1F1-4C71-9EFE-A2714C0E486B}"/>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B1E4B90B-AD6A-4B7B-9BBB-E9CA16460F36}"/>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796437" y="1728118"/>
            <a:ext cx="295211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Benefit</a:t>
            </a:r>
            <a:r>
              <a:rPr sz="1800" dirty="0">
                <a:solidFill>
                  <a:srgbClr val="595959"/>
                </a:solidFill>
                <a:latin typeface="Arial MT"/>
                <a:cs typeface="Arial MT"/>
              </a:rPr>
              <a:t>s</a:t>
            </a:r>
            <a:r>
              <a:rPr sz="1800" spc="-10" dirty="0">
                <a:solidFill>
                  <a:srgbClr val="595959"/>
                </a:solidFill>
                <a:latin typeface="Arial MT"/>
                <a:cs typeface="Arial MT"/>
              </a:rPr>
              <a:t> </a:t>
            </a:r>
            <a:r>
              <a:rPr sz="1800" spc="-5" dirty="0">
                <a:solidFill>
                  <a:srgbClr val="595959"/>
                </a:solidFill>
                <a:latin typeface="Arial MT"/>
                <a:cs typeface="Arial MT"/>
              </a:rPr>
              <a:t>o</a:t>
            </a:r>
            <a:r>
              <a:rPr sz="1800" dirty="0">
                <a:solidFill>
                  <a:srgbClr val="595959"/>
                </a:solidFill>
                <a:latin typeface="Arial MT"/>
                <a:cs typeface="Arial MT"/>
              </a:rPr>
              <a:t>f</a:t>
            </a:r>
            <a:r>
              <a:rPr sz="1800" spc="-105" dirty="0">
                <a:solidFill>
                  <a:srgbClr val="595959"/>
                </a:solidFill>
                <a:latin typeface="Arial MT"/>
                <a:cs typeface="Arial MT"/>
              </a:rPr>
              <a:t> </a:t>
            </a:r>
            <a:r>
              <a:rPr sz="1800" spc="-5" dirty="0">
                <a:solidFill>
                  <a:srgbClr val="595959"/>
                </a:solidFill>
                <a:latin typeface="Arial MT"/>
                <a:cs typeface="Arial MT"/>
              </a:rPr>
              <a:t>Antiviru</a:t>
            </a:r>
            <a:r>
              <a:rPr sz="1800" dirty="0">
                <a:solidFill>
                  <a:srgbClr val="595959"/>
                </a:solidFill>
                <a:latin typeface="Arial MT"/>
                <a:cs typeface="Arial MT"/>
              </a:rPr>
              <a:t>s</a:t>
            </a:r>
            <a:r>
              <a:rPr sz="1800" spc="-10" dirty="0">
                <a:solidFill>
                  <a:srgbClr val="595959"/>
                </a:solidFill>
                <a:latin typeface="Arial MT"/>
                <a:cs typeface="Arial MT"/>
              </a:rPr>
              <a:t> </a:t>
            </a:r>
            <a:r>
              <a:rPr sz="1800" dirty="0">
                <a:solidFill>
                  <a:srgbClr val="595959"/>
                </a:solidFill>
                <a:latin typeface="Arial MT"/>
                <a:cs typeface="Arial MT"/>
              </a:rPr>
              <a:t>software</a:t>
            </a:r>
            <a:endParaRPr sz="1800">
              <a:latin typeface="Arial MT"/>
              <a:cs typeface="Arial MT"/>
            </a:endParaRPr>
          </a:p>
        </p:txBody>
      </p:sp>
      <p:sp>
        <p:nvSpPr>
          <p:cNvPr id="4" name="object 4"/>
          <p:cNvSpPr txBox="1"/>
          <p:nvPr/>
        </p:nvSpPr>
        <p:spPr>
          <a:xfrm>
            <a:off x="656569" y="2641611"/>
            <a:ext cx="3519170" cy="2020425"/>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Scan</a:t>
            </a:r>
            <a:r>
              <a:rPr spc="-25" dirty="0">
                <a:latin typeface="Arial MT"/>
                <a:cs typeface="Arial MT"/>
              </a:rPr>
              <a:t> </a:t>
            </a:r>
            <a:r>
              <a:rPr dirty="0">
                <a:latin typeface="Arial MT"/>
                <a:cs typeface="Arial MT"/>
              </a:rPr>
              <a:t>specific</a:t>
            </a:r>
            <a:r>
              <a:rPr spc="-20" dirty="0">
                <a:latin typeface="Arial MT"/>
                <a:cs typeface="Arial MT"/>
              </a:rPr>
              <a:t> </a:t>
            </a:r>
            <a:r>
              <a:rPr spc="-5" dirty="0">
                <a:latin typeface="Arial MT"/>
                <a:cs typeface="Arial MT"/>
              </a:rPr>
              <a:t>files</a:t>
            </a:r>
            <a:r>
              <a:rPr spc="-20" dirty="0">
                <a:latin typeface="Arial MT"/>
                <a:cs typeface="Arial MT"/>
              </a:rPr>
              <a:t> </a:t>
            </a:r>
            <a:r>
              <a:rPr spc="-5" dirty="0">
                <a:latin typeface="Arial MT"/>
                <a:cs typeface="Arial MT"/>
              </a:rPr>
              <a:t>or</a:t>
            </a:r>
            <a:r>
              <a:rPr spc="-25" dirty="0">
                <a:latin typeface="Arial MT"/>
                <a:cs typeface="Arial MT"/>
              </a:rPr>
              <a:t> </a:t>
            </a:r>
            <a:r>
              <a:rPr spc="-5" dirty="0">
                <a:latin typeface="Arial MT"/>
                <a:cs typeface="Arial MT"/>
              </a:rPr>
              <a:t>directories.</a:t>
            </a:r>
            <a:endParaRPr>
              <a:latin typeface="Arial MT"/>
              <a:cs typeface="Arial MT"/>
            </a:endParaRPr>
          </a:p>
          <a:p>
            <a:pPr marL="348606" marR="982319" indent="-336542">
              <a:lnSpc>
                <a:spcPct val="116100"/>
              </a:lnSpc>
              <a:buChar char="●"/>
              <a:tabLst>
                <a:tab pos="347972" algn="l"/>
                <a:tab pos="349241" algn="l"/>
              </a:tabLst>
            </a:pPr>
            <a:r>
              <a:rPr spc="-5" dirty="0">
                <a:latin typeface="Arial MT"/>
                <a:cs typeface="Arial MT"/>
              </a:rPr>
              <a:t>Allows</a:t>
            </a:r>
            <a:r>
              <a:rPr spc="-30" dirty="0">
                <a:latin typeface="Arial MT"/>
                <a:cs typeface="Arial MT"/>
              </a:rPr>
              <a:t> </a:t>
            </a:r>
            <a:r>
              <a:rPr spc="-5" dirty="0">
                <a:latin typeface="Arial MT"/>
                <a:cs typeface="Arial MT"/>
              </a:rPr>
              <a:t>to</a:t>
            </a:r>
            <a:r>
              <a:rPr spc="-25" dirty="0">
                <a:latin typeface="Arial MT"/>
                <a:cs typeface="Arial MT"/>
              </a:rPr>
              <a:t> </a:t>
            </a:r>
            <a:r>
              <a:rPr dirty="0">
                <a:latin typeface="Arial MT"/>
                <a:cs typeface="Arial MT"/>
              </a:rPr>
              <a:t>schedule</a:t>
            </a:r>
            <a:r>
              <a:rPr spc="-30" dirty="0">
                <a:latin typeface="Arial MT"/>
                <a:cs typeface="Arial MT"/>
              </a:rPr>
              <a:t> </a:t>
            </a:r>
            <a:r>
              <a:rPr dirty="0">
                <a:latin typeface="Arial MT"/>
                <a:cs typeface="Arial MT"/>
              </a:rPr>
              <a:t>scans</a:t>
            </a:r>
            <a:r>
              <a:rPr spc="-25" dirty="0">
                <a:latin typeface="Arial MT"/>
                <a:cs typeface="Arial MT"/>
              </a:rPr>
              <a:t> </a:t>
            </a:r>
            <a:r>
              <a:rPr spc="-5" dirty="0">
                <a:latin typeface="Arial MT"/>
                <a:cs typeface="Arial MT"/>
              </a:rPr>
              <a:t>to </a:t>
            </a:r>
            <a:r>
              <a:rPr spc="-375" dirty="0">
                <a:latin typeface="Arial MT"/>
                <a:cs typeface="Arial MT"/>
              </a:rPr>
              <a:t> </a:t>
            </a:r>
            <a:r>
              <a:rPr spc="-5" dirty="0">
                <a:latin typeface="Arial MT"/>
                <a:cs typeface="Arial MT"/>
              </a:rPr>
              <a:t>automatically</a:t>
            </a:r>
            <a:r>
              <a:rPr spc="-20" dirty="0">
                <a:latin typeface="Arial MT"/>
                <a:cs typeface="Arial MT"/>
              </a:rPr>
              <a:t> </a:t>
            </a:r>
            <a:r>
              <a:rPr dirty="0">
                <a:latin typeface="Arial MT"/>
                <a:cs typeface="Arial MT"/>
              </a:rPr>
              <a:t>run</a:t>
            </a:r>
            <a:r>
              <a:rPr spc="-15" dirty="0">
                <a:latin typeface="Arial MT"/>
                <a:cs typeface="Arial MT"/>
              </a:rPr>
              <a:t> </a:t>
            </a:r>
            <a:r>
              <a:rPr spc="-5" dirty="0">
                <a:latin typeface="Arial MT"/>
                <a:cs typeface="Arial MT"/>
              </a:rPr>
              <a:t>for</a:t>
            </a:r>
            <a:r>
              <a:rPr spc="-20" dirty="0">
                <a:latin typeface="Arial MT"/>
                <a:cs typeface="Arial MT"/>
              </a:rPr>
              <a:t> </a:t>
            </a:r>
            <a:r>
              <a:rPr dirty="0">
                <a:latin typeface="Arial MT"/>
                <a:cs typeface="Arial MT"/>
              </a:rPr>
              <a:t>you.</a:t>
            </a:r>
            <a:endParaRPr>
              <a:latin typeface="Arial MT"/>
              <a:cs typeface="Arial MT"/>
            </a:endParaRPr>
          </a:p>
          <a:p>
            <a:pPr marL="348606" marR="5080" indent="-336542">
              <a:lnSpc>
                <a:spcPct val="116100"/>
              </a:lnSpc>
              <a:buChar char="●"/>
              <a:tabLst>
                <a:tab pos="347972" algn="l"/>
                <a:tab pos="349241" algn="l"/>
              </a:tabLst>
            </a:pPr>
            <a:r>
              <a:rPr spc="-5" dirty="0">
                <a:latin typeface="Arial MT"/>
                <a:cs typeface="Arial MT"/>
              </a:rPr>
              <a:t>Allows </a:t>
            </a:r>
            <a:r>
              <a:rPr dirty="0">
                <a:latin typeface="Arial MT"/>
                <a:cs typeface="Arial MT"/>
              </a:rPr>
              <a:t>you </a:t>
            </a:r>
            <a:r>
              <a:rPr spc="-5" dirty="0">
                <a:latin typeface="Arial MT"/>
                <a:cs typeface="Arial MT"/>
              </a:rPr>
              <a:t>to initiate </a:t>
            </a:r>
            <a:r>
              <a:rPr dirty="0">
                <a:latin typeface="Arial MT"/>
                <a:cs typeface="Arial MT"/>
              </a:rPr>
              <a:t>scan </a:t>
            </a:r>
            <a:r>
              <a:rPr spc="-5" dirty="0">
                <a:latin typeface="Arial MT"/>
                <a:cs typeface="Arial MT"/>
              </a:rPr>
              <a:t>of </a:t>
            </a:r>
            <a:r>
              <a:rPr dirty="0">
                <a:latin typeface="Arial MT"/>
                <a:cs typeface="Arial MT"/>
              </a:rPr>
              <a:t>a </a:t>
            </a:r>
            <a:r>
              <a:rPr spc="-5" dirty="0">
                <a:latin typeface="Arial MT"/>
                <a:cs typeface="Arial MT"/>
              </a:rPr>
              <a:t>particular </a:t>
            </a:r>
            <a:r>
              <a:rPr spc="-375" dirty="0">
                <a:latin typeface="Arial MT"/>
                <a:cs typeface="Arial MT"/>
              </a:rPr>
              <a:t> </a:t>
            </a:r>
            <a:r>
              <a:rPr spc="-5" dirty="0">
                <a:latin typeface="Arial MT"/>
                <a:cs typeface="Arial MT"/>
              </a:rPr>
              <a:t>file</a:t>
            </a:r>
            <a:r>
              <a:rPr spc="10" dirty="0">
                <a:latin typeface="Arial MT"/>
                <a:cs typeface="Arial MT"/>
              </a:rPr>
              <a:t> </a:t>
            </a:r>
            <a:r>
              <a:rPr spc="-5" dirty="0">
                <a:latin typeface="Arial MT"/>
                <a:cs typeface="Arial MT"/>
              </a:rPr>
              <a:t>or</a:t>
            </a:r>
            <a:r>
              <a:rPr spc="15" dirty="0">
                <a:latin typeface="Arial MT"/>
                <a:cs typeface="Arial MT"/>
              </a:rPr>
              <a:t> </a:t>
            </a:r>
            <a:r>
              <a:rPr spc="-5" dirty="0">
                <a:latin typeface="Arial MT"/>
                <a:cs typeface="Arial MT"/>
              </a:rPr>
              <a:t>entire</a:t>
            </a:r>
            <a:r>
              <a:rPr spc="10" dirty="0">
                <a:latin typeface="Arial MT"/>
                <a:cs typeface="Arial MT"/>
              </a:rPr>
              <a:t> </a:t>
            </a:r>
            <a:r>
              <a:rPr dirty="0">
                <a:latin typeface="Arial MT"/>
                <a:cs typeface="Arial MT"/>
              </a:rPr>
              <a:t>computer</a:t>
            </a:r>
            <a:r>
              <a:rPr spc="15" dirty="0">
                <a:latin typeface="Arial MT"/>
                <a:cs typeface="Arial MT"/>
              </a:rPr>
              <a:t> </a:t>
            </a:r>
            <a:r>
              <a:rPr spc="-5" dirty="0">
                <a:latin typeface="Arial MT"/>
                <a:cs typeface="Arial MT"/>
              </a:rPr>
              <a:t>or</a:t>
            </a:r>
            <a:r>
              <a:rPr spc="10" dirty="0">
                <a:latin typeface="Arial MT"/>
                <a:cs typeface="Arial MT"/>
              </a:rPr>
              <a:t> </a:t>
            </a:r>
            <a:r>
              <a:rPr spc="-5" dirty="0">
                <a:latin typeface="Arial MT"/>
                <a:cs typeface="Arial MT"/>
              </a:rPr>
              <a:t>of</a:t>
            </a:r>
            <a:r>
              <a:rPr spc="15" dirty="0">
                <a:latin typeface="Arial MT"/>
                <a:cs typeface="Arial MT"/>
              </a:rPr>
              <a:t> </a:t>
            </a:r>
            <a:r>
              <a:rPr dirty="0">
                <a:latin typeface="Arial MT"/>
                <a:cs typeface="Arial MT"/>
              </a:rPr>
              <a:t>a</a:t>
            </a:r>
            <a:r>
              <a:rPr spc="10" dirty="0">
                <a:latin typeface="Arial MT"/>
                <a:cs typeface="Arial MT"/>
              </a:rPr>
              <a:t> </a:t>
            </a:r>
            <a:r>
              <a:rPr spc="-5" dirty="0">
                <a:latin typeface="Arial MT"/>
                <a:cs typeface="Arial MT"/>
              </a:rPr>
              <a:t>CD</a:t>
            </a:r>
            <a:r>
              <a:rPr spc="15" dirty="0">
                <a:latin typeface="Arial MT"/>
                <a:cs typeface="Arial MT"/>
              </a:rPr>
              <a:t> </a:t>
            </a:r>
            <a:r>
              <a:rPr spc="-5" dirty="0">
                <a:latin typeface="Arial MT"/>
                <a:cs typeface="Arial MT"/>
              </a:rPr>
              <a:t>or </a:t>
            </a:r>
            <a:r>
              <a:rPr dirty="0">
                <a:latin typeface="Arial MT"/>
                <a:cs typeface="Arial MT"/>
              </a:rPr>
              <a:t> </a:t>
            </a:r>
            <a:r>
              <a:rPr spc="-5" dirty="0">
                <a:latin typeface="Arial MT"/>
                <a:cs typeface="Arial MT"/>
              </a:rPr>
              <a:t>flash</a:t>
            </a:r>
            <a:r>
              <a:rPr spc="-10" dirty="0">
                <a:latin typeface="Arial MT"/>
                <a:cs typeface="Arial MT"/>
              </a:rPr>
              <a:t> </a:t>
            </a:r>
            <a:r>
              <a:rPr spc="-5" dirty="0">
                <a:latin typeface="Arial MT"/>
                <a:cs typeface="Arial MT"/>
              </a:rPr>
              <a:t>drive at</a:t>
            </a:r>
            <a:r>
              <a:rPr spc="-10" dirty="0">
                <a:latin typeface="Arial MT"/>
                <a:cs typeface="Arial MT"/>
              </a:rPr>
              <a:t> </a:t>
            </a:r>
            <a:r>
              <a:rPr spc="-5" dirty="0">
                <a:latin typeface="Arial MT"/>
                <a:cs typeface="Arial MT"/>
              </a:rPr>
              <a:t>any time.</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Removes</a:t>
            </a:r>
            <a:r>
              <a:rPr spc="-25" dirty="0">
                <a:latin typeface="Arial MT"/>
                <a:cs typeface="Arial MT"/>
              </a:rPr>
              <a:t> </a:t>
            </a:r>
            <a:r>
              <a:rPr spc="-5" dirty="0">
                <a:latin typeface="Arial MT"/>
                <a:cs typeface="Arial MT"/>
              </a:rPr>
              <a:t>any</a:t>
            </a:r>
            <a:r>
              <a:rPr spc="-20" dirty="0">
                <a:latin typeface="Arial MT"/>
                <a:cs typeface="Arial MT"/>
              </a:rPr>
              <a:t> </a:t>
            </a:r>
            <a:r>
              <a:rPr dirty="0">
                <a:latin typeface="Arial MT"/>
                <a:cs typeface="Arial MT"/>
              </a:rPr>
              <a:t>malicious</a:t>
            </a:r>
            <a:r>
              <a:rPr spc="-25" dirty="0">
                <a:latin typeface="Arial MT"/>
                <a:cs typeface="Arial MT"/>
              </a:rPr>
              <a:t> </a:t>
            </a:r>
            <a:r>
              <a:rPr dirty="0">
                <a:latin typeface="Arial MT"/>
                <a:cs typeface="Arial MT"/>
              </a:rPr>
              <a:t>code</a:t>
            </a:r>
            <a:r>
              <a:rPr spc="-20" dirty="0">
                <a:latin typeface="Arial MT"/>
                <a:cs typeface="Arial MT"/>
              </a:rPr>
              <a:t> </a:t>
            </a:r>
            <a:r>
              <a:rPr spc="-5" dirty="0">
                <a:latin typeface="Arial MT"/>
                <a:cs typeface="Arial MT"/>
              </a:rPr>
              <a:t>detected.</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Show</a:t>
            </a:r>
            <a:r>
              <a:rPr spc="-15" dirty="0">
                <a:latin typeface="Arial MT"/>
                <a:cs typeface="Arial MT"/>
              </a:rPr>
              <a:t> </a:t>
            </a:r>
            <a:r>
              <a:rPr dirty="0">
                <a:latin typeface="Arial MT"/>
                <a:cs typeface="Arial MT"/>
              </a:rPr>
              <a:t>you</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‘health’</a:t>
            </a:r>
            <a:r>
              <a:rPr spc="-65" dirty="0">
                <a:latin typeface="Arial MT"/>
                <a:cs typeface="Arial MT"/>
              </a:rPr>
              <a:t> </a:t>
            </a:r>
            <a:r>
              <a:rPr spc="-5" dirty="0">
                <a:latin typeface="Arial MT"/>
                <a:cs typeface="Arial MT"/>
              </a:rPr>
              <a:t>of</a:t>
            </a:r>
            <a:r>
              <a:rPr spc="-15" dirty="0">
                <a:latin typeface="Arial MT"/>
                <a:cs typeface="Arial MT"/>
              </a:rPr>
              <a:t> </a:t>
            </a:r>
            <a:r>
              <a:rPr dirty="0">
                <a:latin typeface="Arial MT"/>
                <a:cs typeface="Arial MT"/>
              </a:rPr>
              <a:t>your</a:t>
            </a:r>
            <a:r>
              <a:rPr spc="-15" dirty="0">
                <a:latin typeface="Arial MT"/>
                <a:cs typeface="Arial MT"/>
              </a:rPr>
              <a:t> </a:t>
            </a:r>
            <a:r>
              <a:rPr spc="-10" dirty="0">
                <a:latin typeface="Arial MT"/>
                <a:cs typeface="Arial MT"/>
              </a:rPr>
              <a:t>computer.</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015DFC90-43E8-4656-80C4-0587C19A28A3}"/>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16A971BD-998F-4D58-B6CB-19CEB731A937}"/>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624875" y="1728118"/>
            <a:ext cx="329692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Som</a:t>
            </a:r>
            <a:r>
              <a:rPr sz="1800" dirty="0">
                <a:solidFill>
                  <a:srgbClr val="595959"/>
                </a:solidFill>
                <a:latin typeface="Arial MT"/>
                <a:cs typeface="Arial MT"/>
              </a:rPr>
              <a:t>e</a:t>
            </a:r>
            <a:r>
              <a:rPr sz="1800" spc="-10" dirty="0">
                <a:solidFill>
                  <a:srgbClr val="595959"/>
                </a:solidFill>
                <a:latin typeface="Arial MT"/>
                <a:cs typeface="Arial MT"/>
              </a:rPr>
              <a:t> </a:t>
            </a:r>
            <a:r>
              <a:rPr sz="1800" spc="-5" dirty="0">
                <a:solidFill>
                  <a:srgbClr val="595959"/>
                </a:solidFill>
                <a:latin typeface="Arial MT"/>
                <a:cs typeface="Arial MT"/>
              </a:rPr>
              <a:t>popula</a:t>
            </a:r>
            <a:r>
              <a:rPr sz="1800" dirty="0">
                <a:solidFill>
                  <a:srgbClr val="595959"/>
                </a:solidFill>
                <a:latin typeface="Arial MT"/>
                <a:cs typeface="Arial MT"/>
              </a:rPr>
              <a:t>r</a:t>
            </a:r>
            <a:r>
              <a:rPr sz="1800" spc="-105" dirty="0">
                <a:solidFill>
                  <a:srgbClr val="595959"/>
                </a:solidFill>
                <a:latin typeface="Arial MT"/>
                <a:cs typeface="Arial MT"/>
              </a:rPr>
              <a:t> </a:t>
            </a:r>
            <a:r>
              <a:rPr sz="1800" spc="-5" dirty="0">
                <a:solidFill>
                  <a:srgbClr val="595959"/>
                </a:solidFill>
                <a:latin typeface="Arial MT"/>
                <a:cs typeface="Arial MT"/>
              </a:rPr>
              <a:t>Antiviru</a:t>
            </a:r>
            <a:r>
              <a:rPr sz="1800" dirty="0">
                <a:solidFill>
                  <a:srgbClr val="595959"/>
                </a:solidFill>
                <a:latin typeface="Arial MT"/>
                <a:cs typeface="Arial MT"/>
              </a:rPr>
              <a:t>s</a:t>
            </a:r>
            <a:r>
              <a:rPr sz="1800" spc="-10" dirty="0">
                <a:solidFill>
                  <a:srgbClr val="595959"/>
                </a:solidFill>
                <a:latin typeface="Arial MT"/>
                <a:cs typeface="Arial MT"/>
              </a:rPr>
              <a:t> </a:t>
            </a:r>
            <a:r>
              <a:rPr sz="1800" dirty="0">
                <a:solidFill>
                  <a:srgbClr val="595959"/>
                </a:solidFill>
                <a:latin typeface="Arial MT"/>
                <a:cs typeface="Arial MT"/>
              </a:rPr>
              <a:t>software</a:t>
            </a:r>
            <a:endParaRPr sz="1800">
              <a:latin typeface="Arial MT"/>
              <a:cs typeface="Arial MT"/>
            </a:endParaRPr>
          </a:p>
        </p:txBody>
      </p:sp>
      <p:sp>
        <p:nvSpPr>
          <p:cNvPr id="4" name="object 4"/>
          <p:cNvSpPr txBox="1"/>
          <p:nvPr/>
        </p:nvSpPr>
        <p:spPr>
          <a:xfrm>
            <a:off x="656568" y="2641610"/>
            <a:ext cx="2106930" cy="2040302"/>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Norton</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Kaspersky</a:t>
            </a:r>
            <a:endParaRPr>
              <a:latin typeface="Arial MT"/>
              <a:cs typeface="Arial MT"/>
            </a:endParaRPr>
          </a:p>
          <a:p>
            <a:pPr marL="348606" indent="-336542">
              <a:spcBef>
                <a:spcPts val="270"/>
              </a:spcBef>
              <a:buChar char="●"/>
              <a:tabLst>
                <a:tab pos="347972" algn="l"/>
                <a:tab pos="349241" algn="l"/>
              </a:tabLst>
            </a:pPr>
            <a:r>
              <a:rPr dirty="0">
                <a:latin typeface="Arial MT"/>
                <a:cs typeface="Arial MT"/>
              </a:rPr>
              <a:t>McAfee</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BullGuard</a:t>
            </a:r>
            <a:endParaRPr>
              <a:latin typeface="Arial MT"/>
              <a:cs typeface="Arial MT"/>
            </a:endParaRPr>
          </a:p>
          <a:p>
            <a:pPr marL="348606" indent="-336542">
              <a:spcBef>
                <a:spcPts val="270"/>
              </a:spcBef>
              <a:buChar char="●"/>
              <a:tabLst>
                <a:tab pos="347972" algn="l"/>
                <a:tab pos="349241" algn="l"/>
              </a:tabLst>
            </a:pPr>
            <a:r>
              <a:rPr spc="-30" dirty="0">
                <a:latin typeface="Arial MT"/>
                <a:cs typeface="Arial MT"/>
              </a:rPr>
              <a:t>A</a:t>
            </a:r>
            <a:r>
              <a:rPr dirty="0">
                <a:latin typeface="Arial MT"/>
                <a:cs typeface="Arial MT"/>
              </a:rPr>
              <a:t>vast</a:t>
            </a:r>
            <a:r>
              <a:rPr spc="-80" dirty="0">
                <a:latin typeface="Arial MT"/>
                <a:cs typeface="Arial MT"/>
              </a:rPr>
              <a:t> </a:t>
            </a:r>
            <a:r>
              <a:rPr spc="-5" dirty="0">
                <a:latin typeface="Arial MT"/>
                <a:cs typeface="Arial MT"/>
              </a:rPr>
              <a:t>Antivirus</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Pand</a:t>
            </a:r>
            <a:r>
              <a:rPr dirty="0">
                <a:latin typeface="Arial MT"/>
                <a:cs typeface="Arial MT"/>
              </a:rPr>
              <a:t>a</a:t>
            </a:r>
            <a:r>
              <a:rPr spc="-5" dirty="0">
                <a:latin typeface="Arial MT"/>
                <a:cs typeface="Arial MT"/>
              </a:rPr>
              <a:t> Clou</a:t>
            </a:r>
            <a:r>
              <a:rPr dirty="0">
                <a:latin typeface="Arial MT"/>
                <a:cs typeface="Arial MT"/>
              </a:rPr>
              <a:t>d</a:t>
            </a:r>
            <a:r>
              <a:rPr spc="-80" dirty="0">
                <a:latin typeface="Arial MT"/>
                <a:cs typeface="Arial MT"/>
              </a:rPr>
              <a:t> </a:t>
            </a:r>
            <a:r>
              <a:rPr spc="-5" dirty="0">
                <a:latin typeface="Arial MT"/>
                <a:cs typeface="Arial MT"/>
              </a:rPr>
              <a:t>Antivirus</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Quic</a:t>
            </a:r>
            <a:r>
              <a:rPr dirty="0">
                <a:latin typeface="Arial MT"/>
                <a:cs typeface="Arial MT"/>
              </a:rPr>
              <a:t>k</a:t>
            </a:r>
            <a:r>
              <a:rPr spc="-5" dirty="0">
                <a:latin typeface="Arial MT"/>
                <a:cs typeface="Arial MT"/>
              </a:rPr>
              <a:t> Hea</a:t>
            </a:r>
            <a:r>
              <a:rPr dirty="0">
                <a:latin typeface="Arial MT"/>
                <a:cs typeface="Arial MT"/>
              </a:rPr>
              <a:t>l</a:t>
            </a:r>
            <a:r>
              <a:rPr spc="-80" dirty="0">
                <a:latin typeface="Arial MT"/>
                <a:cs typeface="Arial MT"/>
              </a:rPr>
              <a:t> </a:t>
            </a:r>
            <a:r>
              <a:rPr spc="-5" dirty="0">
                <a:latin typeface="Arial MT"/>
                <a:cs typeface="Arial MT"/>
              </a:rPr>
              <a:t>Antivirus</a:t>
            </a:r>
            <a:endParaRPr>
              <a:latin typeface="Arial MT"/>
              <a:cs typeface="Arial MT"/>
            </a:endParaRPr>
          </a:p>
          <a:p>
            <a:pPr marL="348606" indent="-336542">
              <a:spcBef>
                <a:spcPts val="270"/>
              </a:spcBef>
              <a:buChar char="●"/>
              <a:tabLst>
                <a:tab pos="347972" algn="l"/>
                <a:tab pos="349241" algn="l"/>
              </a:tabLst>
            </a:pPr>
            <a:r>
              <a:rPr spc="-40" dirty="0">
                <a:latin typeface="Arial MT"/>
                <a:cs typeface="Arial MT"/>
              </a:rPr>
              <a:t>AVG</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1C1818A8-D25A-4930-B318-49E3A4BB9D5D}"/>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3AD58E8C-D5F9-4DB5-8253-233707CCC16B}"/>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656568" y="1728118"/>
            <a:ext cx="3509010" cy="3056286"/>
          </a:xfrm>
          <a:prstGeom prst="rect">
            <a:avLst/>
          </a:prstGeom>
        </p:spPr>
        <p:txBody>
          <a:bodyPr vert="horz" wrap="square" lIns="0" tIns="12700" rIns="0" bIns="0" rtlCol="0">
            <a:spAutoFit/>
          </a:bodyPr>
          <a:lstStyle/>
          <a:p>
            <a:pPr marL="933427">
              <a:spcBef>
                <a:spcPts val="100"/>
              </a:spcBef>
            </a:pPr>
            <a:r>
              <a:rPr sz="1800" spc="-5" dirty="0">
                <a:solidFill>
                  <a:srgbClr val="595959"/>
                </a:solidFill>
                <a:latin typeface="Arial MT"/>
                <a:cs typeface="Arial MT"/>
              </a:rPr>
              <a:t>Cryptography</a:t>
            </a:r>
            <a:endParaRPr sz="1800">
              <a:latin typeface="Arial MT"/>
              <a:cs typeface="Arial MT"/>
            </a:endParaRPr>
          </a:p>
          <a:p>
            <a:pPr>
              <a:lnSpc>
                <a:spcPct val="100000"/>
              </a:lnSpc>
            </a:pPr>
            <a:endParaRPr sz="2000">
              <a:latin typeface="Arial MT"/>
              <a:cs typeface="Arial MT"/>
            </a:endParaRPr>
          </a:p>
          <a:p>
            <a:pPr marL="348606" marR="247644" indent="-336542">
              <a:lnSpc>
                <a:spcPct val="116100"/>
              </a:lnSpc>
              <a:spcBef>
                <a:spcPts val="1755"/>
              </a:spcBef>
              <a:buChar char="●"/>
              <a:tabLst>
                <a:tab pos="347972" algn="l"/>
                <a:tab pos="349241" algn="l"/>
              </a:tabLst>
            </a:pPr>
            <a:r>
              <a:rPr spc="-5" dirty="0">
                <a:latin typeface="Arial MT"/>
                <a:cs typeface="Arial MT"/>
              </a:rPr>
              <a:t>The term </a:t>
            </a:r>
            <a:r>
              <a:rPr dirty="0">
                <a:latin typeface="Arial MT"/>
                <a:cs typeface="Arial MT"/>
              </a:rPr>
              <a:t>cryptography means </a:t>
            </a:r>
            <a:r>
              <a:rPr spc="-5" dirty="0">
                <a:latin typeface="Arial MT"/>
                <a:cs typeface="Arial MT"/>
              </a:rPr>
              <a:t>the </a:t>
            </a:r>
            <a:r>
              <a:rPr dirty="0">
                <a:latin typeface="Arial MT"/>
                <a:cs typeface="Arial MT"/>
              </a:rPr>
              <a:t> concept </a:t>
            </a:r>
            <a:r>
              <a:rPr spc="-5" dirty="0">
                <a:latin typeface="Arial MT"/>
                <a:cs typeface="Arial MT"/>
              </a:rPr>
              <a:t>of encryption and decryption </a:t>
            </a:r>
            <a:r>
              <a:rPr spc="-375" dirty="0">
                <a:latin typeface="Arial MT"/>
                <a:cs typeface="Arial MT"/>
              </a:rPr>
              <a:t> </a:t>
            </a:r>
            <a:r>
              <a:rPr spc="-15" dirty="0">
                <a:latin typeface="Arial MT"/>
                <a:cs typeface="Arial MT"/>
              </a:rPr>
              <a:t>together.</a:t>
            </a:r>
            <a:endParaRPr>
              <a:latin typeface="Arial MT"/>
              <a:cs typeface="Arial MT"/>
            </a:endParaRPr>
          </a:p>
          <a:p>
            <a:pPr marL="348606" marR="5080" indent="-336542">
              <a:lnSpc>
                <a:spcPct val="116100"/>
              </a:lnSpc>
              <a:buChar char="●"/>
              <a:tabLst>
                <a:tab pos="347972" algn="l"/>
                <a:tab pos="349241" algn="l"/>
              </a:tabLst>
            </a:pPr>
            <a:r>
              <a:rPr spc="-5" dirty="0">
                <a:latin typeface="Arial MT"/>
                <a:cs typeface="Arial MT"/>
              </a:rPr>
              <a:t>Cryptography is the </a:t>
            </a:r>
            <a:r>
              <a:rPr dirty="0">
                <a:latin typeface="Arial MT"/>
                <a:cs typeface="Arial MT"/>
              </a:rPr>
              <a:t>method </a:t>
            </a:r>
            <a:r>
              <a:rPr spc="-5" dirty="0">
                <a:latin typeface="Arial MT"/>
                <a:cs typeface="Arial MT"/>
              </a:rPr>
              <a:t>in which </a:t>
            </a:r>
            <a:r>
              <a:rPr dirty="0">
                <a:latin typeface="Arial MT"/>
                <a:cs typeface="Arial MT"/>
              </a:rPr>
              <a:t> </a:t>
            </a:r>
            <a:r>
              <a:rPr spc="-5" dirty="0">
                <a:latin typeface="Arial MT"/>
                <a:cs typeface="Arial MT"/>
              </a:rPr>
              <a:t>plain text </a:t>
            </a:r>
            <a:r>
              <a:rPr dirty="0">
                <a:latin typeface="Arial MT"/>
                <a:cs typeface="Arial MT"/>
              </a:rPr>
              <a:t>message </a:t>
            </a:r>
            <a:r>
              <a:rPr spc="-5" dirty="0">
                <a:latin typeface="Arial MT"/>
                <a:cs typeface="Arial MT"/>
              </a:rPr>
              <a:t>is encoded that is </a:t>
            </a:r>
            <a:r>
              <a:rPr dirty="0">
                <a:latin typeface="Arial MT"/>
                <a:cs typeface="Arial MT"/>
              </a:rPr>
              <a:t> called</a:t>
            </a:r>
            <a:r>
              <a:rPr spc="-25" dirty="0">
                <a:latin typeface="Arial MT"/>
                <a:cs typeface="Arial MT"/>
              </a:rPr>
              <a:t> </a:t>
            </a:r>
            <a:r>
              <a:rPr dirty="0">
                <a:latin typeface="Arial MT"/>
                <a:cs typeface="Arial MT"/>
              </a:rPr>
              <a:t>ciphertext</a:t>
            </a:r>
            <a:r>
              <a:rPr spc="-20" dirty="0">
                <a:latin typeface="Arial MT"/>
                <a:cs typeface="Arial MT"/>
              </a:rPr>
              <a:t> </a:t>
            </a:r>
            <a:r>
              <a:rPr spc="-5" dirty="0">
                <a:latin typeface="Arial MT"/>
                <a:cs typeface="Arial MT"/>
              </a:rPr>
              <a:t>at</a:t>
            </a:r>
            <a:r>
              <a:rPr spc="-20" dirty="0">
                <a:latin typeface="Arial MT"/>
                <a:cs typeface="Arial MT"/>
              </a:rPr>
              <a:t> </a:t>
            </a:r>
            <a:r>
              <a:rPr spc="-5" dirty="0">
                <a:latin typeface="Arial MT"/>
                <a:cs typeface="Arial MT"/>
              </a:rPr>
              <a:t>the</a:t>
            </a:r>
            <a:r>
              <a:rPr spc="-25" dirty="0">
                <a:latin typeface="Arial MT"/>
                <a:cs typeface="Arial MT"/>
              </a:rPr>
              <a:t> </a:t>
            </a:r>
            <a:r>
              <a:rPr spc="-5" dirty="0">
                <a:latin typeface="Arial MT"/>
                <a:cs typeface="Arial MT"/>
              </a:rPr>
              <a:t>transmitters</a:t>
            </a:r>
            <a:r>
              <a:rPr spc="-20" dirty="0">
                <a:latin typeface="Arial MT"/>
                <a:cs typeface="Arial MT"/>
              </a:rPr>
              <a:t> </a:t>
            </a:r>
            <a:r>
              <a:rPr spc="-5" dirty="0">
                <a:latin typeface="Arial MT"/>
                <a:cs typeface="Arial MT"/>
              </a:rPr>
              <a:t>end, </a:t>
            </a:r>
            <a:r>
              <a:rPr spc="-375" dirty="0">
                <a:latin typeface="Arial MT"/>
                <a:cs typeface="Arial MT"/>
              </a:rPr>
              <a:t> </a:t>
            </a:r>
            <a:r>
              <a:rPr spc="-5" dirty="0">
                <a:latin typeface="Arial MT"/>
                <a:cs typeface="Arial MT"/>
              </a:rPr>
              <a:t>which is then </a:t>
            </a:r>
            <a:r>
              <a:rPr dirty="0">
                <a:latin typeface="Arial MT"/>
                <a:cs typeface="Arial MT"/>
              </a:rPr>
              <a:t>conveyed </a:t>
            </a:r>
            <a:r>
              <a:rPr spc="-5" dirty="0">
                <a:latin typeface="Arial MT"/>
                <a:cs typeface="Arial MT"/>
              </a:rPr>
              <a:t>to the </a:t>
            </a:r>
            <a:r>
              <a:rPr spc="-10" dirty="0">
                <a:latin typeface="Arial MT"/>
                <a:cs typeface="Arial MT"/>
              </a:rPr>
              <a:t>receiver. </a:t>
            </a:r>
            <a:r>
              <a:rPr spc="-5" dirty="0">
                <a:latin typeface="Arial MT"/>
                <a:cs typeface="Arial MT"/>
              </a:rPr>
              <a:t> The </a:t>
            </a:r>
            <a:r>
              <a:rPr dirty="0">
                <a:latin typeface="Arial MT"/>
                <a:cs typeface="Arial MT"/>
              </a:rPr>
              <a:t>receiver </a:t>
            </a:r>
            <a:r>
              <a:rPr spc="-5" dirty="0">
                <a:latin typeface="Arial MT"/>
                <a:cs typeface="Arial MT"/>
              </a:rPr>
              <a:t>then decrypts to get the </a:t>
            </a:r>
            <a:r>
              <a:rPr dirty="0">
                <a:latin typeface="Arial MT"/>
                <a:cs typeface="Arial MT"/>
              </a:rPr>
              <a:t> </a:t>
            </a:r>
            <a:r>
              <a:rPr spc="-5" dirty="0">
                <a:latin typeface="Arial MT"/>
                <a:cs typeface="Arial MT"/>
              </a:rPr>
              <a:t>original</a:t>
            </a:r>
            <a:r>
              <a:rPr spc="-10" dirty="0">
                <a:latin typeface="Arial MT"/>
                <a:cs typeface="Arial MT"/>
              </a:rPr>
              <a:t> </a:t>
            </a:r>
            <a:r>
              <a:rPr dirty="0">
                <a:latin typeface="Arial MT"/>
                <a:cs typeface="Arial MT"/>
              </a:rPr>
              <a:t>message</a:t>
            </a:r>
            <a:r>
              <a:rPr spc="-10" dirty="0">
                <a:latin typeface="Arial MT"/>
                <a:cs typeface="Arial MT"/>
              </a:rPr>
              <a:t> </a:t>
            </a:r>
            <a:r>
              <a:rPr spc="-5" dirty="0">
                <a:latin typeface="Arial MT"/>
                <a:cs typeface="Arial MT"/>
              </a:rPr>
              <a:t>back.</a:t>
            </a:r>
            <a:endParaRPr>
              <a:latin typeface="Arial MT"/>
              <a:cs typeface="Arial MT"/>
            </a:endParaRPr>
          </a:p>
        </p:txBody>
      </p:sp>
      <p:pic>
        <p:nvPicPr>
          <p:cNvPr id="4" name="object 4"/>
          <p:cNvPicPr/>
          <p:nvPr/>
        </p:nvPicPr>
        <p:blipFill>
          <a:blip r:embed="rId2" cstate="print"/>
          <a:stretch>
            <a:fillRect/>
          </a:stretch>
        </p:blipFill>
        <p:spPr>
          <a:xfrm>
            <a:off x="4572000" y="1524079"/>
            <a:ext cx="4539924" cy="2095349"/>
          </a:xfrm>
          <a:prstGeom prst="rect">
            <a:avLst/>
          </a:prstGeom>
        </p:spPr>
      </p:pic>
      <p:sp>
        <p:nvSpPr>
          <p:cNvPr id="5" name="object 5"/>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Tree>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840751" y="1728118"/>
            <a:ext cx="2870835" cy="289823"/>
          </a:xfrm>
          <a:prstGeom prst="rect">
            <a:avLst/>
          </a:prstGeom>
        </p:spPr>
        <p:txBody>
          <a:bodyPr vert="horz" wrap="square" lIns="0" tIns="12700" rIns="0" bIns="0" rtlCol="0">
            <a:spAutoFit/>
          </a:bodyPr>
          <a:lstStyle/>
          <a:p>
            <a:pPr marL="12700">
              <a:spcBef>
                <a:spcPts val="100"/>
              </a:spcBef>
            </a:pPr>
            <a:r>
              <a:rPr sz="1800" spc="-25" dirty="0">
                <a:solidFill>
                  <a:srgbClr val="595959"/>
                </a:solidFill>
                <a:latin typeface="Arial MT"/>
                <a:cs typeface="Arial MT"/>
              </a:rPr>
              <a:t>Techniques</a:t>
            </a:r>
            <a:r>
              <a:rPr sz="1800" spc="-45" dirty="0">
                <a:solidFill>
                  <a:srgbClr val="595959"/>
                </a:solidFill>
                <a:latin typeface="Arial MT"/>
                <a:cs typeface="Arial MT"/>
              </a:rPr>
              <a:t> </a:t>
            </a:r>
            <a:r>
              <a:rPr sz="1800" spc="-5" dirty="0">
                <a:solidFill>
                  <a:srgbClr val="595959"/>
                </a:solidFill>
                <a:latin typeface="Arial MT"/>
                <a:cs typeface="Arial MT"/>
              </a:rPr>
              <a:t>of</a:t>
            </a:r>
            <a:r>
              <a:rPr sz="1800" spc="-40" dirty="0">
                <a:solidFill>
                  <a:srgbClr val="595959"/>
                </a:solidFill>
                <a:latin typeface="Arial MT"/>
                <a:cs typeface="Arial MT"/>
              </a:rPr>
              <a:t> </a:t>
            </a:r>
            <a:r>
              <a:rPr sz="1800" spc="-5" dirty="0">
                <a:solidFill>
                  <a:srgbClr val="595959"/>
                </a:solidFill>
                <a:latin typeface="Arial MT"/>
                <a:cs typeface="Arial MT"/>
              </a:rPr>
              <a:t>Cryptography</a:t>
            </a:r>
            <a:endParaRPr sz="1800">
              <a:latin typeface="Arial MT"/>
              <a:cs typeface="Arial MT"/>
            </a:endParaRPr>
          </a:p>
        </p:txBody>
      </p:sp>
      <p:sp>
        <p:nvSpPr>
          <p:cNvPr id="4" name="object 4"/>
          <p:cNvSpPr txBox="1"/>
          <p:nvPr/>
        </p:nvSpPr>
        <p:spPr>
          <a:xfrm>
            <a:off x="656569" y="2889260"/>
            <a:ext cx="3472815" cy="1490857"/>
          </a:xfrm>
          <a:prstGeom prst="rect">
            <a:avLst/>
          </a:prstGeom>
        </p:spPr>
        <p:txBody>
          <a:bodyPr vert="horz" wrap="square" lIns="0" tIns="12700" rIns="0" bIns="0" rtlCol="0">
            <a:spAutoFit/>
          </a:bodyPr>
          <a:lstStyle/>
          <a:p>
            <a:pPr marL="348606" marR="5080" indent="-336542">
              <a:lnSpc>
                <a:spcPct val="116100"/>
              </a:lnSpc>
              <a:spcBef>
                <a:spcPts val="100"/>
              </a:spcBef>
              <a:buChar char="●"/>
              <a:tabLst>
                <a:tab pos="347972" algn="l"/>
                <a:tab pos="349241" algn="l"/>
              </a:tabLst>
            </a:pPr>
            <a:r>
              <a:rPr spc="-5" dirty="0">
                <a:latin typeface="Arial MT"/>
                <a:cs typeface="Arial MT"/>
              </a:rPr>
              <a:t>Symmetric Key Cryptography </a:t>
            </a:r>
            <a:r>
              <a:rPr dirty="0">
                <a:latin typeface="Arial MT"/>
                <a:cs typeface="Arial MT"/>
              </a:rPr>
              <a:t>: </a:t>
            </a:r>
            <a:r>
              <a:rPr spc="-5" dirty="0">
                <a:latin typeface="Arial MT"/>
                <a:cs typeface="Arial MT"/>
              </a:rPr>
              <a:t>In this </a:t>
            </a:r>
            <a:r>
              <a:rPr dirty="0">
                <a:latin typeface="Arial MT"/>
                <a:cs typeface="Arial MT"/>
              </a:rPr>
              <a:t> </a:t>
            </a:r>
            <a:r>
              <a:rPr spc="-5" dirty="0">
                <a:latin typeface="Arial MT"/>
                <a:cs typeface="Arial MT"/>
              </a:rPr>
              <a:t>the</a:t>
            </a:r>
            <a:r>
              <a:rPr spc="-25" dirty="0">
                <a:latin typeface="Arial MT"/>
                <a:cs typeface="Arial MT"/>
              </a:rPr>
              <a:t> </a:t>
            </a:r>
            <a:r>
              <a:rPr dirty="0">
                <a:latin typeface="Arial MT"/>
                <a:cs typeface="Arial MT"/>
              </a:rPr>
              <a:t>significant</a:t>
            </a:r>
            <a:r>
              <a:rPr spc="-20" dirty="0">
                <a:latin typeface="Arial MT"/>
                <a:cs typeface="Arial MT"/>
              </a:rPr>
              <a:t> </a:t>
            </a:r>
            <a:r>
              <a:rPr dirty="0">
                <a:latin typeface="Arial MT"/>
                <a:cs typeface="Arial MT"/>
              </a:rPr>
              <a:t>component</a:t>
            </a:r>
            <a:r>
              <a:rPr spc="-20" dirty="0">
                <a:latin typeface="Arial MT"/>
                <a:cs typeface="Arial MT"/>
              </a:rPr>
              <a:t> </a:t>
            </a:r>
            <a:r>
              <a:rPr spc="-5" dirty="0">
                <a:latin typeface="Arial MT"/>
                <a:cs typeface="Arial MT"/>
              </a:rPr>
              <a:t>used</a:t>
            </a:r>
            <a:r>
              <a:rPr spc="-25" dirty="0">
                <a:latin typeface="Arial MT"/>
                <a:cs typeface="Arial MT"/>
              </a:rPr>
              <a:t> </a:t>
            </a:r>
            <a:r>
              <a:rPr spc="-5" dirty="0">
                <a:latin typeface="Arial MT"/>
                <a:cs typeface="Arial MT"/>
              </a:rPr>
              <a:t>is</a:t>
            </a:r>
            <a:r>
              <a:rPr spc="-20" dirty="0">
                <a:latin typeface="Arial MT"/>
                <a:cs typeface="Arial MT"/>
              </a:rPr>
              <a:t> </a:t>
            </a:r>
            <a:r>
              <a:rPr spc="-5" dirty="0">
                <a:latin typeface="Arial MT"/>
                <a:cs typeface="Arial MT"/>
              </a:rPr>
              <a:t>equal </a:t>
            </a:r>
            <a:r>
              <a:rPr spc="-375" dirty="0">
                <a:latin typeface="Arial MT"/>
                <a:cs typeface="Arial MT"/>
              </a:rPr>
              <a:t> </a:t>
            </a:r>
            <a:r>
              <a:rPr spc="-5" dirty="0">
                <a:latin typeface="Arial MT"/>
                <a:cs typeface="Arial MT"/>
              </a:rPr>
              <a:t>for</a:t>
            </a:r>
            <a:r>
              <a:rPr spc="-10" dirty="0">
                <a:latin typeface="Arial MT"/>
                <a:cs typeface="Arial MT"/>
              </a:rPr>
              <a:t> </a:t>
            </a:r>
            <a:r>
              <a:rPr spc="-5" dirty="0">
                <a:latin typeface="Arial MT"/>
                <a:cs typeface="Arial MT"/>
              </a:rPr>
              <a:t>both</a:t>
            </a:r>
            <a:r>
              <a:rPr spc="-10" dirty="0">
                <a:latin typeface="Arial MT"/>
                <a:cs typeface="Arial MT"/>
              </a:rPr>
              <a:t> </a:t>
            </a:r>
            <a:r>
              <a:rPr spc="-5" dirty="0">
                <a:latin typeface="Arial MT"/>
                <a:cs typeface="Arial MT"/>
              </a:rPr>
              <a:t>encoding</a:t>
            </a:r>
            <a:r>
              <a:rPr spc="-10"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decoding.</a:t>
            </a:r>
            <a:endParaRPr>
              <a:latin typeface="Arial MT"/>
              <a:cs typeface="Arial MT"/>
            </a:endParaRPr>
          </a:p>
          <a:p>
            <a:pPr marL="348606" marR="85723" indent="-336542" algn="just">
              <a:lnSpc>
                <a:spcPct val="116100"/>
              </a:lnSpc>
              <a:buChar char="●"/>
              <a:tabLst>
                <a:tab pos="349241" algn="l"/>
              </a:tabLst>
            </a:pPr>
            <a:r>
              <a:rPr spc="-5" dirty="0">
                <a:latin typeface="Arial MT"/>
                <a:cs typeface="Arial MT"/>
              </a:rPr>
              <a:t>Asymmetric Key Cryptography </a:t>
            </a:r>
            <a:r>
              <a:rPr dirty="0">
                <a:latin typeface="Arial MT"/>
                <a:cs typeface="Arial MT"/>
              </a:rPr>
              <a:t>: </a:t>
            </a:r>
            <a:r>
              <a:rPr spc="-5" dirty="0">
                <a:latin typeface="Arial MT"/>
                <a:cs typeface="Arial MT"/>
              </a:rPr>
              <a:t>In this </a:t>
            </a:r>
            <a:r>
              <a:rPr spc="-375" dirty="0">
                <a:latin typeface="Arial MT"/>
                <a:cs typeface="Arial MT"/>
              </a:rPr>
              <a:t> </a:t>
            </a:r>
            <a:r>
              <a:rPr spc="-5" dirty="0">
                <a:latin typeface="Arial MT"/>
                <a:cs typeface="Arial MT"/>
              </a:rPr>
              <a:t>the </a:t>
            </a:r>
            <a:r>
              <a:rPr dirty="0">
                <a:latin typeface="Arial MT"/>
                <a:cs typeface="Arial MT"/>
              </a:rPr>
              <a:t>key </a:t>
            </a:r>
            <a:r>
              <a:rPr spc="-5" dirty="0">
                <a:latin typeface="Arial MT"/>
                <a:cs typeface="Arial MT"/>
              </a:rPr>
              <a:t>element used is unlike for both </a:t>
            </a:r>
            <a:r>
              <a:rPr spc="-375" dirty="0">
                <a:latin typeface="Arial MT"/>
                <a:cs typeface="Arial MT"/>
              </a:rPr>
              <a:t> </a:t>
            </a:r>
            <a:r>
              <a:rPr spc="-5" dirty="0">
                <a:latin typeface="Arial MT"/>
                <a:cs typeface="Arial MT"/>
              </a:rPr>
              <a:t>encryption</a:t>
            </a:r>
            <a:r>
              <a:rPr spc="-15" dirty="0">
                <a:latin typeface="Arial MT"/>
                <a:cs typeface="Arial MT"/>
              </a:rPr>
              <a:t> </a:t>
            </a:r>
            <a:r>
              <a:rPr spc="-5" dirty="0">
                <a:latin typeface="Arial MT"/>
                <a:cs typeface="Arial MT"/>
              </a:rPr>
              <a:t>as</a:t>
            </a:r>
            <a:r>
              <a:rPr spc="-10" dirty="0">
                <a:latin typeface="Arial MT"/>
                <a:cs typeface="Arial MT"/>
              </a:rPr>
              <a:t> </a:t>
            </a:r>
            <a:r>
              <a:rPr spc="-5" dirty="0">
                <a:latin typeface="Arial MT"/>
                <a:cs typeface="Arial MT"/>
              </a:rPr>
              <a:t>well</a:t>
            </a:r>
            <a:r>
              <a:rPr spc="-10" dirty="0">
                <a:latin typeface="Arial MT"/>
                <a:cs typeface="Arial MT"/>
              </a:rPr>
              <a:t> </a:t>
            </a:r>
            <a:r>
              <a:rPr spc="-5" dirty="0">
                <a:latin typeface="Arial MT"/>
                <a:cs typeface="Arial MT"/>
              </a:rPr>
              <a:t>as</a:t>
            </a:r>
            <a:r>
              <a:rPr spc="-10" dirty="0">
                <a:latin typeface="Arial MT"/>
                <a:cs typeface="Arial MT"/>
              </a:rPr>
              <a:t> </a:t>
            </a:r>
            <a:r>
              <a:rPr spc="-5" dirty="0">
                <a:latin typeface="Arial MT"/>
                <a:cs typeface="Arial MT"/>
              </a:rPr>
              <a:t>decryption.</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D351BF13-4111-484E-9161-C4916EB88650}"/>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3B84ADF7-8D5E-4501-B025-893F3B8E2067}"/>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292117" y="450963"/>
            <a:ext cx="4279883" cy="1130918"/>
          </a:xfrm>
          <a:prstGeom prst="rect">
            <a:avLst/>
          </a:prstGeom>
        </p:spPr>
        <p:txBody>
          <a:bodyPr spcFirstLastPara="1" vert="horz" wrap="square" lIns="0" tIns="10001" rIns="0" bIns="0" rtlCol="0" anchor="t" anchorCtr="0">
            <a:spAutoFit/>
          </a:bodyPr>
          <a:lstStyle/>
          <a:p>
            <a:pPr marL="9049" marR="3810" indent="2381" algn="ctr">
              <a:spcBef>
                <a:spcPts val="79"/>
              </a:spcBef>
            </a:pPr>
            <a:r>
              <a:rPr lang="en-IN" sz="2400" dirty="0"/>
              <a:t>FAT  </a:t>
            </a:r>
            <a:r>
              <a:rPr lang="en-IN" sz="2400" spc="-15" dirty="0"/>
              <a:t>System, </a:t>
            </a:r>
            <a:r>
              <a:rPr lang="en-IN" sz="2400" spc="-4" dirty="0"/>
              <a:t>NTFS </a:t>
            </a:r>
            <a:r>
              <a:rPr lang="en-IN" sz="2400" spc="-15" dirty="0"/>
              <a:t>and </a:t>
            </a:r>
            <a:r>
              <a:rPr lang="en-IN" sz="2400" spc="-11" dirty="0"/>
              <a:t>Directories,  </a:t>
            </a:r>
            <a:r>
              <a:rPr lang="en-IN" sz="2400" spc="-15" dirty="0"/>
              <a:t>Fragmentation and defragmentation  disk</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1059823" y="1677628"/>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FAT File System</a:t>
            </a:r>
            <a:endParaRPr lang="en-IN" sz="1800" dirty="0"/>
          </a:p>
        </p:txBody>
      </p:sp>
      <p:sp>
        <p:nvSpPr>
          <p:cNvPr id="8" name="TextBox 7">
            <a:extLst>
              <a:ext uri="{FF2B5EF4-FFF2-40B4-BE49-F238E27FC236}">
                <a16:creationId xmlns:a16="http://schemas.microsoft.com/office/drawing/2014/main" id="{2D71D4E9-C7F0-441F-A1CE-0CB2FA948342}"/>
              </a:ext>
            </a:extLst>
          </p:cNvPr>
          <p:cNvSpPr txBox="1"/>
          <p:nvPr/>
        </p:nvSpPr>
        <p:spPr>
          <a:xfrm>
            <a:off x="218661" y="2268087"/>
            <a:ext cx="4186362" cy="2922723"/>
          </a:xfrm>
          <a:prstGeom prst="rect">
            <a:avLst/>
          </a:prstGeom>
          <a:noFill/>
        </p:spPr>
        <p:txBody>
          <a:bodyPr wrap="square">
            <a:spAutoFit/>
          </a:bodyPr>
          <a:lstStyle/>
          <a:p>
            <a:pPr marL="323850" marR="3810" indent="-314801">
              <a:lnSpc>
                <a:spcPct val="119100"/>
              </a:lnSpc>
              <a:spcBef>
                <a:spcPts val="4"/>
              </a:spcBef>
              <a:buSzPct val="90322"/>
              <a:buChar char="●"/>
              <a:tabLst>
                <a:tab pos="323850" algn="l"/>
                <a:tab pos="324326" algn="l"/>
              </a:tabLst>
            </a:pPr>
            <a:r>
              <a:rPr lang="en-IN" sz="1400" spc="11" dirty="0"/>
              <a:t>A </a:t>
            </a:r>
            <a:r>
              <a:rPr lang="en-IN" sz="1400" spc="8" dirty="0"/>
              <a:t>disk formatted </a:t>
            </a:r>
            <a:r>
              <a:rPr lang="en-IN" sz="1400" spc="11" dirty="0"/>
              <a:t>with </a:t>
            </a:r>
            <a:r>
              <a:rPr lang="en-IN" sz="1400" spc="-60" dirty="0"/>
              <a:t>FAT </a:t>
            </a:r>
            <a:r>
              <a:rPr lang="en-IN" sz="1400" spc="15" dirty="0"/>
              <a:t>is </a:t>
            </a:r>
            <a:r>
              <a:rPr lang="en-IN" sz="1400" spc="8" dirty="0"/>
              <a:t>allocated </a:t>
            </a:r>
            <a:r>
              <a:rPr lang="en-IN" sz="1400" spc="15" dirty="0"/>
              <a:t>in  </a:t>
            </a:r>
            <a:r>
              <a:rPr lang="en-IN" sz="1400" spc="8" dirty="0"/>
              <a:t>clusters, whose </a:t>
            </a:r>
            <a:r>
              <a:rPr lang="en-IN" sz="1400" spc="-4" dirty="0"/>
              <a:t>size </a:t>
            </a:r>
            <a:r>
              <a:rPr lang="en-IN" sz="1400" spc="11" dirty="0"/>
              <a:t>are </a:t>
            </a:r>
            <a:r>
              <a:rPr lang="en-IN" sz="1400" dirty="0"/>
              <a:t>determined </a:t>
            </a:r>
            <a:r>
              <a:rPr lang="en-IN" sz="1400" spc="-11" dirty="0"/>
              <a:t>by </a:t>
            </a:r>
            <a:r>
              <a:rPr lang="en-IN" sz="1400" spc="-4" dirty="0"/>
              <a:t>the size  </a:t>
            </a:r>
            <a:r>
              <a:rPr lang="en-IN" sz="1400" spc="15" dirty="0"/>
              <a:t>of </a:t>
            </a:r>
            <a:r>
              <a:rPr lang="en-IN" sz="1400" spc="-4" dirty="0"/>
              <a:t>the </a:t>
            </a:r>
            <a:r>
              <a:rPr lang="en-IN" sz="1400" spc="-8" dirty="0"/>
              <a:t>volume. </a:t>
            </a:r>
            <a:r>
              <a:rPr lang="en-IN" sz="1400" spc="23" dirty="0"/>
              <a:t>When </a:t>
            </a:r>
            <a:r>
              <a:rPr lang="en-IN" sz="1400" spc="11" dirty="0"/>
              <a:t>a </a:t>
            </a:r>
            <a:r>
              <a:rPr lang="en-IN" sz="1400" dirty="0"/>
              <a:t>file </a:t>
            </a:r>
            <a:r>
              <a:rPr lang="en-IN" sz="1400" spc="15" dirty="0"/>
              <a:t>is </a:t>
            </a:r>
            <a:r>
              <a:rPr lang="en-IN" sz="1400" spc="11" dirty="0"/>
              <a:t>created, </a:t>
            </a:r>
            <a:r>
              <a:rPr lang="en-IN" sz="1400" spc="19" dirty="0"/>
              <a:t>an </a:t>
            </a:r>
            <a:r>
              <a:rPr lang="en-IN" sz="1400" spc="4" dirty="0"/>
              <a:t>entry  </a:t>
            </a:r>
            <a:r>
              <a:rPr lang="en-IN" sz="1400" spc="15" dirty="0"/>
              <a:t>is </a:t>
            </a:r>
            <a:r>
              <a:rPr lang="en-IN" sz="1400" spc="19" dirty="0"/>
              <a:t>created </a:t>
            </a:r>
            <a:r>
              <a:rPr lang="en-IN" sz="1400" spc="15" dirty="0"/>
              <a:t>in </a:t>
            </a:r>
            <a:r>
              <a:rPr lang="en-IN" sz="1400" spc="-4" dirty="0"/>
              <a:t>the </a:t>
            </a:r>
            <a:r>
              <a:rPr lang="en-IN" sz="1400" spc="11" dirty="0"/>
              <a:t>directory </a:t>
            </a:r>
            <a:r>
              <a:rPr lang="en-IN" sz="1400" spc="4" dirty="0"/>
              <a:t>and </a:t>
            </a:r>
            <a:r>
              <a:rPr lang="en-IN" sz="1400" spc="-4" dirty="0"/>
              <a:t>the </a:t>
            </a:r>
            <a:r>
              <a:rPr lang="en-IN" sz="1400" spc="15" dirty="0"/>
              <a:t>first </a:t>
            </a:r>
            <a:r>
              <a:rPr lang="en-IN" sz="1400" spc="8" dirty="0"/>
              <a:t>cluster  </a:t>
            </a:r>
            <a:r>
              <a:rPr lang="en-IN" sz="1400" spc="-23" dirty="0"/>
              <a:t>number </a:t>
            </a:r>
            <a:r>
              <a:rPr lang="en-IN" sz="1400" spc="8" dirty="0"/>
              <a:t>containing </a:t>
            </a:r>
            <a:r>
              <a:rPr lang="en-IN" sz="1400" spc="4" dirty="0"/>
              <a:t>data </a:t>
            </a:r>
            <a:r>
              <a:rPr lang="en-IN" sz="1400" spc="15" dirty="0"/>
              <a:t>is</a:t>
            </a:r>
            <a:r>
              <a:rPr lang="en-IN" sz="1400" spc="109" dirty="0"/>
              <a:t> </a:t>
            </a:r>
            <a:r>
              <a:rPr lang="en-IN" sz="1400" spc="4" dirty="0"/>
              <a:t>established.</a:t>
            </a:r>
            <a:endParaRPr lang="en-IN" sz="1400" dirty="0"/>
          </a:p>
          <a:p>
            <a:pPr>
              <a:spcBef>
                <a:spcPts val="23"/>
              </a:spcBef>
              <a:buFont typeface="Arial"/>
              <a:buChar char="●"/>
            </a:pPr>
            <a:endParaRPr lang="en-IN" sz="2000" dirty="0"/>
          </a:p>
          <a:p>
            <a:pPr marL="323850" marR="63341" indent="-314801">
              <a:lnSpc>
                <a:spcPct val="118500"/>
              </a:lnSpc>
              <a:buSzPct val="90322"/>
              <a:buChar char="●"/>
              <a:tabLst>
                <a:tab pos="323850" algn="l"/>
                <a:tab pos="324326" algn="l"/>
              </a:tabLst>
            </a:pPr>
            <a:r>
              <a:rPr lang="en-IN" sz="1400" spc="8" dirty="0"/>
              <a:t>It </a:t>
            </a:r>
            <a:r>
              <a:rPr lang="en-IN" sz="1400" spc="15" dirty="0"/>
              <a:t>is </a:t>
            </a:r>
            <a:r>
              <a:rPr lang="en-IN" sz="1400" spc="-8" dirty="0"/>
              <a:t>only </a:t>
            </a:r>
            <a:r>
              <a:rPr lang="en-IN" sz="1400" spc="11" dirty="0"/>
              <a:t>used with </a:t>
            </a:r>
            <a:r>
              <a:rPr lang="en-IN" sz="1400" spc="-41" dirty="0"/>
              <a:t>FAT12 </a:t>
            </a:r>
            <a:r>
              <a:rPr lang="en-IN" sz="1400" spc="4" dirty="0"/>
              <a:t>and </a:t>
            </a:r>
            <a:r>
              <a:rPr lang="en-IN" sz="1400" spc="-30" dirty="0"/>
              <a:t>FAT16, </a:t>
            </a:r>
            <a:r>
              <a:rPr lang="en-IN" sz="1400" spc="4" dirty="0"/>
              <a:t>and  imposes </a:t>
            </a:r>
            <a:r>
              <a:rPr lang="en-IN" sz="1400" spc="19" dirty="0"/>
              <a:t>on </a:t>
            </a:r>
            <a:r>
              <a:rPr lang="en-IN" sz="1400" spc="-4" dirty="0"/>
              <a:t>the </a:t>
            </a:r>
            <a:r>
              <a:rPr lang="en-IN" sz="1400" spc="15" dirty="0"/>
              <a:t>root </a:t>
            </a:r>
            <a:r>
              <a:rPr lang="en-IN" sz="1400" spc="11" dirty="0"/>
              <a:t>directory a </a:t>
            </a:r>
            <a:r>
              <a:rPr lang="en-IN" sz="1400" spc="8" dirty="0"/>
              <a:t>fixed </a:t>
            </a:r>
            <a:r>
              <a:rPr lang="en-IN" sz="1400" spc="-11" dirty="0"/>
              <a:t>maximum  </a:t>
            </a:r>
            <a:r>
              <a:rPr lang="en-IN" sz="1400" spc="-4" dirty="0"/>
              <a:t>size </a:t>
            </a:r>
            <a:r>
              <a:rPr lang="en-IN" sz="1400" spc="8" dirty="0"/>
              <a:t>which </a:t>
            </a:r>
            <a:r>
              <a:rPr lang="en-IN" sz="1400" spc="15" dirty="0"/>
              <a:t>is </a:t>
            </a:r>
            <a:r>
              <a:rPr lang="en-IN" sz="1400" spc="4" dirty="0"/>
              <a:t>pre-allocated </a:t>
            </a:r>
            <a:r>
              <a:rPr lang="en-IN" sz="1400" spc="15" dirty="0"/>
              <a:t>at </a:t>
            </a:r>
            <a:r>
              <a:rPr lang="en-IN" sz="1400" spc="19" dirty="0"/>
              <a:t>creation </a:t>
            </a:r>
            <a:r>
              <a:rPr lang="en-IN" sz="1400" spc="15" dirty="0"/>
              <a:t>of </a:t>
            </a:r>
            <a:r>
              <a:rPr lang="en-IN" sz="1400" dirty="0"/>
              <a:t>this  </a:t>
            </a:r>
            <a:r>
              <a:rPr lang="en-IN" sz="1400" spc="-8" dirty="0"/>
              <a:t>volume.</a:t>
            </a:r>
            <a:endParaRPr lang="en-IN" sz="1400" dirty="0"/>
          </a:p>
          <a:p>
            <a:endParaRPr lang="en-IN" dirty="0">
              <a:solidFill>
                <a:schemeClr val="tx1"/>
              </a:solidFill>
              <a:latin typeface="+mj-lt"/>
            </a:endParaRPr>
          </a:p>
        </p:txBody>
      </p:sp>
      <p:sp>
        <p:nvSpPr>
          <p:cNvPr id="7" name="object 4">
            <a:extLst>
              <a:ext uri="{FF2B5EF4-FFF2-40B4-BE49-F238E27FC236}">
                <a16:creationId xmlns:a16="http://schemas.microsoft.com/office/drawing/2014/main" id="{617852EE-9A34-46DF-83D3-09EF16C2C6D8}"/>
              </a:ext>
            </a:extLst>
          </p:cNvPr>
          <p:cNvSpPr/>
          <p:nvPr/>
        </p:nvSpPr>
        <p:spPr>
          <a:xfrm>
            <a:off x="4607719" y="1464469"/>
            <a:ext cx="4536281" cy="2686050"/>
          </a:xfrm>
          <a:prstGeom prst="rect">
            <a:avLst/>
          </a:prstGeom>
          <a:blipFill>
            <a:blip r:embed="rId3" cstate="print"/>
            <a:stretch>
              <a:fillRect/>
            </a:stretch>
          </a:blipFill>
        </p:spPr>
        <p:txBody>
          <a:bodyPr wrap="square" lIns="0" tIns="0" rIns="0" bIns="0" rtlCol="0"/>
          <a:lstStyle/>
          <a:p>
            <a:endParaRPr sz="1050" dirty="0"/>
          </a:p>
        </p:txBody>
      </p:sp>
      <p:sp>
        <p:nvSpPr>
          <p:cNvPr id="11" name="TextBox 10">
            <a:extLst>
              <a:ext uri="{FF2B5EF4-FFF2-40B4-BE49-F238E27FC236}">
                <a16:creationId xmlns:a16="http://schemas.microsoft.com/office/drawing/2014/main" id="{E7839699-B819-4B03-B4E5-852592A74896}"/>
              </a:ext>
            </a:extLst>
          </p:cNvPr>
          <p:cNvSpPr txBox="1"/>
          <p:nvPr/>
        </p:nvSpPr>
        <p:spPr>
          <a:xfrm>
            <a:off x="4027336" y="4523260"/>
            <a:ext cx="5116664" cy="215444"/>
          </a:xfrm>
          <a:prstGeom prst="rect">
            <a:avLst/>
          </a:prstGeom>
          <a:noFill/>
        </p:spPr>
        <p:txBody>
          <a:bodyPr wrap="square">
            <a:spAutoFit/>
          </a:bodyPr>
          <a:lstStyle/>
          <a:p>
            <a:pPr marL="1370648">
              <a:spcBef>
                <a:spcPts val="11"/>
              </a:spcBef>
            </a:pPr>
            <a:r>
              <a:rPr lang="fr-FR" sz="800" spc="11" dirty="0">
                <a:solidFill>
                  <a:srgbClr val="585858"/>
                </a:solidFill>
              </a:rPr>
              <a:t>Image </a:t>
            </a:r>
            <a:r>
              <a:rPr lang="fr-FR" sz="800" spc="4" dirty="0">
                <a:solidFill>
                  <a:srgbClr val="585858"/>
                </a:solidFill>
              </a:rPr>
              <a:t>Source:</a:t>
            </a:r>
            <a:r>
              <a:rPr lang="fr-FR" sz="800" spc="45" dirty="0">
                <a:solidFill>
                  <a:srgbClr val="585858"/>
                </a:solidFill>
              </a:rPr>
              <a:t> </a:t>
            </a:r>
            <a:r>
              <a:rPr lang="fr-FR" sz="800" u="sng" dirty="0">
                <a:solidFill>
                  <a:srgbClr val="0096A7"/>
                </a:solidFill>
                <a:uFill>
                  <a:solidFill>
                    <a:srgbClr val="0096A7"/>
                  </a:solidFill>
                </a:uFill>
                <a:hlinkClick r:id="rId4"/>
              </a:rPr>
              <a:t>http://www.c-jump.com/CIS24/Slides/FAT/lecture.htm</a:t>
            </a:r>
            <a:r>
              <a:rPr lang="fr-FR" sz="800" dirty="0">
                <a:solidFill>
                  <a:srgbClr val="0096A7"/>
                </a:solidFill>
                <a:hlinkClick r:id="rId4"/>
              </a:rPr>
              <a:t>l</a:t>
            </a:r>
            <a:endParaRPr lang="fr-FR" sz="800" dirty="0"/>
          </a:p>
        </p:txBody>
      </p:sp>
    </p:spTree>
    <p:extLst>
      <p:ext uri="{BB962C8B-B14F-4D97-AF65-F5344CB8AC3E}">
        <p14:creationId xmlns:p14="http://schemas.microsoft.com/office/powerpoint/2010/main" val="2128038509"/>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858" y="439137"/>
            <a:ext cx="3471545" cy="1169551"/>
          </a:xfrm>
          <a:prstGeom prst="rect">
            <a:avLst/>
          </a:prstGeom>
        </p:spPr>
        <p:txBody>
          <a:bodyPr spcFirstLastPara="1" vert="horz" wrap="square" lIns="0" tIns="27940" rIns="0" bIns="0" rtlCol="0" anchor="ctr" anchorCtr="0">
            <a:spAutoFit/>
          </a:bodyPr>
          <a:lstStyle/>
          <a:p>
            <a:pPr marL="461633" marR="5080" indent="-449569">
              <a:lnSpc>
                <a:spcPts val="2850"/>
              </a:lnSpc>
              <a:spcBef>
                <a:spcPts val="220"/>
              </a:spcBef>
            </a:pPr>
            <a:r>
              <a:rPr spc="-5" dirty="0"/>
              <a:t>Threats</a:t>
            </a:r>
            <a:r>
              <a:rPr spc="-30" dirty="0"/>
              <a:t> </a:t>
            </a:r>
            <a:r>
              <a:rPr spc="-5" dirty="0"/>
              <a:t>and</a:t>
            </a:r>
            <a:r>
              <a:rPr spc="-25" dirty="0"/>
              <a:t> </a:t>
            </a:r>
            <a:r>
              <a:rPr spc="-5" dirty="0"/>
              <a:t>the</a:t>
            </a:r>
            <a:r>
              <a:rPr spc="-30" dirty="0"/>
              <a:t> </a:t>
            </a:r>
            <a:r>
              <a:rPr spc="-5" dirty="0"/>
              <a:t>Basics</a:t>
            </a:r>
            <a:r>
              <a:rPr spc="-30" dirty="0"/>
              <a:t> </a:t>
            </a:r>
            <a:r>
              <a:rPr spc="-5" dirty="0"/>
              <a:t>of </a:t>
            </a:r>
            <a:r>
              <a:rPr spc="-655" dirty="0"/>
              <a:t> </a:t>
            </a:r>
            <a:r>
              <a:rPr dirty="0"/>
              <a:t>securing</a:t>
            </a:r>
            <a:r>
              <a:rPr spc="-20" dirty="0"/>
              <a:t> </a:t>
            </a:r>
            <a:r>
              <a:rPr dirty="0"/>
              <a:t>a</a:t>
            </a:r>
            <a:r>
              <a:rPr spc="-20" dirty="0"/>
              <a:t> </a:t>
            </a:r>
            <a:r>
              <a:rPr spc="-5" dirty="0"/>
              <a:t>network</a:t>
            </a:r>
          </a:p>
        </p:txBody>
      </p:sp>
      <p:sp>
        <p:nvSpPr>
          <p:cNvPr id="3" name="object 3"/>
          <p:cNvSpPr txBox="1"/>
          <p:nvPr/>
        </p:nvSpPr>
        <p:spPr>
          <a:xfrm>
            <a:off x="345376" y="1728118"/>
            <a:ext cx="3850004"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Som</a:t>
            </a:r>
            <a:r>
              <a:rPr sz="1800" dirty="0">
                <a:solidFill>
                  <a:srgbClr val="595959"/>
                </a:solidFill>
                <a:latin typeface="Arial MT"/>
                <a:cs typeface="Arial MT"/>
              </a:rPr>
              <a:t>e</a:t>
            </a:r>
            <a:r>
              <a:rPr sz="1800" spc="-10" dirty="0">
                <a:solidFill>
                  <a:srgbClr val="595959"/>
                </a:solidFill>
                <a:latin typeface="Arial MT"/>
                <a:cs typeface="Arial MT"/>
              </a:rPr>
              <a:t> </a:t>
            </a:r>
            <a:r>
              <a:rPr sz="1800" spc="-5" dirty="0">
                <a:solidFill>
                  <a:srgbClr val="595959"/>
                </a:solidFill>
                <a:latin typeface="Arial MT"/>
                <a:cs typeface="Arial MT"/>
              </a:rPr>
              <a:t>Popular</a:t>
            </a:r>
            <a:r>
              <a:rPr sz="1800" dirty="0">
                <a:solidFill>
                  <a:srgbClr val="595959"/>
                </a:solidFill>
                <a:latin typeface="Arial MT"/>
                <a:cs typeface="Arial MT"/>
              </a:rPr>
              <a:t>s</a:t>
            </a:r>
            <a:r>
              <a:rPr sz="1800" spc="-10" dirty="0">
                <a:solidFill>
                  <a:srgbClr val="595959"/>
                </a:solidFill>
                <a:latin typeface="Arial MT"/>
                <a:cs typeface="Arial MT"/>
              </a:rPr>
              <a:t> </a:t>
            </a:r>
            <a:r>
              <a:rPr sz="1800" spc="-5" dirty="0">
                <a:solidFill>
                  <a:srgbClr val="595959"/>
                </a:solidFill>
                <a:latin typeface="Arial MT"/>
                <a:cs typeface="Arial MT"/>
              </a:rPr>
              <a:t>Encryptio</a:t>
            </a:r>
            <a:r>
              <a:rPr sz="1800" dirty="0">
                <a:solidFill>
                  <a:srgbClr val="595959"/>
                </a:solidFill>
                <a:latin typeface="Arial MT"/>
                <a:cs typeface="Arial MT"/>
              </a:rPr>
              <a:t>n</a:t>
            </a:r>
            <a:r>
              <a:rPr sz="1800" spc="-105" dirty="0">
                <a:solidFill>
                  <a:srgbClr val="595959"/>
                </a:solidFill>
                <a:latin typeface="Arial MT"/>
                <a:cs typeface="Arial MT"/>
              </a:rPr>
              <a:t> </a:t>
            </a:r>
            <a:r>
              <a:rPr sz="1800" spc="-5" dirty="0">
                <a:solidFill>
                  <a:srgbClr val="595959"/>
                </a:solidFill>
                <a:latin typeface="Arial MT"/>
                <a:cs typeface="Arial MT"/>
              </a:rPr>
              <a:t>Algorithms</a:t>
            </a:r>
            <a:endParaRPr sz="1800">
              <a:latin typeface="Arial MT"/>
              <a:cs typeface="Arial MT"/>
            </a:endParaRPr>
          </a:p>
        </p:txBody>
      </p:sp>
      <p:sp>
        <p:nvSpPr>
          <p:cNvPr id="4" name="object 4"/>
          <p:cNvSpPr txBox="1"/>
          <p:nvPr/>
        </p:nvSpPr>
        <p:spPr>
          <a:xfrm>
            <a:off x="656569" y="3203586"/>
            <a:ext cx="1214120" cy="1278555"/>
          </a:xfrm>
          <a:prstGeom prst="rect">
            <a:avLst/>
          </a:prstGeom>
        </p:spPr>
        <p:txBody>
          <a:bodyPr vert="horz" wrap="square" lIns="0" tIns="46990" rIns="0" bIns="0" rtlCol="0">
            <a:spAutoFit/>
          </a:bodyPr>
          <a:lstStyle/>
          <a:p>
            <a:pPr marL="348606" indent="-313682">
              <a:spcBef>
                <a:spcPts val="370"/>
              </a:spcBef>
              <a:buSzPct val="78571"/>
              <a:buChar char="●"/>
              <a:tabLst>
                <a:tab pos="347972" algn="l"/>
                <a:tab pos="349241" algn="l"/>
              </a:tabLst>
            </a:pPr>
            <a:r>
              <a:rPr spc="-10" dirty="0">
                <a:latin typeface="Arial MT"/>
                <a:cs typeface="Arial MT"/>
              </a:rPr>
              <a:t>Triple</a:t>
            </a:r>
            <a:r>
              <a:rPr spc="-80" dirty="0">
                <a:latin typeface="Arial MT"/>
                <a:cs typeface="Arial MT"/>
              </a:rPr>
              <a:t> </a:t>
            </a:r>
            <a:r>
              <a:rPr spc="-5" dirty="0">
                <a:latin typeface="Arial MT"/>
                <a:cs typeface="Arial MT"/>
              </a:rPr>
              <a:t>DES</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RSA</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Blowfish</a:t>
            </a:r>
            <a:endParaRPr>
              <a:latin typeface="Arial MT"/>
              <a:cs typeface="Arial MT"/>
            </a:endParaRPr>
          </a:p>
          <a:p>
            <a:pPr marL="348606" indent="-336542">
              <a:spcBef>
                <a:spcPts val="270"/>
              </a:spcBef>
              <a:buChar char="●"/>
              <a:tabLst>
                <a:tab pos="347972" algn="l"/>
                <a:tab pos="349241" algn="l"/>
              </a:tabLst>
            </a:pPr>
            <a:r>
              <a:rPr spc="-20" dirty="0">
                <a:latin typeface="Arial MT"/>
                <a:cs typeface="Arial MT"/>
              </a:rPr>
              <a:t>Twofish</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AES</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84B9016E-1680-4CD0-9689-314017A72C2F}"/>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21632EA7-698C-4B12-A389-D8991D0F46D9}"/>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131" y="439139"/>
            <a:ext cx="2961005" cy="1169551"/>
          </a:xfrm>
          <a:prstGeom prst="rect">
            <a:avLst/>
          </a:prstGeom>
        </p:spPr>
        <p:txBody>
          <a:bodyPr spcFirstLastPara="1" vert="horz" wrap="square" lIns="0" tIns="27940" rIns="0" bIns="0" rtlCol="0" anchor="ctr" anchorCtr="0">
            <a:spAutoFit/>
          </a:bodyPr>
          <a:lstStyle/>
          <a:p>
            <a:pPr marL="995019" marR="5080" indent="-982955">
              <a:lnSpc>
                <a:spcPts val="2850"/>
              </a:lnSpc>
              <a:spcBef>
                <a:spcPts val="220"/>
              </a:spcBef>
            </a:pPr>
            <a:r>
              <a:rPr spc="-5" dirty="0"/>
              <a:t>Secur</a:t>
            </a:r>
            <a:r>
              <a:rPr dirty="0"/>
              <a:t>e</a:t>
            </a:r>
            <a:r>
              <a:rPr spc="-140" dirty="0"/>
              <a:t> </a:t>
            </a:r>
            <a:r>
              <a:rPr spc="-5" dirty="0"/>
              <a:t>Administrative  Access</a:t>
            </a:r>
          </a:p>
        </p:txBody>
      </p:sp>
      <p:sp>
        <p:nvSpPr>
          <p:cNvPr id="3" name="object 3"/>
          <p:cNvSpPr txBox="1"/>
          <p:nvPr/>
        </p:nvSpPr>
        <p:spPr>
          <a:xfrm>
            <a:off x="408889" y="1590007"/>
            <a:ext cx="3732529" cy="553100"/>
          </a:xfrm>
          <a:prstGeom prst="rect">
            <a:avLst/>
          </a:prstGeom>
        </p:spPr>
        <p:txBody>
          <a:bodyPr vert="horz" wrap="square" lIns="0" tIns="10795" rIns="0" bIns="0" rtlCol="0">
            <a:spAutoFit/>
          </a:bodyPr>
          <a:lstStyle/>
          <a:p>
            <a:pPr marL="1511897" marR="5080" indent="-1499833">
              <a:lnSpc>
                <a:spcPct val="100699"/>
              </a:lnSpc>
              <a:spcBef>
                <a:spcPts val="85"/>
              </a:spcBef>
            </a:pPr>
            <a:r>
              <a:rPr sz="1800" spc="-25" dirty="0">
                <a:solidFill>
                  <a:srgbClr val="595959"/>
                </a:solidFill>
                <a:latin typeface="Arial MT"/>
                <a:cs typeface="Arial MT"/>
              </a:rPr>
              <a:t>Techniques </a:t>
            </a:r>
            <a:r>
              <a:rPr sz="1800" spc="-5" dirty="0">
                <a:solidFill>
                  <a:srgbClr val="595959"/>
                </a:solidFill>
                <a:latin typeface="Arial MT"/>
                <a:cs typeface="Arial MT"/>
              </a:rPr>
              <a:t>for </a:t>
            </a:r>
            <a:r>
              <a:rPr sz="1800" dirty="0">
                <a:solidFill>
                  <a:srgbClr val="595959"/>
                </a:solidFill>
                <a:latin typeface="Arial MT"/>
                <a:cs typeface="Arial MT"/>
              </a:rPr>
              <a:t>secure </a:t>
            </a:r>
            <a:r>
              <a:rPr sz="1800" spc="-5" dirty="0">
                <a:solidFill>
                  <a:srgbClr val="595959"/>
                </a:solidFill>
                <a:latin typeface="Arial MT"/>
                <a:cs typeface="Arial MT"/>
              </a:rPr>
              <a:t>administrative </a:t>
            </a:r>
            <a:r>
              <a:rPr sz="1800" spc="-490" dirty="0">
                <a:solidFill>
                  <a:srgbClr val="595959"/>
                </a:solidFill>
                <a:latin typeface="Arial MT"/>
                <a:cs typeface="Arial MT"/>
              </a:rPr>
              <a:t> </a:t>
            </a:r>
            <a:r>
              <a:rPr sz="1800" spc="-5" dirty="0">
                <a:solidFill>
                  <a:srgbClr val="595959"/>
                </a:solidFill>
                <a:latin typeface="Arial MT"/>
                <a:cs typeface="Arial MT"/>
              </a:rPr>
              <a:t>access</a:t>
            </a:r>
            <a:endParaRPr sz="1800">
              <a:latin typeface="Arial MT"/>
              <a:cs typeface="Arial MT"/>
            </a:endParaRPr>
          </a:p>
        </p:txBody>
      </p:sp>
      <p:sp>
        <p:nvSpPr>
          <p:cNvPr id="4" name="object 4"/>
          <p:cNvSpPr txBox="1"/>
          <p:nvPr/>
        </p:nvSpPr>
        <p:spPr>
          <a:xfrm>
            <a:off x="656569" y="3013086"/>
            <a:ext cx="3189605" cy="1278555"/>
          </a:xfrm>
          <a:prstGeom prst="rect">
            <a:avLst/>
          </a:prstGeom>
        </p:spPr>
        <p:txBody>
          <a:bodyPr vert="horz" wrap="square" lIns="0" tIns="46990" rIns="0" bIns="0" rtlCol="0">
            <a:spAutoFit/>
          </a:bodyPr>
          <a:lstStyle/>
          <a:p>
            <a:pPr marL="348606" indent="-336542">
              <a:spcBef>
                <a:spcPts val="370"/>
              </a:spcBef>
              <a:buChar char="●"/>
              <a:tabLst>
                <a:tab pos="347972" algn="l"/>
                <a:tab pos="349241" algn="l"/>
              </a:tabLst>
            </a:pPr>
            <a:r>
              <a:rPr spc="-5" dirty="0">
                <a:latin typeface="Arial MT"/>
                <a:cs typeface="Arial MT"/>
              </a:rPr>
              <a:t>Setting</a:t>
            </a:r>
            <a:r>
              <a:rPr spc="-30" dirty="0">
                <a:latin typeface="Arial MT"/>
                <a:cs typeface="Arial MT"/>
              </a:rPr>
              <a:t> </a:t>
            </a:r>
            <a:r>
              <a:rPr spc="-5" dirty="0">
                <a:latin typeface="Arial MT"/>
                <a:cs typeface="Arial MT"/>
              </a:rPr>
              <a:t>User</a:t>
            </a:r>
            <a:r>
              <a:rPr spc="-25" dirty="0">
                <a:latin typeface="Arial MT"/>
                <a:cs typeface="Arial MT"/>
              </a:rPr>
              <a:t> </a:t>
            </a:r>
            <a:r>
              <a:rPr dirty="0">
                <a:latin typeface="Arial MT"/>
                <a:cs typeface="Arial MT"/>
              </a:rPr>
              <a:t>modes</a:t>
            </a:r>
            <a:r>
              <a:rPr spc="-25" dirty="0">
                <a:latin typeface="Arial MT"/>
                <a:cs typeface="Arial MT"/>
              </a:rPr>
              <a:t> </a:t>
            </a:r>
            <a:r>
              <a:rPr spc="-5" dirty="0">
                <a:latin typeface="Arial MT"/>
                <a:cs typeface="Arial MT"/>
              </a:rPr>
              <a:t>passwords</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Setting</a:t>
            </a:r>
            <a:r>
              <a:rPr spc="-30" dirty="0">
                <a:latin typeface="Arial MT"/>
                <a:cs typeface="Arial MT"/>
              </a:rPr>
              <a:t> </a:t>
            </a:r>
            <a:r>
              <a:rPr spc="-5" dirty="0">
                <a:latin typeface="Arial MT"/>
                <a:cs typeface="Arial MT"/>
              </a:rPr>
              <a:t>Privilege</a:t>
            </a:r>
            <a:r>
              <a:rPr spc="-25" dirty="0">
                <a:latin typeface="Arial MT"/>
                <a:cs typeface="Arial MT"/>
              </a:rPr>
              <a:t> </a:t>
            </a:r>
            <a:r>
              <a:rPr dirty="0">
                <a:latin typeface="Arial MT"/>
                <a:cs typeface="Arial MT"/>
              </a:rPr>
              <a:t>mode</a:t>
            </a:r>
            <a:r>
              <a:rPr spc="-25" dirty="0">
                <a:latin typeface="Arial MT"/>
                <a:cs typeface="Arial MT"/>
              </a:rPr>
              <a:t> </a:t>
            </a:r>
            <a:r>
              <a:rPr spc="-5" dirty="0">
                <a:latin typeface="Arial MT"/>
                <a:cs typeface="Arial MT"/>
              </a:rPr>
              <a:t>passwords</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Encryption</a:t>
            </a:r>
            <a:r>
              <a:rPr spc="-25" dirty="0">
                <a:latin typeface="Arial MT"/>
                <a:cs typeface="Arial MT"/>
              </a:rPr>
              <a:t> </a:t>
            </a:r>
            <a:r>
              <a:rPr spc="-5" dirty="0">
                <a:latin typeface="Arial MT"/>
                <a:cs typeface="Arial MT"/>
              </a:rPr>
              <a:t>Passwords</a:t>
            </a:r>
            <a:r>
              <a:rPr spc="-25" dirty="0">
                <a:latin typeface="Arial MT"/>
                <a:cs typeface="Arial MT"/>
              </a:rPr>
              <a:t> </a:t>
            </a:r>
            <a:r>
              <a:rPr spc="-5" dirty="0">
                <a:latin typeface="Arial MT"/>
                <a:cs typeface="Arial MT"/>
              </a:rPr>
              <a:t>in</a:t>
            </a:r>
            <a:r>
              <a:rPr spc="-25" dirty="0">
                <a:latin typeface="Arial MT"/>
                <a:cs typeface="Arial MT"/>
              </a:rPr>
              <a:t> </a:t>
            </a:r>
            <a:r>
              <a:rPr dirty="0">
                <a:latin typeface="Arial MT"/>
                <a:cs typeface="Arial MT"/>
              </a:rPr>
              <a:t>config</a:t>
            </a:r>
            <a:r>
              <a:rPr spc="-25" dirty="0">
                <a:latin typeface="Arial MT"/>
                <a:cs typeface="Arial MT"/>
              </a:rPr>
              <a:t> </a:t>
            </a:r>
            <a:r>
              <a:rPr spc="-5" dirty="0">
                <a:latin typeface="Arial MT"/>
                <a:cs typeface="Arial MT"/>
              </a:rPr>
              <a:t>files</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Setting</a:t>
            </a:r>
            <a:r>
              <a:rPr spc="-30" dirty="0">
                <a:latin typeface="Arial MT"/>
                <a:cs typeface="Arial MT"/>
              </a:rPr>
              <a:t> </a:t>
            </a:r>
            <a:r>
              <a:rPr spc="-5" dirty="0">
                <a:latin typeface="Arial MT"/>
                <a:cs typeface="Arial MT"/>
              </a:rPr>
              <a:t>access</a:t>
            </a:r>
            <a:r>
              <a:rPr spc="-25" dirty="0">
                <a:latin typeface="Arial MT"/>
                <a:cs typeface="Arial MT"/>
              </a:rPr>
              <a:t> </a:t>
            </a:r>
            <a:r>
              <a:rPr spc="-5" dirty="0">
                <a:latin typeface="Arial MT"/>
                <a:cs typeface="Arial MT"/>
              </a:rPr>
              <a:t>privilege</a:t>
            </a:r>
            <a:r>
              <a:rPr spc="-25" dirty="0">
                <a:latin typeface="Arial MT"/>
                <a:cs typeface="Arial MT"/>
              </a:rPr>
              <a:t> </a:t>
            </a:r>
            <a:r>
              <a:rPr spc="-5" dirty="0">
                <a:latin typeface="Arial MT"/>
                <a:cs typeface="Arial MT"/>
              </a:rPr>
              <a:t>levels</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Restrict</a:t>
            </a:r>
            <a:r>
              <a:rPr spc="-25" dirty="0">
                <a:latin typeface="Arial MT"/>
                <a:cs typeface="Arial MT"/>
              </a:rPr>
              <a:t> </a:t>
            </a:r>
            <a:r>
              <a:rPr spc="-5" dirty="0">
                <a:latin typeface="Arial MT"/>
                <a:cs typeface="Arial MT"/>
              </a:rPr>
              <a:t>telnet</a:t>
            </a:r>
            <a:r>
              <a:rPr spc="-20" dirty="0">
                <a:latin typeface="Arial MT"/>
                <a:cs typeface="Arial MT"/>
              </a:rPr>
              <a:t> </a:t>
            </a:r>
            <a:r>
              <a:rPr spc="-5" dirty="0">
                <a:latin typeface="Arial MT"/>
                <a:cs typeface="Arial MT"/>
              </a:rPr>
              <a:t>to</a:t>
            </a:r>
            <a:r>
              <a:rPr spc="-20" dirty="0">
                <a:latin typeface="Arial MT"/>
                <a:cs typeface="Arial MT"/>
              </a:rPr>
              <a:t> </a:t>
            </a:r>
            <a:r>
              <a:rPr spc="-5" dirty="0">
                <a:latin typeface="Arial MT"/>
                <a:cs typeface="Arial MT"/>
              </a:rPr>
              <a:t>the</a:t>
            </a:r>
            <a:r>
              <a:rPr spc="-20" dirty="0">
                <a:latin typeface="Arial MT"/>
                <a:cs typeface="Arial MT"/>
              </a:rPr>
              <a:t> </a:t>
            </a:r>
            <a:r>
              <a:rPr spc="-5" dirty="0">
                <a:latin typeface="Arial MT"/>
                <a:cs typeface="Arial MT"/>
              </a:rPr>
              <a:t>Device</a:t>
            </a:r>
            <a:endParaRPr>
              <a:latin typeface="Arial MT"/>
              <a:cs typeface="Arial MT"/>
            </a:endParaRPr>
          </a:p>
        </p:txBody>
      </p:sp>
      <p:pic>
        <p:nvPicPr>
          <p:cNvPr id="5" name="object 5"/>
          <p:cNvPicPr/>
          <p:nvPr/>
        </p:nvPicPr>
        <p:blipFill>
          <a:blip r:embed="rId2" cstate="print"/>
          <a:stretch>
            <a:fillRect/>
          </a:stretch>
        </p:blipFill>
        <p:spPr>
          <a:xfrm>
            <a:off x="4572000" y="1524079"/>
            <a:ext cx="4539924" cy="2095349"/>
          </a:xfrm>
          <a:prstGeom prst="rect">
            <a:avLst/>
          </a:prstGeom>
        </p:spPr>
      </p:pic>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6323E78B-7788-4093-8144-4F610132C1AA}"/>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576F85FA-88AF-4CEE-848F-F3778E270189}"/>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131" y="439139"/>
            <a:ext cx="2961005" cy="1169551"/>
          </a:xfrm>
          <a:prstGeom prst="rect">
            <a:avLst/>
          </a:prstGeom>
        </p:spPr>
        <p:txBody>
          <a:bodyPr spcFirstLastPara="1" vert="horz" wrap="square" lIns="0" tIns="27940" rIns="0" bIns="0" rtlCol="0" anchor="ctr" anchorCtr="0">
            <a:spAutoFit/>
          </a:bodyPr>
          <a:lstStyle/>
          <a:p>
            <a:pPr marL="995019" marR="5080" indent="-982955">
              <a:lnSpc>
                <a:spcPts val="2850"/>
              </a:lnSpc>
              <a:spcBef>
                <a:spcPts val="220"/>
              </a:spcBef>
            </a:pPr>
            <a:r>
              <a:rPr spc="-5" dirty="0"/>
              <a:t>Secur</a:t>
            </a:r>
            <a:r>
              <a:rPr dirty="0"/>
              <a:t>e</a:t>
            </a:r>
            <a:r>
              <a:rPr spc="-140" dirty="0"/>
              <a:t> </a:t>
            </a:r>
            <a:r>
              <a:rPr spc="-5" dirty="0"/>
              <a:t>Administrative  Access</a:t>
            </a:r>
          </a:p>
        </p:txBody>
      </p:sp>
      <p:sp>
        <p:nvSpPr>
          <p:cNvPr id="3" name="object 3"/>
          <p:cNvSpPr txBox="1"/>
          <p:nvPr/>
        </p:nvSpPr>
        <p:spPr>
          <a:xfrm>
            <a:off x="408889" y="1590007"/>
            <a:ext cx="3732529" cy="553100"/>
          </a:xfrm>
          <a:prstGeom prst="rect">
            <a:avLst/>
          </a:prstGeom>
        </p:spPr>
        <p:txBody>
          <a:bodyPr vert="horz" wrap="square" lIns="0" tIns="10795" rIns="0" bIns="0" rtlCol="0">
            <a:spAutoFit/>
          </a:bodyPr>
          <a:lstStyle/>
          <a:p>
            <a:pPr marL="1511897" marR="5080" indent="-1499833">
              <a:lnSpc>
                <a:spcPct val="100699"/>
              </a:lnSpc>
              <a:spcBef>
                <a:spcPts val="85"/>
              </a:spcBef>
            </a:pPr>
            <a:r>
              <a:rPr sz="1800" spc="-25" dirty="0">
                <a:solidFill>
                  <a:srgbClr val="595959"/>
                </a:solidFill>
                <a:latin typeface="Arial MT"/>
                <a:cs typeface="Arial MT"/>
              </a:rPr>
              <a:t>Techniques </a:t>
            </a:r>
            <a:r>
              <a:rPr sz="1800" spc="-5" dirty="0">
                <a:solidFill>
                  <a:srgbClr val="595959"/>
                </a:solidFill>
                <a:latin typeface="Arial MT"/>
                <a:cs typeface="Arial MT"/>
              </a:rPr>
              <a:t>for </a:t>
            </a:r>
            <a:r>
              <a:rPr sz="1800" dirty="0">
                <a:solidFill>
                  <a:srgbClr val="595959"/>
                </a:solidFill>
                <a:latin typeface="Arial MT"/>
                <a:cs typeface="Arial MT"/>
              </a:rPr>
              <a:t>secure </a:t>
            </a:r>
            <a:r>
              <a:rPr sz="1800" spc="-5" dirty="0">
                <a:solidFill>
                  <a:srgbClr val="595959"/>
                </a:solidFill>
                <a:latin typeface="Arial MT"/>
                <a:cs typeface="Arial MT"/>
              </a:rPr>
              <a:t>administrative </a:t>
            </a:r>
            <a:r>
              <a:rPr sz="1800" spc="-490" dirty="0">
                <a:solidFill>
                  <a:srgbClr val="595959"/>
                </a:solidFill>
                <a:latin typeface="Arial MT"/>
                <a:cs typeface="Arial MT"/>
              </a:rPr>
              <a:t> </a:t>
            </a:r>
            <a:r>
              <a:rPr sz="1800" spc="-5" dirty="0">
                <a:solidFill>
                  <a:srgbClr val="595959"/>
                </a:solidFill>
                <a:latin typeface="Arial MT"/>
                <a:cs typeface="Arial MT"/>
              </a:rPr>
              <a:t>access</a:t>
            </a:r>
            <a:endParaRPr sz="1800">
              <a:latin typeface="Arial MT"/>
              <a:cs typeface="Arial MT"/>
            </a:endParaRPr>
          </a:p>
        </p:txBody>
      </p:sp>
      <p:pic>
        <p:nvPicPr>
          <p:cNvPr id="4" name="object 4"/>
          <p:cNvPicPr/>
          <p:nvPr/>
        </p:nvPicPr>
        <p:blipFill>
          <a:blip r:embed="rId2" cstate="print"/>
          <a:stretch>
            <a:fillRect/>
          </a:stretch>
        </p:blipFill>
        <p:spPr>
          <a:xfrm>
            <a:off x="4572000" y="1524079"/>
            <a:ext cx="4539924" cy="2095349"/>
          </a:xfrm>
          <a:prstGeom prst="rect">
            <a:avLst/>
          </a:prstGeom>
        </p:spPr>
      </p:pic>
      <p:sp>
        <p:nvSpPr>
          <p:cNvPr id="5" name="object 5"/>
          <p:cNvSpPr txBox="1"/>
          <p:nvPr/>
        </p:nvSpPr>
        <p:spPr>
          <a:xfrm>
            <a:off x="656569" y="3260735"/>
            <a:ext cx="3259454" cy="766620"/>
          </a:xfrm>
          <a:prstGeom prst="rect">
            <a:avLst/>
          </a:prstGeom>
        </p:spPr>
        <p:txBody>
          <a:bodyPr vert="horz" wrap="square" lIns="0" tIns="12700" rIns="0" bIns="0" rtlCol="0">
            <a:spAutoFit/>
          </a:bodyPr>
          <a:lstStyle/>
          <a:p>
            <a:pPr marL="348606" marR="149222" indent="-336542">
              <a:lnSpc>
                <a:spcPct val="116100"/>
              </a:lnSpc>
              <a:spcBef>
                <a:spcPts val="100"/>
              </a:spcBef>
              <a:buChar char="●"/>
              <a:tabLst>
                <a:tab pos="347972" algn="l"/>
                <a:tab pos="349241" algn="l"/>
              </a:tabLst>
            </a:pPr>
            <a:r>
              <a:rPr spc="-5" dirty="0">
                <a:latin typeface="Arial MT"/>
                <a:cs typeface="Arial MT"/>
              </a:rPr>
              <a:t>Restrict web browser access to the </a:t>
            </a:r>
            <a:r>
              <a:rPr spc="-375" dirty="0">
                <a:latin typeface="Arial MT"/>
                <a:cs typeface="Arial MT"/>
              </a:rPr>
              <a:t> </a:t>
            </a:r>
            <a:r>
              <a:rPr spc="-5" dirty="0">
                <a:latin typeface="Arial MT"/>
                <a:cs typeface="Arial MT"/>
              </a:rPr>
              <a:t>Device.</a:t>
            </a:r>
            <a:endParaRPr>
              <a:latin typeface="Arial MT"/>
              <a:cs typeface="Arial MT"/>
            </a:endParaRPr>
          </a:p>
          <a:p>
            <a:pPr marL="348606" indent="-336542">
              <a:spcBef>
                <a:spcPts val="270"/>
              </a:spcBef>
              <a:buChar char="●"/>
              <a:tabLst>
                <a:tab pos="347972" algn="l"/>
                <a:tab pos="349241" algn="l"/>
              </a:tabLst>
            </a:pPr>
            <a:r>
              <a:rPr spc="-5" dirty="0">
                <a:latin typeface="Arial MT"/>
                <a:cs typeface="Arial MT"/>
              </a:rPr>
              <a:t>Restrict</a:t>
            </a:r>
            <a:r>
              <a:rPr spc="-20" dirty="0">
                <a:latin typeface="Arial MT"/>
                <a:cs typeface="Arial MT"/>
              </a:rPr>
              <a:t> </a:t>
            </a:r>
            <a:r>
              <a:rPr spc="-5" dirty="0">
                <a:latin typeface="Arial MT"/>
                <a:cs typeface="Arial MT"/>
              </a:rPr>
              <a:t>SNMP</a:t>
            </a:r>
            <a:r>
              <a:rPr spc="-45" dirty="0">
                <a:latin typeface="Arial MT"/>
                <a:cs typeface="Arial MT"/>
              </a:rPr>
              <a:t> </a:t>
            </a:r>
            <a:r>
              <a:rPr spc="-5" dirty="0">
                <a:latin typeface="Arial MT"/>
                <a:cs typeface="Arial MT"/>
              </a:rPr>
              <a:t>access</a:t>
            </a:r>
            <a:r>
              <a:rPr spc="-15" dirty="0">
                <a:latin typeface="Arial MT"/>
                <a:cs typeface="Arial MT"/>
              </a:rPr>
              <a:t> </a:t>
            </a:r>
            <a:r>
              <a:rPr spc="-5" dirty="0">
                <a:latin typeface="Arial MT"/>
                <a:cs typeface="Arial MT"/>
              </a:rPr>
              <a:t>to</a:t>
            </a:r>
            <a:r>
              <a:rPr spc="-20" dirty="0">
                <a:latin typeface="Arial MT"/>
                <a:cs typeface="Arial MT"/>
              </a:rPr>
              <a:t> </a:t>
            </a:r>
            <a:r>
              <a:rPr spc="-5" dirty="0">
                <a:latin typeface="Arial MT"/>
                <a:cs typeface="Arial MT"/>
              </a:rPr>
              <a:t>the</a:t>
            </a:r>
            <a:r>
              <a:rPr spc="-20" dirty="0">
                <a:latin typeface="Arial MT"/>
                <a:cs typeface="Arial MT"/>
              </a:rPr>
              <a:t> </a:t>
            </a:r>
            <a:r>
              <a:rPr spc="-5" dirty="0">
                <a:latin typeface="Arial MT"/>
                <a:cs typeface="Arial MT"/>
              </a:rPr>
              <a:t>Device.</a:t>
            </a:r>
            <a:endParaRPr>
              <a:latin typeface="Arial MT"/>
              <a:cs typeface="Arial MT"/>
            </a:endParaRPr>
          </a:p>
        </p:txBody>
      </p:sp>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1AE8C308-491C-4F64-BF46-11BC8A9614A4}"/>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59D5865C-72B4-4590-8BEB-DED9C99F26A7}"/>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130" y="625087"/>
            <a:ext cx="4199313" cy="797654"/>
          </a:xfrm>
          <a:prstGeom prst="rect">
            <a:avLst/>
          </a:prstGeom>
        </p:spPr>
        <p:txBody>
          <a:bodyPr spcFirstLastPara="1" vert="horz" wrap="square" lIns="0" tIns="27940" rIns="0" bIns="0" rtlCol="0" anchor="ctr" anchorCtr="0">
            <a:spAutoFit/>
          </a:bodyPr>
          <a:lstStyle/>
          <a:p>
            <a:pPr marL="995019" marR="5080" indent="-982955">
              <a:lnSpc>
                <a:spcPts val="2850"/>
              </a:lnSpc>
              <a:spcBef>
                <a:spcPts val="220"/>
              </a:spcBef>
            </a:pPr>
            <a:r>
              <a:rPr spc="-5" dirty="0"/>
              <a:t>Secur</a:t>
            </a:r>
            <a:r>
              <a:rPr dirty="0"/>
              <a:t>e</a:t>
            </a:r>
            <a:r>
              <a:rPr spc="-140" dirty="0"/>
              <a:t> </a:t>
            </a:r>
            <a:r>
              <a:rPr spc="-5" dirty="0"/>
              <a:t>Administrative  Access</a:t>
            </a:r>
          </a:p>
        </p:txBody>
      </p:sp>
      <p:sp>
        <p:nvSpPr>
          <p:cNvPr id="3" name="object 3"/>
          <p:cNvSpPr txBox="1"/>
          <p:nvPr/>
        </p:nvSpPr>
        <p:spPr>
          <a:xfrm>
            <a:off x="656569" y="1728118"/>
            <a:ext cx="3302000" cy="2730812"/>
          </a:xfrm>
          <a:prstGeom prst="rect">
            <a:avLst/>
          </a:prstGeom>
        </p:spPr>
        <p:txBody>
          <a:bodyPr vert="horz" wrap="square" lIns="0" tIns="12700" rIns="0" bIns="0" rtlCol="0">
            <a:spAutoFit/>
          </a:bodyPr>
          <a:lstStyle/>
          <a:p>
            <a:pPr marL="469889">
              <a:spcBef>
                <a:spcPts val="100"/>
              </a:spcBef>
            </a:pPr>
            <a:r>
              <a:rPr sz="1800" spc="-5" dirty="0">
                <a:solidFill>
                  <a:srgbClr val="595959"/>
                </a:solidFill>
                <a:latin typeface="Arial MT"/>
                <a:cs typeface="Arial MT"/>
              </a:rPr>
              <a:t>User</a:t>
            </a:r>
            <a:r>
              <a:rPr sz="1800" spc="-35" dirty="0">
                <a:solidFill>
                  <a:srgbClr val="595959"/>
                </a:solidFill>
                <a:latin typeface="Arial MT"/>
                <a:cs typeface="Arial MT"/>
              </a:rPr>
              <a:t> </a:t>
            </a:r>
            <a:r>
              <a:rPr sz="1800" dirty="0">
                <a:solidFill>
                  <a:srgbClr val="595959"/>
                </a:solidFill>
                <a:latin typeface="Arial MT"/>
                <a:cs typeface="Arial MT"/>
              </a:rPr>
              <a:t>Mode</a:t>
            </a:r>
            <a:r>
              <a:rPr sz="1800" spc="-35" dirty="0">
                <a:solidFill>
                  <a:srgbClr val="595959"/>
                </a:solidFill>
                <a:latin typeface="Arial MT"/>
                <a:cs typeface="Arial MT"/>
              </a:rPr>
              <a:t> </a:t>
            </a:r>
            <a:r>
              <a:rPr sz="1800" spc="-5" dirty="0">
                <a:solidFill>
                  <a:srgbClr val="595959"/>
                </a:solidFill>
                <a:latin typeface="Arial MT"/>
                <a:cs typeface="Arial MT"/>
              </a:rPr>
              <a:t>Passwords</a:t>
            </a:r>
            <a:endParaRPr sz="1800">
              <a:latin typeface="Arial MT"/>
              <a:cs typeface="Arial MT"/>
            </a:endParaRPr>
          </a:p>
          <a:p>
            <a:pPr>
              <a:spcBef>
                <a:spcPts val="10"/>
              </a:spcBef>
            </a:pPr>
            <a:endParaRPr sz="2900">
              <a:latin typeface="Arial MT"/>
              <a:cs typeface="Arial MT"/>
            </a:endParaRPr>
          </a:p>
          <a:p>
            <a:pPr marL="348606" marR="5080" indent="-336542">
              <a:lnSpc>
                <a:spcPct val="116100"/>
              </a:lnSpc>
              <a:buFont typeface="Arial MT"/>
              <a:buChar char="●"/>
              <a:tabLst>
                <a:tab pos="347972" algn="l"/>
                <a:tab pos="349241" algn="l"/>
              </a:tabLst>
            </a:pPr>
            <a:r>
              <a:rPr b="1" spc="-5" dirty="0"/>
              <a:t>Console </a:t>
            </a:r>
            <a:r>
              <a:rPr b="1" dirty="0"/>
              <a:t>(con) </a:t>
            </a:r>
            <a:r>
              <a:rPr b="1" spc="-5" dirty="0"/>
              <a:t>port </a:t>
            </a:r>
            <a:r>
              <a:rPr spc="-5" dirty="0">
                <a:latin typeface="Arial MT"/>
                <a:cs typeface="Arial MT"/>
              </a:rPr>
              <a:t>Access for the </a:t>
            </a:r>
            <a:r>
              <a:rPr dirty="0">
                <a:latin typeface="Arial MT"/>
                <a:cs typeface="Arial MT"/>
              </a:rPr>
              <a:t> console</a:t>
            </a:r>
            <a:r>
              <a:rPr spc="-25" dirty="0">
                <a:latin typeface="Arial MT"/>
                <a:cs typeface="Arial MT"/>
              </a:rPr>
              <a:t> </a:t>
            </a:r>
            <a:r>
              <a:rPr dirty="0">
                <a:latin typeface="Arial MT"/>
                <a:cs typeface="Arial MT"/>
              </a:rPr>
              <a:t>cable.</a:t>
            </a:r>
            <a:r>
              <a:rPr spc="-25" dirty="0">
                <a:latin typeface="Arial MT"/>
                <a:cs typeface="Arial MT"/>
              </a:rPr>
              <a:t> </a:t>
            </a:r>
            <a:r>
              <a:rPr spc="-5" dirty="0">
                <a:latin typeface="Arial MT"/>
                <a:cs typeface="Arial MT"/>
              </a:rPr>
              <a:t>Figure</a:t>
            </a:r>
            <a:r>
              <a:rPr spc="-25" dirty="0">
                <a:latin typeface="Arial MT"/>
                <a:cs typeface="Arial MT"/>
              </a:rPr>
              <a:t> </a:t>
            </a:r>
            <a:r>
              <a:rPr dirty="0">
                <a:latin typeface="Arial MT"/>
                <a:cs typeface="Arial MT"/>
              </a:rPr>
              <a:t>shows</a:t>
            </a:r>
            <a:r>
              <a:rPr spc="-20" dirty="0">
                <a:latin typeface="Arial MT"/>
                <a:cs typeface="Arial MT"/>
              </a:rPr>
              <a:t> </a:t>
            </a:r>
            <a:r>
              <a:rPr dirty="0">
                <a:latin typeface="Arial MT"/>
                <a:cs typeface="Arial MT"/>
              </a:rPr>
              <a:t>a</a:t>
            </a:r>
            <a:r>
              <a:rPr spc="-25" dirty="0">
                <a:latin typeface="Arial MT"/>
                <a:cs typeface="Arial MT"/>
              </a:rPr>
              <a:t> </a:t>
            </a:r>
            <a:r>
              <a:rPr spc="-5" dirty="0">
                <a:latin typeface="Arial MT"/>
                <a:cs typeface="Arial MT"/>
              </a:rPr>
              <a:t>typical </a:t>
            </a:r>
            <a:r>
              <a:rPr spc="-375" dirty="0">
                <a:latin typeface="Arial MT"/>
                <a:cs typeface="Arial MT"/>
              </a:rPr>
              <a:t> </a:t>
            </a:r>
            <a:r>
              <a:rPr dirty="0">
                <a:latin typeface="Arial MT"/>
                <a:cs typeface="Arial MT"/>
              </a:rPr>
              <a:t>console</a:t>
            </a:r>
            <a:r>
              <a:rPr spc="-10" dirty="0">
                <a:latin typeface="Arial MT"/>
                <a:cs typeface="Arial MT"/>
              </a:rPr>
              <a:t> </a:t>
            </a:r>
            <a:r>
              <a:rPr spc="-5" dirty="0">
                <a:latin typeface="Arial MT"/>
                <a:cs typeface="Arial MT"/>
              </a:rPr>
              <a:t>port</a:t>
            </a:r>
            <a:r>
              <a:rPr spc="-10" dirty="0">
                <a:latin typeface="Arial MT"/>
                <a:cs typeface="Arial MT"/>
              </a:rPr>
              <a:t> </a:t>
            </a:r>
            <a:r>
              <a:rPr spc="-5" dirty="0">
                <a:latin typeface="Arial MT"/>
                <a:cs typeface="Arial MT"/>
              </a:rPr>
              <a:t>on </a:t>
            </a:r>
            <a:r>
              <a:rPr dirty="0">
                <a:latin typeface="Arial MT"/>
                <a:cs typeface="Arial MT"/>
              </a:rPr>
              <a:t>a</a:t>
            </a:r>
            <a:r>
              <a:rPr spc="-10" dirty="0">
                <a:latin typeface="Arial MT"/>
                <a:cs typeface="Arial MT"/>
              </a:rPr>
              <a:t> </a:t>
            </a:r>
            <a:r>
              <a:rPr spc="-15" dirty="0">
                <a:latin typeface="Arial MT"/>
                <a:cs typeface="Arial MT"/>
              </a:rPr>
              <a:t>router.</a:t>
            </a:r>
            <a:endParaRPr>
              <a:latin typeface="Arial MT"/>
              <a:cs typeface="Arial MT"/>
            </a:endParaRPr>
          </a:p>
          <a:p>
            <a:pPr>
              <a:spcBef>
                <a:spcPts val="50"/>
              </a:spcBef>
              <a:buChar char="●"/>
            </a:pPr>
            <a:endParaRPr sz="1650">
              <a:latin typeface="Arial MT"/>
              <a:cs typeface="Arial MT"/>
            </a:endParaRPr>
          </a:p>
          <a:p>
            <a:pPr marL="348606" marR="120647" indent="-313047">
              <a:lnSpc>
                <a:spcPct val="116100"/>
              </a:lnSpc>
              <a:buSzPct val="78571"/>
              <a:buFont typeface="Arial MT"/>
              <a:buChar char="●"/>
              <a:tabLst>
                <a:tab pos="347972" algn="l"/>
                <a:tab pos="349241" algn="l"/>
              </a:tabLst>
            </a:pPr>
            <a:r>
              <a:rPr b="1" spc="-5" dirty="0"/>
              <a:t>Auxiliar</a:t>
            </a:r>
            <a:r>
              <a:rPr b="1" dirty="0"/>
              <a:t>y</a:t>
            </a:r>
            <a:r>
              <a:rPr b="1" spc="-5" dirty="0"/>
              <a:t> </a:t>
            </a:r>
            <a:r>
              <a:rPr b="1" dirty="0"/>
              <a:t>(AUX)</a:t>
            </a:r>
            <a:r>
              <a:rPr b="1" spc="-5" dirty="0"/>
              <a:t> por</a:t>
            </a:r>
            <a:r>
              <a:rPr b="1" dirty="0"/>
              <a:t>t</a:t>
            </a:r>
            <a:r>
              <a:rPr b="1" spc="-80" dirty="0"/>
              <a:t> </a:t>
            </a:r>
            <a:r>
              <a:rPr dirty="0">
                <a:latin typeface="Arial MT"/>
                <a:cs typeface="Arial MT"/>
              </a:rPr>
              <a:t>A</a:t>
            </a:r>
            <a:r>
              <a:rPr spc="-80" dirty="0">
                <a:latin typeface="Arial MT"/>
                <a:cs typeface="Arial MT"/>
              </a:rPr>
              <a:t> </a:t>
            </a:r>
            <a:r>
              <a:rPr dirty="0">
                <a:latin typeface="Arial MT"/>
                <a:cs typeface="Arial MT"/>
              </a:rPr>
              <a:t>console-like  </a:t>
            </a:r>
            <a:r>
              <a:rPr spc="-5" dirty="0">
                <a:latin typeface="Arial MT"/>
                <a:cs typeface="Arial MT"/>
              </a:rPr>
              <a:t>access that </a:t>
            </a:r>
            <a:r>
              <a:rPr dirty="0">
                <a:latin typeface="Arial MT"/>
                <a:cs typeface="Arial MT"/>
              </a:rPr>
              <a:t>can </a:t>
            </a:r>
            <a:r>
              <a:rPr spc="-5" dirty="0">
                <a:latin typeface="Arial MT"/>
                <a:cs typeface="Arial MT"/>
              </a:rPr>
              <a:t>be attached to an </a:t>
            </a:r>
            <a:r>
              <a:rPr dirty="0">
                <a:latin typeface="Arial MT"/>
                <a:cs typeface="Arial MT"/>
              </a:rPr>
              <a:t> </a:t>
            </a:r>
            <a:r>
              <a:rPr spc="-5" dirty="0">
                <a:latin typeface="Arial MT"/>
                <a:cs typeface="Arial MT"/>
              </a:rPr>
              <a:t>external </a:t>
            </a:r>
            <a:r>
              <a:rPr dirty="0">
                <a:latin typeface="Arial MT"/>
                <a:cs typeface="Arial MT"/>
              </a:rPr>
              <a:t>modem </a:t>
            </a:r>
            <a:r>
              <a:rPr spc="-5" dirty="0">
                <a:latin typeface="Arial MT"/>
                <a:cs typeface="Arial MT"/>
              </a:rPr>
              <a:t>for </a:t>
            </a:r>
            <a:r>
              <a:rPr dirty="0">
                <a:latin typeface="Arial MT"/>
                <a:cs typeface="Arial MT"/>
              </a:rPr>
              <a:t>a </a:t>
            </a:r>
            <a:r>
              <a:rPr spc="-5" dirty="0">
                <a:latin typeface="Arial MT"/>
                <a:cs typeface="Arial MT"/>
              </a:rPr>
              <a:t>dial-up </a:t>
            </a:r>
            <a:r>
              <a:rPr dirty="0">
                <a:latin typeface="Arial MT"/>
                <a:cs typeface="Arial MT"/>
              </a:rPr>
              <a:t> connection.</a:t>
            </a:r>
            <a:endParaRPr>
              <a:latin typeface="Arial MT"/>
              <a:cs typeface="Arial MT"/>
            </a:endParaRPr>
          </a:p>
        </p:txBody>
      </p:sp>
      <p:pic>
        <p:nvPicPr>
          <p:cNvPr id="4" name="object 4"/>
          <p:cNvPicPr/>
          <p:nvPr/>
        </p:nvPicPr>
        <p:blipFill>
          <a:blip r:embed="rId2" cstate="print"/>
          <a:stretch>
            <a:fillRect/>
          </a:stretch>
        </p:blipFill>
        <p:spPr>
          <a:xfrm>
            <a:off x="4572000" y="1651001"/>
            <a:ext cx="4539924" cy="1879600"/>
          </a:xfrm>
          <a:prstGeom prst="rect">
            <a:avLst/>
          </a:prstGeom>
        </p:spPr>
      </p:pic>
      <p:sp>
        <p:nvSpPr>
          <p:cNvPr id="5" name="object 5"/>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6" name="object 2">
            <a:extLst>
              <a:ext uri="{FF2B5EF4-FFF2-40B4-BE49-F238E27FC236}">
                <a16:creationId xmlns:a16="http://schemas.microsoft.com/office/drawing/2014/main" id="{EF9810CD-3736-4847-9D3A-8C074905DA8B}"/>
              </a:ext>
            </a:extLst>
          </p:cNvPr>
          <p:cNvPicPr/>
          <p:nvPr/>
        </p:nvPicPr>
        <p:blipFill>
          <a:blip r:embed="rId3" cstate="print"/>
          <a:stretch>
            <a:fillRect/>
          </a:stretch>
        </p:blipFill>
        <p:spPr>
          <a:xfrm>
            <a:off x="143976" y="161799"/>
            <a:ext cx="774074" cy="311224"/>
          </a:xfrm>
          <a:prstGeom prst="rect">
            <a:avLst/>
          </a:prstGeom>
        </p:spPr>
      </p:pic>
      <p:pic>
        <p:nvPicPr>
          <p:cNvPr id="7" name="object 3">
            <a:extLst>
              <a:ext uri="{FF2B5EF4-FFF2-40B4-BE49-F238E27FC236}">
                <a16:creationId xmlns:a16="http://schemas.microsoft.com/office/drawing/2014/main" id="{0CB48C8E-FEB9-49B8-A28B-5A71C92099D1}"/>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130" y="625087"/>
            <a:ext cx="3970713" cy="797654"/>
          </a:xfrm>
          <a:prstGeom prst="rect">
            <a:avLst/>
          </a:prstGeom>
        </p:spPr>
        <p:txBody>
          <a:bodyPr spcFirstLastPara="1" vert="horz" wrap="square" lIns="0" tIns="27940" rIns="0" bIns="0" rtlCol="0" anchor="ctr" anchorCtr="0">
            <a:spAutoFit/>
          </a:bodyPr>
          <a:lstStyle/>
          <a:p>
            <a:pPr marL="995019" marR="5080" indent="-982955">
              <a:lnSpc>
                <a:spcPts val="2850"/>
              </a:lnSpc>
              <a:spcBef>
                <a:spcPts val="220"/>
              </a:spcBef>
            </a:pPr>
            <a:r>
              <a:rPr spc="-5" dirty="0"/>
              <a:t>Secur</a:t>
            </a:r>
            <a:r>
              <a:rPr dirty="0"/>
              <a:t>e</a:t>
            </a:r>
            <a:r>
              <a:rPr lang="en-US" dirty="0"/>
              <a:t> </a:t>
            </a:r>
            <a:r>
              <a:rPr spc="-5" dirty="0"/>
              <a:t>Administrative  Access</a:t>
            </a:r>
          </a:p>
        </p:txBody>
      </p:sp>
      <p:sp>
        <p:nvSpPr>
          <p:cNvPr id="3" name="object 3"/>
          <p:cNvSpPr txBox="1"/>
          <p:nvPr/>
        </p:nvSpPr>
        <p:spPr>
          <a:xfrm>
            <a:off x="1114222" y="1728118"/>
            <a:ext cx="232219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User</a:t>
            </a:r>
            <a:r>
              <a:rPr sz="1800" spc="-50" dirty="0">
                <a:solidFill>
                  <a:srgbClr val="595959"/>
                </a:solidFill>
                <a:latin typeface="Arial MT"/>
                <a:cs typeface="Arial MT"/>
              </a:rPr>
              <a:t> </a:t>
            </a:r>
            <a:r>
              <a:rPr sz="1800" dirty="0">
                <a:solidFill>
                  <a:srgbClr val="595959"/>
                </a:solidFill>
                <a:latin typeface="Arial MT"/>
                <a:cs typeface="Arial MT"/>
              </a:rPr>
              <a:t>Mode</a:t>
            </a:r>
            <a:r>
              <a:rPr sz="1800" spc="-45" dirty="0">
                <a:solidFill>
                  <a:srgbClr val="595959"/>
                </a:solidFill>
                <a:latin typeface="Arial MT"/>
                <a:cs typeface="Arial MT"/>
              </a:rPr>
              <a:t> </a:t>
            </a:r>
            <a:r>
              <a:rPr sz="1800" spc="-5" dirty="0">
                <a:solidFill>
                  <a:srgbClr val="595959"/>
                </a:solidFill>
                <a:latin typeface="Arial MT"/>
                <a:cs typeface="Arial MT"/>
              </a:rPr>
              <a:t>Passwords</a:t>
            </a:r>
            <a:endParaRPr sz="1800">
              <a:latin typeface="Arial MT"/>
              <a:cs typeface="Arial MT"/>
            </a:endParaRPr>
          </a:p>
        </p:txBody>
      </p:sp>
      <p:pic>
        <p:nvPicPr>
          <p:cNvPr id="4" name="object 4"/>
          <p:cNvPicPr/>
          <p:nvPr/>
        </p:nvPicPr>
        <p:blipFill>
          <a:blip r:embed="rId2" cstate="print"/>
          <a:stretch>
            <a:fillRect/>
          </a:stretch>
        </p:blipFill>
        <p:spPr>
          <a:xfrm>
            <a:off x="4572000" y="1651001"/>
            <a:ext cx="4539924" cy="1879600"/>
          </a:xfrm>
          <a:prstGeom prst="rect">
            <a:avLst/>
          </a:prstGeom>
        </p:spPr>
      </p:pic>
      <p:sp>
        <p:nvSpPr>
          <p:cNvPr id="5" name="object 5"/>
          <p:cNvSpPr txBox="1"/>
          <p:nvPr/>
        </p:nvSpPr>
        <p:spPr>
          <a:xfrm>
            <a:off x="656568" y="3170248"/>
            <a:ext cx="3524250" cy="491096"/>
          </a:xfrm>
          <a:prstGeom prst="rect">
            <a:avLst/>
          </a:prstGeom>
        </p:spPr>
        <p:txBody>
          <a:bodyPr vert="horz" wrap="square" lIns="0" tIns="12700" rIns="0" bIns="0" rtlCol="0">
            <a:spAutoFit/>
          </a:bodyPr>
          <a:lstStyle/>
          <a:p>
            <a:pPr marL="348606" marR="5080" indent="-336542">
              <a:lnSpc>
                <a:spcPct val="116100"/>
              </a:lnSpc>
              <a:spcBef>
                <a:spcPts val="100"/>
              </a:spcBef>
              <a:buFont typeface="Arial MT"/>
              <a:buChar char="●"/>
              <a:tabLst>
                <a:tab pos="347972" algn="l"/>
                <a:tab pos="349241" algn="l"/>
              </a:tabLst>
            </a:pPr>
            <a:r>
              <a:rPr b="1" spc="-10" dirty="0"/>
              <a:t>Virtual</a:t>
            </a:r>
            <a:r>
              <a:rPr b="1" spc="-20" dirty="0"/>
              <a:t> </a:t>
            </a:r>
            <a:r>
              <a:rPr b="1" dirty="0"/>
              <a:t>terminal</a:t>
            </a:r>
            <a:r>
              <a:rPr b="1" spc="-20" dirty="0"/>
              <a:t> </a:t>
            </a:r>
            <a:r>
              <a:rPr b="1" dirty="0"/>
              <a:t>(vty)</a:t>
            </a:r>
            <a:r>
              <a:rPr b="1" spc="-20" dirty="0"/>
              <a:t> </a:t>
            </a:r>
            <a:r>
              <a:rPr b="1" spc="-5" dirty="0"/>
              <a:t>ports</a:t>
            </a:r>
            <a:r>
              <a:rPr b="1" spc="-30" dirty="0"/>
              <a:t> </a:t>
            </a:r>
            <a:r>
              <a:rPr spc="-5" dirty="0">
                <a:latin typeface="Arial MT"/>
                <a:cs typeface="Arial MT"/>
              </a:rPr>
              <a:t>The</a:t>
            </a:r>
            <a:r>
              <a:rPr spc="-20" dirty="0">
                <a:latin typeface="Arial MT"/>
                <a:cs typeface="Arial MT"/>
              </a:rPr>
              <a:t> </a:t>
            </a:r>
            <a:r>
              <a:rPr spc="-5" dirty="0">
                <a:latin typeface="Arial MT"/>
                <a:cs typeface="Arial MT"/>
              </a:rPr>
              <a:t>access </a:t>
            </a:r>
            <a:r>
              <a:rPr spc="-375" dirty="0">
                <a:latin typeface="Arial MT"/>
                <a:cs typeface="Arial MT"/>
              </a:rPr>
              <a:t> </a:t>
            </a:r>
            <a:r>
              <a:rPr spc="-5" dirty="0">
                <a:latin typeface="Arial MT"/>
                <a:cs typeface="Arial MT"/>
              </a:rPr>
              <a:t>points</a:t>
            </a:r>
            <a:r>
              <a:rPr spc="-10" dirty="0">
                <a:latin typeface="Arial MT"/>
                <a:cs typeface="Arial MT"/>
              </a:rPr>
              <a:t> </a:t>
            </a:r>
            <a:r>
              <a:rPr spc="-5" dirty="0">
                <a:latin typeface="Arial MT"/>
                <a:cs typeface="Arial MT"/>
              </a:rPr>
              <a:t>for</a:t>
            </a:r>
            <a:r>
              <a:rPr spc="-35" dirty="0">
                <a:latin typeface="Arial MT"/>
                <a:cs typeface="Arial MT"/>
              </a:rPr>
              <a:t> </a:t>
            </a:r>
            <a:r>
              <a:rPr spc="-30" dirty="0">
                <a:latin typeface="Arial MT"/>
                <a:cs typeface="Arial MT"/>
              </a:rPr>
              <a:t>Telnet</a:t>
            </a:r>
            <a:r>
              <a:rPr spc="-10" dirty="0">
                <a:latin typeface="Arial MT"/>
                <a:cs typeface="Arial MT"/>
              </a:rPr>
              <a:t> </a:t>
            </a:r>
            <a:r>
              <a:rPr dirty="0">
                <a:latin typeface="Arial MT"/>
                <a:cs typeface="Arial MT"/>
              </a:rPr>
              <a:t>sessions.</a:t>
            </a:r>
            <a:endParaRPr>
              <a:latin typeface="Arial MT"/>
              <a:cs typeface="Arial MT"/>
            </a:endParaRPr>
          </a:p>
        </p:txBody>
      </p:sp>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A97D12D2-8410-42C7-8FE4-706D1D074E3F}"/>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D457BAAB-30D8-45C5-803E-B715599D8D7E}"/>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131" y="439139"/>
            <a:ext cx="2961005" cy="1169551"/>
          </a:xfrm>
          <a:prstGeom prst="rect">
            <a:avLst/>
          </a:prstGeom>
        </p:spPr>
        <p:txBody>
          <a:bodyPr spcFirstLastPara="1" vert="horz" wrap="square" lIns="0" tIns="27940" rIns="0" bIns="0" rtlCol="0" anchor="ctr" anchorCtr="0">
            <a:spAutoFit/>
          </a:bodyPr>
          <a:lstStyle/>
          <a:p>
            <a:pPr marL="995019" marR="5080" indent="-982955">
              <a:lnSpc>
                <a:spcPts val="2850"/>
              </a:lnSpc>
              <a:spcBef>
                <a:spcPts val="220"/>
              </a:spcBef>
            </a:pPr>
            <a:r>
              <a:rPr spc="-5" dirty="0"/>
              <a:t>Secur</a:t>
            </a:r>
            <a:r>
              <a:rPr dirty="0"/>
              <a:t>e</a:t>
            </a:r>
            <a:r>
              <a:rPr spc="-140" dirty="0"/>
              <a:t> </a:t>
            </a:r>
            <a:r>
              <a:rPr spc="-5" dirty="0"/>
              <a:t>Administrative  Access</a:t>
            </a:r>
          </a:p>
        </p:txBody>
      </p:sp>
      <p:sp>
        <p:nvSpPr>
          <p:cNvPr id="3" name="object 3"/>
          <p:cNvSpPr txBox="1"/>
          <p:nvPr/>
        </p:nvSpPr>
        <p:spPr>
          <a:xfrm>
            <a:off x="656569" y="1728118"/>
            <a:ext cx="3383915" cy="2756460"/>
          </a:xfrm>
          <a:prstGeom prst="rect">
            <a:avLst/>
          </a:prstGeom>
        </p:spPr>
        <p:txBody>
          <a:bodyPr vert="horz" wrap="square" lIns="0" tIns="12700" rIns="0" bIns="0" rtlCol="0">
            <a:spAutoFit/>
          </a:bodyPr>
          <a:lstStyle/>
          <a:p>
            <a:pPr marL="273044">
              <a:spcBef>
                <a:spcPts val="100"/>
              </a:spcBef>
            </a:pPr>
            <a:r>
              <a:rPr sz="1800" spc="-5" dirty="0">
                <a:solidFill>
                  <a:srgbClr val="595959"/>
                </a:solidFill>
                <a:latin typeface="Arial MT"/>
                <a:cs typeface="Arial MT"/>
              </a:rPr>
              <a:t>Privilege</a:t>
            </a:r>
            <a:r>
              <a:rPr sz="1800" spc="-40" dirty="0">
                <a:solidFill>
                  <a:srgbClr val="595959"/>
                </a:solidFill>
                <a:latin typeface="Arial MT"/>
                <a:cs typeface="Arial MT"/>
              </a:rPr>
              <a:t> </a:t>
            </a:r>
            <a:r>
              <a:rPr sz="1800" dirty="0">
                <a:solidFill>
                  <a:srgbClr val="595959"/>
                </a:solidFill>
                <a:latin typeface="Arial MT"/>
                <a:cs typeface="Arial MT"/>
              </a:rPr>
              <a:t>Mode</a:t>
            </a:r>
            <a:r>
              <a:rPr sz="1800" spc="-35" dirty="0">
                <a:solidFill>
                  <a:srgbClr val="595959"/>
                </a:solidFill>
                <a:latin typeface="Arial MT"/>
                <a:cs typeface="Arial MT"/>
              </a:rPr>
              <a:t> </a:t>
            </a:r>
            <a:r>
              <a:rPr sz="1800" spc="-5" dirty="0">
                <a:solidFill>
                  <a:srgbClr val="595959"/>
                </a:solidFill>
                <a:latin typeface="Arial MT"/>
                <a:cs typeface="Arial MT"/>
              </a:rPr>
              <a:t>Passwords</a:t>
            </a:r>
            <a:endParaRPr sz="1800">
              <a:latin typeface="Arial MT"/>
              <a:cs typeface="Arial MT"/>
            </a:endParaRPr>
          </a:p>
          <a:p>
            <a:pPr marL="348606" marR="370831" indent="-336542">
              <a:lnSpc>
                <a:spcPct val="116100"/>
              </a:lnSpc>
              <a:spcBef>
                <a:spcPts val="1620"/>
              </a:spcBef>
              <a:buFont typeface="Arial MT"/>
              <a:buChar char="●"/>
              <a:tabLst>
                <a:tab pos="347972" algn="l"/>
                <a:tab pos="349241" algn="l"/>
              </a:tabLst>
            </a:pPr>
            <a:r>
              <a:rPr b="1" dirty="0"/>
              <a:t>1</a:t>
            </a:r>
            <a:r>
              <a:rPr b="1" spc="-20" dirty="0"/>
              <a:t> </a:t>
            </a:r>
            <a:r>
              <a:rPr spc="-5" dirty="0">
                <a:latin typeface="Arial MT"/>
                <a:cs typeface="Arial MT"/>
              </a:rPr>
              <a:t>User</a:t>
            </a:r>
            <a:r>
              <a:rPr spc="-20" dirty="0">
                <a:latin typeface="Arial MT"/>
                <a:cs typeface="Arial MT"/>
              </a:rPr>
              <a:t> </a:t>
            </a:r>
            <a:r>
              <a:rPr spc="-5" dirty="0">
                <a:latin typeface="Arial MT"/>
                <a:cs typeface="Arial MT"/>
              </a:rPr>
              <a:t>exec</a:t>
            </a:r>
            <a:r>
              <a:rPr spc="-20" dirty="0">
                <a:latin typeface="Arial MT"/>
                <a:cs typeface="Arial MT"/>
              </a:rPr>
              <a:t> </a:t>
            </a:r>
            <a:r>
              <a:rPr dirty="0">
                <a:latin typeface="Arial MT"/>
                <a:cs typeface="Arial MT"/>
              </a:rPr>
              <a:t>mode</a:t>
            </a:r>
            <a:r>
              <a:rPr spc="-15" dirty="0">
                <a:latin typeface="Arial MT"/>
                <a:cs typeface="Arial MT"/>
              </a:rPr>
              <a:t> </a:t>
            </a:r>
            <a:r>
              <a:rPr spc="-5" dirty="0">
                <a:latin typeface="Arial MT"/>
                <a:cs typeface="Arial MT"/>
              </a:rPr>
              <a:t>only</a:t>
            </a:r>
            <a:r>
              <a:rPr spc="-20" dirty="0">
                <a:latin typeface="Arial MT"/>
                <a:cs typeface="Arial MT"/>
              </a:rPr>
              <a:t> </a:t>
            </a:r>
            <a:r>
              <a:rPr dirty="0">
                <a:latin typeface="Arial MT"/>
                <a:cs typeface="Arial MT"/>
              </a:rPr>
              <a:t>(prompt</a:t>
            </a:r>
            <a:r>
              <a:rPr spc="-20" dirty="0">
                <a:latin typeface="Arial MT"/>
                <a:cs typeface="Arial MT"/>
              </a:rPr>
              <a:t> </a:t>
            </a:r>
            <a:r>
              <a:rPr spc="-5" dirty="0">
                <a:latin typeface="Arial MT"/>
                <a:cs typeface="Arial MT"/>
              </a:rPr>
              <a:t>is </a:t>
            </a:r>
            <a:r>
              <a:rPr spc="-375" dirty="0">
                <a:latin typeface="Arial MT"/>
                <a:cs typeface="Arial MT"/>
              </a:rPr>
              <a:t> </a:t>
            </a:r>
            <a:r>
              <a:rPr dirty="0">
                <a:latin typeface="Arial MT"/>
                <a:cs typeface="Arial MT"/>
              </a:rPr>
              <a:t>router&gt;),</a:t>
            </a:r>
            <a:r>
              <a:rPr spc="-20" dirty="0">
                <a:latin typeface="Arial MT"/>
                <a:cs typeface="Arial MT"/>
              </a:rPr>
              <a:t> </a:t>
            </a:r>
            <a:r>
              <a:rPr spc="-5" dirty="0">
                <a:latin typeface="Arial MT"/>
                <a:cs typeface="Arial MT"/>
              </a:rPr>
              <a:t>the</a:t>
            </a:r>
            <a:r>
              <a:rPr spc="-20" dirty="0">
                <a:latin typeface="Arial MT"/>
                <a:cs typeface="Arial MT"/>
              </a:rPr>
              <a:t> </a:t>
            </a:r>
            <a:r>
              <a:rPr spc="-5" dirty="0">
                <a:latin typeface="Arial MT"/>
                <a:cs typeface="Arial MT"/>
              </a:rPr>
              <a:t>default</a:t>
            </a:r>
            <a:r>
              <a:rPr spc="-20" dirty="0">
                <a:latin typeface="Arial MT"/>
                <a:cs typeface="Arial MT"/>
              </a:rPr>
              <a:t> </a:t>
            </a:r>
            <a:r>
              <a:rPr spc="-5" dirty="0">
                <a:latin typeface="Arial MT"/>
                <a:cs typeface="Arial MT"/>
              </a:rPr>
              <a:t>level</a:t>
            </a:r>
            <a:r>
              <a:rPr spc="-20" dirty="0">
                <a:latin typeface="Arial MT"/>
                <a:cs typeface="Arial MT"/>
              </a:rPr>
              <a:t> </a:t>
            </a:r>
            <a:r>
              <a:rPr spc="-5" dirty="0">
                <a:latin typeface="Arial MT"/>
                <a:cs typeface="Arial MT"/>
              </a:rPr>
              <a:t>for</a:t>
            </a:r>
            <a:r>
              <a:rPr spc="-20" dirty="0">
                <a:latin typeface="Arial MT"/>
                <a:cs typeface="Arial MT"/>
              </a:rPr>
              <a:t> </a:t>
            </a:r>
            <a:r>
              <a:rPr spc="-5" dirty="0">
                <a:latin typeface="Arial MT"/>
                <a:cs typeface="Arial MT"/>
              </a:rPr>
              <a:t>login</a:t>
            </a:r>
            <a:endParaRPr>
              <a:latin typeface="Arial MT"/>
              <a:cs typeface="Arial MT"/>
            </a:endParaRPr>
          </a:p>
          <a:p>
            <a:pPr>
              <a:spcBef>
                <a:spcPts val="50"/>
              </a:spcBef>
              <a:buChar char="●"/>
            </a:pPr>
            <a:endParaRPr sz="1650">
              <a:latin typeface="Arial MT"/>
              <a:cs typeface="Arial MT"/>
            </a:endParaRPr>
          </a:p>
          <a:p>
            <a:pPr marL="348606" marR="245104" indent="-336542">
              <a:lnSpc>
                <a:spcPct val="116100"/>
              </a:lnSpc>
              <a:buFont typeface="Arial MT"/>
              <a:buChar char="●"/>
              <a:tabLst>
                <a:tab pos="347972" algn="l"/>
                <a:tab pos="349241" algn="l"/>
              </a:tabLst>
            </a:pPr>
            <a:r>
              <a:rPr b="1" spc="-5" dirty="0"/>
              <a:t>15</a:t>
            </a:r>
            <a:r>
              <a:rPr b="1" spc="-25" dirty="0"/>
              <a:t> </a:t>
            </a:r>
            <a:r>
              <a:rPr spc="-5" dirty="0">
                <a:latin typeface="Arial MT"/>
                <a:cs typeface="Arial MT"/>
              </a:rPr>
              <a:t>Privileged</a:t>
            </a:r>
            <a:r>
              <a:rPr spc="-20" dirty="0">
                <a:latin typeface="Arial MT"/>
                <a:cs typeface="Arial MT"/>
              </a:rPr>
              <a:t> </a:t>
            </a:r>
            <a:r>
              <a:rPr spc="-5" dirty="0">
                <a:latin typeface="Arial MT"/>
                <a:cs typeface="Arial MT"/>
              </a:rPr>
              <a:t>exec</a:t>
            </a:r>
            <a:r>
              <a:rPr spc="-20" dirty="0">
                <a:latin typeface="Arial MT"/>
                <a:cs typeface="Arial MT"/>
              </a:rPr>
              <a:t> </a:t>
            </a:r>
            <a:r>
              <a:rPr dirty="0">
                <a:latin typeface="Arial MT"/>
                <a:cs typeface="Arial MT"/>
              </a:rPr>
              <a:t>mode</a:t>
            </a:r>
            <a:r>
              <a:rPr spc="-25" dirty="0">
                <a:latin typeface="Arial MT"/>
                <a:cs typeface="Arial MT"/>
              </a:rPr>
              <a:t> </a:t>
            </a:r>
            <a:r>
              <a:rPr dirty="0">
                <a:latin typeface="Arial MT"/>
                <a:cs typeface="Arial MT"/>
              </a:rPr>
              <a:t>(prompt</a:t>
            </a:r>
            <a:r>
              <a:rPr spc="-20" dirty="0">
                <a:latin typeface="Arial MT"/>
                <a:cs typeface="Arial MT"/>
              </a:rPr>
              <a:t> </a:t>
            </a:r>
            <a:r>
              <a:rPr spc="-5" dirty="0">
                <a:latin typeface="Arial MT"/>
                <a:cs typeface="Arial MT"/>
              </a:rPr>
              <a:t>is </a:t>
            </a:r>
            <a:r>
              <a:rPr spc="-375" dirty="0">
                <a:latin typeface="Arial MT"/>
                <a:cs typeface="Arial MT"/>
              </a:rPr>
              <a:t> </a:t>
            </a:r>
            <a:r>
              <a:rPr dirty="0">
                <a:latin typeface="Arial MT"/>
                <a:cs typeface="Arial MT"/>
              </a:rPr>
              <a:t>router#),</a:t>
            </a:r>
            <a:r>
              <a:rPr spc="-10"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Enable</a:t>
            </a:r>
            <a:r>
              <a:rPr spc="-10" dirty="0">
                <a:latin typeface="Arial MT"/>
                <a:cs typeface="Arial MT"/>
              </a:rPr>
              <a:t> </a:t>
            </a:r>
            <a:r>
              <a:rPr dirty="0">
                <a:latin typeface="Arial MT"/>
                <a:cs typeface="Arial MT"/>
              </a:rPr>
              <a:t>mode</a:t>
            </a:r>
            <a:endParaRPr>
              <a:latin typeface="Arial MT"/>
              <a:cs typeface="Arial MT"/>
            </a:endParaRPr>
          </a:p>
          <a:p>
            <a:pPr>
              <a:spcBef>
                <a:spcPts val="50"/>
              </a:spcBef>
              <a:buChar char="●"/>
            </a:pPr>
            <a:endParaRPr sz="1650">
              <a:latin typeface="Arial MT"/>
              <a:cs typeface="Arial MT"/>
            </a:endParaRPr>
          </a:p>
          <a:p>
            <a:pPr marL="348606" marR="5080" indent="-313047">
              <a:lnSpc>
                <a:spcPct val="116100"/>
              </a:lnSpc>
              <a:spcBef>
                <a:spcPts val="5"/>
              </a:spcBef>
              <a:buSzPct val="78571"/>
              <a:buFont typeface="Arial MT"/>
              <a:buChar char="●"/>
              <a:tabLst>
                <a:tab pos="347972" algn="l"/>
                <a:tab pos="349241" algn="l"/>
              </a:tabLst>
            </a:pPr>
            <a:r>
              <a:rPr b="1" dirty="0"/>
              <a:t>0 </a:t>
            </a:r>
            <a:r>
              <a:rPr spc="-5" dirty="0">
                <a:latin typeface="Arial MT"/>
                <a:cs typeface="Arial MT"/>
              </a:rPr>
              <a:t>Seldom used, but includes five </a:t>
            </a:r>
            <a:r>
              <a:rPr dirty="0">
                <a:latin typeface="Arial MT"/>
                <a:cs typeface="Arial MT"/>
              </a:rPr>
              <a:t> commands: </a:t>
            </a:r>
            <a:r>
              <a:rPr spc="-5" dirty="0">
                <a:latin typeface="Arial MT"/>
                <a:cs typeface="Arial MT"/>
              </a:rPr>
              <a:t>disable, enable, exit, help, </a:t>
            </a:r>
            <a:r>
              <a:rPr spc="-375"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logout</a:t>
            </a:r>
            <a:endParaRPr>
              <a:latin typeface="Arial MT"/>
              <a:cs typeface="Arial MT"/>
            </a:endParaRPr>
          </a:p>
        </p:txBody>
      </p:sp>
      <p:pic>
        <p:nvPicPr>
          <p:cNvPr id="4" name="object 4"/>
          <p:cNvPicPr/>
          <p:nvPr/>
        </p:nvPicPr>
        <p:blipFill>
          <a:blip r:embed="rId2" cstate="print"/>
          <a:stretch>
            <a:fillRect/>
          </a:stretch>
        </p:blipFill>
        <p:spPr>
          <a:xfrm>
            <a:off x="4572000" y="2249345"/>
            <a:ext cx="4539924" cy="682912"/>
          </a:xfrm>
          <a:prstGeom prst="rect">
            <a:avLst/>
          </a:prstGeom>
        </p:spPr>
      </p:pic>
      <p:sp>
        <p:nvSpPr>
          <p:cNvPr id="5" name="object 5"/>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6" name="object 2">
            <a:extLst>
              <a:ext uri="{FF2B5EF4-FFF2-40B4-BE49-F238E27FC236}">
                <a16:creationId xmlns:a16="http://schemas.microsoft.com/office/drawing/2014/main" id="{1BB31BC1-7CD9-4D6F-BBF9-C0A3729BA69B}"/>
              </a:ext>
            </a:extLst>
          </p:cNvPr>
          <p:cNvPicPr/>
          <p:nvPr/>
        </p:nvPicPr>
        <p:blipFill>
          <a:blip r:embed="rId3" cstate="print"/>
          <a:stretch>
            <a:fillRect/>
          </a:stretch>
        </p:blipFill>
        <p:spPr>
          <a:xfrm>
            <a:off x="143976" y="161799"/>
            <a:ext cx="774074" cy="311224"/>
          </a:xfrm>
          <a:prstGeom prst="rect">
            <a:avLst/>
          </a:prstGeom>
        </p:spPr>
      </p:pic>
      <p:pic>
        <p:nvPicPr>
          <p:cNvPr id="7" name="object 3">
            <a:extLst>
              <a:ext uri="{FF2B5EF4-FFF2-40B4-BE49-F238E27FC236}">
                <a16:creationId xmlns:a16="http://schemas.microsoft.com/office/drawing/2014/main" id="{3630E601-3E05-442A-BCEC-ABA3C3CFC6A7}"/>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0131" y="439139"/>
            <a:ext cx="2961005" cy="1169551"/>
          </a:xfrm>
          <a:prstGeom prst="rect">
            <a:avLst/>
          </a:prstGeom>
        </p:spPr>
        <p:txBody>
          <a:bodyPr spcFirstLastPara="1" vert="horz" wrap="square" lIns="0" tIns="27940" rIns="0" bIns="0" rtlCol="0" anchor="ctr" anchorCtr="0">
            <a:spAutoFit/>
          </a:bodyPr>
          <a:lstStyle/>
          <a:p>
            <a:pPr marL="995019" marR="5080" indent="-982955">
              <a:lnSpc>
                <a:spcPts val="2850"/>
              </a:lnSpc>
              <a:spcBef>
                <a:spcPts val="220"/>
              </a:spcBef>
            </a:pPr>
            <a:r>
              <a:rPr spc="-5" dirty="0"/>
              <a:t>Secur</a:t>
            </a:r>
            <a:r>
              <a:rPr dirty="0"/>
              <a:t>e</a:t>
            </a:r>
            <a:r>
              <a:rPr spc="-140" dirty="0"/>
              <a:t> </a:t>
            </a:r>
            <a:r>
              <a:rPr spc="-5" dirty="0"/>
              <a:t>Administrative  Access</a:t>
            </a:r>
          </a:p>
        </p:txBody>
      </p:sp>
      <p:sp>
        <p:nvSpPr>
          <p:cNvPr id="3" name="object 3"/>
          <p:cNvSpPr txBox="1"/>
          <p:nvPr/>
        </p:nvSpPr>
        <p:spPr>
          <a:xfrm>
            <a:off x="917210" y="1728118"/>
            <a:ext cx="271272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Privilege</a:t>
            </a:r>
            <a:r>
              <a:rPr sz="1800" spc="-55" dirty="0">
                <a:solidFill>
                  <a:srgbClr val="595959"/>
                </a:solidFill>
                <a:latin typeface="Arial MT"/>
                <a:cs typeface="Arial MT"/>
              </a:rPr>
              <a:t> </a:t>
            </a:r>
            <a:r>
              <a:rPr sz="1800" dirty="0">
                <a:solidFill>
                  <a:srgbClr val="595959"/>
                </a:solidFill>
                <a:latin typeface="Arial MT"/>
                <a:cs typeface="Arial MT"/>
              </a:rPr>
              <a:t>Mode</a:t>
            </a:r>
            <a:r>
              <a:rPr sz="1800" spc="-45" dirty="0">
                <a:solidFill>
                  <a:srgbClr val="595959"/>
                </a:solidFill>
                <a:latin typeface="Arial MT"/>
                <a:cs typeface="Arial MT"/>
              </a:rPr>
              <a:t> </a:t>
            </a:r>
            <a:r>
              <a:rPr sz="1800" spc="-5" dirty="0">
                <a:solidFill>
                  <a:srgbClr val="595959"/>
                </a:solidFill>
                <a:latin typeface="Arial MT"/>
                <a:cs typeface="Arial MT"/>
              </a:rPr>
              <a:t>Passwords</a:t>
            </a:r>
            <a:endParaRPr sz="1800">
              <a:latin typeface="Arial MT"/>
              <a:cs typeface="Arial MT"/>
            </a:endParaRPr>
          </a:p>
        </p:txBody>
      </p:sp>
      <p:pic>
        <p:nvPicPr>
          <p:cNvPr id="4" name="object 4"/>
          <p:cNvPicPr/>
          <p:nvPr/>
        </p:nvPicPr>
        <p:blipFill>
          <a:blip r:embed="rId2" cstate="print"/>
          <a:stretch>
            <a:fillRect/>
          </a:stretch>
        </p:blipFill>
        <p:spPr>
          <a:xfrm>
            <a:off x="4572000" y="2030493"/>
            <a:ext cx="4539924" cy="1120614"/>
          </a:xfrm>
          <a:prstGeom prst="rect">
            <a:avLst/>
          </a:prstGeom>
        </p:spPr>
      </p:pic>
      <p:sp>
        <p:nvSpPr>
          <p:cNvPr id="5" name="object 5"/>
          <p:cNvSpPr txBox="1"/>
          <p:nvPr/>
        </p:nvSpPr>
        <p:spPr>
          <a:xfrm>
            <a:off x="656568" y="2737813"/>
            <a:ext cx="3159760" cy="889987"/>
          </a:xfrm>
          <a:prstGeom prst="rect">
            <a:avLst/>
          </a:prstGeom>
        </p:spPr>
        <p:txBody>
          <a:bodyPr vert="horz" wrap="square" lIns="0" tIns="12700" rIns="0" bIns="0" rtlCol="0">
            <a:spAutoFit/>
          </a:bodyPr>
          <a:lstStyle/>
          <a:p>
            <a:pPr marL="348606" indent="-336542">
              <a:spcBef>
                <a:spcPts val="100"/>
              </a:spcBef>
              <a:buChar char="●"/>
              <a:tabLst>
                <a:tab pos="347972" algn="l"/>
                <a:tab pos="349241" algn="l"/>
              </a:tabLst>
            </a:pPr>
            <a:r>
              <a:rPr spc="-5" dirty="0">
                <a:latin typeface="Arial MT"/>
                <a:cs typeface="Arial MT"/>
              </a:rPr>
              <a:t>The</a:t>
            </a:r>
            <a:r>
              <a:rPr spc="-35" dirty="0">
                <a:latin typeface="Arial MT"/>
                <a:cs typeface="Arial MT"/>
              </a:rPr>
              <a:t> </a:t>
            </a:r>
            <a:r>
              <a:rPr spc="-5" dirty="0">
                <a:latin typeface="Arial MT"/>
                <a:cs typeface="Arial MT"/>
              </a:rPr>
              <a:t>Syntax</a:t>
            </a:r>
            <a:r>
              <a:rPr spc="-35" dirty="0">
                <a:latin typeface="Arial MT"/>
                <a:cs typeface="Arial MT"/>
              </a:rPr>
              <a:t> </a:t>
            </a:r>
            <a:r>
              <a:rPr spc="-5" dirty="0">
                <a:latin typeface="Arial MT"/>
                <a:cs typeface="Arial MT"/>
              </a:rPr>
              <a:t>is</a:t>
            </a:r>
            <a:endParaRPr>
              <a:latin typeface="Arial MT"/>
              <a:cs typeface="Arial MT"/>
            </a:endParaRPr>
          </a:p>
          <a:p>
            <a:pPr>
              <a:spcBef>
                <a:spcPts val="30"/>
              </a:spcBef>
            </a:pPr>
            <a:endParaRPr sz="1250">
              <a:latin typeface="Arial MT"/>
              <a:cs typeface="Arial MT"/>
            </a:endParaRPr>
          </a:p>
          <a:p>
            <a:pPr marL="272408"/>
            <a:r>
              <a:rPr spc="-5" dirty="0">
                <a:latin typeface="Arial MT"/>
                <a:cs typeface="Arial MT"/>
              </a:rPr>
              <a:t>privilege</a:t>
            </a:r>
            <a:r>
              <a:rPr spc="-20" dirty="0">
                <a:latin typeface="Arial MT"/>
                <a:cs typeface="Arial MT"/>
              </a:rPr>
              <a:t> </a:t>
            </a:r>
            <a:r>
              <a:rPr i="1" dirty="0"/>
              <a:t>mode</a:t>
            </a:r>
            <a:r>
              <a:rPr i="1" spc="-25" dirty="0"/>
              <a:t> </a:t>
            </a:r>
            <a:r>
              <a:rPr spc="-5" dirty="0">
                <a:latin typeface="Arial MT"/>
                <a:cs typeface="Arial MT"/>
              </a:rPr>
              <a:t>{level</a:t>
            </a:r>
            <a:r>
              <a:rPr spc="-10" dirty="0">
                <a:latin typeface="Arial MT"/>
                <a:cs typeface="Arial MT"/>
              </a:rPr>
              <a:t> </a:t>
            </a:r>
            <a:r>
              <a:rPr i="1" spc="-5" dirty="0"/>
              <a:t>level</a:t>
            </a:r>
            <a:r>
              <a:rPr i="1" spc="-25" dirty="0"/>
              <a:t> </a:t>
            </a:r>
            <a:r>
              <a:rPr i="1" dirty="0"/>
              <a:t>command</a:t>
            </a:r>
            <a:endParaRPr/>
          </a:p>
          <a:p>
            <a:pPr marL="272408">
              <a:spcBef>
                <a:spcPts val="270"/>
              </a:spcBef>
            </a:pPr>
            <a:r>
              <a:rPr dirty="0">
                <a:latin typeface="Arial MT"/>
                <a:cs typeface="Arial MT"/>
              </a:rPr>
              <a:t>|</a:t>
            </a:r>
            <a:r>
              <a:rPr spc="-30" dirty="0">
                <a:latin typeface="Arial MT"/>
                <a:cs typeface="Arial MT"/>
              </a:rPr>
              <a:t> </a:t>
            </a:r>
            <a:r>
              <a:rPr dirty="0">
                <a:latin typeface="Arial MT"/>
                <a:cs typeface="Arial MT"/>
              </a:rPr>
              <a:t>reset</a:t>
            </a:r>
            <a:r>
              <a:rPr spc="-20" dirty="0">
                <a:latin typeface="Arial MT"/>
                <a:cs typeface="Arial MT"/>
              </a:rPr>
              <a:t> </a:t>
            </a:r>
            <a:r>
              <a:rPr i="1" spc="-5" dirty="0"/>
              <a:t>command</a:t>
            </a:r>
            <a:r>
              <a:rPr spc="-5" dirty="0">
                <a:latin typeface="Arial MT"/>
                <a:cs typeface="Arial MT"/>
              </a:rPr>
              <a:t>}</a:t>
            </a:r>
            <a:endParaRPr>
              <a:latin typeface="Arial MT"/>
              <a:cs typeface="Arial MT"/>
            </a:endParaRPr>
          </a:p>
        </p:txBody>
      </p:sp>
      <p:sp>
        <p:nvSpPr>
          <p:cNvPr id="6" name="object 6"/>
          <p:cNvSpPr txBox="1"/>
          <p:nvPr/>
        </p:nvSpPr>
        <p:spPr>
          <a:xfrm>
            <a:off x="3633257" y="4850166"/>
            <a:ext cx="487807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Image</a:t>
            </a:r>
            <a:r>
              <a:rPr sz="700" spc="-35" dirty="0">
                <a:solidFill>
                  <a:srgbClr val="595959"/>
                </a:solidFill>
                <a:latin typeface="Arial MT"/>
                <a:cs typeface="Arial MT"/>
              </a:rPr>
              <a:t> </a:t>
            </a:r>
            <a:r>
              <a:rPr sz="700" spc="-5" dirty="0">
                <a:solidFill>
                  <a:srgbClr val="595959"/>
                </a:solidFill>
                <a:latin typeface="Arial MT"/>
                <a:cs typeface="Arial MT"/>
              </a:rPr>
              <a:t>Source:</a:t>
            </a:r>
            <a:r>
              <a:rPr sz="700" spc="-35" dirty="0">
                <a:solidFill>
                  <a:srgbClr val="595959"/>
                </a:solidFill>
                <a:latin typeface="Arial MT"/>
                <a:cs typeface="Arial MT"/>
              </a:rPr>
              <a:t> </a:t>
            </a:r>
            <a:r>
              <a:rPr sz="700" spc="-5" dirty="0">
                <a:solidFill>
                  <a:srgbClr val="595959"/>
                </a:solidFill>
                <a:latin typeface="Arial MT"/>
                <a:cs typeface="Arial MT"/>
              </a:rPr>
              <a:t>https://antivirus.comodo.com/blog/computer-safety/importance-of-internet-security/</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FABBB89E-DDF9-4F7D-93F3-9FC2D4936799}"/>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2BF17C79-DAAC-4771-AB0F-A632D73E6E4E}"/>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3" name="object 3"/>
          <p:cNvSpPr txBox="1"/>
          <p:nvPr/>
        </p:nvSpPr>
        <p:spPr>
          <a:xfrm>
            <a:off x="760384" y="1590007"/>
            <a:ext cx="3030855" cy="553100"/>
          </a:xfrm>
          <a:prstGeom prst="rect">
            <a:avLst/>
          </a:prstGeom>
        </p:spPr>
        <p:txBody>
          <a:bodyPr vert="horz" wrap="square" lIns="0" tIns="10795" rIns="0" bIns="0" rtlCol="0">
            <a:spAutoFit/>
          </a:bodyPr>
          <a:lstStyle/>
          <a:p>
            <a:pPr marL="1109318" marR="5080" indent="-1097252">
              <a:lnSpc>
                <a:spcPct val="100699"/>
              </a:lnSpc>
              <a:spcBef>
                <a:spcPts val="85"/>
              </a:spcBef>
            </a:pPr>
            <a:r>
              <a:rPr sz="1800" spc="-5" dirty="0">
                <a:solidFill>
                  <a:srgbClr val="595959"/>
                </a:solidFill>
                <a:latin typeface="Arial MT"/>
                <a:cs typeface="Arial MT"/>
              </a:rPr>
              <a:t>Understand </a:t>
            </a:r>
            <a:r>
              <a:rPr sz="1800" spc="-25" dirty="0">
                <a:solidFill>
                  <a:srgbClr val="595959"/>
                </a:solidFill>
                <a:latin typeface="Arial MT"/>
                <a:cs typeface="Arial MT"/>
              </a:rPr>
              <a:t>Types </a:t>
            </a:r>
            <a:r>
              <a:rPr sz="1800" spc="-5" dirty="0">
                <a:solidFill>
                  <a:srgbClr val="595959"/>
                </a:solidFill>
                <a:latin typeface="Arial MT"/>
                <a:cs typeface="Arial MT"/>
              </a:rPr>
              <a:t>of Network </a:t>
            </a:r>
            <a:r>
              <a:rPr sz="1800" spc="-490" dirty="0">
                <a:solidFill>
                  <a:srgbClr val="595959"/>
                </a:solidFill>
                <a:latin typeface="Arial MT"/>
                <a:cs typeface="Arial MT"/>
              </a:rPr>
              <a:t> </a:t>
            </a:r>
            <a:r>
              <a:rPr sz="1800" spc="-5" dirty="0">
                <a:solidFill>
                  <a:srgbClr val="595959"/>
                </a:solidFill>
                <a:latin typeface="Arial MT"/>
                <a:cs typeface="Arial MT"/>
              </a:rPr>
              <a:t>Devices</a:t>
            </a:r>
            <a:endParaRPr sz="1800">
              <a:latin typeface="Arial MT"/>
              <a:cs typeface="Arial MT"/>
            </a:endParaRPr>
          </a:p>
        </p:txBody>
      </p:sp>
      <p:sp>
        <p:nvSpPr>
          <p:cNvPr id="4" name="object 4"/>
          <p:cNvSpPr txBox="1"/>
          <p:nvPr/>
        </p:nvSpPr>
        <p:spPr>
          <a:xfrm>
            <a:off x="656569" y="3113099"/>
            <a:ext cx="3567429" cy="124091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80" dirty="0">
                <a:latin typeface="Arial MT"/>
                <a:cs typeface="Arial MT"/>
              </a:rPr>
              <a:t>To </a:t>
            </a:r>
            <a:r>
              <a:rPr spc="-5" dirty="0">
                <a:latin typeface="Arial MT"/>
                <a:cs typeface="Arial MT"/>
              </a:rPr>
              <a:t>build </a:t>
            </a:r>
            <a:r>
              <a:rPr dirty="0">
                <a:latin typeface="Arial MT"/>
                <a:cs typeface="Arial MT"/>
              </a:rPr>
              <a:t>a strong </a:t>
            </a:r>
            <a:r>
              <a:rPr spc="-5" dirty="0">
                <a:latin typeface="Arial MT"/>
                <a:cs typeface="Arial MT"/>
              </a:rPr>
              <a:t>network and defend it, </a:t>
            </a:r>
            <a:r>
              <a:rPr dirty="0">
                <a:latin typeface="Arial MT"/>
                <a:cs typeface="Arial MT"/>
              </a:rPr>
              <a:t> you </a:t>
            </a:r>
            <a:r>
              <a:rPr spc="-5" dirty="0">
                <a:latin typeface="Arial MT"/>
                <a:cs typeface="Arial MT"/>
              </a:rPr>
              <a:t>need to understand the devices that </a:t>
            </a:r>
            <a:r>
              <a:rPr dirty="0">
                <a:latin typeface="Arial MT"/>
                <a:cs typeface="Arial MT"/>
              </a:rPr>
              <a:t> comprise </a:t>
            </a:r>
            <a:r>
              <a:rPr spc="-5" dirty="0">
                <a:latin typeface="Arial MT"/>
                <a:cs typeface="Arial MT"/>
              </a:rPr>
              <a:t>it. Here are the </a:t>
            </a:r>
            <a:r>
              <a:rPr dirty="0">
                <a:latin typeface="Arial MT"/>
                <a:cs typeface="Arial MT"/>
              </a:rPr>
              <a:t>main </a:t>
            </a:r>
            <a:r>
              <a:rPr spc="-5" dirty="0">
                <a:latin typeface="Arial MT"/>
                <a:cs typeface="Arial MT"/>
              </a:rPr>
              <a:t>types of </a:t>
            </a:r>
            <a:r>
              <a:rPr dirty="0">
                <a:latin typeface="Arial MT"/>
                <a:cs typeface="Arial MT"/>
              </a:rPr>
              <a:t> </a:t>
            </a:r>
            <a:r>
              <a:rPr spc="-5" dirty="0">
                <a:latin typeface="Arial MT"/>
                <a:cs typeface="Arial MT"/>
              </a:rPr>
              <a:t>network</a:t>
            </a:r>
            <a:r>
              <a:rPr dirty="0">
                <a:latin typeface="Arial MT"/>
                <a:cs typeface="Arial MT"/>
              </a:rPr>
              <a:t> </a:t>
            </a:r>
            <a:r>
              <a:rPr spc="-5" dirty="0">
                <a:latin typeface="Arial MT"/>
                <a:cs typeface="Arial MT"/>
              </a:rPr>
              <a:t>devices;</a:t>
            </a:r>
            <a:r>
              <a:rPr dirty="0">
                <a:latin typeface="Arial MT"/>
                <a:cs typeface="Arial MT"/>
              </a:rPr>
              <a:t> viz.</a:t>
            </a:r>
            <a:r>
              <a:rPr spc="5" dirty="0">
                <a:latin typeface="Arial MT"/>
                <a:cs typeface="Arial MT"/>
              </a:rPr>
              <a:t> </a:t>
            </a:r>
            <a:r>
              <a:rPr spc="-5" dirty="0">
                <a:latin typeface="Arial MT"/>
                <a:cs typeface="Arial MT"/>
              </a:rPr>
              <a:t>Hub,</a:t>
            </a:r>
            <a:r>
              <a:rPr dirty="0">
                <a:latin typeface="Arial MT"/>
                <a:cs typeface="Arial MT"/>
              </a:rPr>
              <a:t> </a:t>
            </a:r>
            <a:r>
              <a:rPr spc="-5" dirty="0">
                <a:latin typeface="Arial MT"/>
                <a:cs typeface="Arial MT"/>
              </a:rPr>
              <a:t>Switch, </a:t>
            </a:r>
            <a:r>
              <a:rPr dirty="0">
                <a:latin typeface="Arial MT"/>
                <a:cs typeface="Arial MT"/>
              </a:rPr>
              <a:t> </a:t>
            </a:r>
            <a:r>
              <a:rPr spc="-15" dirty="0">
                <a:latin typeface="Arial MT"/>
                <a:cs typeface="Arial MT"/>
              </a:rPr>
              <a:t>Router,</a:t>
            </a:r>
            <a:r>
              <a:rPr spc="-10" dirty="0">
                <a:latin typeface="Arial MT"/>
                <a:cs typeface="Arial MT"/>
              </a:rPr>
              <a:t> </a:t>
            </a:r>
            <a:r>
              <a:rPr spc="-5" dirty="0">
                <a:latin typeface="Arial MT"/>
                <a:cs typeface="Arial MT"/>
              </a:rPr>
              <a:t>Gateway</a:t>
            </a:r>
            <a:endParaRPr>
              <a:latin typeface="Arial MT"/>
              <a:cs typeface="Arial MT"/>
            </a:endParaRPr>
          </a:p>
        </p:txBody>
      </p:sp>
      <p:pic>
        <p:nvPicPr>
          <p:cNvPr id="5" name="object 5"/>
          <p:cNvPicPr/>
          <p:nvPr/>
        </p:nvPicPr>
        <p:blipFill>
          <a:blip r:embed="rId2" cstate="print"/>
          <a:stretch>
            <a:fillRect/>
          </a:stretch>
        </p:blipFill>
        <p:spPr>
          <a:xfrm>
            <a:off x="4550734" y="1041070"/>
            <a:ext cx="4593265" cy="3471301"/>
          </a:xfrm>
          <a:prstGeom prst="rect">
            <a:avLst/>
          </a:prstGeom>
        </p:spPr>
      </p:pic>
      <p:sp>
        <p:nvSpPr>
          <p:cNvPr id="6" name="object 6"/>
          <p:cNvSpPr txBox="1"/>
          <p:nvPr/>
        </p:nvSpPr>
        <p:spPr>
          <a:xfrm>
            <a:off x="3633256" y="4850166"/>
            <a:ext cx="4723130" cy="273152"/>
          </a:xfrm>
          <a:prstGeom prst="rect">
            <a:avLst/>
          </a:prstGeom>
        </p:spPr>
        <p:txBody>
          <a:bodyPr vert="horz" wrap="square" lIns="0" tIns="3810" rIns="0" bIns="0" rtlCol="0">
            <a:spAutoFit/>
          </a:bodyPr>
          <a:lstStyle/>
          <a:p>
            <a:pPr marL="1024229">
              <a:spcBef>
                <a:spcPts val="30"/>
              </a:spcBef>
            </a:pPr>
            <a:r>
              <a:rPr sz="700" spc="-5" dirty="0">
                <a:solidFill>
                  <a:srgbClr val="595959"/>
                </a:solidFill>
                <a:latin typeface="Arial MT"/>
                <a:cs typeface="Arial MT"/>
              </a:rPr>
              <a:t>https://cdn.educba.com/academy/wp-content/uploads/2019/10/Types-of-Network-Devices.png</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F0A37D9B-019B-4365-9A23-73EFE547FB23}"/>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B29ABE07-95AF-4196-82A7-15E7441667B6}"/>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3" name="object 3"/>
          <p:cNvSpPr txBox="1"/>
          <p:nvPr/>
        </p:nvSpPr>
        <p:spPr>
          <a:xfrm>
            <a:off x="1012480" y="1728118"/>
            <a:ext cx="252539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Know</a:t>
            </a:r>
            <a:r>
              <a:rPr sz="1800" spc="-50" dirty="0">
                <a:solidFill>
                  <a:srgbClr val="595959"/>
                </a:solidFill>
                <a:latin typeface="Arial MT"/>
                <a:cs typeface="Arial MT"/>
              </a:rPr>
              <a:t> </a:t>
            </a:r>
            <a:r>
              <a:rPr sz="1800" spc="-5" dirty="0">
                <a:solidFill>
                  <a:srgbClr val="595959"/>
                </a:solidFill>
                <a:latin typeface="Arial MT"/>
                <a:cs typeface="Arial MT"/>
              </a:rPr>
              <a:t>Network</a:t>
            </a:r>
            <a:r>
              <a:rPr sz="1800" spc="-45" dirty="0">
                <a:solidFill>
                  <a:srgbClr val="595959"/>
                </a:solidFill>
                <a:latin typeface="Arial MT"/>
                <a:cs typeface="Arial MT"/>
              </a:rPr>
              <a:t> </a:t>
            </a:r>
            <a:r>
              <a:rPr sz="1800" spc="-5" dirty="0">
                <a:solidFill>
                  <a:srgbClr val="595959"/>
                </a:solidFill>
                <a:latin typeface="Arial MT"/>
                <a:cs typeface="Arial MT"/>
              </a:rPr>
              <a:t>Defenses</a:t>
            </a:r>
            <a:endParaRPr sz="1800">
              <a:latin typeface="Arial MT"/>
              <a:cs typeface="Arial MT"/>
            </a:endParaRPr>
          </a:p>
        </p:txBody>
      </p:sp>
      <p:sp>
        <p:nvSpPr>
          <p:cNvPr id="4" name="object 4"/>
          <p:cNvSpPr txBox="1"/>
          <p:nvPr/>
        </p:nvSpPr>
        <p:spPr>
          <a:xfrm>
            <a:off x="656569" y="2989274"/>
            <a:ext cx="3569335" cy="149085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Using the proper devices and </a:t>
            </a:r>
            <a:r>
              <a:rPr dirty="0">
                <a:latin typeface="Arial MT"/>
                <a:cs typeface="Arial MT"/>
              </a:rPr>
              <a:t>solutions </a:t>
            </a:r>
            <a:r>
              <a:rPr spc="5" dirty="0">
                <a:latin typeface="Arial MT"/>
                <a:cs typeface="Arial MT"/>
              </a:rPr>
              <a:t> </a:t>
            </a:r>
            <a:r>
              <a:rPr dirty="0">
                <a:latin typeface="Arial MT"/>
                <a:cs typeface="Arial MT"/>
              </a:rPr>
              <a:t>can </a:t>
            </a:r>
            <a:r>
              <a:rPr spc="-5" dirty="0">
                <a:latin typeface="Arial MT"/>
                <a:cs typeface="Arial MT"/>
              </a:rPr>
              <a:t>help </a:t>
            </a:r>
            <a:r>
              <a:rPr dirty="0">
                <a:latin typeface="Arial MT"/>
                <a:cs typeface="Arial MT"/>
              </a:rPr>
              <a:t>you </a:t>
            </a:r>
            <a:r>
              <a:rPr spc="-5" dirty="0">
                <a:latin typeface="Arial MT"/>
                <a:cs typeface="Arial MT"/>
              </a:rPr>
              <a:t>defend </a:t>
            </a:r>
            <a:r>
              <a:rPr dirty="0">
                <a:latin typeface="Arial MT"/>
                <a:cs typeface="Arial MT"/>
              </a:rPr>
              <a:t>your </a:t>
            </a:r>
            <a:r>
              <a:rPr spc="-5" dirty="0">
                <a:latin typeface="Arial MT"/>
                <a:cs typeface="Arial MT"/>
              </a:rPr>
              <a:t>network. Here </a:t>
            </a:r>
            <a:r>
              <a:rPr dirty="0">
                <a:latin typeface="Arial MT"/>
                <a:cs typeface="Arial MT"/>
              </a:rPr>
              <a:t> </a:t>
            </a:r>
            <a:r>
              <a:rPr spc="-5" dirty="0">
                <a:latin typeface="Arial MT"/>
                <a:cs typeface="Arial MT"/>
              </a:rPr>
              <a:t>are the </a:t>
            </a:r>
            <a:r>
              <a:rPr dirty="0">
                <a:latin typeface="Arial MT"/>
                <a:cs typeface="Arial MT"/>
              </a:rPr>
              <a:t>most common </a:t>
            </a:r>
            <a:r>
              <a:rPr spc="-5" dirty="0">
                <a:latin typeface="Arial MT"/>
                <a:cs typeface="Arial MT"/>
              </a:rPr>
              <a:t>ones </a:t>
            </a:r>
            <a:r>
              <a:rPr dirty="0">
                <a:latin typeface="Arial MT"/>
                <a:cs typeface="Arial MT"/>
              </a:rPr>
              <a:t>you should </a:t>
            </a:r>
            <a:r>
              <a:rPr spc="5" dirty="0">
                <a:latin typeface="Arial MT"/>
                <a:cs typeface="Arial MT"/>
              </a:rPr>
              <a:t> </a:t>
            </a:r>
            <a:r>
              <a:rPr dirty="0">
                <a:latin typeface="Arial MT"/>
                <a:cs typeface="Arial MT"/>
              </a:rPr>
              <a:t>know</a:t>
            </a:r>
            <a:r>
              <a:rPr spc="5" dirty="0">
                <a:latin typeface="Arial MT"/>
                <a:cs typeface="Arial MT"/>
              </a:rPr>
              <a:t> </a:t>
            </a:r>
            <a:r>
              <a:rPr spc="-5" dirty="0">
                <a:latin typeface="Arial MT"/>
                <a:cs typeface="Arial MT"/>
              </a:rPr>
              <a:t>about;</a:t>
            </a:r>
            <a:r>
              <a:rPr dirty="0">
                <a:latin typeface="Arial MT"/>
                <a:cs typeface="Arial MT"/>
              </a:rPr>
              <a:t> </a:t>
            </a:r>
            <a:r>
              <a:rPr spc="-5" dirty="0">
                <a:latin typeface="Arial MT"/>
                <a:cs typeface="Arial MT"/>
              </a:rPr>
              <a:t>Firewall,</a:t>
            </a:r>
            <a:r>
              <a:rPr dirty="0">
                <a:latin typeface="Arial MT"/>
                <a:cs typeface="Arial MT"/>
              </a:rPr>
              <a:t> </a:t>
            </a:r>
            <a:r>
              <a:rPr spc="-5" dirty="0">
                <a:latin typeface="Arial MT"/>
                <a:cs typeface="Arial MT"/>
              </a:rPr>
              <a:t>IDS,</a:t>
            </a:r>
            <a:r>
              <a:rPr dirty="0">
                <a:latin typeface="Arial MT"/>
                <a:cs typeface="Arial MT"/>
              </a:rPr>
              <a:t> </a:t>
            </a:r>
            <a:r>
              <a:rPr spc="-5" dirty="0">
                <a:latin typeface="Arial MT"/>
                <a:cs typeface="Arial MT"/>
              </a:rPr>
              <a:t>IPS,</a:t>
            </a:r>
            <a:r>
              <a:rPr dirty="0">
                <a:latin typeface="Arial MT"/>
                <a:cs typeface="Arial MT"/>
              </a:rPr>
              <a:t> </a:t>
            </a:r>
            <a:r>
              <a:rPr spc="-5" dirty="0">
                <a:latin typeface="Arial MT"/>
                <a:cs typeface="Arial MT"/>
              </a:rPr>
              <a:t>NAC, </a:t>
            </a:r>
            <a:r>
              <a:rPr spc="-375" dirty="0">
                <a:latin typeface="Arial MT"/>
                <a:cs typeface="Arial MT"/>
              </a:rPr>
              <a:t> </a:t>
            </a:r>
            <a:r>
              <a:rPr spc="-15" dirty="0">
                <a:latin typeface="Arial MT"/>
                <a:cs typeface="Arial MT"/>
              </a:rPr>
              <a:t>Web</a:t>
            </a:r>
            <a:r>
              <a:rPr spc="-10" dirty="0">
                <a:latin typeface="Arial MT"/>
                <a:cs typeface="Arial MT"/>
              </a:rPr>
              <a:t> </a:t>
            </a:r>
            <a:r>
              <a:rPr spc="-5" dirty="0">
                <a:latin typeface="Arial MT"/>
                <a:cs typeface="Arial MT"/>
              </a:rPr>
              <a:t>Filters,</a:t>
            </a:r>
            <a:r>
              <a:rPr dirty="0">
                <a:latin typeface="Arial MT"/>
                <a:cs typeface="Arial MT"/>
              </a:rPr>
              <a:t> </a:t>
            </a:r>
            <a:r>
              <a:rPr spc="-5" dirty="0">
                <a:latin typeface="Arial MT"/>
                <a:cs typeface="Arial MT"/>
              </a:rPr>
              <a:t>Load</a:t>
            </a:r>
            <a:r>
              <a:rPr dirty="0">
                <a:latin typeface="Arial MT"/>
                <a:cs typeface="Arial MT"/>
              </a:rPr>
              <a:t> </a:t>
            </a:r>
            <a:r>
              <a:rPr spc="-5" dirty="0">
                <a:latin typeface="Arial MT"/>
                <a:cs typeface="Arial MT"/>
              </a:rPr>
              <a:t>Balancers,</a:t>
            </a:r>
            <a:r>
              <a:rPr dirty="0">
                <a:latin typeface="Arial MT"/>
                <a:cs typeface="Arial MT"/>
              </a:rPr>
              <a:t> </a:t>
            </a:r>
            <a:r>
              <a:rPr spc="-5" dirty="0">
                <a:latin typeface="Arial MT"/>
                <a:cs typeface="Arial MT"/>
              </a:rPr>
              <a:t>Proxy </a:t>
            </a:r>
            <a:r>
              <a:rPr dirty="0">
                <a:latin typeface="Arial MT"/>
                <a:cs typeface="Arial MT"/>
              </a:rPr>
              <a:t> </a:t>
            </a:r>
            <a:r>
              <a:rPr spc="-5" dirty="0">
                <a:latin typeface="Arial MT"/>
                <a:cs typeface="Arial MT"/>
              </a:rPr>
              <a:t>Serve</a:t>
            </a:r>
            <a:r>
              <a:rPr spc="-80" dirty="0">
                <a:latin typeface="Arial MT"/>
                <a:cs typeface="Arial MT"/>
              </a:rPr>
              <a:t>r</a:t>
            </a:r>
            <a:r>
              <a:rPr dirty="0">
                <a:latin typeface="Arial MT"/>
                <a:cs typeface="Arial MT"/>
              </a:rPr>
              <a:t>,</a:t>
            </a:r>
            <a:r>
              <a:rPr spc="-85" dirty="0">
                <a:latin typeface="Arial MT"/>
                <a:cs typeface="Arial MT"/>
              </a:rPr>
              <a:t> </a:t>
            </a:r>
            <a:r>
              <a:rPr spc="-5" dirty="0">
                <a:latin typeface="Arial MT"/>
                <a:cs typeface="Arial MT"/>
              </a:rPr>
              <a:t>Ant</a:t>
            </a:r>
            <a:r>
              <a:rPr dirty="0">
                <a:latin typeface="Arial MT"/>
                <a:cs typeface="Arial MT"/>
              </a:rPr>
              <a:t>i</a:t>
            </a:r>
            <a:r>
              <a:rPr spc="-5" dirty="0">
                <a:latin typeface="Arial MT"/>
                <a:cs typeface="Arial MT"/>
              </a:rPr>
              <a:t> DDoS</a:t>
            </a:r>
            <a:r>
              <a:rPr dirty="0">
                <a:latin typeface="Arial MT"/>
                <a:cs typeface="Arial MT"/>
              </a:rPr>
              <a:t>,</a:t>
            </a:r>
            <a:r>
              <a:rPr spc="-5" dirty="0">
                <a:latin typeface="Arial MT"/>
                <a:cs typeface="Arial MT"/>
              </a:rPr>
              <a:t> Spa</a:t>
            </a:r>
            <a:r>
              <a:rPr dirty="0">
                <a:latin typeface="Arial MT"/>
                <a:cs typeface="Arial MT"/>
              </a:rPr>
              <a:t>m</a:t>
            </a:r>
            <a:r>
              <a:rPr spc="-5" dirty="0">
                <a:latin typeface="Arial MT"/>
                <a:cs typeface="Arial MT"/>
              </a:rPr>
              <a:t> Filter</a:t>
            </a:r>
            <a:endParaRPr>
              <a:latin typeface="Arial MT"/>
              <a:cs typeface="Arial MT"/>
            </a:endParaRPr>
          </a:p>
        </p:txBody>
      </p:sp>
      <p:sp>
        <p:nvSpPr>
          <p:cNvPr id="5" name="object 5"/>
          <p:cNvSpPr txBox="1"/>
          <p:nvPr/>
        </p:nvSpPr>
        <p:spPr>
          <a:xfrm>
            <a:off x="4645025" y="4841744"/>
            <a:ext cx="2969895"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https://securityintelligence.com/wp-content/uploads/2015/04/application.jpg</a:t>
            </a:r>
            <a:endParaRPr sz="700">
              <a:latin typeface="Arial MT"/>
              <a:cs typeface="Arial MT"/>
            </a:endParaRPr>
          </a:p>
        </p:txBody>
      </p:sp>
      <p:pic>
        <p:nvPicPr>
          <p:cNvPr id="6" name="object 6"/>
          <p:cNvPicPr/>
          <p:nvPr/>
        </p:nvPicPr>
        <p:blipFill>
          <a:blip r:embed="rId2" cstate="print"/>
          <a:stretch>
            <a:fillRect/>
          </a:stretch>
        </p:blipFill>
        <p:spPr>
          <a:xfrm>
            <a:off x="4625164" y="1513400"/>
            <a:ext cx="4465674" cy="2051949"/>
          </a:xfrm>
          <a:prstGeom prst="rect">
            <a:avLst/>
          </a:prstGeom>
        </p:spPr>
      </p:pic>
      <p:sp>
        <p:nvSpPr>
          <p:cNvPr id="7" name="object 7"/>
          <p:cNvSpPr txBox="1"/>
          <p:nvPr/>
        </p:nvSpPr>
        <p:spPr>
          <a:xfrm>
            <a:off x="3633257" y="4993361"/>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8" name="object 2">
            <a:extLst>
              <a:ext uri="{FF2B5EF4-FFF2-40B4-BE49-F238E27FC236}">
                <a16:creationId xmlns:a16="http://schemas.microsoft.com/office/drawing/2014/main" id="{239986B6-6435-4760-B206-98D53A975B65}"/>
              </a:ext>
            </a:extLst>
          </p:cNvPr>
          <p:cNvPicPr/>
          <p:nvPr/>
        </p:nvPicPr>
        <p:blipFill>
          <a:blip r:embed="rId3"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332A13A4-4FA3-42BC-957F-7860FD41B516}"/>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3" name="object 3"/>
          <p:cNvSpPr txBox="1"/>
          <p:nvPr/>
        </p:nvSpPr>
        <p:spPr>
          <a:xfrm>
            <a:off x="1024926" y="1728118"/>
            <a:ext cx="249872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Segregate</a:t>
            </a:r>
            <a:r>
              <a:rPr sz="1800" spc="-80" dirty="0">
                <a:solidFill>
                  <a:srgbClr val="595959"/>
                </a:solidFill>
                <a:latin typeface="Arial MT"/>
                <a:cs typeface="Arial MT"/>
              </a:rPr>
              <a:t> </a:t>
            </a:r>
            <a:r>
              <a:rPr sz="1800" spc="-45" dirty="0">
                <a:solidFill>
                  <a:srgbClr val="595959"/>
                </a:solidFill>
                <a:latin typeface="Arial MT"/>
                <a:cs typeface="Arial MT"/>
              </a:rPr>
              <a:t>Your</a:t>
            </a:r>
            <a:r>
              <a:rPr sz="1800" spc="-50" dirty="0">
                <a:solidFill>
                  <a:srgbClr val="595959"/>
                </a:solidFill>
                <a:latin typeface="Arial MT"/>
                <a:cs typeface="Arial MT"/>
              </a:rPr>
              <a:t> </a:t>
            </a:r>
            <a:r>
              <a:rPr sz="1800" spc="-5" dirty="0">
                <a:solidFill>
                  <a:srgbClr val="595959"/>
                </a:solidFill>
                <a:latin typeface="Arial MT"/>
                <a:cs typeface="Arial MT"/>
              </a:rPr>
              <a:t>Network</a:t>
            </a:r>
            <a:endParaRPr sz="1800">
              <a:latin typeface="Arial MT"/>
              <a:cs typeface="Arial MT"/>
            </a:endParaRPr>
          </a:p>
        </p:txBody>
      </p:sp>
      <p:sp>
        <p:nvSpPr>
          <p:cNvPr id="4" name="object 4"/>
          <p:cNvSpPr txBox="1"/>
          <p:nvPr/>
        </p:nvSpPr>
        <p:spPr>
          <a:xfrm>
            <a:off x="656568" y="2775913"/>
            <a:ext cx="2504440" cy="228268"/>
          </a:xfrm>
          <a:prstGeom prst="rect">
            <a:avLst/>
          </a:prstGeom>
        </p:spPr>
        <p:txBody>
          <a:bodyPr vert="horz" wrap="square" lIns="0" tIns="12700" rIns="0" bIns="0" rtlCol="0">
            <a:spAutoFit/>
          </a:bodyPr>
          <a:lstStyle/>
          <a:p>
            <a:pPr marL="348606" indent="-336542">
              <a:spcBef>
                <a:spcPts val="100"/>
              </a:spcBef>
              <a:buChar char="●"/>
              <a:tabLst>
                <a:tab pos="347972" algn="l"/>
                <a:tab pos="349241" algn="l"/>
                <a:tab pos="1423634" algn="l"/>
              </a:tabLst>
            </a:pPr>
            <a:r>
              <a:rPr spc="-5" dirty="0">
                <a:latin typeface="Arial MT"/>
                <a:cs typeface="Arial MT"/>
              </a:rPr>
              <a:t>Networ</a:t>
            </a:r>
            <a:r>
              <a:rPr dirty="0">
                <a:latin typeface="Arial MT"/>
                <a:cs typeface="Arial MT"/>
              </a:rPr>
              <a:t>k	segmentation</a:t>
            </a:r>
            <a:endParaRPr>
              <a:latin typeface="Arial MT"/>
              <a:cs typeface="Arial MT"/>
            </a:endParaRPr>
          </a:p>
        </p:txBody>
      </p:sp>
      <p:sp>
        <p:nvSpPr>
          <p:cNvPr id="5" name="object 5"/>
          <p:cNvSpPr txBox="1"/>
          <p:nvPr/>
        </p:nvSpPr>
        <p:spPr>
          <a:xfrm>
            <a:off x="3559050" y="2775913"/>
            <a:ext cx="667385" cy="228268"/>
          </a:xfrm>
          <a:prstGeom prst="rect">
            <a:avLst/>
          </a:prstGeom>
        </p:spPr>
        <p:txBody>
          <a:bodyPr vert="horz" wrap="square" lIns="0" tIns="12700" rIns="0" bIns="0" rtlCol="0">
            <a:spAutoFit/>
          </a:bodyPr>
          <a:lstStyle/>
          <a:p>
            <a:pPr marL="12700">
              <a:spcBef>
                <a:spcPts val="100"/>
              </a:spcBef>
            </a:pPr>
            <a:r>
              <a:rPr spc="-5" dirty="0">
                <a:latin typeface="Arial MT"/>
                <a:cs typeface="Arial MT"/>
              </a:rPr>
              <a:t>involves</a:t>
            </a:r>
            <a:endParaRPr>
              <a:latin typeface="Arial MT"/>
              <a:cs typeface="Arial MT"/>
            </a:endParaRPr>
          </a:p>
        </p:txBody>
      </p:sp>
      <p:sp>
        <p:nvSpPr>
          <p:cNvPr id="6" name="object 6"/>
          <p:cNvSpPr txBox="1"/>
          <p:nvPr/>
        </p:nvSpPr>
        <p:spPr>
          <a:xfrm>
            <a:off x="656569" y="2989273"/>
            <a:ext cx="3569335" cy="1740798"/>
          </a:xfrm>
          <a:prstGeom prst="rect">
            <a:avLst/>
          </a:prstGeom>
        </p:spPr>
        <p:txBody>
          <a:bodyPr vert="horz" wrap="square" lIns="0" tIns="12700" rIns="0" bIns="0" rtlCol="0">
            <a:spAutoFit/>
          </a:bodyPr>
          <a:lstStyle/>
          <a:p>
            <a:pPr marL="348606" marR="5715" algn="just">
              <a:lnSpc>
                <a:spcPct val="116100"/>
              </a:lnSpc>
              <a:spcBef>
                <a:spcPts val="100"/>
              </a:spcBef>
            </a:pPr>
            <a:r>
              <a:rPr dirty="0">
                <a:latin typeface="Arial MT"/>
                <a:cs typeface="Arial MT"/>
              </a:rPr>
              <a:t>segregating </a:t>
            </a:r>
            <a:r>
              <a:rPr spc="-5" dirty="0">
                <a:latin typeface="Arial MT"/>
                <a:cs typeface="Arial MT"/>
              </a:rPr>
              <a:t>the network into logical or </a:t>
            </a:r>
            <a:r>
              <a:rPr dirty="0">
                <a:latin typeface="Arial MT"/>
                <a:cs typeface="Arial MT"/>
              </a:rPr>
              <a:t> </a:t>
            </a:r>
            <a:r>
              <a:rPr spc="-5" dirty="0">
                <a:latin typeface="Arial MT"/>
                <a:cs typeface="Arial MT"/>
              </a:rPr>
              <a:t>functional</a:t>
            </a:r>
            <a:r>
              <a:rPr spc="-10" dirty="0">
                <a:latin typeface="Arial MT"/>
                <a:cs typeface="Arial MT"/>
              </a:rPr>
              <a:t> </a:t>
            </a:r>
            <a:r>
              <a:rPr spc="-5" dirty="0">
                <a:latin typeface="Arial MT"/>
                <a:cs typeface="Arial MT"/>
              </a:rPr>
              <a:t>units</a:t>
            </a:r>
            <a:r>
              <a:rPr spc="-10" dirty="0">
                <a:latin typeface="Arial MT"/>
                <a:cs typeface="Arial MT"/>
              </a:rPr>
              <a:t> </a:t>
            </a:r>
            <a:r>
              <a:rPr dirty="0">
                <a:latin typeface="Arial MT"/>
                <a:cs typeface="Arial MT"/>
              </a:rPr>
              <a:t>called</a:t>
            </a:r>
            <a:r>
              <a:rPr spc="-10" dirty="0">
                <a:latin typeface="Arial MT"/>
                <a:cs typeface="Arial MT"/>
              </a:rPr>
              <a:t> </a:t>
            </a:r>
            <a:r>
              <a:rPr dirty="0">
                <a:latin typeface="Arial MT"/>
                <a:cs typeface="Arial MT"/>
              </a:rPr>
              <a:t>zones.</a:t>
            </a:r>
            <a:endParaRPr>
              <a:latin typeface="Arial MT"/>
              <a:cs typeface="Arial MT"/>
            </a:endParaRPr>
          </a:p>
          <a:p>
            <a:pPr marL="348606" marR="5080" indent="-336542" algn="just">
              <a:lnSpc>
                <a:spcPct val="116100"/>
              </a:lnSpc>
              <a:buChar char="●"/>
              <a:tabLst>
                <a:tab pos="349241" algn="l"/>
              </a:tabLst>
            </a:pPr>
            <a:r>
              <a:rPr spc="-45" dirty="0">
                <a:latin typeface="Arial MT"/>
                <a:cs typeface="Arial MT"/>
              </a:rPr>
              <a:t>You </a:t>
            </a:r>
            <a:r>
              <a:rPr dirty="0">
                <a:latin typeface="Arial MT"/>
                <a:cs typeface="Arial MT"/>
              </a:rPr>
              <a:t>can separate </a:t>
            </a:r>
            <a:r>
              <a:rPr spc="-5" dirty="0">
                <a:latin typeface="Arial MT"/>
                <a:cs typeface="Arial MT"/>
              </a:rPr>
              <a:t>them using </a:t>
            </a:r>
            <a:r>
              <a:rPr dirty="0">
                <a:latin typeface="Arial MT"/>
                <a:cs typeface="Arial MT"/>
              </a:rPr>
              <a:t>routers </a:t>
            </a:r>
            <a:r>
              <a:rPr spc="-5" dirty="0">
                <a:latin typeface="Arial MT"/>
                <a:cs typeface="Arial MT"/>
              </a:rPr>
              <a:t>or </a:t>
            </a:r>
            <a:r>
              <a:rPr dirty="0">
                <a:latin typeface="Arial MT"/>
                <a:cs typeface="Arial MT"/>
              </a:rPr>
              <a:t> switches</a:t>
            </a:r>
            <a:r>
              <a:rPr spc="5" dirty="0">
                <a:latin typeface="Arial MT"/>
                <a:cs typeface="Arial MT"/>
              </a:rPr>
              <a:t> </a:t>
            </a:r>
            <a:r>
              <a:rPr spc="-5" dirty="0">
                <a:latin typeface="Arial MT"/>
                <a:cs typeface="Arial MT"/>
              </a:rPr>
              <a:t>or</a:t>
            </a:r>
            <a:r>
              <a:rPr dirty="0">
                <a:latin typeface="Arial MT"/>
                <a:cs typeface="Arial MT"/>
              </a:rPr>
              <a:t> </a:t>
            </a:r>
            <a:r>
              <a:rPr spc="-5" dirty="0">
                <a:latin typeface="Arial MT"/>
                <a:cs typeface="Arial MT"/>
              </a:rPr>
              <a:t>using</a:t>
            </a:r>
            <a:r>
              <a:rPr dirty="0">
                <a:latin typeface="Arial MT"/>
                <a:cs typeface="Arial MT"/>
              </a:rPr>
              <a:t> virtual</a:t>
            </a:r>
            <a:r>
              <a:rPr spc="5" dirty="0">
                <a:latin typeface="Arial MT"/>
                <a:cs typeface="Arial MT"/>
              </a:rPr>
              <a:t> </a:t>
            </a:r>
            <a:r>
              <a:rPr spc="-5" dirty="0">
                <a:latin typeface="Arial MT"/>
                <a:cs typeface="Arial MT"/>
              </a:rPr>
              <a:t>local</a:t>
            </a:r>
            <a:r>
              <a:rPr dirty="0">
                <a:latin typeface="Arial MT"/>
                <a:cs typeface="Arial MT"/>
              </a:rPr>
              <a:t> </a:t>
            </a:r>
            <a:r>
              <a:rPr spc="-5" dirty="0">
                <a:latin typeface="Arial MT"/>
                <a:cs typeface="Arial MT"/>
              </a:rPr>
              <a:t>area </a:t>
            </a:r>
            <a:r>
              <a:rPr spc="-375" dirty="0">
                <a:latin typeface="Arial MT"/>
                <a:cs typeface="Arial MT"/>
              </a:rPr>
              <a:t> </a:t>
            </a:r>
            <a:r>
              <a:rPr spc="-5" dirty="0">
                <a:latin typeface="Arial MT"/>
                <a:cs typeface="Arial MT"/>
              </a:rPr>
              <a:t>networks </a:t>
            </a:r>
            <a:r>
              <a:rPr dirty="0">
                <a:latin typeface="Arial MT"/>
                <a:cs typeface="Arial MT"/>
              </a:rPr>
              <a:t>(VLANs), </a:t>
            </a:r>
            <a:r>
              <a:rPr spc="-5" dirty="0">
                <a:latin typeface="Arial MT"/>
                <a:cs typeface="Arial MT"/>
              </a:rPr>
              <a:t>which </a:t>
            </a:r>
            <a:r>
              <a:rPr dirty="0">
                <a:latin typeface="Arial MT"/>
                <a:cs typeface="Arial MT"/>
              </a:rPr>
              <a:t>you create </a:t>
            </a:r>
            <a:r>
              <a:rPr spc="-5" dirty="0">
                <a:latin typeface="Arial MT"/>
                <a:cs typeface="Arial MT"/>
              </a:rPr>
              <a:t>by </a:t>
            </a:r>
            <a:r>
              <a:rPr dirty="0">
                <a:latin typeface="Arial MT"/>
                <a:cs typeface="Arial MT"/>
              </a:rPr>
              <a:t> configuring a set </a:t>
            </a:r>
            <a:r>
              <a:rPr spc="-5" dirty="0">
                <a:latin typeface="Arial MT"/>
                <a:cs typeface="Arial MT"/>
              </a:rPr>
              <a:t>of ports on </a:t>
            </a:r>
            <a:r>
              <a:rPr dirty="0">
                <a:latin typeface="Arial MT"/>
                <a:cs typeface="Arial MT"/>
              </a:rPr>
              <a:t>a switch </a:t>
            </a:r>
            <a:r>
              <a:rPr spc="-5" dirty="0">
                <a:latin typeface="Arial MT"/>
                <a:cs typeface="Arial MT"/>
              </a:rPr>
              <a:t>to </a:t>
            </a:r>
            <a:r>
              <a:rPr dirty="0">
                <a:latin typeface="Arial MT"/>
                <a:cs typeface="Arial MT"/>
              </a:rPr>
              <a:t> </a:t>
            </a:r>
            <a:r>
              <a:rPr spc="-5" dirty="0">
                <a:latin typeface="Arial MT"/>
                <a:cs typeface="Arial MT"/>
              </a:rPr>
              <a:t>behave</a:t>
            </a:r>
            <a:r>
              <a:rPr spc="-10" dirty="0">
                <a:latin typeface="Arial MT"/>
                <a:cs typeface="Arial MT"/>
              </a:rPr>
              <a:t> </a:t>
            </a:r>
            <a:r>
              <a:rPr spc="-5" dirty="0">
                <a:latin typeface="Arial MT"/>
                <a:cs typeface="Arial MT"/>
              </a:rPr>
              <a:t>like</a:t>
            </a:r>
            <a:r>
              <a:rPr spc="-10" dirty="0">
                <a:latin typeface="Arial MT"/>
                <a:cs typeface="Arial MT"/>
              </a:rPr>
              <a:t> </a:t>
            </a:r>
            <a:r>
              <a:rPr dirty="0">
                <a:latin typeface="Arial MT"/>
                <a:cs typeface="Arial MT"/>
              </a:rPr>
              <a:t>a</a:t>
            </a:r>
            <a:r>
              <a:rPr spc="-10" dirty="0">
                <a:latin typeface="Arial MT"/>
                <a:cs typeface="Arial MT"/>
              </a:rPr>
              <a:t> </a:t>
            </a:r>
            <a:r>
              <a:rPr dirty="0">
                <a:latin typeface="Arial MT"/>
                <a:cs typeface="Arial MT"/>
              </a:rPr>
              <a:t>separate</a:t>
            </a:r>
            <a:r>
              <a:rPr spc="-10" dirty="0">
                <a:latin typeface="Arial MT"/>
                <a:cs typeface="Arial MT"/>
              </a:rPr>
              <a:t> </a:t>
            </a:r>
            <a:r>
              <a:rPr spc="-5" dirty="0">
                <a:latin typeface="Arial MT"/>
                <a:cs typeface="Arial MT"/>
              </a:rPr>
              <a:t>network.</a:t>
            </a:r>
            <a:endParaRPr>
              <a:latin typeface="Arial MT"/>
              <a:cs typeface="Arial MT"/>
            </a:endParaRPr>
          </a:p>
        </p:txBody>
      </p:sp>
      <p:sp>
        <p:nvSpPr>
          <p:cNvPr id="7" name="object 7"/>
          <p:cNvSpPr txBox="1"/>
          <p:nvPr/>
        </p:nvSpPr>
        <p:spPr>
          <a:xfrm>
            <a:off x="4645026" y="4841744"/>
            <a:ext cx="2640965" cy="120546"/>
          </a:xfrm>
          <a:prstGeom prst="rect">
            <a:avLst/>
          </a:prstGeom>
        </p:spPr>
        <p:txBody>
          <a:bodyPr vert="horz" wrap="square" lIns="0" tIns="12700" rIns="0" bIns="0" rtlCol="0">
            <a:spAutoFit/>
          </a:bodyPr>
          <a:lstStyle/>
          <a:p>
            <a:pPr marL="12700">
              <a:spcBef>
                <a:spcPts val="100"/>
              </a:spcBef>
            </a:pPr>
            <a:r>
              <a:rPr sz="700" spc="-10" dirty="0">
                <a:solidFill>
                  <a:srgbClr val="595959"/>
                </a:solidFill>
                <a:latin typeface="Arial MT"/>
                <a:cs typeface="Arial MT"/>
                <a:hlinkClick r:id="rId2"/>
              </a:rPr>
              <a:t>https://www.cdn.geeksforgeeks.org/wp-content/uploads/52555.png</a:t>
            </a:r>
            <a:endParaRPr sz="700">
              <a:latin typeface="Arial MT"/>
              <a:cs typeface="Arial MT"/>
            </a:endParaRPr>
          </a:p>
        </p:txBody>
      </p:sp>
      <p:pic>
        <p:nvPicPr>
          <p:cNvPr id="8" name="object 8"/>
          <p:cNvPicPr/>
          <p:nvPr/>
        </p:nvPicPr>
        <p:blipFill>
          <a:blip r:embed="rId3" cstate="print"/>
          <a:stretch>
            <a:fillRect/>
          </a:stretch>
        </p:blipFill>
        <p:spPr>
          <a:xfrm>
            <a:off x="4657061" y="1097083"/>
            <a:ext cx="4427873" cy="2893268"/>
          </a:xfrm>
          <a:prstGeom prst="rect">
            <a:avLst/>
          </a:prstGeom>
        </p:spPr>
      </p:pic>
      <p:sp>
        <p:nvSpPr>
          <p:cNvPr id="9" name="object 9"/>
          <p:cNvSpPr txBox="1"/>
          <p:nvPr/>
        </p:nvSpPr>
        <p:spPr>
          <a:xfrm>
            <a:off x="3633257" y="4993361"/>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10" name="object 2">
            <a:extLst>
              <a:ext uri="{FF2B5EF4-FFF2-40B4-BE49-F238E27FC236}">
                <a16:creationId xmlns:a16="http://schemas.microsoft.com/office/drawing/2014/main" id="{DB3B928C-861C-4FDA-9BD0-637496F9D40D}"/>
              </a:ext>
            </a:extLst>
          </p:cNvPr>
          <p:cNvPicPr/>
          <p:nvPr/>
        </p:nvPicPr>
        <p:blipFill>
          <a:blip r:embed="rId4" cstate="print"/>
          <a:stretch>
            <a:fillRect/>
          </a:stretch>
        </p:blipFill>
        <p:spPr>
          <a:xfrm>
            <a:off x="143976" y="161799"/>
            <a:ext cx="774074" cy="311224"/>
          </a:xfrm>
          <a:prstGeom prst="rect">
            <a:avLst/>
          </a:prstGeom>
        </p:spPr>
      </p:pic>
      <p:pic>
        <p:nvPicPr>
          <p:cNvPr id="11" name="object 3">
            <a:extLst>
              <a:ext uri="{FF2B5EF4-FFF2-40B4-BE49-F238E27FC236}">
                <a16:creationId xmlns:a16="http://schemas.microsoft.com/office/drawing/2014/main" id="{64DEC60D-8306-40FC-B8ED-BE9801EAA986}"/>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292117" y="450963"/>
            <a:ext cx="4279883" cy="1130918"/>
          </a:xfrm>
          <a:prstGeom prst="rect">
            <a:avLst/>
          </a:prstGeom>
        </p:spPr>
        <p:txBody>
          <a:bodyPr spcFirstLastPara="1" vert="horz" wrap="square" lIns="0" tIns="10001" rIns="0" bIns="0" rtlCol="0" anchor="t" anchorCtr="0">
            <a:spAutoFit/>
          </a:bodyPr>
          <a:lstStyle/>
          <a:p>
            <a:pPr marL="9049" marR="3810" indent="2381" algn="ctr">
              <a:spcBef>
                <a:spcPts val="79"/>
              </a:spcBef>
            </a:pPr>
            <a:r>
              <a:rPr lang="en-IN" sz="2400" dirty="0"/>
              <a:t>FAT  </a:t>
            </a:r>
            <a:r>
              <a:rPr lang="en-IN" sz="2400" spc="-15" dirty="0"/>
              <a:t>System, </a:t>
            </a:r>
            <a:r>
              <a:rPr lang="en-IN" sz="2400" spc="-4" dirty="0"/>
              <a:t>NTFS </a:t>
            </a:r>
            <a:r>
              <a:rPr lang="en-IN" sz="2400" spc="-15" dirty="0"/>
              <a:t>and </a:t>
            </a:r>
            <a:r>
              <a:rPr lang="en-IN" sz="2400" spc="-11" dirty="0"/>
              <a:t>Directories,  </a:t>
            </a:r>
            <a:r>
              <a:rPr lang="en-IN" sz="2400" spc="-15" dirty="0"/>
              <a:t>Fragmentation and defragmentation  disk</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1059823" y="1677628"/>
            <a:ext cx="2744470"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FAT File System</a:t>
            </a:r>
            <a:endParaRPr lang="en-IN" sz="1800" dirty="0"/>
          </a:p>
        </p:txBody>
      </p:sp>
      <p:sp>
        <p:nvSpPr>
          <p:cNvPr id="8" name="TextBox 7">
            <a:extLst>
              <a:ext uri="{FF2B5EF4-FFF2-40B4-BE49-F238E27FC236}">
                <a16:creationId xmlns:a16="http://schemas.microsoft.com/office/drawing/2014/main" id="{2D71D4E9-C7F0-441F-A1CE-0CB2FA948342}"/>
              </a:ext>
            </a:extLst>
          </p:cNvPr>
          <p:cNvSpPr txBox="1"/>
          <p:nvPr/>
        </p:nvSpPr>
        <p:spPr>
          <a:xfrm>
            <a:off x="218660" y="2268087"/>
            <a:ext cx="4279883" cy="1333698"/>
          </a:xfrm>
          <a:prstGeom prst="rect">
            <a:avLst/>
          </a:prstGeom>
          <a:noFill/>
        </p:spPr>
        <p:txBody>
          <a:bodyPr wrap="square">
            <a:spAutoFit/>
          </a:bodyPr>
          <a:lstStyle/>
          <a:p>
            <a:pPr marL="323850" marR="615314" indent="-314801">
              <a:lnSpc>
                <a:spcPct val="117000"/>
              </a:lnSpc>
              <a:buSzPct val="90322"/>
              <a:buChar char="●"/>
              <a:tabLst>
                <a:tab pos="323850" algn="l"/>
                <a:tab pos="324326" algn="l"/>
              </a:tabLst>
            </a:pPr>
            <a:r>
              <a:rPr lang="en-IN" sz="1400" spc="-41" dirty="0"/>
              <a:t>FAT32 </a:t>
            </a:r>
            <a:r>
              <a:rPr lang="en-IN" sz="1400" spc="19" dirty="0"/>
              <a:t>stores </a:t>
            </a:r>
            <a:r>
              <a:rPr lang="en-IN" sz="1400" spc="-4" dirty="0"/>
              <a:t>the </a:t>
            </a:r>
            <a:r>
              <a:rPr lang="en-IN" sz="1400" spc="15" dirty="0"/>
              <a:t>root </a:t>
            </a:r>
            <a:r>
              <a:rPr lang="en-IN" sz="1400" spc="11" dirty="0"/>
              <a:t>directory </a:t>
            </a:r>
            <a:r>
              <a:rPr lang="en-IN" sz="1400" spc="15" dirty="0"/>
              <a:t>in </a:t>
            </a:r>
            <a:r>
              <a:rPr lang="en-IN" sz="1400" spc="-4" dirty="0"/>
              <a:t>the  </a:t>
            </a:r>
            <a:r>
              <a:rPr lang="en-IN" sz="1400" spc="11" dirty="0"/>
              <a:t>Data </a:t>
            </a:r>
            <a:r>
              <a:rPr lang="en-IN" sz="1400" dirty="0"/>
              <a:t>Region, </a:t>
            </a:r>
            <a:r>
              <a:rPr lang="en-IN" sz="1400" spc="-4" dirty="0"/>
              <a:t>along </a:t>
            </a:r>
            <a:r>
              <a:rPr lang="en-IN" sz="1400" spc="8" dirty="0"/>
              <a:t>with </a:t>
            </a:r>
            <a:r>
              <a:rPr lang="en-IN" sz="1400" spc="4" dirty="0"/>
              <a:t>files </a:t>
            </a:r>
            <a:r>
              <a:rPr lang="en-IN" sz="1400" dirty="0"/>
              <a:t>and</a:t>
            </a:r>
            <a:r>
              <a:rPr lang="en-IN" sz="1400" spc="274" dirty="0"/>
              <a:t> </a:t>
            </a:r>
            <a:r>
              <a:rPr lang="en-IN" sz="1400" spc="8" dirty="0"/>
              <a:t>other</a:t>
            </a:r>
            <a:r>
              <a:rPr lang="en-IN" dirty="0"/>
              <a:t> </a:t>
            </a:r>
            <a:r>
              <a:rPr lang="en-IN" sz="1400" spc="15" dirty="0"/>
              <a:t>directories, </a:t>
            </a:r>
            <a:r>
              <a:rPr lang="en-IN" sz="1400" spc="-4" dirty="0"/>
              <a:t>allowing </a:t>
            </a:r>
            <a:r>
              <a:rPr lang="en-IN" sz="1400" spc="11" dirty="0"/>
              <a:t>it to </a:t>
            </a:r>
            <a:r>
              <a:rPr lang="en-IN" sz="1400" dirty="0"/>
              <a:t>grow without </a:t>
            </a:r>
            <a:r>
              <a:rPr lang="en-IN" sz="1400" spc="11" dirty="0"/>
              <a:t>such</a:t>
            </a:r>
            <a:r>
              <a:rPr lang="en-IN" sz="1400" spc="-49" dirty="0"/>
              <a:t> </a:t>
            </a:r>
            <a:r>
              <a:rPr lang="en-IN" sz="1400" spc="8" dirty="0"/>
              <a:t>a </a:t>
            </a:r>
            <a:r>
              <a:rPr lang="en-IN" sz="1400" spc="11" dirty="0"/>
              <a:t>constraint.</a:t>
            </a:r>
            <a:endParaRPr lang="en-IN" sz="1400" dirty="0"/>
          </a:p>
          <a:p>
            <a:pPr marL="323850" marR="3810" indent="-314801">
              <a:lnSpc>
                <a:spcPct val="119100"/>
              </a:lnSpc>
              <a:spcBef>
                <a:spcPts val="4"/>
              </a:spcBef>
              <a:buSzPct val="90322"/>
              <a:buChar char="●"/>
              <a:tabLst>
                <a:tab pos="323850" algn="l"/>
                <a:tab pos="324326" algn="l"/>
              </a:tabLst>
            </a:pPr>
            <a:endParaRPr lang="en-IN" dirty="0">
              <a:solidFill>
                <a:schemeClr val="tx1"/>
              </a:solidFill>
              <a:latin typeface="+mj-lt"/>
            </a:endParaRPr>
          </a:p>
        </p:txBody>
      </p:sp>
      <p:sp>
        <p:nvSpPr>
          <p:cNvPr id="11" name="TextBox 10">
            <a:extLst>
              <a:ext uri="{FF2B5EF4-FFF2-40B4-BE49-F238E27FC236}">
                <a16:creationId xmlns:a16="http://schemas.microsoft.com/office/drawing/2014/main" id="{E7839699-B819-4B03-B4E5-852592A74896}"/>
              </a:ext>
            </a:extLst>
          </p:cNvPr>
          <p:cNvSpPr txBox="1"/>
          <p:nvPr/>
        </p:nvSpPr>
        <p:spPr>
          <a:xfrm>
            <a:off x="4027336" y="4523260"/>
            <a:ext cx="5116664" cy="215444"/>
          </a:xfrm>
          <a:prstGeom prst="rect">
            <a:avLst/>
          </a:prstGeom>
          <a:noFill/>
        </p:spPr>
        <p:txBody>
          <a:bodyPr wrap="square">
            <a:spAutoFit/>
          </a:bodyPr>
          <a:lstStyle/>
          <a:p>
            <a:pPr marL="1370648">
              <a:spcBef>
                <a:spcPts val="11"/>
              </a:spcBef>
            </a:pPr>
            <a:r>
              <a:rPr lang="fr-FR" sz="800" spc="11" dirty="0">
                <a:solidFill>
                  <a:srgbClr val="585858"/>
                </a:solidFill>
              </a:rPr>
              <a:t>Image </a:t>
            </a:r>
            <a:r>
              <a:rPr lang="fr-FR" sz="800" spc="4" dirty="0">
                <a:solidFill>
                  <a:srgbClr val="585858"/>
                </a:solidFill>
              </a:rPr>
              <a:t>Source:</a:t>
            </a:r>
            <a:r>
              <a:rPr lang="fr-FR" sz="800" spc="45" dirty="0">
                <a:solidFill>
                  <a:srgbClr val="585858"/>
                </a:solidFill>
              </a:rPr>
              <a:t> </a:t>
            </a:r>
            <a:r>
              <a:rPr lang="fr-FR" sz="800" u="sng" dirty="0">
                <a:solidFill>
                  <a:srgbClr val="0096A7"/>
                </a:solidFill>
                <a:uFill>
                  <a:solidFill>
                    <a:srgbClr val="0096A7"/>
                  </a:solidFill>
                </a:uFill>
                <a:hlinkClick r:id="rId3"/>
              </a:rPr>
              <a:t>http://www.c-jump.com/CIS24/Slides/FAT/lecture.htm</a:t>
            </a:r>
            <a:r>
              <a:rPr lang="fr-FR" sz="800" dirty="0">
                <a:solidFill>
                  <a:srgbClr val="0096A7"/>
                </a:solidFill>
                <a:hlinkClick r:id="rId3"/>
              </a:rPr>
              <a:t>l</a:t>
            </a:r>
            <a:endParaRPr lang="fr-FR" sz="800" dirty="0"/>
          </a:p>
        </p:txBody>
      </p:sp>
      <p:sp>
        <p:nvSpPr>
          <p:cNvPr id="9" name="object 4">
            <a:extLst>
              <a:ext uri="{FF2B5EF4-FFF2-40B4-BE49-F238E27FC236}">
                <a16:creationId xmlns:a16="http://schemas.microsoft.com/office/drawing/2014/main" id="{06086E0D-46B4-4E4B-A0DC-15C71FDD2C20}"/>
              </a:ext>
            </a:extLst>
          </p:cNvPr>
          <p:cNvSpPr/>
          <p:nvPr/>
        </p:nvSpPr>
        <p:spPr>
          <a:xfrm>
            <a:off x="4607719" y="1464469"/>
            <a:ext cx="4536281" cy="2686050"/>
          </a:xfrm>
          <a:prstGeom prst="rect">
            <a:avLst/>
          </a:prstGeom>
          <a:blipFill>
            <a:blip r:embed="rId4" cstate="print"/>
            <a:stretch>
              <a:fillRect/>
            </a:stretch>
          </a:blipFill>
        </p:spPr>
        <p:txBody>
          <a:bodyPr wrap="square" lIns="0" tIns="0" rIns="0" bIns="0" rtlCol="0"/>
          <a:lstStyle/>
          <a:p>
            <a:endParaRPr sz="1050" dirty="0"/>
          </a:p>
        </p:txBody>
      </p:sp>
    </p:spTree>
    <p:extLst>
      <p:ext uri="{BB962C8B-B14F-4D97-AF65-F5344CB8AC3E}">
        <p14:creationId xmlns:p14="http://schemas.microsoft.com/office/powerpoint/2010/main" val="2484529479"/>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5" name="object 5"/>
          <p:cNvSpPr txBox="1"/>
          <p:nvPr/>
        </p:nvSpPr>
        <p:spPr>
          <a:xfrm>
            <a:off x="3633257" y="4993361"/>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p:nvPr/>
        </p:nvSpPr>
        <p:spPr>
          <a:xfrm>
            <a:off x="459509" y="1728118"/>
            <a:ext cx="362902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Segregate</a:t>
            </a:r>
            <a:r>
              <a:rPr sz="1800" spc="-70" dirty="0">
                <a:solidFill>
                  <a:srgbClr val="595959"/>
                </a:solidFill>
                <a:latin typeface="Arial MT"/>
                <a:cs typeface="Arial MT"/>
              </a:rPr>
              <a:t> </a:t>
            </a:r>
            <a:r>
              <a:rPr sz="1800" spc="-45" dirty="0">
                <a:solidFill>
                  <a:srgbClr val="595959"/>
                </a:solidFill>
                <a:latin typeface="Arial MT"/>
                <a:cs typeface="Arial MT"/>
              </a:rPr>
              <a:t>Your</a:t>
            </a:r>
            <a:r>
              <a:rPr sz="1800" spc="-30" dirty="0">
                <a:solidFill>
                  <a:srgbClr val="595959"/>
                </a:solidFill>
                <a:latin typeface="Arial MT"/>
                <a:cs typeface="Arial MT"/>
              </a:rPr>
              <a:t> </a:t>
            </a:r>
            <a:r>
              <a:rPr sz="1800" spc="-5" dirty="0">
                <a:solidFill>
                  <a:srgbClr val="595959"/>
                </a:solidFill>
                <a:latin typeface="Arial MT"/>
                <a:cs typeface="Arial MT"/>
              </a:rPr>
              <a:t>Network</a:t>
            </a:r>
            <a:r>
              <a:rPr sz="1800" spc="-35" dirty="0">
                <a:solidFill>
                  <a:srgbClr val="595959"/>
                </a:solidFill>
                <a:latin typeface="Arial MT"/>
                <a:cs typeface="Arial MT"/>
              </a:rPr>
              <a:t> </a:t>
            </a:r>
            <a:r>
              <a:rPr sz="1800" dirty="0">
                <a:solidFill>
                  <a:srgbClr val="595959"/>
                </a:solidFill>
                <a:latin typeface="Arial MT"/>
                <a:cs typeface="Arial MT"/>
              </a:rPr>
              <a:t>(Continue)</a:t>
            </a:r>
            <a:endParaRPr sz="1800">
              <a:latin typeface="Arial MT"/>
              <a:cs typeface="Arial MT"/>
            </a:endParaRPr>
          </a:p>
        </p:txBody>
      </p:sp>
      <p:sp>
        <p:nvSpPr>
          <p:cNvPr id="4" name="object 4"/>
          <p:cNvSpPr txBox="1"/>
          <p:nvPr/>
        </p:nvSpPr>
        <p:spPr>
          <a:xfrm>
            <a:off x="656569" y="2865449"/>
            <a:ext cx="3569335" cy="1740798"/>
          </a:xfrm>
          <a:prstGeom prst="rect">
            <a:avLst/>
          </a:prstGeom>
        </p:spPr>
        <p:txBody>
          <a:bodyPr vert="horz" wrap="square" lIns="0" tIns="12700" rIns="0" bIns="0" rtlCol="0">
            <a:spAutoFit/>
          </a:bodyPr>
          <a:lstStyle/>
          <a:p>
            <a:pPr marL="348606" marR="8890" indent="-336542" algn="just">
              <a:lnSpc>
                <a:spcPct val="116100"/>
              </a:lnSpc>
              <a:spcBef>
                <a:spcPts val="100"/>
              </a:spcBef>
              <a:buChar char="●"/>
              <a:tabLst>
                <a:tab pos="349241" algn="l"/>
              </a:tabLst>
            </a:pPr>
            <a:r>
              <a:rPr spc="-5" dirty="0">
                <a:latin typeface="Arial MT"/>
                <a:cs typeface="Arial MT"/>
              </a:rPr>
              <a:t>Segmentation</a:t>
            </a:r>
            <a:r>
              <a:rPr dirty="0">
                <a:latin typeface="Arial MT"/>
                <a:cs typeface="Arial MT"/>
              </a:rPr>
              <a:t> </a:t>
            </a:r>
            <a:r>
              <a:rPr spc="-5" dirty="0">
                <a:latin typeface="Arial MT"/>
                <a:cs typeface="Arial MT"/>
              </a:rPr>
              <a:t>is</a:t>
            </a:r>
            <a:r>
              <a:rPr dirty="0">
                <a:latin typeface="Arial MT"/>
                <a:cs typeface="Arial MT"/>
              </a:rPr>
              <a:t> </a:t>
            </a:r>
            <a:r>
              <a:rPr spc="-5" dirty="0">
                <a:latin typeface="Arial MT"/>
                <a:cs typeface="Arial MT"/>
              </a:rPr>
              <a:t>also</a:t>
            </a:r>
            <a:r>
              <a:rPr dirty="0">
                <a:latin typeface="Arial MT"/>
                <a:cs typeface="Arial MT"/>
              </a:rPr>
              <a:t> </a:t>
            </a:r>
            <a:r>
              <a:rPr spc="-5" dirty="0">
                <a:latin typeface="Arial MT"/>
                <a:cs typeface="Arial MT"/>
              </a:rPr>
              <a:t>useful</a:t>
            </a:r>
            <a:r>
              <a:rPr dirty="0">
                <a:latin typeface="Arial MT"/>
                <a:cs typeface="Arial MT"/>
              </a:rPr>
              <a:t> </a:t>
            </a:r>
            <a:r>
              <a:rPr spc="-5" dirty="0">
                <a:latin typeface="Arial MT"/>
                <a:cs typeface="Arial MT"/>
              </a:rPr>
              <a:t>in</a:t>
            </a:r>
            <a:r>
              <a:rPr dirty="0">
                <a:latin typeface="Arial MT"/>
                <a:cs typeface="Arial MT"/>
              </a:rPr>
              <a:t> </a:t>
            </a:r>
            <a:r>
              <a:rPr spc="-5" dirty="0">
                <a:latin typeface="Arial MT"/>
                <a:cs typeface="Arial MT"/>
              </a:rPr>
              <a:t>data </a:t>
            </a:r>
            <a:r>
              <a:rPr dirty="0">
                <a:latin typeface="Arial MT"/>
                <a:cs typeface="Arial MT"/>
              </a:rPr>
              <a:t> classification</a:t>
            </a:r>
            <a:r>
              <a:rPr spc="-15"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data</a:t>
            </a:r>
            <a:r>
              <a:rPr spc="-10" dirty="0">
                <a:latin typeface="Arial MT"/>
                <a:cs typeface="Arial MT"/>
              </a:rPr>
              <a:t> </a:t>
            </a:r>
            <a:r>
              <a:rPr spc="-5" dirty="0">
                <a:latin typeface="Arial MT"/>
                <a:cs typeface="Arial MT"/>
              </a:rPr>
              <a:t>protection.</a:t>
            </a:r>
            <a:endParaRPr>
              <a:latin typeface="Arial MT"/>
              <a:cs typeface="Arial MT"/>
            </a:endParaRPr>
          </a:p>
          <a:p>
            <a:pPr marL="348606" marR="8890" indent="-336542" algn="just">
              <a:lnSpc>
                <a:spcPct val="116100"/>
              </a:lnSpc>
              <a:buChar char="●"/>
              <a:tabLst>
                <a:tab pos="349241" algn="l"/>
              </a:tabLst>
            </a:pPr>
            <a:r>
              <a:rPr spc="-10" dirty="0">
                <a:latin typeface="Arial MT"/>
                <a:cs typeface="Arial MT"/>
              </a:rPr>
              <a:t>Virtualization </a:t>
            </a:r>
            <a:r>
              <a:rPr spc="-5" dirty="0">
                <a:latin typeface="Arial MT"/>
                <a:cs typeface="Arial MT"/>
              </a:rPr>
              <a:t>is another way to </a:t>
            </a:r>
            <a:r>
              <a:rPr dirty="0">
                <a:latin typeface="Arial MT"/>
                <a:cs typeface="Arial MT"/>
              </a:rPr>
              <a:t>segment </a:t>
            </a:r>
            <a:r>
              <a:rPr spc="5" dirty="0">
                <a:latin typeface="Arial MT"/>
                <a:cs typeface="Arial MT"/>
              </a:rPr>
              <a:t> </a:t>
            </a:r>
            <a:r>
              <a:rPr dirty="0">
                <a:latin typeface="Arial MT"/>
                <a:cs typeface="Arial MT"/>
              </a:rPr>
              <a:t>a</a:t>
            </a:r>
            <a:r>
              <a:rPr spc="-10" dirty="0">
                <a:latin typeface="Arial MT"/>
                <a:cs typeface="Arial MT"/>
              </a:rPr>
              <a:t> </a:t>
            </a:r>
            <a:r>
              <a:rPr spc="-5" dirty="0">
                <a:latin typeface="Arial MT"/>
                <a:cs typeface="Arial MT"/>
              </a:rPr>
              <a:t>network.</a:t>
            </a:r>
            <a:endParaRPr>
              <a:latin typeface="Arial MT"/>
              <a:cs typeface="Arial MT"/>
            </a:endParaRPr>
          </a:p>
          <a:p>
            <a:pPr marL="348606" marR="5080" indent="-336542" algn="just">
              <a:lnSpc>
                <a:spcPct val="116100"/>
              </a:lnSpc>
              <a:buChar char="●"/>
              <a:tabLst>
                <a:tab pos="349241" algn="l"/>
              </a:tabLst>
            </a:pPr>
            <a:r>
              <a:rPr spc="-5" dirty="0">
                <a:latin typeface="Arial MT"/>
                <a:cs typeface="Arial MT"/>
              </a:rPr>
              <a:t>Segmentation</a:t>
            </a:r>
            <a:r>
              <a:rPr dirty="0">
                <a:latin typeface="Arial MT"/>
                <a:cs typeface="Arial MT"/>
              </a:rPr>
              <a:t> </a:t>
            </a:r>
            <a:r>
              <a:rPr spc="-5" dirty="0">
                <a:latin typeface="Arial MT"/>
                <a:cs typeface="Arial MT"/>
              </a:rPr>
              <a:t>limits</a:t>
            </a:r>
            <a:r>
              <a:rPr dirty="0">
                <a:latin typeface="Arial MT"/>
                <a:cs typeface="Arial MT"/>
              </a:rPr>
              <a:t> </a:t>
            </a:r>
            <a:r>
              <a:rPr spc="-5" dirty="0">
                <a:latin typeface="Arial MT"/>
                <a:cs typeface="Arial MT"/>
              </a:rPr>
              <a:t>the</a:t>
            </a:r>
            <a:r>
              <a:rPr spc="380" dirty="0">
                <a:latin typeface="Arial MT"/>
                <a:cs typeface="Arial MT"/>
              </a:rPr>
              <a:t> </a:t>
            </a:r>
            <a:r>
              <a:rPr spc="-5" dirty="0">
                <a:latin typeface="Arial MT"/>
                <a:cs typeface="Arial MT"/>
              </a:rPr>
              <a:t>potential </a:t>
            </a:r>
            <a:r>
              <a:rPr dirty="0">
                <a:latin typeface="Arial MT"/>
                <a:cs typeface="Arial MT"/>
              </a:rPr>
              <a:t> </a:t>
            </a:r>
            <a:r>
              <a:rPr spc="-5" dirty="0">
                <a:latin typeface="Arial MT"/>
                <a:cs typeface="Arial MT"/>
              </a:rPr>
              <a:t>damage of </a:t>
            </a:r>
            <a:r>
              <a:rPr dirty="0">
                <a:latin typeface="Arial MT"/>
                <a:cs typeface="Arial MT"/>
              </a:rPr>
              <a:t>a compromise </a:t>
            </a:r>
            <a:r>
              <a:rPr spc="-5" dirty="0">
                <a:latin typeface="Arial MT"/>
                <a:cs typeface="Arial MT"/>
              </a:rPr>
              <a:t>to whatever is </a:t>
            </a:r>
            <a:r>
              <a:rPr dirty="0">
                <a:latin typeface="Arial MT"/>
                <a:cs typeface="Arial MT"/>
              </a:rPr>
              <a:t> </a:t>
            </a:r>
            <a:r>
              <a:rPr spc="-5" dirty="0">
                <a:latin typeface="Arial MT"/>
                <a:cs typeface="Arial MT"/>
              </a:rPr>
              <a:t>in</a:t>
            </a:r>
            <a:r>
              <a:rPr spc="-10" dirty="0">
                <a:latin typeface="Arial MT"/>
                <a:cs typeface="Arial MT"/>
              </a:rPr>
              <a:t> </a:t>
            </a:r>
            <a:r>
              <a:rPr spc="-5" dirty="0">
                <a:latin typeface="Arial MT"/>
                <a:cs typeface="Arial MT"/>
              </a:rPr>
              <a:t>that one</a:t>
            </a:r>
            <a:r>
              <a:rPr spc="-10" dirty="0">
                <a:latin typeface="Arial MT"/>
                <a:cs typeface="Arial MT"/>
              </a:rPr>
              <a:t> </a:t>
            </a:r>
            <a:r>
              <a:rPr dirty="0">
                <a:latin typeface="Arial MT"/>
                <a:cs typeface="Arial MT"/>
              </a:rPr>
              <a:t>zone.</a:t>
            </a:r>
            <a:endParaRPr>
              <a:latin typeface="Arial MT"/>
              <a:cs typeface="Arial MT"/>
            </a:endParaRPr>
          </a:p>
        </p:txBody>
      </p:sp>
      <p:pic>
        <p:nvPicPr>
          <p:cNvPr id="6" name="object 2">
            <a:extLst>
              <a:ext uri="{FF2B5EF4-FFF2-40B4-BE49-F238E27FC236}">
                <a16:creationId xmlns:a16="http://schemas.microsoft.com/office/drawing/2014/main" id="{20A2B70B-E7F2-4DB0-BEEE-4C985978445E}"/>
              </a:ext>
            </a:extLst>
          </p:cNvPr>
          <p:cNvPicPr/>
          <p:nvPr/>
        </p:nvPicPr>
        <p:blipFill>
          <a:blip r:embed="rId2" cstate="print"/>
          <a:stretch>
            <a:fillRect/>
          </a:stretch>
        </p:blipFill>
        <p:spPr>
          <a:xfrm>
            <a:off x="143976" y="161799"/>
            <a:ext cx="774074" cy="311224"/>
          </a:xfrm>
          <a:prstGeom prst="rect">
            <a:avLst/>
          </a:prstGeom>
        </p:spPr>
      </p:pic>
      <p:pic>
        <p:nvPicPr>
          <p:cNvPr id="7" name="object 3">
            <a:extLst>
              <a:ext uri="{FF2B5EF4-FFF2-40B4-BE49-F238E27FC236}">
                <a16:creationId xmlns:a16="http://schemas.microsoft.com/office/drawing/2014/main" id="{2637FB1E-E8CB-4F0A-9497-E82A704CE8EC}"/>
              </a:ext>
            </a:extLst>
          </p:cNvPr>
          <p:cNvPicPr/>
          <p:nvPr/>
        </p:nvPicPr>
        <p:blipFill>
          <a:blip r:embed="rId3" cstate="print"/>
          <a:stretch>
            <a:fillRect/>
          </a:stretch>
        </p:blipFill>
        <p:spPr>
          <a:xfrm>
            <a:off x="8229557" y="161801"/>
            <a:ext cx="791593" cy="311224"/>
          </a:xfrm>
          <a:prstGeom prst="rect">
            <a:avLst/>
          </a:prstGeom>
        </p:spPr>
      </p:pic>
    </p:spTree>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3" name="object 3"/>
          <p:cNvSpPr txBox="1"/>
          <p:nvPr/>
        </p:nvSpPr>
        <p:spPr>
          <a:xfrm>
            <a:off x="459509" y="1728119"/>
            <a:ext cx="3629025" cy="2767424"/>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Segregate</a:t>
            </a:r>
            <a:r>
              <a:rPr sz="1800" spc="-70" dirty="0">
                <a:solidFill>
                  <a:srgbClr val="595959"/>
                </a:solidFill>
                <a:latin typeface="Arial MT"/>
                <a:cs typeface="Arial MT"/>
              </a:rPr>
              <a:t> </a:t>
            </a:r>
            <a:r>
              <a:rPr sz="1800" spc="-45" dirty="0">
                <a:solidFill>
                  <a:srgbClr val="595959"/>
                </a:solidFill>
                <a:latin typeface="Arial MT"/>
                <a:cs typeface="Arial MT"/>
              </a:rPr>
              <a:t>Your</a:t>
            </a:r>
            <a:r>
              <a:rPr sz="1800" spc="-30" dirty="0">
                <a:solidFill>
                  <a:srgbClr val="595959"/>
                </a:solidFill>
                <a:latin typeface="Arial MT"/>
                <a:cs typeface="Arial MT"/>
              </a:rPr>
              <a:t> </a:t>
            </a:r>
            <a:r>
              <a:rPr sz="1800" spc="-5" dirty="0">
                <a:solidFill>
                  <a:srgbClr val="595959"/>
                </a:solidFill>
                <a:latin typeface="Arial MT"/>
                <a:cs typeface="Arial MT"/>
              </a:rPr>
              <a:t>Network</a:t>
            </a:r>
            <a:r>
              <a:rPr sz="1800" spc="-35" dirty="0">
                <a:solidFill>
                  <a:srgbClr val="595959"/>
                </a:solidFill>
                <a:latin typeface="Arial MT"/>
                <a:cs typeface="Arial MT"/>
              </a:rPr>
              <a:t> </a:t>
            </a:r>
            <a:r>
              <a:rPr sz="1800" dirty="0">
                <a:solidFill>
                  <a:srgbClr val="595959"/>
                </a:solidFill>
                <a:latin typeface="Arial MT"/>
                <a:cs typeface="Arial MT"/>
              </a:rPr>
              <a:t>(Continue)</a:t>
            </a:r>
            <a:endParaRPr sz="1800">
              <a:latin typeface="Arial MT"/>
              <a:cs typeface="Arial MT"/>
            </a:endParaRPr>
          </a:p>
          <a:p>
            <a:pPr>
              <a:spcBef>
                <a:spcPts val="20"/>
              </a:spcBef>
            </a:pPr>
            <a:endParaRPr sz="2700">
              <a:latin typeface="Arial MT"/>
              <a:cs typeface="Arial MT"/>
            </a:endParaRPr>
          </a:p>
          <a:p>
            <a:pPr marL="545451" indent="-336542">
              <a:buChar char="●"/>
              <a:tabLst>
                <a:tab pos="545451" algn="l"/>
                <a:tab pos="546086" algn="l"/>
              </a:tabLst>
            </a:pPr>
            <a:r>
              <a:rPr spc="-20" dirty="0">
                <a:latin typeface="Arial MT"/>
                <a:cs typeface="Arial MT"/>
              </a:rPr>
              <a:t>Types</a:t>
            </a:r>
            <a:r>
              <a:rPr spc="-25" dirty="0">
                <a:latin typeface="Arial MT"/>
                <a:cs typeface="Arial MT"/>
              </a:rPr>
              <a:t> </a:t>
            </a:r>
            <a:r>
              <a:rPr spc="-5" dirty="0">
                <a:latin typeface="Arial MT"/>
                <a:cs typeface="Arial MT"/>
              </a:rPr>
              <a:t>of</a:t>
            </a:r>
            <a:r>
              <a:rPr spc="-20" dirty="0">
                <a:latin typeface="Arial MT"/>
                <a:cs typeface="Arial MT"/>
              </a:rPr>
              <a:t> </a:t>
            </a:r>
            <a:r>
              <a:rPr spc="-5" dirty="0">
                <a:latin typeface="Arial MT"/>
                <a:cs typeface="Arial MT"/>
              </a:rPr>
              <a:t>Network</a:t>
            </a:r>
            <a:r>
              <a:rPr spc="-20" dirty="0">
                <a:latin typeface="Arial MT"/>
                <a:cs typeface="Arial MT"/>
              </a:rPr>
              <a:t> </a:t>
            </a:r>
            <a:r>
              <a:rPr spc="-5" dirty="0">
                <a:latin typeface="Arial MT"/>
                <a:cs typeface="Arial MT"/>
              </a:rPr>
              <a:t>Segments:</a:t>
            </a:r>
            <a:endParaRPr>
              <a:latin typeface="Arial MT"/>
              <a:cs typeface="Arial MT"/>
            </a:endParaRPr>
          </a:p>
          <a:p>
            <a:pPr>
              <a:spcBef>
                <a:spcPts val="30"/>
              </a:spcBef>
              <a:buFont typeface="Arial MT"/>
              <a:buChar char="●"/>
            </a:pPr>
            <a:endParaRPr sz="1600">
              <a:latin typeface="Arial MT"/>
              <a:cs typeface="Arial MT"/>
            </a:endParaRPr>
          </a:p>
          <a:p>
            <a:pPr marL="1002640" lvl="1" indent="-336542">
              <a:buChar char="○"/>
              <a:tabLst>
                <a:tab pos="1002640" algn="l"/>
                <a:tab pos="1003275" algn="l"/>
              </a:tabLst>
            </a:pPr>
            <a:r>
              <a:rPr spc="-5" dirty="0">
                <a:latin typeface="Arial MT"/>
                <a:cs typeface="Arial MT"/>
              </a:rPr>
              <a:t>Public</a:t>
            </a:r>
            <a:r>
              <a:rPr spc="-50" dirty="0">
                <a:latin typeface="Arial MT"/>
                <a:cs typeface="Arial MT"/>
              </a:rPr>
              <a:t> </a:t>
            </a:r>
            <a:r>
              <a:rPr spc="-5" dirty="0">
                <a:latin typeface="Arial MT"/>
                <a:cs typeface="Arial MT"/>
              </a:rPr>
              <a:t>Networks</a:t>
            </a:r>
            <a:endParaRPr>
              <a:latin typeface="Arial MT"/>
              <a:cs typeface="Arial MT"/>
            </a:endParaRPr>
          </a:p>
          <a:p>
            <a:pPr lvl="1">
              <a:spcBef>
                <a:spcPts val="5"/>
              </a:spcBef>
              <a:buFont typeface="Arial MT"/>
              <a:buChar char="○"/>
            </a:pPr>
            <a:endParaRPr sz="1600">
              <a:latin typeface="Arial MT"/>
              <a:cs typeface="Arial MT"/>
            </a:endParaRPr>
          </a:p>
          <a:p>
            <a:pPr marL="1002640" lvl="1" indent="-336542">
              <a:buChar char="○"/>
              <a:tabLst>
                <a:tab pos="1002640" algn="l"/>
                <a:tab pos="1003275" algn="l"/>
              </a:tabLst>
            </a:pPr>
            <a:r>
              <a:rPr spc="-5" dirty="0">
                <a:latin typeface="Arial MT"/>
                <a:cs typeface="Arial MT"/>
              </a:rPr>
              <a:t>Semi-private</a:t>
            </a:r>
            <a:r>
              <a:rPr spc="-50" dirty="0">
                <a:latin typeface="Arial MT"/>
                <a:cs typeface="Arial MT"/>
              </a:rPr>
              <a:t> </a:t>
            </a:r>
            <a:r>
              <a:rPr spc="-5" dirty="0">
                <a:latin typeface="Arial MT"/>
                <a:cs typeface="Arial MT"/>
              </a:rPr>
              <a:t>Networks</a:t>
            </a:r>
            <a:endParaRPr>
              <a:latin typeface="Arial MT"/>
              <a:cs typeface="Arial MT"/>
            </a:endParaRPr>
          </a:p>
          <a:p>
            <a:pPr lvl="1">
              <a:spcBef>
                <a:spcPts val="5"/>
              </a:spcBef>
              <a:buFont typeface="Arial MT"/>
              <a:buChar char="○"/>
            </a:pPr>
            <a:endParaRPr sz="1600">
              <a:latin typeface="Arial MT"/>
              <a:cs typeface="Arial MT"/>
            </a:endParaRPr>
          </a:p>
          <a:p>
            <a:pPr marL="1002640" lvl="1" indent="-336542">
              <a:buChar char="○"/>
              <a:tabLst>
                <a:tab pos="1002640" algn="l"/>
                <a:tab pos="1003275" algn="l"/>
              </a:tabLst>
            </a:pPr>
            <a:r>
              <a:rPr spc="-5" dirty="0">
                <a:latin typeface="Arial MT"/>
                <a:cs typeface="Arial MT"/>
              </a:rPr>
              <a:t>Private</a:t>
            </a:r>
            <a:r>
              <a:rPr spc="-50" dirty="0">
                <a:latin typeface="Arial MT"/>
                <a:cs typeface="Arial MT"/>
              </a:rPr>
              <a:t> </a:t>
            </a:r>
            <a:r>
              <a:rPr spc="-5" dirty="0">
                <a:latin typeface="Arial MT"/>
                <a:cs typeface="Arial MT"/>
              </a:rPr>
              <a:t>Networks</a:t>
            </a:r>
            <a:endParaRPr>
              <a:latin typeface="Arial MT"/>
              <a:cs typeface="Arial MT"/>
            </a:endParaRPr>
          </a:p>
          <a:p>
            <a:pPr lvl="1">
              <a:spcBef>
                <a:spcPts val="5"/>
              </a:spcBef>
              <a:buFont typeface="Arial MT"/>
              <a:buChar char="○"/>
            </a:pPr>
            <a:endParaRPr sz="1600">
              <a:latin typeface="Arial MT"/>
              <a:cs typeface="Arial MT"/>
            </a:endParaRPr>
          </a:p>
          <a:p>
            <a:pPr marL="1002640" lvl="1" indent="-336542">
              <a:buChar char="○"/>
              <a:tabLst>
                <a:tab pos="1002640" algn="l"/>
                <a:tab pos="1003275" algn="l"/>
              </a:tabLst>
            </a:pPr>
            <a:r>
              <a:rPr spc="-5" dirty="0">
                <a:latin typeface="Arial MT"/>
                <a:cs typeface="Arial MT"/>
              </a:rPr>
              <a:t>Demilitarized</a:t>
            </a:r>
            <a:r>
              <a:rPr spc="-35" dirty="0">
                <a:latin typeface="Arial MT"/>
                <a:cs typeface="Arial MT"/>
              </a:rPr>
              <a:t> </a:t>
            </a:r>
            <a:r>
              <a:rPr spc="-5" dirty="0">
                <a:latin typeface="Arial MT"/>
                <a:cs typeface="Arial MT"/>
              </a:rPr>
              <a:t>Zone</a:t>
            </a:r>
            <a:r>
              <a:rPr spc="-35" dirty="0">
                <a:latin typeface="Arial MT"/>
                <a:cs typeface="Arial MT"/>
              </a:rPr>
              <a:t> </a:t>
            </a:r>
            <a:r>
              <a:rPr dirty="0">
                <a:latin typeface="Arial MT"/>
                <a:cs typeface="Arial MT"/>
              </a:rPr>
              <a:t>(DMZ)</a:t>
            </a:r>
            <a:endParaRPr>
              <a:latin typeface="Arial MT"/>
              <a:cs typeface="Arial MT"/>
            </a:endParaRPr>
          </a:p>
        </p:txBody>
      </p:sp>
      <p:sp>
        <p:nvSpPr>
          <p:cNvPr id="4" name="object 4"/>
          <p:cNvSpPr txBox="1"/>
          <p:nvPr/>
        </p:nvSpPr>
        <p:spPr>
          <a:xfrm>
            <a:off x="1113769" y="4610111"/>
            <a:ext cx="3107690" cy="487249"/>
          </a:xfrm>
          <a:prstGeom prst="rect">
            <a:avLst/>
          </a:prstGeom>
        </p:spPr>
        <p:txBody>
          <a:bodyPr vert="horz" wrap="square" lIns="0" tIns="12700" rIns="0" bIns="0" rtlCol="0">
            <a:spAutoFit/>
          </a:bodyPr>
          <a:lstStyle/>
          <a:p>
            <a:pPr marL="348606" marR="5080" indent="-336542">
              <a:lnSpc>
                <a:spcPct val="114599"/>
              </a:lnSpc>
              <a:spcBef>
                <a:spcPts val="100"/>
              </a:spcBef>
              <a:buChar char="○"/>
              <a:tabLst>
                <a:tab pos="347972" algn="l"/>
                <a:tab pos="349241" algn="l"/>
                <a:tab pos="2205300" algn="l"/>
              </a:tabLst>
            </a:pPr>
            <a:r>
              <a:rPr spc="-5" dirty="0">
                <a:latin typeface="Arial MT"/>
                <a:cs typeface="Arial MT"/>
              </a:rPr>
              <a:t>Software-Define</a:t>
            </a:r>
            <a:r>
              <a:rPr dirty="0">
                <a:latin typeface="Arial MT"/>
                <a:cs typeface="Arial MT"/>
              </a:rPr>
              <a:t>d	</a:t>
            </a:r>
            <a:r>
              <a:rPr spc="-5" dirty="0">
                <a:latin typeface="Arial MT"/>
                <a:cs typeface="Arial MT"/>
              </a:rPr>
              <a:t>Networking  </a:t>
            </a:r>
            <a:r>
              <a:rPr dirty="0">
                <a:latin typeface="Arial MT"/>
                <a:cs typeface="Arial MT"/>
              </a:rPr>
              <a:t>(SDN)</a:t>
            </a:r>
            <a:endParaRPr>
              <a:latin typeface="Arial MT"/>
              <a:cs typeface="Arial MT"/>
            </a:endParaRPr>
          </a:p>
        </p:txBody>
      </p:sp>
      <p:sp>
        <p:nvSpPr>
          <p:cNvPr id="5" name="object 5"/>
          <p:cNvSpPr txBox="1"/>
          <p:nvPr/>
        </p:nvSpPr>
        <p:spPr>
          <a:xfrm>
            <a:off x="4645025" y="4841744"/>
            <a:ext cx="4253865"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https://upload.wikimedia.org/wikipedia/commons/thumb/e/e8/VPN_overview-en.svg/330px-VPN_overview-e</a:t>
            </a:r>
            <a:endParaRPr sz="700">
              <a:latin typeface="Arial MT"/>
              <a:cs typeface="Arial MT"/>
            </a:endParaRPr>
          </a:p>
        </p:txBody>
      </p:sp>
      <p:sp>
        <p:nvSpPr>
          <p:cNvPr id="6" name="object 6"/>
          <p:cNvSpPr txBox="1"/>
          <p:nvPr/>
        </p:nvSpPr>
        <p:spPr>
          <a:xfrm>
            <a:off x="3607856" y="4983737"/>
            <a:ext cx="1925955" cy="135935"/>
          </a:xfrm>
          <a:prstGeom prst="rect">
            <a:avLst/>
          </a:prstGeom>
        </p:spPr>
        <p:txBody>
          <a:bodyPr vert="horz" wrap="square" lIns="0" tIns="12700" rIns="0" bIns="0" rtlCol="0">
            <a:spAutoFit/>
          </a:bodyPr>
          <a:lstStyle/>
          <a:p>
            <a:pPr marL="38099">
              <a:spcBef>
                <a:spcPts val="10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15" dirty="0">
                <a:latin typeface="Arial MT"/>
                <a:cs typeface="Arial MT"/>
              </a:rPr>
              <a:t>A</a:t>
            </a:r>
            <a:r>
              <a:rPr sz="1050" spc="-7" baseline="19841" dirty="0">
                <a:solidFill>
                  <a:srgbClr val="595959"/>
                </a:solidFill>
                <a:latin typeface="Arial MT"/>
                <a:cs typeface="Arial MT"/>
              </a:rPr>
              <a:t>n</a:t>
            </a:r>
            <a:r>
              <a:rPr sz="1050" spc="-112" baseline="19841" dirty="0">
                <a:solidFill>
                  <a:srgbClr val="595959"/>
                </a:solidFill>
                <a:latin typeface="Arial MT"/>
                <a:cs typeface="Arial MT"/>
              </a:rPr>
              <a:t>.</a:t>
            </a:r>
            <a:r>
              <a:rPr sz="800" spc="-110" dirty="0">
                <a:latin typeface="Arial MT"/>
                <a:cs typeface="Arial MT"/>
              </a:rPr>
              <a:t>l</a:t>
            </a:r>
            <a:r>
              <a:rPr sz="1050" spc="-375" baseline="19841" dirty="0">
                <a:solidFill>
                  <a:srgbClr val="595959"/>
                </a:solidFill>
                <a:latin typeface="Arial MT"/>
                <a:cs typeface="Arial MT"/>
              </a:rPr>
              <a:t>s</a:t>
            </a:r>
            <a:r>
              <a:rPr sz="800" dirty="0">
                <a:latin typeface="Arial MT"/>
                <a:cs typeface="Arial MT"/>
              </a:rPr>
              <a:t>l</a:t>
            </a:r>
            <a:r>
              <a:rPr sz="800" spc="-155" dirty="0">
                <a:latin typeface="Arial MT"/>
                <a:cs typeface="Arial MT"/>
              </a:rPr>
              <a:t> </a:t>
            </a:r>
            <a:r>
              <a:rPr sz="1050" spc="-300" baseline="19841" dirty="0">
                <a:solidFill>
                  <a:srgbClr val="595959"/>
                </a:solidFill>
                <a:latin typeface="Arial MT"/>
                <a:cs typeface="Arial MT"/>
              </a:rPr>
              <a:t>v</a:t>
            </a:r>
            <a:r>
              <a:rPr sz="800" spc="-70" dirty="0">
                <a:latin typeface="Arial MT"/>
                <a:cs typeface="Arial MT"/>
              </a:rPr>
              <a:t>r</a:t>
            </a:r>
            <a:r>
              <a:rPr sz="1050" spc="-487" baseline="19841" dirty="0">
                <a:solidFill>
                  <a:srgbClr val="595959"/>
                </a:solidFill>
                <a:latin typeface="Arial MT"/>
                <a:cs typeface="Arial MT"/>
              </a:rPr>
              <a:t>g</a:t>
            </a:r>
            <a:r>
              <a:rPr sz="800" dirty="0">
                <a:latin typeface="Arial MT"/>
                <a:cs typeface="Arial MT"/>
              </a:rPr>
              <a:t>i</a:t>
            </a:r>
            <a:r>
              <a:rPr sz="800" spc="-305" dirty="0">
                <a:latin typeface="Arial MT"/>
                <a:cs typeface="Arial MT"/>
              </a:rPr>
              <a:t>g</a:t>
            </a:r>
            <a:r>
              <a:rPr sz="1050" spc="-7" baseline="19841" dirty="0">
                <a:solidFill>
                  <a:srgbClr val="595959"/>
                </a:solidFill>
                <a:latin typeface="Arial MT"/>
                <a:cs typeface="Arial MT"/>
              </a:rPr>
              <a:t>.</a:t>
            </a:r>
            <a:r>
              <a:rPr sz="1050" spc="-427" baseline="19841" dirty="0">
                <a:solidFill>
                  <a:srgbClr val="595959"/>
                </a:solidFill>
                <a:latin typeface="Arial MT"/>
                <a:cs typeface="Arial MT"/>
              </a:rPr>
              <a:t>p</a:t>
            </a:r>
            <a:r>
              <a:rPr sz="800" spc="-165" dirty="0">
                <a:latin typeface="Arial MT"/>
                <a:cs typeface="Arial MT"/>
              </a:rPr>
              <a:t>h</a:t>
            </a:r>
            <a:r>
              <a:rPr sz="1050" spc="-345" baseline="19841" dirty="0">
                <a:solidFill>
                  <a:srgbClr val="595959"/>
                </a:solidFill>
                <a:latin typeface="Arial MT"/>
                <a:cs typeface="Arial MT"/>
              </a:rPr>
              <a:t>n</a:t>
            </a:r>
            <a:r>
              <a:rPr sz="800" dirty="0">
                <a:latin typeface="Arial MT"/>
                <a:cs typeface="Arial MT"/>
              </a:rPr>
              <a:t>t</a:t>
            </a:r>
            <a:r>
              <a:rPr sz="800" spc="-400" dirty="0">
                <a:latin typeface="Arial MT"/>
                <a:cs typeface="Arial MT"/>
              </a:rPr>
              <a:t>s</a:t>
            </a:r>
            <a:r>
              <a:rPr sz="1050" baseline="19841" dirty="0">
                <a:solidFill>
                  <a:srgbClr val="595959"/>
                </a:solidFill>
                <a:latin typeface="Arial MT"/>
                <a:cs typeface="Arial MT"/>
              </a:rPr>
              <a:t>g</a:t>
            </a:r>
            <a:r>
              <a:rPr sz="1050" spc="44" baseline="19841" dirty="0">
                <a:solidFill>
                  <a:srgbClr val="595959"/>
                </a:solidFill>
                <a:latin typeface="Arial MT"/>
                <a:cs typeface="Arial MT"/>
              </a:rPr>
              <a:t> </a:t>
            </a:r>
            <a:r>
              <a:rPr sz="800" dirty="0">
                <a:latin typeface="Arial MT"/>
                <a:cs typeface="Arial MT"/>
              </a:rPr>
              <a:t>reserved.</a:t>
            </a:r>
            <a:endParaRPr sz="800">
              <a:latin typeface="Arial MT"/>
              <a:cs typeface="Arial MT"/>
            </a:endParaRPr>
          </a:p>
        </p:txBody>
      </p:sp>
      <p:pic>
        <p:nvPicPr>
          <p:cNvPr id="7" name="object 7"/>
          <p:cNvPicPr/>
          <p:nvPr/>
        </p:nvPicPr>
        <p:blipFill>
          <a:blip r:embed="rId2" cstate="print"/>
          <a:stretch>
            <a:fillRect/>
          </a:stretch>
        </p:blipFill>
        <p:spPr>
          <a:xfrm>
            <a:off x="4586753" y="1354899"/>
            <a:ext cx="4557247" cy="2278624"/>
          </a:xfrm>
          <a:prstGeom prst="rect">
            <a:avLst/>
          </a:prstGeom>
        </p:spPr>
      </p:pic>
      <p:pic>
        <p:nvPicPr>
          <p:cNvPr id="8" name="object 2">
            <a:extLst>
              <a:ext uri="{FF2B5EF4-FFF2-40B4-BE49-F238E27FC236}">
                <a16:creationId xmlns:a16="http://schemas.microsoft.com/office/drawing/2014/main" id="{EFF6BAED-5143-4CA9-9CCC-AD6D51EA0E50}"/>
              </a:ext>
            </a:extLst>
          </p:cNvPr>
          <p:cNvPicPr/>
          <p:nvPr/>
        </p:nvPicPr>
        <p:blipFill>
          <a:blip r:embed="rId3"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0D66A77E-0B0E-44E0-9F40-3B60F3EC4916}"/>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810845"/>
            <a:ext cx="4959350" cy="312906"/>
          </a:xfrm>
          <a:prstGeom prst="rect">
            <a:avLst/>
          </a:prstGeom>
        </p:spPr>
        <p:txBody>
          <a:bodyPr vert="horz" wrap="square" lIns="0" tIns="43180" rIns="0" bIns="0" rtlCol="0">
            <a:spAutoFit/>
          </a:bodyPr>
          <a:lstStyle/>
          <a:p>
            <a:pPr marL="1024229">
              <a:spcBef>
                <a:spcPts val="340"/>
              </a:spcBef>
            </a:pPr>
            <a:r>
              <a:rPr sz="700" spc="-10" dirty="0">
                <a:solidFill>
                  <a:srgbClr val="595959"/>
                </a:solidFill>
                <a:latin typeface="Arial MT"/>
                <a:cs typeface="Arial MT"/>
                <a:hlinkClick r:id="rId2"/>
              </a:rPr>
              <a:t>https://www.websense.com/content/support/library/deployctr/v78/images/na_multiple_segments.png</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345488" y="1728118"/>
            <a:ext cx="385508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Place</a:t>
            </a:r>
            <a:r>
              <a:rPr sz="1800" spc="-60" dirty="0">
                <a:solidFill>
                  <a:srgbClr val="595959"/>
                </a:solidFill>
                <a:latin typeface="Arial MT"/>
                <a:cs typeface="Arial MT"/>
              </a:rPr>
              <a:t> </a:t>
            </a:r>
            <a:r>
              <a:rPr sz="1800" spc="-45" dirty="0">
                <a:solidFill>
                  <a:srgbClr val="595959"/>
                </a:solidFill>
                <a:latin typeface="Arial MT"/>
                <a:cs typeface="Arial MT"/>
              </a:rPr>
              <a:t>Your</a:t>
            </a:r>
            <a:r>
              <a:rPr sz="1800" spc="-25" dirty="0">
                <a:solidFill>
                  <a:srgbClr val="595959"/>
                </a:solidFill>
                <a:latin typeface="Arial MT"/>
                <a:cs typeface="Arial MT"/>
              </a:rPr>
              <a:t> </a:t>
            </a:r>
            <a:r>
              <a:rPr sz="1800" spc="-5" dirty="0">
                <a:solidFill>
                  <a:srgbClr val="595959"/>
                </a:solidFill>
                <a:latin typeface="Arial MT"/>
                <a:cs typeface="Arial MT"/>
              </a:rPr>
              <a:t>Security</a:t>
            </a:r>
            <a:r>
              <a:rPr sz="1800" spc="-30" dirty="0">
                <a:solidFill>
                  <a:srgbClr val="595959"/>
                </a:solidFill>
                <a:latin typeface="Arial MT"/>
                <a:cs typeface="Arial MT"/>
              </a:rPr>
              <a:t> </a:t>
            </a:r>
            <a:r>
              <a:rPr sz="1800" spc="-5" dirty="0">
                <a:solidFill>
                  <a:srgbClr val="595959"/>
                </a:solidFill>
                <a:latin typeface="Arial MT"/>
                <a:cs typeface="Arial MT"/>
              </a:rPr>
              <a:t>Devices</a:t>
            </a:r>
            <a:r>
              <a:rPr sz="1800" spc="-25" dirty="0">
                <a:solidFill>
                  <a:srgbClr val="595959"/>
                </a:solidFill>
                <a:latin typeface="Arial MT"/>
                <a:cs typeface="Arial MT"/>
              </a:rPr>
              <a:t> </a:t>
            </a:r>
            <a:r>
              <a:rPr sz="1800" spc="-5" dirty="0">
                <a:solidFill>
                  <a:srgbClr val="595959"/>
                </a:solidFill>
                <a:latin typeface="Arial MT"/>
                <a:cs typeface="Arial MT"/>
              </a:rPr>
              <a:t>Correctly</a:t>
            </a:r>
            <a:endParaRPr sz="1800">
              <a:latin typeface="Arial MT"/>
              <a:cs typeface="Arial MT"/>
            </a:endParaRPr>
          </a:p>
        </p:txBody>
      </p:sp>
      <p:sp>
        <p:nvSpPr>
          <p:cNvPr id="5" name="object 5"/>
          <p:cNvSpPr txBox="1"/>
          <p:nvPr/>
        </p:nvSpPr>
        <p:spPr>
          <a:xfrm>
            <a:off x="656569" y="2989273"/>
            <a:ext cx="3569335" cy="149085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As </a:t>
            </a:r>
            <a:r>
              <a:rPr dirty="0">
                <a:latin typeface="Arial MT"/>
                <a:cs typeface="Arial MT"/>
              </a:rPr>
              <a:t>you </a:t>
            </a:r>
            <a:r>
              <a:rPr spc="-5" dirty="0">
                <a:latin typeface="Arial MT"/>
                <a:cs typeface="Arial MT"/>
              </a:rPr>
              <a:t>design </a:t>
            </a:r>
            <a:r>
              <a:rPr dirty="0">
                <a:latin typeface="Arial MT"/>
                <a:cs typeface="Arial MT"/>
              </a:rPr>
              <a:t>your </a:t>
            </a:r>
            <a:r>
              <a:rPr spc="-5" dirty="0">
                <a:latin typeface="Arial MT"/>
                <a:cs typeface="Arial MT"/>
              </a:rPr>
              <a:t>network </a:t>
            </a:r>
            <a:r>
              <a:rPr dirty="0">
                <a:latin typeface="Arial MT"/>
                <a:cs typeface="Arial MT"/>
              </a:rPr>
              <a:t>segregation </a:t>
            </a:r>
            <a:r>
              <a:rPr spc="-375" dirty="0">
                <a:latin typeface="Arial MT"/>
                <a:cs typeface="Arial MT"/>
              </a:rPr>
              <a:t> </a:t>
            </a:r>
            <a:r>
              <a:rPr spc="-15" dirty="0">
                <a:latin typeface="Arial MT"/>
                <a:cs typeface="Arial MT"/>
              </a:rPr>
              <a:t>strategy,</a:t>
            </a:r>
            <a:r>
              <a:rPr spc="254" dirty="0">
                <a:latin typeface="Arial MT"/>
                <a:cs typeface="Arial MT"/>
              </a:rPr>
              <a:t> </a:t>
            </a:r>
            <a:r>
              <a:rPr dirty="0">
                <a:latin typeface="Arial MT"/>
                <a:cs typeface="Arial MT"/>
              </a:rPr>
              <a:t>you</a:t>
            </a:r>
            <a:r>
              <a:rPr spc="265" dirty="0">
                <a:latin typeface="Arial MT"/>
                <a:cs typeface="Arial MT"/>
              </a:rPr>
              <a:t> </a:t>
            </a:r>
            <a:r>
              <a:rPr spc="-5" dirty="0">
                <a:latin typeface="Arial MT"/>
                <a:cs typeface="Arial MT"/>
              </a:rPr>
              <a:t>need</a:t>
            </a:r>
            <a:r>
              <a:rPr spc="265" dirty="0">
                <a:latin typeface="Arial MT"/>
                <a:cs typeface="Arial MT"/>
              </a:rPr>
              <a:t> </a:t>
            </a:r>
            <a:r>
              <a:rPr spc="-5" dirty="0">
                <a:latin typeface="Arial MT"/>
                <a:cs typeface="Arial MT"/>
              </a:rPr>
              <a:t>to</a:t>
            </a:r>
            <a:r>
              <a:rPr spc="254" dirty="0">
                <a:latin typeface="Arial MT"/>
                <a:cs typeface="Arial MT"/>
              </a:rPr>
              <a:t> </a:t>
            </a:r>
            <a:r>
              <a:rPr spc="-5" dirty="0">
                <a:latin typeface="Arial MT"/>
                <a:cs typeface="Arial MT"/>
              </a:rPr>
              <a:t>determine</a:t>
            </a:r>
            <a:r>
              <a:rPr spc="265" dirty="0">
                <a:latin typeface="Arial MT"/>
                <a:cs typeface="Arial MT"/>
              </a:rPr>
              <a:t> </a:t>
            </a:r>
            <a:r>
              <a:rPr spc="-5" dirty="0">
                <a:latin typeface="Arial MT"/>
                <a:cs typeface="Arial MT"/>
              </a:rPr>
              <a:t>where </a:t>
            </a:r>
            <a:r>
              <a:rPr spc="-375" dirty="0">
                <a:latin typeface="Arial MT"/>
                <a:cs typeface="Arial MT"/>
              </a:rPr>
              <a:t> </a:t>
            </a:r>
            <a:r>
              <a:rPr spc="-5" dirty="0">
                <a:latin typeface="Arial MT"/>
                <a:cs typeface="Arial MT"/>
              </a:rPr>
              <a:t>to</a:t>
            </a:r>
            <a:r>
              <a:rPr spc="-10" dirty="0">
                <a:latin typeface="Arial MT"/>
                <a:cs typeface="Arial MT"/>
              </a:rPr>
              <a:t> </a:t>
            </a:r>
            <a:r>
              <a:rPr spc="-5" dirty="0">
                <a:latin typeface="Arial MT"/>
                <a:cs typeface="Arial MT"/>
              </a:rPr>
              <a:t>place</a:t>
            </a:r>
            <a:r>
              <a:rPr spc="-10" dirty="0">
                <a:latin typeface="Arial MT"/>
                <a:cs typeface="Arial MT"/>
              </a:rPr>
              <a:t> </a:t>
            </a:r>
            <a:r>
              <a:rPr spc="-5" dirty="0">
                <a:latin typeface="Arial MT"/>
                <a:cs typeface="Arial MT"/>
              </a:rPr>
              <a:t>all </a:t>
            </a:r>
            <a:r>
              <a:rPr dirty="0">
                <a:latin typeface="Arial MT"/>
                <a:cs typeface="Arial MT"/>
              </a:rPr>
              <a:t>your</a:t>
            </a:r>
            <a:r>
              <a:rPr spc="-10" dirty="0">
                <a:latin typeface="Arial MT"/>
                <a:cs typeface="Arial MT"/>
              </a:rPr>
              <a:t> </a:t>
            </a:r>
            <a:r>
              <a:rPr spc="-5" dirty="0">
                <a:latin typeface="Arial MT"/>
                <a:cs typeface="Arial MT"/>
              </a:rPr>
              <a:t>devices</a:t>
            </a:r>
            <a:endParaRPr>
              <a:latin typeface="Arial MT"/>
              <a:cs typeface="Arial MT"/>
            </a:endParaRPr>
          </a:p>
          <a:p>
            <a:pPr marL="348606" marR="5715" indent="-336542" algn="just">
              <a:lnSpc>
                <a:spcPct val="116100"/>
              </a:lnSpc>
              <a:buChar char="●"/>
              <a:tabLst>
                <a:tab pos="349241" algn="l"/>
              </a:tabLst>
            </a:pPr>
            <a:r>
              <a:rPr spc="-80" dirty="0">
                <a:latin typeface="Arial MT"/>
                <a:cs typeface="Arial MT"/>
              </a:rPr>
              <a:t>To</a:t>
            </a:r>
            <a:r>
              <a:rPr spc="-75" dirty="0">
                <a:latin typeface="Arial MT"/>
                <a:cs typeface="Arial MT"/>
              </a:rPr>
              <a:t> </a:t>
            </a:r>
            <a:r>
              <a:rPr spc="-5" dirty="0">
                <a:latin typeface="Arial MT"/>
                <a:cs typeface="Arial MT"/>
              </a:rPr>
              <a:t>determine</a:t>
            </a:r>
            <a:r>
              <a:rPr dirty="0">
                <a:latin typeface="Arial MT"/>
                <a:cs typeface="Arial MT"/>
              </a:rPr>
              <a:t> </a:t>
            </a:r>
            <a:r>
              <a:rPr spc="-5" dirty="0">
                <a:latin typeface="Arial MT"/>
                <a:cs typeface="Arial MT"/>
              </a:rPr>
              <a:t>where</a:t>
            </a:r>
            <a:r>
              <a:rPr dirty="0">
                <a:latin typeface="Arial MT"/>
                <a:cs typeface="Arial MT"/>
              </a:rPr>
              <a:t> </a:t>
            </a:r>
            <a:r>
              <a:rPr spc="-5" dirty="0">
                <a:latin typeface="Arial MT"/>
                <a:cs typeface="Arial MT"/>
              </a:rPr>
              <a:t>to</a:t>
            </a:r>
            <a:r>
              <a:rPr dirty="0">
                <a:latin typeface="Arial MT"/>
                <a:cs typeface="Arial MT"/>
              </a:rPr>
              <a:t> </a:t>
            </a:r>
            <a:r>
              <a:rPr spc="-5" dirty="0">
                <a:latin typeface="Arial MT"/>
                <a:cs typeface="Arial MT"/>
              </a:rPr>
              <a:t>place</a:t>
            </a:r>
            <a:r>
              <a:rPr dirty="0">
                <a:latin typeface="Arial MT"/>
                <a:cs typeface="Arial MT"/>
              </a:rPr>
              <a:t> </a:t>
            </a:r>
            <a:r>
              <a:rPr spc="-5" dirty="0">
                <a:latin typeface="Arial MT"/>
                <a:cs typeface="Arial MT"/>
              </a:rPr>
              <a:t>other </a:t>
            </a:r>
            <a:r>
              <a:rPr dirty="0">
                <a:latin typeface="Arial MT"/>
                <a:cs typeface="Arial MT"/>
              </a:rPr>
              <a:t> </a:t>
            </a:r>
            <a:r>
              <a:rPr spc="-5" dirty="0">
                <a:latin typeface="Arial MT"/>
                <a:cs typeface="Arial MT"/>
              </a:rPr>
              <a:t>devices, </a:t>
            </a:r>
            <a:r>
              <a:rPr dirty="0">
                <a:latin typeface="Arial MT"/>
                <a:cs typeface="Arial MT"/>
              </a:rPr>
              <a:t>you </a:t>
            </a:r>
            <a:r>
              <a:rPr spc="-5" dirty="0">
                <a:latin typeface="Arial MT"/>
                <a:cs typeface="Arial MT"/>
              </a:rPr>
              <a:t>need to </a:t>
            </a:r>
            <a:r>
              <a:rPr dirty="0">
                <a:latin typeface="Arial MT"/>
                <a:cs typeface="Arial MT"/>
              </a:rPr>
              <a:t>consider </a:t>
            </a:r>
            <a:r>
              <a:rPr spc="-5" dirty="0">
                <a:latin typeface="Arial MT"/>
                <a:cs typeface="Arial MT"/>
              </a:rPr>
              <a:t>the </a:t>
            </a:r>
            <a:r>
              <a:rPr dirty="0">
                <a:latin typeface="Arial MT"/>
                <a:cs typeface="Arial MT"/>
              </a:rPr>
              <a:t>rest </a:t>
            </a:r>
            <a:r>
              <a:rPr spc="-5" dirty="0">
                <a:latin typeface="Arial MT"/>
                <a:cs typeface="Arial MT"/>
              </a:rPr>
              <a:t>of </a:t>
            </a:r>
            <a:r>
              <a:rPr spc="-375" dirty="0">
                <a:latin typeface="Arial MT"/>
                <a:cs typeface="Arial MT"/>
              </a:rPr>
              <a:t> </a:t>
            </a:r>
            <a:r>
              <a:rPr dirty="0">
                <a:latin typeface="Arial MT"/>
                <a:cs typeface="Arial MT"/>
              </a:rPr>
              <a:t>your</a:t>
            </a:r>
            <a:r>
              <a:rPr spc="-10" dirty="0">
                <a:latin typeface="Arial MT"/>
                <a:cs typeface="Arial MT"/>
              </a:rPr>
              <a:t> </a:t>
            </a:r>
            <a:r>
              <a:rPr spc="-5" dirty="0">
                <a:latin typeface="Arial MT"/>
                <a:cs typeface="Arial MT"/>
              </a:rPr>
              <a:t>network</a:t>
            </a:r>
            <a:r>
              <a:rPr spc="-10" dirty="0">
                <a:latin typeface="Arial MT"/>
                <a:cs typeface="Arial MT"/>
              </a:rPr>
              <a:t> </a:t>
            </a:r>
            <a:r>
              <a:rPr dirty="0">
                <a:latin typeface="Arial MT"/>
                <a:cs typeface="Arial MT"/>
              </a:rPr>
              <a:t>configuration</a:t>
            </a:r>
            <a:endParaRPr>
              <a:latin typeface="Arial MT"/>
              <a:cs typeface="Arial MT"/>
            </a:endParaRPr>
          </a:p>
        </p:txBody>
      </p:sp>
      <p:pic>
        <p:nvPicPr>
          <p:cNvPr id="6" name="object 6"/>
          <p:cNvPicPr/>
          <p:nvPr/>
        </p:nvPicPr>
        <p:blipFill>
          <a:blip r:embed="rId3" cstate="print"/>
          <a:stretch>
            <a:fillRect/>
          </a:stretch>
        </p:blipFill>
        <p:spPr>
          <a:xfrm>
            <a:off x="4657061" y="532742"/>
            <a:ext cx="4428363" cy="3667117"/>
          </a:xfrm>
          <a:prstGeom prst="rect">
            <a:avLst/>
          </a:prstGeom>
        </p:spPr>
      </p:pic>
      <p:pic>
        <p:nvPicPr>
          <p:cNvPr id="7" name="object 2">
            <a:extLst>
              <a:ext uri="{FF2B5EF4-FFF2-40B4-BE49-F238E27FC236}">
                <a16:creationId xmlns:a16="http://schemas.microsoft.com/office/drawing/2014/main" id="{3ECEC236-1412-4A51-9C0D-B16B116655A6}"/>
              </a:ext>
            </a:extLst>
          </p:cNvPr>
          <p:cNvPicPr/>
          <p:nvPr/>
        </p:nvPicPr>
        <p:blipFill>
          <a:blip r:embed="rId4"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3209B260-071F-4A21-8DC3-FCECA1C2FF99}"/>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7" y="4810845"/>
            <a:ext cx="5291455" cy="312906"/>
          </a:xfrm>
          <a:prstGeom prst="rect">
            <a:avLst/>
          </a:prstGeom>
        </p:spPr>
        <p:txBody>
          <a:bodyPr vert="horz" wrap="square" lIns="0" tIns="43180" rIns="0" bIns="0" rtlCol="0">
            <a:spAutoFit/>
          </a:bodyPr>
          <a:lstStyle/>
          <a:p>
            <a:pPr marL="1049629">
              <a:spcBef>
                <a:spcPts val="340"/>
              </a:spcBef>
            </a:pPr>
            <a:r>
              <a:rPr sz="700" spc="-10" dirty="0">
                <a:solidFill>
                  <a:srgbClr val="595959"/>
                </a:solidFill>
                <a:latin typeface="Arial MT"/>
                <a:cs typeface="Arial MT"/>
              </a:rPr>
              <a:t>https://upload.wikimedia.org/wikipedia/commons/thumb/c/c7/NAT_Concept-en.svg/1200px-NAT_Concept-e</a:t>
            </a:r>
            <a:endParaRPr sz="700">
              <a:latin typeface="Arial MT"/>
              <a:cs typeface="Arial MT"/>
            </a:endParaRPr>
          </a:p>
          <a:p>
            <a:pPr marL="38099">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15" dirty="0">
                <a:latin typeface="Arial MT"/>
                <a:cs typeface="Arial MT"/>
              </a:rPr>
              <a:t>A</a:t>
            </a:r>
            <a:r>
              <a:rPr sz="1050" spc="-7" baseline="19841" dirty="0">
                <a:solidFill>
                  <a:srgbClr val="595959"/>
                </a:solidFill>
                <a:latin typeface="Arial MT"/>
                <a:cs typeface="Arial MT"/>
              </a:rPr>
              <a:t>n</a:t>
            </a:r>
            <a:r>
              <a:rPr sz="1050" spc="-112" baseline="19841" dirty="0">
                <a:solidFill>
                  <a:srgbClr val="595959"/>
                </a:solidFill>
                <a:latin typeface="Arial MT"/>
                <a:cs typeface="Arial MT"/>
              </a:rPr>
              <a:t>.</a:t>
            </a:r>
            <a:r>
              <a:rPr sz="800" spc="-110" dirty="0">
                <a:latin typeface="Arial MT"/>
                <a:cs typeface="Arial MT"/>
              </a:rPr>
              <a:t>l</a:t>
            </a:r>
            <a:r>
              <a:rPr sz="1050" spc="-375" baseline="19841" dirty="0">
                <a:solidFill>
                  <a:srgbClr val="595959"/>
                </a:solidFill>
                <a:latin typeface="Arial MT"/>
                <a:cs typeface="Arial MT"/>
              </a:rPr>
              <a:t>s</a:t>
            </a:r>
            <a:r>
              <a:rPr sz="800" dirty="0">
                <a:latin typeface="Arial MT"/>
                <a:cs typeface="Arial MT"/>
              </a:rPr>
              <a:t>l</a:t>
            </a:r>
            <a:r>
              <a:rPr sz="800" spc="-155" dirty="0">
                <a:latin typeface="Arial MT"/>
                <a:cs typeface="Arial MT"/>
              </a:rPr>
              <a:t> </a:t>
            </a:r>
            <a:r>
              <a:rPr sz="1050" spc="-300" baseline="19841" dirty="0">
                <a:solidFill>
                  <a:srgbClr val="595959"/>
                </a:solidFill>
                <a:latin typeface="Arial MT"/>
                <a:cs typeface="Arial MT"/>
              </a:rPr>
              <a:t>v</a:t>
            </a:r>
            <a:r>
              <a:rPr sz="800" spc="-70" dirty="0">
                <a:latin typeface="Arial MT"/>
                <a:cs typeface="Arial MT"/>
              </a:rPr>
              <a:t>r</a:t>
            </a:r>
            <a:r>
              <a:rPr sz="1050" spc="-487" baseline="19841" dirty="0">
                <a:solidFill>
                  <a:srgbClr val="595959"/>
                </a:solidFill>
                <a:latin typeface="Arial MT"/>
                <a:cs typeface="Arial MT"/>
              </a:rPr>
              <a:t>g</a:t>
            </a:r>
            <a:r>
              <a:rPr sz="800" dirty="0">
                <a:latin typeface="Arial MT"/>
                <a:cs typeface="Arial MT"/>
              </a:rPr>
              <a:t>i</a:t>
            </a:r>
            <a:r>
              <a:rPr sz="800" spc="-305" dirty="0">
                <a:latin typeface="Arial MT"/>
                <a:cs typeface="Arial MT"/>
              </a:rPr>
              <a:t>g</a:t>
            </a:r>
            <a:r>
              <a:rPr sz="1050" spc="-7" baseline="19841" dirty="0">
                <a:solidFill>
                  <a:srgbClr val="595959"/>
                </a:solidFill>
                <a:latin typeface="Arial MT"/>
                <a:cs typeface="Arial MT"/>
              </a:rPr>
              <a:t>.</a:t>
            </a:r>
            <a:r>
              <a:rPr sz="1050" spc="-427" baseline="19841" dirty="0">
                <a:solidFill>
                  <a:srgbClr val="595959"/>
                </a:solidFill>
                <a:latin typeface="Arial MT"/>
                <a:cs typeface="Arial MT"/>
              </a:rPr>
              <a:t>p</a:t>
            </a:r>
            <a:r>
              <a:rPr sz="800" spc="-165" dirty="0">
                <a:latin typeface="Arial MT"/>
                <a:cs typeface="Arial MT"/>
              </a:rPr>
              <a:t>h</a:t>
            </a:r>
            <a:r>
              <a:rPr sz="1050" spc="-345" baseline="19841" dirty="0">
                <a:solidFill>
                  <a:srgbClr val="595959"/>
                </a:solidFill>
                <a:latin typeface="Arial MT"/>
                <a:cs typeface="Arial MT"/>
              </a:rPr>
              <a:t>n</a:t>
            </a:r>
            <a:r>
              <a:rPr sz="800" dirty="0">
                <a:latin typeface="Arial MT"/>
                <a:cs typeface="Arial MT"/>
              </a:rPr>
              <a:t>t</a:t>
            </a:r>
            <a:r>
              <a:rPr sz="800" spc="-400" dirty="0">
                <a:latin typeface="Arial MT"/>
                <a:cs typeface="Arial MT"/>
              </a:rPr>
              <a:t>s</a:t>
            </a:r>
            <a:r>
              <a:rPr sz="1050" baseline="19841" dirty="0">
                <a:solidFill>
                  <a:srgbClr val="595959"/>
                </a:solidFill>
                <a:latin typeface="Arial MT"/>
                <a:cs typeface="Arial MT"/>
              </a:rPr>
              <a:t>g</a:t>
            </a:r>
            <a:r>
              <a:rPr sz="1050" spc="44" baseline="19841" dirty="0">
                <a:solidFill>
                  <a:srgbClr val="595959"/>
                </a:solidFill>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574144" y="1728118"/>
            <a:ext cx="340042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Use</a:t>
            </a:r>
            <a:r>
              <a:rPr sz="1800" spc="-20" dirty="0">
                <a:solidFill>
                  <a:srgbClr val="595959"/>
                </a:solidFill>
                <a:latin typeface="Arial MT"/>
                <a:cs typeface="Arial MT"/>
              </a:rPr>
              <a:t> </a:t>
            </a:r>
            <a:r>
              <a:rPr sz="1800" spc="-5" dirty="0">
                <a:solidFill>
                  <a:srgbClr val="595959"/>
                </a:solidFill>
                <a:latin typeface="Arial MT"/>
                <a:cs typeface="Arial MT"/>
              </a:rPr>
              <a:t>Network</a:t>
            </a:r>
            <a:r>
              <a:rPr sz="1800" spc="-120" dirty="0">
                <a:solidFill>
                  <a:srgbClr val="595959"/>
                </a:solidFill>
                <a:latin typeface="Arial MT"/>
                <a:cs typeface="Arial MT"/>
              </a:rPr>
              <a:t> </a:t>
            </a:r>
            <a:r>
              <a:rPr sz="1800" spc="-5" dirty="0">
                <a:solidFill>
                  <a:srgbClr val="595959"/>
                </a:solidFill>
                <a:latin typeface="Arial MT"/>
                <a:cs typeface="Arial MT"/>
              </a:rPr>
              <a:t>Address</a:t>
            </a:r>
            <a:r>
              <a:rPr sz="1800" spc="-55" dirty="0">
                <a:solidFill>
                  <a:srgbClr val="595959"/>
                </a:solidFill>
                <a:latin typeface="Arial MT"/>
                <a:cs typeface="Arial MT"/>
              </a:rPr>
              <a:t> </a:t>
            </a:r>
            <a:r>
              <a:rPr sz="1800" spc="-10" dirty="0">
                <a:solidFill>
                  <a:srgbClr val="595959"/>
                </a:solidFill>
                <a:latin typeface="Arial MT"/>
                <a:cs typeface="Arial MT"/>
              </a:rPr>
              <a:t>Translation</a:t>
            </a:r>
            <a:endParaRPr sz="1800">
              <a:latin typeface="Arial MT"/>
              <a:cs typeface="Arial MT"/>
            </a:endParaRPr>
          </a:p>
        </p:txBody>
      </p:sp>
      <p:sp>
        <p:nvSpPr>
          <p:cNvPr id="5" name="object 5"/>
          <p:cNvSpPr txBox="1"/>
          <p:nvPr/>
        </p:nvSpPr>
        <p:spPr>
          <a:xfrm>
            <a:off x="656569" y="2741624"/>
            <a:ext cx="3568065" cy="491096"/>
          </a:xfrm>
          <a:prstGeom prst="rect">
            <a:avLst/>
          </a:prstGeom>
        </p:spPr>
        <p:txBody>
          <a:bodyPr vert="horz" wrap="square" lIns="0" tIns="12700" rIns="0" bIns="0" rtlCol="0">
            <a:spAutoFit/>
          </a:bodyPr>
          <a:lstStyle/>
          <a:p>
            <a:pPr marL="348606" marR="5080" indent="-336542">
              <a:lnSpc>
                <a:spcPct val="116100"/>
              </a:lnSpc>
              <a:spcBef>
                <a:spcPts val="100"/>
              </a:spcBef>
              <a:buChar char="●"/>
              <a:tabLst>
                <a:tab pos="347972" algn="l"/>
                <a:tab pos="349241" algn="l"/>
                <a:tab pos="1209645" algn="l"/>
                <a:tab pos="2052269" algn="l"/>
                <a:tab pos="3079038" algn="l"/>
              </a:tabLst>
            </a:pPr>
            <a:r>
              <a:rPr spc="-5" dirty="0">
                <a:latin typeface="Arial MT"/>
                <a:cs typeface="Arial MT"/>
              </a:rPr>
              <a:t>Network	address	translation	</a:t>
            </a:r>
            <a:r>
              <a:rPr spc="-25" dirty="0">
                <a:latin typeface="Arial MT"/>
                <a:cs typeface="Arial MT"/>
              </a:rPr>
              <a:t>(NAT) </a:t>
            </a:r>
            <a:r>
              <a:rPr spc="-375" dirty="0">
                <a:latin typeface="Arial MT"/>
                <a:cs typeface="Arial MT"/>
              </a:rPr>
              <a:t> </a:t>
            </a:r>
            <a:r>
              <a:rPr spc="-5" dirty="0">
                <a:latin typeface="Arial MT"/>
                <a:cs typeface="Arial MT"/>
              </a:rPr>
              <a:t>enables</a:t>
            </a:r>
            <a:r>
              <a:rPr spc="-10" dirty="0">
                <a:latin typeface="Arial MT"/>
                <a:cs typeface="Arial MT"/>
              </a:rPr>
              <a:t> </a:t>
            </a:r>
            <a:r>
              <a:rPr spc="-5" dirty="0">
                <a:latin typeface="Arial MT"/>
                <a:cs typeface="Arial MT"/>
              </a:rPr>
              <a:t>organizations</a:t>
            </a:r>
            <a:r>
              <a:rPr spc="-10" dirty="0">
                <a:latin typeface="Arial MT"/>
                <a:cs typeface="Arial MT"/>
              </a:rPr>
              <a:t> </a:t>
            </a:r>
            <a:r>
              <a:rPr spc="-5" dirty="0">
                <a:latin typeface="Arial MT"/>
                <a:cs typeface="Arial MT"/>
              </a:rPr>
              <a:t>to</a:t>
            </a:r>
            <a:r>
              <a:rPr spc="-10" dirty="0">
                <a:latin typeface="Arial MT"/>
                <a:cs typeface="Arial MT"/>
              </a:rPr>
              <a:t> </a:t>
            </a:r>
            <a:r>
              <a:rPr dirty="0">
                <a:latin typeface="Arial MT"/>
                <a:cs typeface="Arial MT"/>
              </a:rPr>
              <a:t>compensate</a:t>
            </a:r>
            <a:r>
              <a:rPr spc="-10" dirty="0">
                <a:latin typeface="Arial MT"/>
                <a:cs typeface="Arial MT"/>
              </a:rPr>
              <a:t> </a:t>
            </a:r>
            <a:r>
              <a:rPr spc="-5" dirty="0">
                <a:latin typeface="Arial MT"/>
                <a:cs typeface="Arial MT"/>
              </a:rPr>
              <a:t>for</a:t>
            </a:r>
            <a:endParaRPr>
              <a:latin typeface="Arial MT"/>
              <a:cs typeface="Arial MT"/>
            </a:endParaRPr>
          </a:p>
        </p:txBody>
      </p:sp>
      <p:sp>
        <p:nvSpPr>
          <p:cNvPr id="6" name="object 6"/>
          <p:cNvSpPr txBox="1"/>
          <p:nvPr/>
        </p:nvSpPr>
        <p:spPr>
          <a:xfrm>
            <a:off x="992501" y="3236923"/>
            <a:ext cx="1162685" cy="491096"/>
          </a:xfrm>
          <a:prstGeom prst="rect">
            <a:avLst/>
          </a:prstGeom>
        </p:spPr>
        <p:txBody>
          <a:bodyPr vert="horz" wrap="square" lIns="0" tIns="12700" rIns="0" bIns="0" rtlCol="0">
            <a:spAutoFit/>
          </a:bodyPr>
          <a:lstStyle/>
          <a:p>
            <a:pPr marL="12700" marR="5080">
              <a:lnSpc>
                <a:spcPct val="116100"/>
              </a:lnSpc>
              <a:spcBef>
                <a:spcPts val="100"/>
              </a:spcBef>
              <a:tabLst>
                <a:tab pos="516877" algn="l"/>
              </a:tabLst>
            </a:pPr>
            <a:r>
              <a:rPr spc="-5" dirty="0">
                <a:latin typeface="Arial MT"/>
                <a:cs typeface="Arial MT"/>
              </a:rPr>
              <a:t>th</a:t>
            </a:r>
            <a:r>
              <a:rPr dirty="0">
                <a:latin typeface="Arial MT"/>
                <a:cs typeface="Arial MT"/>
              </a:rPr>
              <a:t>e	</a:t>
            </a:r>
            <a:r>
              <a:rPr spc="-5" dirty="0">
                <a:latin typeface="Arial MT"/>
                <a:cs typeface="Arial MT"/>
              </a:rPr>
              <a:t>address  networking.</a:t>
            </a:r>
            <a:endParaRPr>
              <a:latin typeface="Arial MT"/>
              <a:cs typeface="Arial MT"/>
            </a:endParaRPr>
          </a:p>
        </p:txBody>
      </p:sp>
      <p:sp>
        <p:nvSpPr>
          <p:cNvPr id="7" name="object 7"/>
          <p:cNvSpPr txBox="1"/>
          <p:nvPr/>
        </p:nvSpPr>
        <p:spPr>
          <a:xfrm>
            <a:off x="656569" y="3766513"/>
            <a:ext cx="1711325" cy="228268"/>
          </a:xfrm>
          <a:prstGeom prst="rect">
            <a:avLst/>
          </a:prstGeom>
        </p:spPr>
        <p:txBody>
          <a:bodyPr vert="horz" wrap="square" lIns="0" tIns="12700" rIns="0" bIns="0" rtlCol="0">
            <a:spAutoFit/>
          </a:bodyPr>
          <a:lstStyle/>
          <a:p>
            <a:pPr marL="348606" indent="-336542">
              <a:spcBef>
                <a:spcPts val="100"/>
              </a:spcBef>
              <a:buChar char="●"/>
              <a:tabLst>
                <a:tab pos="347972" algn="l"/>
                <a:tab pos="349241" algn="l"/>
                <a:tab pos="930252" algn="l"/>
              </a:tabLst>
            </a:pPr>
            <a:r>
              <a:rPr spc="-5" dirty="0">
                <a:latin typeface="Arial MT"/>
                <a:cs typeface="Arial MT"/>
              </a:rPr>
              <a:t>N</a:t>
            </a:r>
            <a:r>
              <a:rPr spc="-105" dirty="0">
                <a:latin typeface="Arial MT"/>
                <a:cs typeface="Arial MT"/>
              </a:rPr>
              <a:t>A</a:t>
            </a:r>
            <a:r>
              <a:rPr dirty="0">
                <a:latin typeface="Arial MT"/>
                <a:cs typeface="Arial MT"/>
              </a:rPr>
              <a:t>T	</a:t>
            </a:r>
            <a:r>
              <a:rPr spc="-5" dirty="0">
                <a:latin typeface="Arial MT"/>
                <a:cs typeface="Arial MT"/>
              </a:rPr>
              <a:t>translates</a:t>
            </a:r>
            <a:endParaRPr>
              <a:latin typeface="Arial MT"/>
              <a:cs typeface="Arial MT"/>
            </a:endParaRPr>
          </a:p>
        </p:txBody>
      </p:sp>
      <p:sp>
        <p:nvSpPr>
          <p:cNvPr id="8" name="object 8"/>
          <p:cNvSpPr txBox="1"/>
          <p:nvPr/>
        </p:nvSpPr>
        <p:spPr>
          <a:xfrm>
            <a:off x="2387987" y="3271213"/>
            <a:ext cx="1835785" cy="736099"/>
          </a:xfrm>
          <a:prstGeom prst="rect">
            <a:avLst/>
          </a:prstGeom>
        </p:spPr>
        <p:txBody>
          <a:bodyPr vert="horz" wrap="square" lIns="0" tIns="12700" rIns="0" bIns="0" rtlCol="0">
            <a:spAutoFit/>
          </a:bodyPr>
          <a:lstStyle/>
          <a:p>
            <a:pPr marR="5080" algn="r">
              <a:spcBef>
                <a:spcPts val="100"/>
              </a:spcBef>
              <a:tabLst>
                <a:tab pos="1048359" algn="l"/>
                <a:tab pos="1454749" algn="l"/>
              </a:tabLst>
            </a:pPr>
            <a:r>
              <a:rPr spc="-5" dirty="0">
                <a:latin typeface="Arial MT"/>
                <a:cs typeface="Arial MT"/>
              </a:rPr>
              <a:t>deficienc</a:t>
            </a:r>
            <a:r>
              <a:rPr dirty="0">
                <a:latin typeface="Arial MT"/>
                <a:cs typeface="Arial MT"/>
              </a:rPr>
              <a:t>y	</a:t>
            </a:r>
            <a:r>
              <a:rPr spc="-5" dirty="0">
                <a:latin typeface="Arial MT"/>
                <a:cs typeface="Arial MT"/>
              </a:rPr>
              <a:t>o</a:t>
            </a:r>
            <a:r>
              <a:rPr dirty="0">
                <a:latin typeface="Arial MT"/>
                <a:cs typeface="Arial MT"/>
              </a:rPr>
              <a:t>f	</a:t>
            </a:r>
            <a:r>
              <a:rPr spc="-5" dirty="0">
                <a:latin typeface="Arial MT"/>
                <a:cs typeface="Arial MT"/>
              </a:rPr>
              <a:t>IPv4</a:t>
            </a:r>
            <a:endParaRPr>
              <a:latin typeface="Arial MT"/>
              <a:cs typeface="Arial MT"/>
            </a:endParaRPr>
          </a:p>
          <a:p>
            <a:pPr>
              <a:spcBef>
                <a:spcPts val="35"/>
              </a:spcBef>
            </a:pPr>
            <a:endParaRPr sz="1900">
              <a:latin typeface="Arial MT"/>
              <a:cs typeface="Arial MT"/>
            </a:endParaRPr>
          </a:p>
          <a:p>
            <a:pPr marR="21590" algn="r">
              <a:tabLst>
                <a:tab pos="775951" algn="l"/>
              </a:tabLst>
            </a:pPr>
            <a:r>
              <a:rPr spc="-5" dirty="0">
                <a:latin typeface="Arial MT"/>
                <a:cs typeface="Arial MT"/>
              </a:rPr>
              <a:t>private	addresses</a:t>
            </a:r>
            <a:endParaRPr>
              <a:latin typeface="Arial MT"/>
              <a:cs typeface="Arial MT"/>
            </a:endParaRPr>
          </a:p>
        </p:txBody>
      </p:sp>
      <p:sp>
        <p:nvSpPr>
          <p:cNvPr id="9" name="object 9"/>
          <p:cNvSpPr txBox="1"/>
          <p:nvPr/>
        </p:nvSpPr>
        <p:spPr>
          <a:xfrm>
            <a:off x="992500" y="3979874"/>
            <a:ext cx="3233420" cy="741037"/>
          </a:xfrm>
          <a:prstGeom prst="rect">
            <a:avLst/>
          </a:prstGeom>
        </p:spPr>
        <p:txBody>
          <a:bodyPr vert="horz" wrap="square" lIns="0" tIns="12700" rIns="0" bIns="0" rtlCol="0">
            <a:spAutoFit/>
          </a:bodyPr>
          <a:lstStyle/>
          <a:p>
            <a:pPr marL="12700" marR="5080" algn="just">
              <a:lnSpc>
                <a:spcPct val="116100"/>
              </a:lnSpc>
              <a:spcBef>
                <a:spcPts val="100"/>
              </a:spcBef>
            </a:pPr>
            <a:r>
              <a:rPr dirty="0">
                <a:latin typeface="Arial MT"/>
                <a:cs typeface="Arial MT"/>
              </a:rPr>
              <a:t>(internal </a:t>
            </a:r>
            <a:r>
              <a:rPr spc="-5" dirty="0">
                <a:latin typeface="Arial MT"/>
                <a:cs typeface="Arial MT"/>
              </a:rPr>
              <a:t>to </a:t>
            </a:r>
            <a:r>
              <a:rPr dirty="0">
                <a:latin typeface="Arial MT"/>
                <a:cs typeface="Arial MT"/>
              </a:rPr>
              <a:t>a </a:t>
            </a:r>
            <a:r>
              <a:rPr spc="-5" dirty="0">
                <a:latin typeface="Arial MT"/>
                <a:cs typeface="Arial MT"/>
              </a:rPr>
              <a:t>particular organization) into </a:t>
            </a:r>
            <a:r>
              <a:rPr spc="-375" dirty="0">
                <a:latin typeface="Arial MT"/>
                <a:cs typeface="Arial MT"/>
              </a:rPr>
              <a:t> </a:t>
            </a:r>
            <a:r>
              <a:rPr dirty="0">
                <a:latin typeface="Arial MT"/>
                <a:cs typeface="Arial MT"/>
              </a:rPr>
              <a:t>routable </a:t>
            </a:r>
            <a:r>
              <a:rPr spc="-5" dirty="0">
                <a:latin typeface="Arial MT"/>
                <a:cs typeface="Arial MT"/>
              </a:rPr>
              <a:t>addresses on public networks </a:t>
            </a:r>
            <a:r>
              <a:rPr dirty="0">
                <a:latin typeface="Arial MT"/>
                <a:cs typeface="Arial MT"/>
              </a:rPr>
              <a:t> such</a:t>
            </a:r>
            <a:r>
              <a:rPr spc="-10" dirty="0">
                <a:latin typeface="Arial MT"/>
                <a:cs typeface="Arial MT"/>
              </a:rPr>
              <a:t> </a:t>
            </a:r>
            <a:r>
              <a:rPr spc="-5" dirty="0">
                <a:latin typeface="Arial MT"/>
                <a:cs typeface="Arial MT"/>
              </a:rPr>
              <a:t>as the</a:t>
            </a:r>
            <a:r>
              <a:rPr spc="-10" dirty="0">
                <a:latin typeface="Arial MT"/>
                <a:cs typeface="Arial MT"/>
              </a:rPr>
              <a:t> </a:t>
            </a:r>
            <a:r>
              <a:rPr spc="-5" dirty="0">
                <a:latin typeface="Arial MT"/>
                <a:cs typeface="Arial MT"/>
              </a:rPr>
              <a:t>internet.</a:t>
            </a:r>
            <a:endParaRPr>
              <a:latin typeface="Arial MT"/>
              <a:cs typeface="Arial MT"/>
            </a:endParaRPr>
          </a:p>
        </p:txBody>
      </p:sp>
      <p:pic>
        <p:nvPicPr>
          <p:cNvPr id="10" name="object 10"/>
          <p:cNvPicPr/>
          <p:nvPr/>
        </p:nvPicPr>
        <p:blipFill>
          <a:blip r:embed="rId2" cstate="print"/>
          <a:stretch>
            <a:fillRect/>
          </a:stretch>
        </p:blipFill>
        <p:spPr>
          <a:xfrm>
            <a:off x="4423144" y="1054580"/>
            <a:ext cx="4720856" cy="2308389"/>
          </a:xfrm>
          <a:prstGeom prst="rect">
            <a:avLst/>
          </a:prstGeom>
        </p:spPr>
      </p:pic>
      <p:pic>
        <p:nvPicPr>
          <p:cNvPr id="11" name="object 2">
            <a:extLst>
              <a:ext uri="{FF2B5EF4-FFF2-40B4-BE49-F238E27FC236}">
                <a16:creationId xmlns:a16="http://schemas.microsoft.com/office/drawing/2014/main" id="{54069AD2-B231-4316-A494-5BB9C3048A16}"/>
              </a:ext>
            </a:extLst>
          </p:cNvPr>
          <p:cNvPicPr/>
          <p:nvPr/>
        </p:nvPicPr>
        <p:blipFill>
          <a:blip r:embed="rId3" cstate="print"/>
          <a:stretch>
            <a:fillRect/>
          </a:stretch>
        </p:blipFill>
        <p:spPr>
          <a:xfrm>
            <a:off x="143976" y="161799"/>
            <a:ext cx="774074" cy="311224"/>
          </a:xfrm>
          <a:prstGeom prst="rect">
            <a:avLst/>
          </a:prstGeom>
        </p:spPr>
      </p:pic>
      <p:pic>
        <p:nvPicPr>
          <p:cNvPr id="12" name="object 3">
            <a:extLst>
              <a:ext uri="{FF2B5EF4-FFF2-40B4-BE49-F238E27FC236}">
                <a16:creationId xmlns:a16="http://schemas.microsoft.com/office/drawing/2014/main" id="{AB6AD6DE-1C65-4753-88AA-28D337451277}"/>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810845"/>
            <a:ext cx="3583304" cy="312906"/>
          </a:xfrm>
          <a:prstGeom prst="rect">
            <a:avLst/>
          </a:prstGeom>
        </p:spPr>
        <p:txBody>
          <a:bodyPr vert="horz" wrap="square" lIns="0" tIns="43180" rIns="0" bIns="0" rtlCol="0">
            <a:spAutoFit/>
          </a:bodyPr>
          <a:lstStyle/>
          <a:p>
            <a:pPr marL="1024229">
              <a:spcBef>
                <a:spcPts val="340"/>
              </a:spcBef>
            </a:pPr>
            <a:r>
              <a:rPr sz="700" spc="-10" dirty="0">
                <a:solidFill>
                  <a:srgbClr val="595959"/>
                </a:solidFill>
                <a:latin typeface="Arial MT"/>
                <a:cs typeface="Arial MT"/>
                <a:hlinkClick r:id="rId2"/>
              </a:rPr>
              <a:t>https://www.onlinecomputertips.com/images/networking/n146.jpg</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574144" y="1590007"/>
            <a:ext cx="3400425" cy="553100"/>
          </a:xfrm>
          <a:prstGeom prst="rect">
            <a:avLst/>
          </a:prstGeom>
        </p:spPr>
        <p:txBody>
          <a:bodyPr vert="horz" wrap="square" lIns="0" tIns="10795" rIns="0" bIns="0" rtlCol="0">
            <a:spAutoFit/>
          </a:bodyPr>
          <a:lstStyle/>
          <a:p>
            <a:pPr marL="1168371" marR="5080" indent="-1156306">
              <a:lnSpc>
                <a:spcPct val="100699"/>
              </a:lnSpc>
              <a:spcBef>
                <a:spcPts val="85"/>
              </a:spcBef>
            </a:pPr>
            <a:r>
              <a:rPr sz="1800" spc="-5" dirty="0">
                <a:solidFill>
                  <a:srgbClr val="595959"/>
                </a:solidFill>
                <a:latin typeface="Arial MT"/>
                <a:cs typeface="Arial MT"/>
              </a:rPr>
              <a:t>Use</a:t>
            </a:r>
            <a:r>
              <a:rPr sz="1800" spc="-25" dirty="0">
                <a:solidFill>
                  <a:srgbClr val="595959"/>
                </a:solidFill>
                <a:latin typeface="Arial MT"/>
                <a:cs typeface="Arial MT"/>
              </a:rPr>
              <a:t> </a:t>
            </a:r>
            <a:r>
              <a:rPr sz="1800" spc="-5" dirty="0">
                <a:solidFill>
                  <a:srgbClr val="595959"/>
                </a:solidFill>
                <a:latin typeface="Arial MT"/>
                <a:cs typeface="Arial MT"/>
              </a:rPr>
              <a:t>Network</a:t>
            </a:r>
            <a:r>
              <a:rPr sz="1800" spc="-114" dirty="0">
                <a:solidFill>
                  <a:srgbClr val="595959"/>
                </a:solidFill>
                <a:latin typeface="Arial MT"/>
                <a:cs typeface="Arial MT"/>
              </a:rPr>
              <a:t> </a:t>
            </a:r>
            <a:r>
              <a:rPr sz="1800" spc="-5" dirty="0">
                <a:solidFill>
                  <a:srgbClr val="595959"/>
                </a:solidFill>
                <a:latin typeface="Arial MT"/>
                <a:cs typeface="Arial MT"/>
              </a:rPr>
              <a:t>Address</a:t>
            </a:r>
            <a:r>
              <a:rPr sz="1800" spc="-55" dirty="0">
                <a:solidFill>
                  <a:srgbClr val="595959"/>
                </a:solidFill>
                <a:latin typeface="Arial MT"/>
                <a:cs typeface="Arial MT"/>
              </a:rPr>
              <a:t> </a:t>
            </a:r>
            <a:r>
              <a:rPr sz="1800" spc="-10" dirty="0">
                <a:solidFill>
                  <a:srgbClr val="595959"/>
                </a:solidFill>
                <a:latin typeface="Arial MT"/>
                <a:cs typeface="Arial MT"/>
              </a:rPr>
              <a:t>Translation </a:t>
            </a:r>
            <a:r>
              <a:rPr sz="1800" spc="-484" dirty="0">
                <a:solidFill>
                  <a:srgbClr val="595959"/>
                </a:solidFill>
                <a:latin typeface="Arial MT"/>
                <a:cs typeface="Arial MT"/>
              </a:rPr>
              <a:t> </a:t>
            </a:r>
            <a:r>
              <a:rPr sz="1800" dirty="0">
                <a:solidFill>
                  <a:srgbClr val="595959"/>
                </a:solidFill>
                <a:latin typeface="Arial MT"/>
                <a:cs typeface="Arial MT"/>
              </a:rPr>
              <a:t>(Continue)</a:t>
            </a:r>
            <a:endParaRPr sz="1800">
              <a:latin typeface="Arial MT"/>
              <a:cs typeface="Arial MT"/>
            </a:endParaRPr>
          </a:p>
        </p:txBody>
      </p:sp>
      <p:sp>
        <p:nvSpPr>
          <p:cNvPr id="5" name="object 5"/>
          <p:cNvSpPr txBox="1"/>
          <p:nvPr/>
        </p:nvSpPr>
        <p:spPr>
          <a:xfrm>
            <a:off x="656569" y="2865448"/>
            <a:ext cx="3568700" cy="1740798"/>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In</a:t>
            </a:r>
            <a:r>
              <a:rPr dirty="0">
                <a:latin typeface="Arial MT"/>
                <a:cs typeface="Arial MT"/>
              </a:rPr>
              <a:t> </a:t>
            </a:r>
            <a:r>
              <a:rPr spc="-15" dirty="0">
                <a:latin typeface="Arial MT"/>
                <a:cs typeface="Arial MT"/>
              </a:rPr>
              <a:t>particular,</a:t>
            </a:r>
            <a:r>
              <a:rPr spc="-10" dirty="0">
                <a:latin typeface="Arial MT"/>
                <a:cs typeface="Arial MT"/>
              </a:rPr>
              <a:t> </a:t>
            </a:r>
            <a:r>
              <a:rPr spc="-40" dirty="0">
                <a:latin typeface="Arial MT"/>
                <a:cs typeface="Arial MT"/>
              </a:rPr>
              <a:t>NAT</a:t>
            </a:r>
            <a:r>
              <a:rPr spc="-35" dirty="0">
                <a:latin typeface="Arial MT"/>
                <a:cs typeface="Arial MT"/>
              </a:rPr>
              <a:t> </a:t>
            </a:r>
            <a:r>
              <a:rPr spc="-5" dirty="0">
                <a:latin typeface="Arial MT"/>
                <a:cs typeface="Arial MT"/>
              </a:rPr>
              <a:t>is</a:t>
            </a:r>
            <a:r>
              <a:rPr dirty="0">
                <a:latin typeface="Arial MT"/>
                <a:cs typeface="Arial MT"/>
              </a:rPr>
              <a:t> a</a:t>
            </a:r>
            <a:r>
              <a:rPr spc="5" dirty="0">
                <a:latin typeface="Arial MT"/>
                <a:cs typeface="Arial MT"/>
              </a:rPr>
              <a:t> </a:t>
            </a:r>
            <a:r>
              <a:rPr dirty="0">
                <a:latin typeface="Arial MT"/>
                <a:cs typeface="Arial MT"/>
              </a:rPr>
              <a:t>method</a:t>
            </a:r>
            <a:r>
              <a:rPr spc="5" dirty="0">
                <a:latin typeface="Arial MT"/>
                <a:cs typeface="Arial MT"/>
              </a:rPr>
              <a:t> </a:t>
            </a:r>
            <a:r>
              <a:rPr spc="-5" dirty="0">
                <a:latin typeface="Arial MT"/>
                <a:cs typeface="Arial MT"/>
              </a:rPr>
              <a:t>of </a:t>
            </a:r>
            <a:r>
              <a:rPr dirty="0">
                <a:latin typeface="Arial MT"/>
                <a:cs typeface="Arial MT"/>
              </a:rPr>
              <a:t> connecting</a:t>
            </a:r>
            <a:r>
              <a:rPr spc="5" dirty="0">
                <a:latin typeface="Arial MT"/>
                <a:cs typeface="Arial MT"/>
              </a:rPr>
              <a:t> </a:t>
            </a:r>
            <a:r>
              <a:rPr dirty="0">
                <a:latin typeface="Arial MT"/>
                <a:cs typeface="Arial MT"/>
              </a:rPr>
              <a:t>multiple</a:t>
            </a:r>
            <a:r>
              <a:rPr spc="5" dirty="0">
                <a:latin typeface="Arial MT"/>
                <a:cs typeface="Arial MT"/>
              </a:rPr>
              <a:t> </a:t>
            </a:r>
            <a:r>
              <a:rPr dirty="0">
                <a:latin typeface="Arial MT"/>
                <a:cs typeface="Arial MT"/>
              </a:rPr>
              <a:t>computers</a:t>
            </a:r>
            <a:r>
              <a:rPr spc="5" dirty="0">
                <a:latin typeface="Arial MT"/>
                <a:cs typeface="Arial MT"/>
              </a:rPr>
              <a:t> </a:t>
            </a:r>
            <a:r>
              <a:rPr spc="-5" dirty="0">
                <a:latin typeface="Arial MT"/>
                <a:cs typeface="Arial MT"/>
              </a:rPr>
              <a:t>to</a:t>
            </a:r>
            <a:r>
              <a:rPr dirty="0">
                <a:latin typeface="Arial MT"/>
                <a:cs typeface="Arial MT"/>
              </a:rPr>
              <a:t> </a:t>
            </a:r>
            <a:r>
              <a:rPr spc="-5" dirty="0">
                <a:latin typeface="Arial MT"/>
                <a:cs typeface="Arial MT"/>
              </a:rPr>
              <a:t>the </a:t>
            </a:r>
            <a:r>
              <a:rPr dirty="0">
                <a:latin typeface="Arial MT"/>
                <a:cs typeface="Arial MT"/>
              </a:rPr>
              <a:t> </a:t>
            </a:r>
            <a:r>
              <a:rPr spc="-5" dirty="0">
                <a:latin typeface="Arial MT"/>
                <a:cs typeface="Arial MT"/>
              </a:rPr>
              <a:t>internet </a:t>
            </a:r>
            <a:r>
              <a:rPr dirty="0">
                <a:latin typeface="Arial MT"/>
                <a:cs typeface="Arial MT"/>
              </a:rPr>
              <a:t>(or </a:t>
            </a:r>
            <a:r>
              <a:rPr spc="-5" dirty="0">
                <a:latin typeface="Arial MT"/>
                <a:cs typeface="Arial MT"/>
              </a:rPr>
              <a:t>any other IP network) using </a:t>
            </a:r>
            <a:r>
              <a:rPr dirty="0">
                <a:latin typeface="Arial MT"/>
                <a:cs typeface="Arial MT"/>
              </a:rPr>
              <a:t> </a:t>
            </a:r>
            <a:r>
              <a:rPr spc="-5" dirty="0">
                <a:latin typeface="Arial MT"/>
                <a:cs typeface="Arial MT"/>
              </a:rPr>
              <a:t>one</a:t>
            </a:r>
            <a:r>
              <a:rPr spc="-10" dirty="0">
                <a:latin typeface="Arial MT"/>
                <a:cs typeface="Arial MT"/>
              </a:rPr>
              <a:t> </a:t>
            </a:r>
            <a:r>
              <a:rPr spc="-5" dirty="0">
                <a:latin typeface="Arial MT"/>
                <a:cs typeface="Arial MT"/>
              </a:rPr>
              <a:t>IP</a:t>
            </a:r>
            <a:r>
              <a:rPr spc="-30" dirty="0">
                <a:latin typeface="Arial MT"/>
                <a:cs typeface="Arial MT"/>
              </a:rPr>
              <a:t> </a:t>
            </a:r>
            <a:r>
              <a:rPr spc="-5" dirty="0">
                <a:latin typeface="Arial MT"/>
                <a:cs typeface="Arial MT"/>
              </a:rPr>
              <a:t>address.</a:t>
            </a:r>
            <a:endParaRPr>
              <a:latin typeface="Arial MT"/>
              <a:cs typeface="Arial MT"/>
            </a:endParaRPr>
          </a:p>
          <a:p>
            <a:pPr marL="348606" marR="5080" indent="-336542" algn="just">
              <a:lnSpc>
                <a:spcPct val="116100"/>
              </a:lnSpc>
              <a:buChar char="●"/>
              <a:tabLst>
                <a:tab pos="349241" algn="l"/>
              </a:tabLst>
            </a:pPr>
            <a:r>
              <a:rPr spc="-40" dirty="0">
                <a:latin typeface="Arial MT"/>
                <a:cs typeface="Arial MT"/>
              </a:rPr>
              <a:t>NAT</a:t>
            </a:r>
            <a:r>
              <a:rPr spc="-35" dirty="0">
                <a:latin typeface="Arial MT"/>
                <a:cs typeface="Arial MT"/>
              </a:rPr>
              <a:t> </a:t>
            </a:r>
            <a:r>
              <a:rPr dirty="0">
                <a:latin typeface="Arial MT"/>
                <a:cs typeface="Arial MT"/>
              </a:rPr>
              <a:t>complements</a:t>
            </a:r>
            <a:r>
              <a:rPr spc="5" dirty="0">
                <a:latin typeface="Arial MT"/>
                <a:cs typeface="Arial MT"/>
              </a:rPr>
              <a:t> </a:t>
            </a:r>
            <a:r>
              <a:rPr spc="-5" dirty="0">
                <a:latin typeface="Arial MT"/>
                <a:cs typeface="Arial MT"/>
              </a:rPr>
              <a:t>firewalls</a:t>
            </a:r>
            <a:r>
              <a:rPr spc="375" dirty="0">
                <a:latin typeface="Arial MT"/>
                <a:cs typeface="Arial MT"/>
              </a:rPr>
              <a:t> </a:t>
            </a:r>
            <a:r>
              <a:rPr spc="-5" dirty="0">
                <a:latin typeface="Arial MT"/>
                <a:cs typeface="Arial MT"/>
              </a:rPr>
              <a:t>to</a:t>
            </a:r>
            <a:r>
              <a:rPr spc="380" dirty="0">
                <a:latin typeface="Arial MT"/>
                <a:cs typeface="Arial MT"/>
              </a:rPr>
              <a:t> </a:t>
            </a:r>
            <a:r>
              <a:rPr spc="-5" dirty="0">
                <a:latin typeface="Arial MT"/>
                <a:cs typeface="Arial MT"/>
              </a:rPr>
              <a:t>provide </a:t>
            </a:r>
            <a:r>
              <a:rPr dirty="0">
                <a:latin typeface="Arial MT"/>
                <a:cs typeface="Arial MT"/>
              </a:rPr>
              <a:t> </a:t>
            </a:r>
            <a:r>
              <a:rPr spc="-5" dirty="0">
                <a:latin typeface="Arial MT"/>
                <a:cs typeface="Arial MT"/>
              </a:rPr>
              <a:t>an</a:t>
            </a:r>
            <a:r>
              <a:rPr dirty="0">
                <a:latin typeface="Arial MT"/>
                <a:cs typeface="Arial MT"/>
              </a:rPr>
              <a:t> </a:t>
            </a:r>
            <a:r>
              <a:rPr spc="-5" dirty="0">
                <a:latin typeface="Arial MT"/>
                <a:cs typeface="Arial MT"/>
              </a:rPr>
              <a:t>extra</a:t>
            </a:r>
            <a:r>
              <a:rPr dirty="0">
                <a:latin typeface="Arial MT"/>
                <a:cs typeface="Arial MT"/>
              </a:rPr>
              <a:t> measure</a:t>
            </a:r>
            <a:r>
              <a:rPr spc="5" dirty="0">
                <a:latin typeface="Arial MT"/>
                <a:cs typeface="Arial MT"/>
              </a:rPr>
              <a:t> </a:t>
            </a:r>
            <a:r>
              <a:rPr spc="-5" dirty="0">
                <a:latin typeface="Arial MT"/>
                <a:cs typeface="Arial MT"/>
              </a:rPr>
              <a:t>of</a:t>
            </a:r>
            <a:r>
              <a:rPr dirty="0">
                <a:latin typeface="Arial MT"/>
                <a:cs typeface="Arial MT"/>
              </a:rPr>
              <a:t> security</a:t>
            </a:r>
            <a:r>
              <a:rPr spc="5" dirty="0">
                <a:latin typeface="Arial MT"/>
                <a:cs typeface="Arial MT"/>
              </a:rPr>
              <a:t> </a:t>
            </a:r>
            <a:r>
              <a:rPr spc="-5" dirty="0">
                <a:latin typeface="Arial MT"/>
                <a:cs typeface="Arial MT"/>
              </a:rPr>
              <a:t>for</a:t>
            </a:r>
            <a:r>
              <a:rPr dirty="0">
                <a:latin typeface="Arial MT"/>
                <a:cs typeface="Arial MT"/>
              </a:rPr>
              <a:t> </a:t>
            </a:r>
            <a:r>
              <a:rPr spc="-5" dirty="0">
                <a:latin typeface="Arial MT"/>
                <a:cs typeface="Arial MT"/>
              </a:rPr>
              <a:t>an </a:t>
            </a:r>
            <a:r>
              <a:rPr dirty="0">
                <a:latin typeface="Arial MT"/>
                <a:cs typeface="Arial MT"/>
              </a:rPr>
              <a:t> </a:t>
            </a:r>
            <a:r>
              <a:rPr spc="-10" dirty="0">
                <a:latin typeface="Arial MT"/>
                <a:cs typeface="Arial MT"/>
              </a:rPr>
              <a:t>organization’s </a:t>
            </a:r>
            <a:r>
              <a:rPr spc="-5" dirty="0">
                <a:latin typeface="Arial MT"/>
                <a:cs typeface="Arial MT"/>
              </a:rPr>
              <a:t>internal network</a:t>
            </a:r>
            <a:endParaRPr>
              <a:latin typeface="Arial MT"/>
              <a:cs typeface="Arial MT"/>
            </a:endParaRPr>
          </a:p>
        </p:txBody>
      </p:sp>
      <p:pic>
        <p:nvPicPr>
          <p:cNvPr id="6" name="object 6"/>
          <p:cNvPicPr/>
          <p:nvPr/>
        </p:nvPicPr>
        <p:blipFill>
          <a:blip r:embed="rId3" cstate="print"/>
          <a:stretch>
            <a:fillRect/>
          </a:stretch>
        </p:blipFill>
        <p:spPr>
          <a:xfrm>
            <a:off x="4551496" y="1354900"/>
            <a:ext cx="4592504" cy="2068783"/>
          </a:xfrm>
          <a:prstGeom prst="rect">
            <a:avLst/>
          </a:prstGeom>
        </p:spPr>
      </p:pic>
      <p:pic>
        <p:nvPicPr>
          <p:cNvPr id="7" name="object 2">
            <a:extLst>
              <a:ext uri="{FF2B5EF4-FFF2-40B4-BE49-F238E27FC236}">
                <a16:creationId xmlns:a16="http://schemas.microsoft.com/office/drawing/2014/main" id="{BB2F5024-5EB5-4470-AFE3-1C7211DE117C}"/>
              </a:ext>
            </a:extLst>
          </p:cNvPr>
          <p:cNvPicPr/>
          <p:nvPr/>
        </p:nvPicPr>
        <p:blipFill>
          <a:blip r:embed="rId4"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C32315A9-CFDC-4188-923C-C5660251B890}"/>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6" y="4810845"/>
            <a:ext cx="5278755" cy="312906"/>
          </a:xfrm>
          <a:prstGeom prst="rect">
            <a:avLst/>
          </a:prstGeom>
        </p:spPr>
        <p:txBody>
          <a:bodyPr vert="horz" wrap="square" lIns="0" tIns="43180" rIns="0" bIns="0" rtlCol="0">
            <a:spAutoFit/>
          </a:bodyPr>
          <a:lstStyle/>
          <a:p>
            <a:pPr marL="1049629">
              <a:spcBef>
                <a:spcPts val="340"/>
              </a:spcBef>
            </a:pPr>
            <a:r>
              <a:rPr sz="700" spc="-10" dirty="0">
                <a:solidFill>
                  <a:srgbClr val="595959"/>
                </a:solidFill>
                <a:latin typeface="Arial MT"/>
                <a:cs typeface="Arial MT"/>
              </a:rPr>
              <a:t>https://anydifferencebetween.com/wp-content/uploads/2016/09/Difference-Between-Personal-Firewall-and-</a:t>
            </a:r>
            <a:endParaRPr sz="700">
              <a:latin typeface="Arial MT"/>
              <a:cs typeface="Arial MT"/>
            </a:endParaRPr>
          </a:p>
          <a:p>
            <a:pPr marL="38099">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15" dirty="0">
                <a:latin typeface="Arial MT"/>
                <a:cs typeface="Arial MT"/>
              </a:rPr>
              <a:t>A</a:t>
            </a:r>
            <a:r>
              <a:rPr sz="1050" spc="-7" baseline="19841" dirty="0">
                <a:solidFill>
                  <a:srgbClr val="595959"/>
                </a:solidFill>
                <a:latin typeface="Arial MT"/>
                <a:cs typeface="Arial MT"/>
              </a:rPr>
              <a:t>N</a:t>
            </a:r>
            <a:r>
              <a:rPr sz="1050" spc="-577" baseline="19841" dirty="0">
                <a:solidFill>
                  <a:srgbClr val="595959"/>
                </a:solidFill>
                <a:latin typeface="Arial MT"/>
                <a:cs typeface="Arial MT"/>
              </a:rPr>
              <a:t>e</a:t>
            </a:r>
            <a:r>
              <a:rPr sz="800" dirty="0">
                <a:latin typeface="Arial MT"/>
                <a:cs typeface="Arial MT"/>
              </a:rPr>
              <a:t>l</a:t>
            </a:r>
            <a:r>
              <a:rPr sz="800" spc="25" dirty="0">
                <a:latin typeface="Arial MT"/>
                <a:cs typeface="Arial MT"/>
              </a:rPr>
              <a:t>l</a:t>
            </a:r>
            <a:r>
              <a:rPr sz="1050" spc="-7" baseline="19841" dirty="0">
                <a:solidFill>
                  <a:srgbClr val="595959"/>
                </a:solidFill>
                <a:latin typeface="Arial MT"/>
                <a:cs typeface="Arial MT"/>
              </a:rPr>
              <a:t>t</a:t>
            </a:r>
            <a:r>
              <a:rPr sz="800" spc="-265" dirty="0">
                <a:latin typeface="Arial MT"/>
                <a:cs typeface="Arial MT"/>
              </a:rPr>
              <a:t>r</a:t>
            </a:r>
            <a:r>
              <a:rPr sz="1050" spc="-367" baseline="19841" dirty="0">
                <a:solidFill>
                  <a:srgbClr val="595959"/>
                </a:solidFill>
                <a:latin typeface="Arial MT"/>
                <a:cs typeface="Arial MT"/>
              </a:rPr>
              <a:t>w</a:t>
            </a:r>
            <a:r>
              <a:rPr sz="800" dirty="0">
                <a:latin typeface="Arial MT"/>
                <a:cs typeface="Arial MT"/>
              </a:rPr>
              <a:t>i</a:t>
            </a:r>
            <a:r>
              <a:rPr sz="800" spc="-380" dirty="0">
                <a:latin typeface="Arial MT"/>
                <a:cs typeface="Arial MT"/>
              </a:rPr>
              <a:t>g</a:t>
            </a:r>
            <a:r>
              <a:rPr sz="1050" spc="-15" baseline="19841" dirty="0">
                <a:solidFill>
                  <a:srgbClr val="595959"/>
                </a:solidFill>
                <a:latin typeface="Arial MT"/>
                <a:cs typeface="Arial MT"/>
              </a:rPr>
              <a:t>o</a:t>
            </a:r>
            <a:r>
              <a:rPr sz="800" spc="-440" dirty="0">
                <a:latin typeface="Arial MT"/>
                <a:cs typeface="Arial MT"/>
              </a:rPr>
              <a:t>h</a:t>
            </a:r>
            <a:r>
              <a:rPr sz="1050" spc="-7" baseline="19841" dirty="0">
                <a:solidFill>
                  <a:srgbClr val="595959"/>
                </a:solidFill>
                <a:latin typeface="Arial MT"/>
                <a:cs typeface="Arial MT"/>
              </a:rPr>
              <a:t>r</a:t>
            </a:r>
            <a:r>
              <a:rPr sz="1050" spc="-225" baseline="19841" dirty="0">
                <a:solidFill>
                  <a:srgbClr val="595959"/>
                </a:solidFill>
                <a:latin typeface="Arial MT"/>
                <a:cs typeface="Arial MT"/>
              </a:rPr>
              <a:t>k</a:t>
            </a:r>
            <a:r>
              <a:rPr sz="800" spc="-75" dirty="0">
                <a:latin typeface="Arial MT"/>
                <a:cs typeface="Arial MT"/>
              </a:rPr>
              <a:t>t</a:t>
            </a:r>
            <a:r>
              <a:rPr sz="1050" spc="-240" baseline="19841" dirty="0">
                <a:solidFill>
                  <a:srgbClr val="595959"/>
                </a:solidFill>
                <a:latin typeface="Arial MT"/>
                <a:cs typeface="Arial MT"/>
              </a:rPr>
              <a:t>-</a:t>
            </a:r>
            <a:r>
              <a:rPr sz="800" spc="-245" dirty="0">
                <a:latin typeface="Arial MT"/>
                <a:cs typeface="Arial MT"/>
              </a:rPr>
              <a:t>s</a:t>
            </a:r>
            <a:r>
              <a:rPr sz="1050" spc="-7" baseline="19841" dirty="0">
                <a:solidFill>
                  <a:srgbClr val="595959"/>
                </a:solidFill>
                <a:latin typeface="Arial MT"/>
                <a:cs typeface="Arial MT"/>
              </a:rPr>
              <a:t>F</a:t>
            </a:r>
            <a:r>
              <a:rPr sz="1050" spc="-179" baseline="19841" dirty="0">
                <a:solidFill>
                  <a:srgbClr val="595959"/>
                </a:solidFill>
                <a:latin typeface="Arial MT"/>
                <a:cs typeface="Arial MT"/>
              </a:rPr>
              <a:t>i</a:t>
            </a:r>
            <a:r>
              <a:rPr sz="800" spc="-150" dirty="0">
                <a:latin typeface="Arial MT"/>
                <a:cs typeface="Arial MT"/>
              </a:rPr>
              <a:t>r</a:t>
            </a:r>
            <a:r>
              <a:rPr sz="1050" spc="-135" baseline="19841" dirty="0">
                <a:solidFill>
                  <a:srgbClr val="595959"/>
                </a:solidFill>
                <a:latin typeface="Arial MT"/>
                <a:cs typeface="Arial MT"/>
              </a:rPr>
              <a:t>r</a:t>
            </a:r>
            <a:r>
              <a:rPr sz="800" spc="-360" dirty="0">
                <a:latin typeface="Arial MT"/>
                <a:cs typeface="Arial MT"/>
              </a:rPr>
              <a:t>e</a:t>
            </a:r>
            <a:r>
              <a:rPr sz="1050" spc="-52" baseline="19841" dirty="0">
                <a:solidFill>
                  <a:srgbClr val="595959"/>
                </a:solidFill>
                <a:latin typeface="Arial MT"/>
                <a:cs typeface="Arial MT"/>
              </a:rPr>
              <a:t>e</a:t>
            </a:r>
            <a:r>
              <a:rPr sz="800" spc="-370" dirty="0">
                <a:latin typeface="Arial MT"/>
                <a:cs typeface="Arial MT"/>
              </a:rPr>
              <a:t>s</a:t>
            </a:r>
            <a:r>
              <a:rPr sz="1050" spc="-209" baseline="19841" dirty="0">
                <a:solidFill>
                  <a:srgbClr val="595959"/>
                </a:solidFill>
                <a:latin typeface="Arial MT"/>
                <a:cs typeface="Arial MT"/>
              </a:rPr>
              <a:t>w</a:t>
            </a:r>
            <a:r>
              <a:rPr sz="800" spc="-310" dirty="0">
                <a:latin typeface="Arial MT"/>
                <a:cs typeface="Arial MT"/>
              </a:rPr>
              <a:t>e</a:t>
            </a:r>
            <a:r>
              <a:rPr sz="1050" spc="-127" baseline="19841" dirty="0">
                <a:solidFill>
                  <a:srgbClr val="595959"/>
                </a:solidFill>
                <a:latin typeface="Arial MT"/>
                <a:cs typeface="Arial MT"/>
              </a:rPr>
              <a:t>a</a:t>
            </a:r>
            <a:r>
              <a:rPr sz="800" spc="-190" dirty="0">
                <a:latin typeface="Arial MT"/>
                <a:cs typeface="Arial MT"/>
              </a:rPr>
              <a:t>r</a:t>
            </a:r>
            <a:r>
              <a:rPr sz="1050" spc="-7" baseline="19841" dirty="0">
                <a:solidFill>
                  <a:srgbClr val="595959"/>
                </a:solidFill>
                <a:latin typeface="Arial MT"/>
                <a:cs typeface="Arial MT"/>
              </a:rPr>
              <a:t>l</a:t>
            </a:r>
            <a:r>
              <a:rPr sz="1050" spc="-187" baseline="19841" dirty="0">
                <a:solidFill>
                  <a:srgbClr val="595959"/>
                </a:solidFill>
                <a:latin typeface="Arial MT"/>
                <a:cs typeface="Arial MT"/>
              </a:rPr>
              <a:t>l</a:t>
            </a:r>
            <a:r>
              <a:rPr sz="800" spc="-280" dirty="0">
                <a:latin typeface="Arial MT"/>
                <a:cs typeface="Arial MT"/>
              </a:rPr>
              <a:t>v</a:t>
            </a:r>
            <a:r>
              <a:rPr sz="1050" spc="-7" baseline="19841" dirty="0">
                <a:solidFill>
                  <a:srgbClr val="595959"/>
                </a:solidFill>
                <a:latin typeface="Arial MT"/>
                <a:cs typeface="Arial MT"/>
              </a:rPr>
              <a:t>.</a:t>
            </a:r>
            <a:r>
              <a:rPr sz="1050" spc="-465" baseline="19841" dirty="0">
                <a:solidFill>
                  <a:srgbClr val="595959"/>
                </a:solidFill>
                <a:latin typeface="Arial MT"/>
                <a:cs typeface="Arial MT"/>
              </a:rPr>
              <a:t>p</a:t>
            </a:r>
            <a:r>
              <a:rPr sz="800" spc="-140" dirty="0">
                <a:latin typeface="Arial MT"/>
                <a:cs typeface="Arial MT"/>
              </a:rPr>
              <a:t>e</a:t>
            </a:r>
            <a:r>
              <a:rPr sz="1050" spc="-382" baseline="19841" dirty="0">
                <a:solidFill>
                  <a:srgbClr val="595959"/>
                </a:solidFill>
                <a:latin typeface="Arial MT"/>
                <a:cs typeface="Arial MT"/>
              </a:rPr>
              <a:t>n</a:t>
            </a:r>
            <a:r>
              <a:rPr sz="800" spc="-195" dirty="0">
                <a:latin typeface="Arial MT"/>
                <a:cs typeface="Arial MT"/>
              </a:rPr>
              <a:t>d</a:t>
            </a:r>
            <a:r>
              <a:rPr sz="1050" spc="-300" baseline="19841" dirty="0">
                <a:solidFill>
                  <a:srgbClr val="595959"/>
                </a:solidFill>
                <a:latin typeface="Arial MT"/>
                <a:cs typeface="Arial MT"/>
              </a:rPr>
              <a:t>g</a:t>
            </a:r>
            <a:r>
              <a:rPr sz="800" dirty="0">
                <a:latin typeface="Arial MT"/>
                <a:cs typeface="Arial MT"/>
              </a:rPr>
              <a:t>.</a:t>
            </a:r>
            <a:endParaRPr sz="8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618681" y="1728118"/>
            <a:ext cx="330962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Don’t</a:t>
            </a:r>
            <a:r>
              <a:rPr sz="1800" spc="-30" dirty="0">
                <a:solidFill>
                  <a:srgbClr val="595959"/>
                </a:solidFill>
                <a:latin typeface="Arial MT"/>
                <a:cs typeface="Arial MT"/>
              </a:rPr>
              <a:t> </a:t>
            </a:r>
            <a:r>
              <a:rPr sz="1800" spc="-5" dirty="0">
                <a:solidFill>
                  <a:srgbClr val="595959"/>
                </a:solidFill>
                <a:latin typeface="Arial MT"/>
                <a:cs typeface="Arial MT"/>
              </a:rPr>
              <a:t>Disable</a:t>
            </a:r>
            <a:r>
              <a:rPr sz="1800" spc="-35" dirty="0">
                <a:solidFill>
                  <a:srgbClr val="595959"/>
                </a:solidFill>
                <a:latin typeface="Arial MT"/>
                <a:cs typeface="Arial MT"/>
              </a:rPr>
              <a:t> </a:t>
            </a:r>
            <a:r>
              <a:rPr sz="1800" spc="-5" dirty="0">
                <a:solidFill>
                  <a:srgbClr val="595959"/>
                </a:solidFill>
                <a:latin typeface="Arial MT"/>
                <a:cs typeface="Arial MT"/>
              </a:rPr>
              <a:t>Personal</a:t>
            </a:r>
            <a:r>
              <a:rPr sz="1800" spc="-30" dirty="0">
                <a:solidFill>
                  <a:srgbClr val="595959"/>
                </a:solidFill>
                <a:latin typeface="Arial MT"/>
                <a:cs typeface="Arial MT"/>
              </a:rPr>
              <a:t> </a:t>
            </a:r>
            <a:r>
              <a:rPr sz="1800" spc="-5" dirty="0">
                <a:solidFill>
                  <a:srgbClr val="595959"/>
                </a:solidFill>
                <a:latin typeface="Arial MT"/>
                <a:cs typeface="Arial MT"/>
              </a:rPr>
              <a:t>Firewalls</a:t>
            </a:r>
            <a:endParaRPr sz="1800">
              <a:latin typeface="Arial MT"/>
              <a:cs typeface="Arial MT"/>
            </a:endParaRPr>
          </a:p>
        </p:txBody>
      </p:sp>
      <p:sp>
        <p:nvSpPr>
          <p:cNvPr id="5" name="object 5"/>
          <p:cNvSpPr txBox="1"/>
          <p:nvPr/>
        </p:nvSpPr>
        <p:spPr>
          <a:xfrm>
            <a:off x="656568" y="2741624"/>
            <a:ext cx="3569970" cy="1990738"/>
          </a:xfrm>
          <a:prstGeom prst="rect">
            <a:avLst/>
          </a:prstGeom>
        </p:spPr>
        <p:txBody>
          <a:bodyPr vert="horz" wrap="square" lIns="0" tIns="12700" rIns="0" bIns="0" rtlCol="0">
            <a:spAutoFit/>
          </a:bodyPr>
          <a:lstStyle/>
          <a:p>
            <a:pPr marL="348606" marR="7620" indent="-336542" algn="just">
              <a:lnSpc>
                <a:spcPct val="116100"/>
              </a:lnSpc>
              <a:spcBef>
                <a:spcPts val="100"/>
              </a:spcBef>
              <a:buChar char="●"/>
              <a:tabLst>
                <a:tab pos="349241" algn="l"/>
              </a:tabLst>
            </a:pPr>
            <a:r>
              <a:rPr spc="-5" dirty="0">
                <a:latin typeface="Arial MT"/>
                <a:cs typeface="Arial MT"/>
              </a:rPr>
              <a:t>Personal</a:t>
            </a:r>
            <a:r>
              <a:rPr dirty="0">
                <a:latin typeface="Arial MT"/>
                <a:cs typeface="Arial MT"/>
              </a:rPr>
              <a:t> </a:t>
            </a:r>
            <a:r>
              <a:rPr spc="-5" dirty="0">
                <a:latin typeface="Arial MT"/>
                <a:cs typeface="Arial MT"/>
              </a:rPr>
              <a:t>firewalls</a:t>
            </a:r>
            <a:r>
              <a:rPr dirty="0">
                <a:latin typeface="Arial MT"/>
                <a:cs typeface="Arial MT"/>
              </a:rPr>
              <a:t> </a:t>
            </a:r>
            <a:r>
              <a:rPr spc="-5" dirty="0">
                <a:latin typeface="Arial MT"/>
                <a:cs typeface="Arial MT"/>
              </a:rPr>
              <a:t>are</a:t>
            </a:r>
            <a:r>
              <a:rPr dirty="0">
                <a:latin typeface="Arial MT"/>
                <a:cs typeface="Arial MT"/>
              </a:rPr>
              <a:t> software-based </a:t>
            </a:r>
            <a:r>
              <a:rPr spc="5" dirty="0">
                <a:latin typeface="Arial MT"/>
                <a:cs typeface="Arial MT"/>
              </a:rPr>
              <a:t> </a:t>
            </a:r>
            <a:r>
              <a:rPr spc="-5" dirty="0">
                <a:latin typeface="Arial MT"/>
                <a:cs typeface="Arial MT"/>
              </a:rPr>
              <a:t>firewalls installed on each </a:t>
            </a:r>
            <a:r>
              <a:rPr dirty="0">
                <a:latin typeface="Arial MT"/>
                <a:cs typeface="Arial MT"/>
              </a:rPr>
              <a:t>computer </a:t>
            </a:r>
            <a:r>
              <a:rPr spc="-5" dirty="0">
                <a:latin typeface="Arial MT"/>
                <a:cs typeface="Arial MT"/>
              </a:rPr>
              <a:t>in </a:t>
            </a:r>
            <a:r>
              <a:rPr dirty="0">
                <a:latin typeface="Arial MT"/>
                <a:cs typeface="Arial MT"/>
              </a:rPr>
              <a:t> </a:t>
            </a:r>
            <a:r>
              <a:rPr spc="-5" dirty="0">
                <a:latin typeface="Arial MT"/>
                <a:cs typeface="Arial MT"/>
              </a:rPr>
              <a:t>the</a:t>
            </a:r>
            <a:r>
              <a:rPr dirty="0">
                <a:latin typeface="Arial MT"/>
                <a:cs typeface="Arial MT"/>
              </a:rPr>
              <a:t> </a:t>
            </a:r>
            <a:r>
              <a:rPr spc="-5" dirty="0">
                <a:latin typeface="Arial MT"/>
                <a:cs typeface="Arial MT"/>
              </a:rPr>
              <a:t>network.</a:t>
            </a:r>
            <a:r>
              <a:rPr dirty="0">
                <a:latin typeface="Arial MT"/>
                <a:cs typeface="Arial MT"/>
              </a:rPr>
              <a:t> </a:t>
            </a:r>
            <a:r>
              <a:rPr spc="-5" dirty="0">
                <a:latin typeface="Arial MT"/>
                <a:cs typeface="Arial MT"/>
              </a:rPr>
              <a:t>They</a:t>
            </a:r>
            <a:r>
              <a:rPr dirty="0">
                <a:latin typeface="Arial MT"/>
                <a:cs typeface="Arial MT"/>
              </a:rPr>
              <a:t> </a:t>
            </a:r>
            <a:r>
              <a:rPr spc="-5" dirty="0">
                <a:latin typeface="Arial MT"/>
                <a:cs typeface="Arial MT"/>
              </a:rPr>
              <a:t>work</a:t>
            </a:r>
            <a:r>
              <a:rPr dirty="0">
                <a:latin typeface="Arial MT"/>
                <a:cs typeface="Arial MT"/>
              </a:rPr>
              <a:t> </a:t>
            </a:r>
            <a:r>
              <a:rPr spc="-5" dirty="0">
                <a:latin typeface="Arial MT"/>
                <a:cs typeface="Arial MT"/>
              </a:rPr>
              <a:t>in</a:t>
            </a:r>
            <a:r>
              <a:rPr dirty="0">
                <a:latin typeface="Arial MT"/>
                <a:cs typeface="Arial MT"/>
              </a:rPr>
              <a:t> much</a:t>
            </a:r>
            <a:r>
              <a:rPr spc="5" dirty="0">
                <a:latin typeface="Arial MT"/>
                <a:cs typeface="Arial MT"/>
              </a:rPr>
              <a:t> </a:t>
            </a:r>
            <a:r>
              <a:rPr spc="-5" dirty="0">
                <a:latin typeface="Arial MT"/>
                <a:cs typeface="Arial MT"/>
              </a:rPr>
              <a:t>the </a:t>
            </a:r>
            <a:r>
              <a:rPr dirty="0">
                <a:latin typeface="Arial MT"/>
                <a:cs typeface="Arial MT"/>
              </a:rPr>
              <a:t> same</a:t>
            </a:r>
            <a:r>
              <a:rPr spc="-15" dirty="0">
                <a:latin typeface="Arial MT"/>
                <a:cs typeface="Arial MT"/>
              </a:rPr>
              <a:t> </a:t>
            </a:r>
            <a:r>
              <a:rPr spc="-5" dirty="0">
                <a:latin typeface="Arial MT"/>
                <a:cs typeface="Arial MT"/>
              </a:rPr>
              <a:t>way</a:t>
            </a:r>
            <a:r>
              <a:rPr spc="-10" dirty="0">
                <a:latin typeface="Arial MT"/>
                <a:cs typeface="Arial MT"/>
              </a:rPr>
              <a:t> </a:t>
            </a:r>
            <a:r>
              <a:rPr spc="-5" dirty="0">
                <a:latin typeface="Arial MT"/>
                <a:cs typeface="Arial MT"/>
              </a:rPr>
              <a:t>as</a:t>
            </a:r>
            <a:r>
              <a:rPr spc="-10" dirty="0">
                <a:latin typeface="Arial MT"/>
                <a:cs typeface="Arial MT"/>
              </a:rPr>
              <a:t> </a:t>
            </a:r>
            <a:r>
              <a:rPr spc="-5" dirty="0">
                <a:latin typeface="Arial MT"/>
                <a:cs typeface="Arial MT"/>
              </a:rPr>
              <a:t>larger</a:t>
            </a:r>
            <a:r>
              <a:rPr spc="-10" dirty="0">
                <a:latin typeface="Arial MT"/>
                <a:cs typeface="Arial MT"/>
              </a:rPr>
              <a:t> </a:t>
            </a:r>
            <a:r>
              <a:rPr spc="-5" dirty="0">
                <a:latin typeface="Arial MT"/>
                <a:cs typeface="Arial MT"/>
              </a:rPr>
              <a:t>border</a:t>
            </a:r>
            <a:r>
              <a:rPr spc="-10" dirty="0">
                <a:latin typeface="Arial MT"/>
                <a:cs typeface="Arial MT"/>
              </a:rPr>
              <a:t> </a:t>
            </a:r>
            <a:r>
              <a:rPr spc="-5" dirty="0">
                <a:latin typeface="Arial MT"/>
                <a:cs typeface="Arial MT"/>
              </a:rPr>
              <a:t>firewalls</a:t>
            </a:r>
            <a:endParaRPr>
              <a:latin typeface="Arial MT"/>
              <a:cs typeface="Arial MT"/>
            </a:endParaRPr>
          </a:p>
          <a:p>
            <a:pPr marL="348606" marR="5080" indent="-336542" algn="just">
              <a:lnSpc>
                <a:spcPct val="116100"/>
              </a:lnSpc>
              <a:buChar char="●"/>
              <a:tabLst>
                <a:tab pos="349241" algn="l"/>
              </a:tabLst>
            </a:pPr>
            <a:r>
              <a:rPr spc="-5" dirty="0">
                <a:latin typeface="Arial MT"/>
                <a:cs typeface="Arial MT"/>
              </a:rPr>
              <a:t>Instead</a:t>
            </a:r>
            <a:r>
              <a:rPr dirty="0">
                <a:latin typeface="Arial MT"/>
                <a:cs typeface="Arial MT"/>
              </a:rPr>
              <a:t> </a:t>
            </a:r>
            <a:r>
              <a:rPr spc="-5" dirty="0">
                <a:latin typeface="Arial MT"/>
                <a:cs typeface="Arial MT"/>
              </a:rPr>
              <a:t>of</a:t>
            </a:r>
            <a:r>
              <a:rPr dirty="0">
                <a:latin typeface="Arial MT"/>
                <a:cs typeface="Arial MT"/>
              </a:rPr>
              <a:t> </a:t>
            </a:r>
            <a:r>
              <a:rPr spc="-5" dirty="0">
                <a:latin typeface="Arial MT"/>
                <a:cs typeface="Arial MT"/>
              </a:rPr>
              <a:t>disabling</a:t>
            </a:r>
            <a:r>
              <a:rPr dirty="0">
                <a:latin typeface="Arial MT"/>
                <a:cs typeface="Arial MT"/>
              </a:rPr>
              <a:t> </a:t>
            </a:r>
            <a:r>
              <a:rPr spc="-5" dirty="0">
                <a:latin typeface="Arial MT"/>
                <a:cs typeface="Arial MT"/>
              </a:rPr>
              <a:t>personal</a:t>
            </a:r>
            <a:r>
              <a:rPr dirty="0">
                <a:latin typeface="Arial MT"/>
                <a:cs typeface="Arial MT"/>
              </a:rPr>
              <a:t> </a:t>
            </a:r>
            <a:r>
              <a:rPr spc="-5" dirty="0">
                <a:latin typeface="Arial MT"/>
                <a:cs typeface="Arial MT"/>
              </a:rPr>
              <a:t>firewalls, </a:t>
            </a:r>
            <a:r>
              <a:rPr spc="-375" dirty="0">
                <a:latin typeface="Arial MT"/>
                <a:cs typeface="Arial MT"/>
              </a:rPr>
              <a:t> </a:t>
            </a:r>
            <a:r>
              <a:rPr dirty="0">
                <a:latin typeface="Arial MT"/>
                <a:cs typeface="Arial MT"/>
              </a:rPr>
              <a:t>simply</a:t>
            </a:r>
            <a:r>
              <a:rPr spc="5" dirty="0">
                <a:latin typeface="Arial MT"/>
                <a:cs typeface="Arial MT"/>
              </a:rPr>
              <a:t> </a:t>
            </a:r>
            <a:r>
              <a:rPr dirty="0">
                <a:latin typeface="Arial MT"/>
                <a:cs typeface="Arial MT"/>
              </a:rPr>
              <a:t>configure</a:t>
            </a:r>
            <a:r>
              <a:rPr spc="5" dirty="0">
                <a:latin typeface="Arial MT"/>
                <a:cs typeface="Arial MT"/>
              </a:rPr>
              <a:t> </a:t>
            </a:r>
            <a:r>
              <a:rPr dirty="0">
                <a:latin typeface="Arial MT"/>
                <a:cs typeface="Arial MT"/>
              </a:rPr>
              <a:t>a</a:t>
            </a:r>
            <a:r>
              <a:rPr spc="5" dirty="0">
                <a:latin typeface="Arial MT"/>
                <a:cs typeface="Arial MT"/>
              </a:rPr>
              <a:t> </a:t>
            </a:r>
            <a:r>
              <a:rPr dirty="0">
                <a:latin typeface="Arial MT"/>
                <a:cs typeface="Arial MT"/>
              </a:rPr>
              <a:t>standard</a:t>
            </a:r>
            <a:r>
              <a:rPr spc="5" dirty="0">
                <a:latin typeface="Arial MT"/>
                <a:cs typeface="Arial MT"/>
              </a:rPr>
              <a:t> </a:t>
            </a:r>
            <a:r>
              <a:rPr spc="-5" dirty="0">
                <a:latin typeface="Arial MT"/>
                <a:cs typeface="Arial MT"/>
              </a:rPr>
              <a:t>personal </a:t>
            </a:r>
            <a:r>
              <a:rPr dirty="0">
                <a:latin typeface="Arial MT"/>
                <a:cs typeface="Arial MT"/>
              </a:rPr>
              <a:t> </a:t>
            </a:r>
            <a:r>
              <a:rPr spc="-5" dirty="0">
                <a:latin typeface="Arial MT"/>
                <a:cs typeface="Arial MT"/>
              </a:rPr>
              <a:t>firewall according to </a:t>
            </a:r>
            <a:r>
              <a:rPr dirty="0">
                <a:latin typeface="Arial MT"/>
                <a:cs typeface="Arial MT"/>
              </a:rPr>
              <a:t>your </a:t>
            </a:r>
            <a:r>
              <a:rPr spc="-10" dirty="0">
                <a:latin typeface="Arial MT"/>
                <a:cs typeface="Arial MT"/>
              </a:rPr>
              <a:t>organization’s </a:t>
            </a:r>
            <a:r>
              <a:rPr spc="-5" dirty="0">
                <a:latin typeface="Arial MT"/>
                <a:cs typeface="Arial MT"/>
              </a:rPr>
              <a:t> needs</a:t>
            </a:r>
            <a:endParaRPr>
              <a:latin typeface="Arial MT"/>
              <a:cs typeface="Arial MT"/>
            </a:endParaRPr>
          </a:p>
        </p:txBody>
      </p:sp>
      <p:pic>
        <p:nvPicPr>
          <p:cNvPr id="6" name="object 6"/>
          <p:cNvPicPr/>
          <p:nvPr/>
        </p:nvPicPr>
        <p:blipFill>
          <a:blip r:embed="rId2" cstate="print"/>
          <a:stretch>
            <a:fillRect/>
          </a:stretch>
        </p:blipFill>
        <p:spPr>
          <a:xfrm>
            <a:off x="4560172" y="1223022"/>
            <a:ext cx="4583828" cy="2519906"/>
          </a:xfrm>
          <a:prstGeom prst="rect">
            <a:avLst/>
          </a:prstGeom>
        </p:spPr>
      </p:pic>
      <p:pic>
        <p:nvPicPr>
          <p:cNvPr id="7" name="object 2">
            <a:extLst>
              <a:ext uri="{FF2B5EF4-FFF2-40B4-BE49-F238E27FC236}">
                <a16:creationId xmlns:a16="http://schemas.microsoft.com/office/drawing/2014/main" id="{DE28B324-8027-454F-81D5-46322631A118}"/>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D135C23F-3972-4453-84DD-A7A262090528}"/>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7" y="4810845"/>
            <a:ext cx="5297170" cy="312906"/>
          </a:xfrm>
          <a:prstGeom prst="rect">
            <a:avLst/>
          </a:prstGeom>
        </p:spPr>
        <p:txBody>
          <a:bodyPr vert="horz" wrap="square" lIns="0" tIns="43180" rIns="0" bIns="0" rtlCol="0">
            <a:spAutoFit/>
          </a:bodyPr>
          <a:lstStyle/>
          <a:p>
            <a:pPr marL="1049629">
              <a:spcBef>
                <a:spcPts val="340"/>
              </a:spcBef>
            </a:pPr>
            <a:r>
              <a:rPr sz="700" spc="-5" dirty="0">
                <a:solidFill>
                  <a:srgbClr val="595959"/>
                </a:solidFill>
                <a:latin typeface="Arial MT"/>
                <a:cs typeface="Arial MT"/>
              </a:rPr>
              <a:t>https://techdocs.f5.com/kb/global/manual_images/MAN-0622-00_v5/GUID-5C04B3DD-5407-48DA-B07C-F</a:t>
            </a:r>
            <a:endParaRPr sz="700">
              <a:latin typeface="Arial MT"/>
              <a:cs typeface="Arial MT"/>
            </a:endParaRPr>
          </a:p>
          <a:p>
            <a:pPr marL="38099">
              <a:spcBef>
                <a:spcPts val="280"/>
              </a:spcBef>
            </a:pPr>
            <a:r>
              <a:rPr sz="800" dirty="0">
                <a:latin typeface="Arial MT"/>
                <a:cs typeface="Arial MT"/>
              </a:rPr>
              <a:t>© </a:t>
            </a:r>
            <a:r>
              <a:rPr sz="800" spc="-5" dirty="0">
                <a:latin typeface="Arial MT"/>
                <a:cs typeface="Arial MT"/>
              </a:rPr>
              <a:t>Edunet</a:t>
            </a:r>
            <a:r>
              <a:rPr sz="800" spc="5" dirty="0">
                <a:latin typeface="Arial MT"/>
                <a:cs typeface="Arial MT"/>
              </a:rPr>
              <a:t> </a:t>
            </a:r>
            <a:r>
              <a:rPr sz="800" spc="-5" dirty="0">
                <a:latin typeface="Arial MT"/>
                <a:cs typeface="Arial MT"/>
              </a:rPr>
              <a:t>Foundation.</a:t>
            </a:r>
            <a:r>
              <a:rPr sz="800" spc="-45" dirty="0">
                <a:latin typeface="Arial MT"/>
                <a:cs typeface="Arial MT"/>
              </a:rPr>
              <a:t> </a:t>
            </a:r>
            <a:r>
              <a:rPr sz="800" spc="-160" dirty="0">
                <a:latin typeface="Arial MT"/>
                <a:cs typeface="Arial MT"/>
              </a:rPr>
              <a:t>A</a:t>
            </a:r>
            <a:r>
              <a:rPr sz="1050" spc="-240" baseline="19841" dirty="0">
                <a:solidFill>
                  <a:srgbClr val="595959"/>
                </a:solidFill>
                <a:latin typeface="Arial MT"/>
                <a:cs typeface="Arial MT"/>
              </a:rPr>
              <a:t>E7</a:t>
            </a:r>
            <a:r>
              <a:rPr sz="800" spc="-160" dirty="0">
                <a:latin typeface="Arial MT"/>
                <a:cs typeface="Arial MT"/>
              </a:rPr>
              <a:t>ll</a:t>
            </a:r>
            <a:r>
              <a:rPr sz="1050" spc="-240" baseline="19841" dirty="0">
                <a:solidFill>
                  <a:srgbClr val="595959"/>
                </a:solidFill>
                <a:latin typeface="Arial MT"/>
                <a:cs typeface="Arial MT"/>
              </a:rPr>
              <a:t>8</a:t>
            </a:r>
            <a:r>
              <a:rPr sz="800" spc="-160" dirty="0">
                <a:latin typeface="Arial MT"/>
                <a:cs typeface="Arial MT"/>
              </a:rPr>
              <a:t>r</a:t>
            </a:r>
            <a:r>
              <a:rPr sz="1050" spc="-240" baseline="19841" dirty="0">
                <a:solidFill>
                  <a:srgbClr val="595959"/>
                </a:solidFill>
                <a:latin typeface="Arial MT"/>
                <a:cs typeface="Arial MT"/>
              </a:rPr>
              <a:t>5</a:t>
            </a:r>
            <a:r>
              <a:rPr sz="800" spc="-160" dirty="0">
                <a:latin typeface="Arial MT"/>
                <a:cs typeface="Arial MT"/>
              </a:rPr>
              <a:t>ig</a:t>
            </a:r>
            <a:r>
              <a:rPr sz="1050" spc="-240" baseline="19841" dirty="0">
                <a:solidFill>
                  <a:srgbClr val="595959"/>
                </a:solidFill>
                <a:latin typeface="Arial MT"/>
                <a:cs typeface="Arial MT"/>
              </a:rPr>
              <a:t>A</a:t>
            </a:r>
            <a:r>
              <a:rPr sz="800" spc="-160" dirty="0">
                <a:latin typeface="Arial MT"/>
                <a:cs typeface="Arial MT"/>
              </a:rPr>
              <a:t>h</a:t>
            </a:r>
            <a:r>
              <a:rPr sz="1050" spc="-240" baseline="19841" dirty="0">
                <a:solidFill>
                  <a:srgbClr val="595959"/>
                </a:solidFill>
                <a:latin typeface="Arial MT"/>
                <a:cs typeface="Arial MT"/>
              </a:rPr>
              <a:t>6</a:t>
            </a:r>
            <a:r>
              <a:rPr sz="800" spc="-160" dirty="0">
                <a:latin typeface="Arial MT"/>
                <a:cs typeface="Arial MT"/>
              </a:rPr>
              <a:t>t</a:t>
            </a:r>
            <a:r>
              <a:rPr sz="1050" spc="-240" baseline="19841" dirty="0">
                <a:solidFill>
                  <a:srgbClr val="595959"/>
                </a:solidFill>
                <a:latin typeface="Arial MT"/>
                <a:cs typeface="Arial MT"/>
              </a:rPr>
              <a:t>5</a:t>
            </a:r>
            <a:r>
              <a:rPr sz="800" spc="-160" dirty="0">
                <a:latin typeface="Arial MT"/>
                <a:cs typeface="Arial MT"/>
              </a:rPr>
              <a:t>s</a:t>
            </a:r>
            <a:r>
              <a:rPr sz="1050" spc="-240" baseline="19841" dirty="0">
                <a:solidFill>
                  <a:srgbClr val="595959"/>
                </a:solidFill>
                <a:latin typeface="Arial MT"/>
                <a:cs typeface="Arial MT"/>
              </a:rPr>
              <a:t>5</a:t>
            </a:r>
            <a:r>
              <a:rPr sz="800" spc="-160" dirty="0">
                <a:latin typeface="Arial MT"/>
                <a:cs typeface="Arial MT"/>
              </a:rPr>
              <a:t>r</a:t>
            </a:r>
            <a:r>
              <a:rPr sz="1050" spc="-240" baseline="19841" dirty="0">
                <a:solidFill>
                  <a:srgbClr val="595959"/>
                </a:solidFill>
                <a:latin typeface="Arial MT"/>
                <a:cs typeface="Arial MT"/>
              </a:rPr>
              <a:t>D</a:t>
            </a:r>
            <a:r>
              <a:rPr sz="800" spc="-160" dirty="0">
                <a:latin typeface="Arial MT"/>
                <a:cs typeface="Arial MT"/>
              </a:rPr>
              <a:t>e</a:t>
            </a:r>
            <a:r>
              <a:rPr sz="1050" spc="-240" baseline="19841" dirty="0">
                <a:solidFill>
                  <a:srgbClr val="595959"/>
                </a:solidFill>
                <a:latin typeface="Arial MT"/>
                <a:cs typeface="Arial MT"/>
              </a:rPr>
              <a:t>2</a:t>
            </a:r>
            <a:r>
              <a:rPr sz="800" spc="-160" dirty="0">
                <a:latin typeface="Arial MT"/>
                <a:cs typeface="Arial MT"/>
              </a:rPr>
              <a:t>s</a:t>
            </a:r>
            <a:r>
              <a:rPr sz="1050" spc="-240" baseline="19841" dirty="0">
                <a:solidFill>
                  <a:srgbClr val="595959"/>
                </a:solidFill>
                <a:latin typeface="Arial MT"/>
                <a:cs typeface="Arial MT"/>
              </a:rPr>
              <a:t>1</a:t>
            </a:r>
            <a:r>
              <a:rPr sz="800" spc="-160" dirty="0">
                <a:latin typeface="Arial MT"/>
                <a:cs typeface="Arial MT"/>
              </a:rPr>
              <a:t>e</a:t>
            </a:r>
            <a:r>
              <a:rPr sz="1050" spc="-240" baseline="19841" dirty="0">
                <a:solidFill>
                  <a:srgbClr val="595959"/>
                </a:solidFill>
                <a:latin typeface="Arial MT"/>
                <a:cs typeface="Arial MT"/>
              </a:rPr>
              <a:t>-o</a:t>
            </a:r>
            <a:r>
              <a:rPr sz="800" spc="-160" dirty="0">
                <a:latin typeface="Arial MT"/>
                <a:cs typeface="Arial MT"/>
              </a:rPr>
              <a:t>rv</a:t>
            </a:r>
            <a:r>
              <a:rPr sz="1050" spc="-240" baseline="19841" dirty="0">
                <a:solidFill>
                  <a:srgbClr val="595959"/>
                </a:solidFill>
                <a:latin typeface="Arial MT"/>
                <a:cs typeface="Arial MT"/>
              </a:rPr>
              <a:t>n</a:t>
            </a:r>
            <a:r>
              <a:rPr sz="800" spc="-160" dirty="0">
                <a:latin typeface="Arial MT"/>
                <a:cs typeface="Arial MT"/>
              </a:rPr>
              <a:t>e</a:t>
            </a:r>
            <a:r>
              <a:rPr sz="1050" spc="-240" baseline="19841" dirty="0">
                <a:solidFill>
                  <a:srgbClr val="595959"/>
                </a:solidFill>
                <a:latin typeface="Arial MT"/>
                <a:cs typeface="Arial MT"/>
              </a:rPr>
              <a:t>lin</a:t>
            </a:r>
            <a:r>
              <a:rPr sz="800" spc="-160" dirty="0">
                <a:latin typeface="Arial MT"/>
                <a:cs typeface="Arial MT"/>
              </a:rPr>
              <a:t>d</a:t>
            </a:r>
            <a:r>
              <a:rPr sz="1050" spc="-240" baseline="19841" dirty="0">
                <a:solidFill>
                  <a:srgbClr val="595959"/>
                </a:solidFill>
                <a:latin typeface="Arial MT"/>
                <a:cs typeface="Arial MT"/>
              </a:rPr>
              <a:t>e</a:t>
            </a:r>
            <a:r>
              <a:rPr sz="800" spc="-160" dirty="0">
                <a:latin typeface="Arial MT"/>
                <a:cs typeface="Arial MT"/>
              </a:rPr>
              <a:t>.</a:t>
            </a:r>
            <a:r>
              <a:rPr sz="1050" spc="-240" baseline="19841" dirty="0">
                <a:solidFill>
                  <a:srgbClr val="595959"/>
                </a:solidFill>
                <a:latin typeface="Arial MT"/>
                <a:cs typeface="Arial MT"/>
              </a:rPr>
              <a:t>.png</a:t>
            </a:r>
            <a:endParaRPr sz="1050" baseline="19841">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789795" y="1590006"/>
            <a:ext cx="2971800" cy="553100"/>
          </a:xfrm>
          <a:prstGeom prst="rect">
            <a:avLst/>
          </a:prstGeom>
        </p:spPr>
        <p:txBody>
          <a:bodyPr vert="horz" wrap="square" lIns="0" tIns="10795" rIns="0" bIns="0" rtlCol="0">
            <a:spAutoFit/>
          </a:bodyPr>
          <a:lstStyle/>
          <a:p>
            <a:pPr marL="279393" marR="5080" indent="-267329">
              <a:lnSpc>
                <a:spcPct val="100699"/>
              </a:lnSpc>
              <a:spcBef>
                <a:spcPts val="85"/>
              </a:spcBef>
            </a:pPr>
            <a:r>
              <a:rPr sz="1800" spc="-5" dirty="0">
                <a:solidFill>
                  <a:srgbClr val="595959"/>
                </a:solidFill>
                <a:latin typeface="Arial MT"/>
                <a:cs typeface="Arial MT"/>
              </a:rPr>
              <a:t>Use Centralized Logging and </a:t>
            </a:r>
            <a:r>
              <a:rPr sz="1800" spc="-490" dirty="0">
                <a:solidFill>
                  <a:srgbClr val="595959"/>
                </a:solidFill>
                <a:latin typeface="Arial MT"/>
                <a:cs typeface="Arial MT"/>
              </a:rPr>
              <a:t> </a:t>
            </a:r>
            <a:r>
              <a:rPr sz="1800" spc="-5" dirty="0">
                <a:solidFill>
                  <a:srgbClr val="595959"/>
                </a:solidFill>
                <a:latin typeface="Arial MT"/>
                <a:cs typeface="Arial MT"/>
              </a:rPr>
              <a:t>Immediate</a:t>
            </a:r>
            <a:r>
              <a:rPr sz="1800" spc="-20" dirty="0">
                <a:solidFill>
                  <a:srgbClr val="595959"/>
                </a:solidFill>
                <a:latin typeface="Arial MT"/>
                <a:cs typeface="Arial MT"/>
              </a:rPr>
              <a:t> </a:t>
            </a:r>
            <a:r>
              <a:rPr sz="1800" spc="-5" dirty="0">
                <a:solidFill>
                  <a:srgbClr val="595959"/>
                </a:solidFill>
                <a:latin typeface="Arial MT"/>
                <a:cs typeface="Arial MT"/>
              </a:rPr>
              <a:t>Log</a:t>
            </a:r>
            <a:r>
              <a:rPr sz="1800" spc="-120" dirty="0">
                <a:solidFill>
                  <a:srgbClr val="595959"/>
                </a:solidFill>
                <a:latin typeface="Arial MT"/>
                <a:cs typeface="Arial MT"/>
              </a:rPr>
              <a:t> </a:t>
            </a:r>
            <a:r>
              <a:rPr sz="1800" spc="-5" dirty="0">
                <a:solidFill>
                  <a:srgbClr val="595959"/>
                </a:solidFill>
                <a:latin typeface="Arial MT"/>
                <a:cs typeface="Arial MT"/>
              </a:rPr>
              <a:t>Analysis</a:t>
            </a:r>
            <a:endParaRPr sz="1800">
              <a:latin typeface="Arial MT"/>
              <a:cs typeface="Arial MT"/>
            </a:endParaRPr>
          </a:p>
        </p:txBody>
      </p:sp>
      <p:sp>
        <p:nvSpPr>
          <p:cNvPr id="5" name="object 5"/>
          <p:cNvSpPr txBox="1"/>
          <p:nvPr/>
        </p:nvSpPr>
        <p:spPr>
          <a:xfrm>
            <a:off x="656569" y="2865448"/>
            <a:ext cx="3569335" cy="1740798"/>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Record</a:t>
            </a:r>
            <a:r>
              <a:rPr dirty="0">
                <a:latin typeface="Arial MT"/>
                <a:cs typeface="Arial MT"/>
              </a:rPr>
              <a:t> suspicious</a:t>
            </a:r>
            <a:r>
              <a:rPr spc="5" dirty="0">
                <a:latin typeface="Arial MT"/>
                <a:cs typeface="Arial MT"/>
              </a:rPr>
              <a:t> </a:t>
            </a:r>
            <a:r>
              <a:rPr spc="-5" dirty="0">
                <a:latin typeface="Arial MT"/>
                <a:cs typeface="Arial MT"/>
              </a:rPr>
              <a:t>logins</a:t>
            </a:r>
            <a:r>
              <a:rPr dirty="0">
                <a:latin typeface="Arial MT"/>
                <a:cs typeface="Arial MT"/>
              </a:rPr>
              <a:t> </a:t>
            </a:r>
            <a:r>
              <a:rPr spc="-5" dirty="0">
                <a:latin typeface="Arial MT"/>
                <a:cs typeface="Arial MT"/>
              </a:rPr>
              <a:t>and</a:t>
            </a:r>
            <a:r>
              <a:rPr dirty="0">
                <a:latin typeface="Arial MT"/>
                <a:cs typeface="Arial MT"/>
              </a:rPr>
              <a:t> </a:t>
            </a:r>
            <a:r>
              <a:rPr spc="-5" dirty="0">
                <a:latin typeface="Arial MT"/>
                <a:cs typeface="Arial MT"/>
              </a:rPr>
              <a:t>other </a:t>
            </a:r>
            <a:r>
              <a:rPr dirty="0">
                <a:latin typeface="Arial MT"/>
                <a:cs typeface="Arial MT"/>
              </a:rPr>
              <a:t> computer</a:t>
            </a:r>
            <a:r>
              <a:rPr spc="-20" dirty="0">
                <a:latin typeface="Arial MT"/>
                <a:cs typeface="Arial MT"/>
              </a:rPr>
              <a:t> </a:t>
            </a:r>
            <a:r>
              <a:rPr spc="-5" dirty="0">
                <a:latin typeface="Arial MT"/>
                <a:cs typeface="Arial MT"/>
              </a:rPr>
              <a:t>events</a:t>
            </a:r>
            <a:r>
              <a:rPr spc="-15" dirty="0">
                <a:latin typeface="Arial MT"/>
                <a:cs typeface="Arial MT"/>
              </a:rPr>
              <a:t> </a:t>
            </a:r>
            <a:r>
              <a:rPr spc="-5" dirty="0">
                <a:latin typeface="Arial MT"/>
                <a:cs typeface="Arial MT"/>
              </a:rPr>
              <a:t>and</a:t>
            </a:r>
            <a:r>
              <a:rPr spc="-20" dirty="0">
                <a:latin typeface="Arial MT"/>
                <a:cs typeface="Arial MT"/>
              </a:rPr>
              <a:t> </a:t>
            </a:r>
            <a:r>
              <a:rPr spc="-5" dirty="0">
                <a:latin typeface="Arial MT"/>
                <a:cs typeface="Arial MT"/>
              </a:rPr>
              <a:t>look</a:t>
            </a:r>
            <a:r>
              <a:rPr spc="-15" dirty="0">
                <a:latin typeface="Arial MT"/>
                <a:cs typeface="Arial MT"/>
              </a:rPr>
              <a:t> </a:t>
            </a:r>
            <a:r>
              <a:rPr spc="-5" dirty="0">
                <a:latin typeface="Arial MT"/>
                <a:cs typeface="Arial MT"/>
              </a:rPr>
              <a:t>for</a:t>
            </a:r>
            <a:r>
              <a:rPr spc="-20" dirty="0">
                <a:latin typeface="Arial MT"/>
                <a:cs typeface="Arial MT"/>
              </a:rPr>
              <a:t> </a:t>
            </a:r>
            <a:r>
              <a:rPr spc="-5" dirty="0">
                <a:latin typeface="Arial MT"/>
                <a:cs typeface="Arial MT"/>
              </a:rPr>
              <a:t>anomalies</a:t>
            </a:r>
            <a:endParaRPr>
              <a:latin typeface="Arial MT"/>
              <a:cs typeface="Arial MT"/>
            </a:endParaRPr>
          </a:p>
          <a:p>
            <a:pPr marL="348606" marR="5715" indent="-336542" algn="just">
              <a:lnSpc>
                <a:spcPct val="116100"/>
              </a:lnSpc>
              <a:buChar char="●"/>
              <a:tabLst>
                <a:tab pos="349241" algn="l"/>
              </a:tabLst>
            </a:pPr>
            <a:r>
              <a:rPr spc="-5" dirty="0">
                <a:latin typeface="Arial MT"/>
                <a:cs typeface="Arial MT"/>
              </a:rPr>
              <a:t>This</a:t>
            </a:r>
            <a:r>
              <a:rPr dirty="0">
                <a:latin typeface="Arial MT"/>
                <a:cs typeface="Arial MT"/>
              </a:rPr>
              <a:t> </a:t>
            </a:r>
            <a:r>
              <a:rPr spc="-5" dirty="0">
                <a:latin typeface="Arial MT"/>
                <a:cs typeface="Arial MT"/>
              </a:rPr>
              <a:t>helps</a:t>
            </a:r>
            <a:r>
              <a:rPr dirty="0">
                <a:latin typeface="Arial MT"/>
                <a:cs typeface="Arial MT"/>
              </a:rPr>
              <a:t> you</a:t>
            </a:r>
            <a:r>
              <a:rPr spc="5" dirty="0">
                <a:latin typeface="Arial MT"/>
                <a:cs typeface="Arial MT"/>
              </a:rPr>
              <a:t> </a:t>
            </a:r>
            <a:r>
              <a:rPr dirty="0">
                <a:latin typeface="Arial MT"/>
                <a:cs typeface="Arial MT"/>
              </a:rPr>
              <a:t>reconstruct</a:t>
            </a:r>
            <a:r>
              <a:rPr spc="5" dirty="0">
                <a:latin typeface="Arial MT"/>
                <a:cs typeface="Arial MT"/>
              </a:rPr>
              <a:t> </a:t>
            </a:r>
            <a:r>
              <a:rPr spc="-5" dirty="0">
                <a:latin typeface="Arial MT"/>
                <a:cs typeface="Arial MT"/>
              </a:rPr>
              <a:t>what </a:t>
            </a:r>
            <a:r>
              <a:rPr dirty="0">
                <a:latin typeface="Arial MT"/>
                <a:cs typeface="Arial MT"/>
              </a:rPr>
              <a:t> </a:t>
            </a:r>
            <a:r>
              <a:rPr spc="-5" dirty="0">
                <a:latin typeface="Arial MT"/>
                <a:cs typeface="Arial MT"/>
              </a:rPr>
              <a:t>happened</a:t>
            </a:r>
            <a:r>
              <a:rPr spc="-10" dirty="0">
                <a:latin typeface="Arial MT"/>
                <a:cs typeface="Arial MT"/>
              </a:rPr>
              <a:t> </a:t>
            </a:r>
            <a:r>
              <a:rPr spc="-5" dirty="0">
                <a:latin typeface="Arial MT"/>
                <a:cs typeface="Arial MT"/>
              </a:rPr>
              <a:t>during</a:t>
            </a:r>
            <a:r>
              <a:rPr spc="-10" dirty="0">
                <a:latin typeface="Arial MT"/>
                <a:cs typeface="Arial MT"/>
              </a:rPr>
              <a:t> </a:t>
            </a:r>
            <a:r>
              <a:rPr spc="-5" dirty="0">
                <a:latin typeface="Arial MT"/>
                <a:cs typeface="Arial MT"/>
              </a:rPr>
              <a:t>an attack</a:t>
            </a:r>
            <a:endParaRPr>
              <a:latin typeface="Arial MT"/>
              <a:cs typeface="Arial MT"/>
            </a:endParaRPr>
          </a:p>
          <a:p>
            <a:pPr marL="348606" marR="6985" indent="-336542" algn="just">
              <a:lnSpc>
                <a:spcPct val="116100"/>
              </a:lnSpc>
              <a:buChar char="●"/>
              <a:tabLst>
                <a:tab pos="349241" algn="l"/>
              </a:tabLst>
            </a:pPr>
            <a:r>
              <a:rPr spc="-45" dirty="0">
                <a:latin typeface="Arial MT"/>
                <a:cs typeface="Arial MT"/>
              </a:rPr>
              <a:t>You</a:t>
            </a:r>
            <a:r>
              <a:rPr spc="-40" dirty="0">
                <a:latin typeface="Arial MT"/>
                <a:cs typeface="Arial MT"/>
              </a:rPr>
              <a:t> </a:t>
            </a:r>
            <a:r>
              <a:rPr dirty="0">
                <a:latin typeface="Arial MT"/>
                <a:cs typeface="Arial MT"/>
              </a:rPr>
              <a:t>can</a:t>
            </a:r>
            <a:r>
              <a:rPr spc="5" dirty="0">
                <a:latin typeface="Arial MT"/>
                <a:cs typeface="Arial MT"/>
              </a:rPr>
              <a:t> </a:t>
            </a:r>
            <a:r>
              <a:rPr spc="-5" dirty="0">
                <a:latin typeface="Arial MT"/>
                <a:cs typeface="Arial MT"/>
              </a:rPr>
              <a:t>take</a:t>
            </a:r>
            <a:r>
              <a:rPr dirty="0">
                <a:latin typeface="Arial MT"/>
                <a:cs typeface="Arial MT"/>
              </a:rPr>
              <a:t> steps</a:t>
            </a:r>
            <a:r>
              <a:rPr spc="5" dirty="0">
                <a:latin typeface="Arial MT"/>
                <a:cs typeface="Arial MT"/>
              </a:rPr>
              <a:t> </a:t>
            </a:r>
            <a:r>
              <a:rPr spc="-5" dirty="0">
                <a:latin typeface="Arial MT"/>
                <a:cs typeface="Arial MT"/>
              </a:rPr>
              <a:t>to</a:t>
            </a:r>
            <a:r>
              <a:rPr dirty="0">
                <a:latin typeface="Arial MT"/>
                <a:cs typeface="Arial MT"/>
              </a:rPr>
              <a:t> </a:t>
            </a:r>
            <a:r>
              <a:rPr spc="-5" dirty="0">
                <a:latin typeface="Arial MT"/>
                <a:cs typeface="Arial MT"/>
              </a:rPr>
              <a:t>improve</a:t>
            </a:r>
            <a:r>
              <a:rPr spc="375" dirty="0">
                <a:latin typeface="Arial MT"/>
                <a:cs typeface="Arial MT"/>
              </a:rPr>
              <a:t> </a:t>
            </a:r>
            <a:r>
              <a:rPr dirty="0">
                <a:latin typeface="Arial MT"/>
                <a:cs typeface="Arial MT"/>
              </a:rPr>
              <a:t>your </a:t>
            </a:r>
            <a:r>
              <a:rPr spc="5" dirty="0">
                <a:latin typeface="Arial MT"/>
                <a:cs typeface="Arial MT"/>
              </a:rPr>
              <a:t> </a:t>
            </a:r>
            <a:r>
              <a:rPr spc="-5" dirty="0">
                <a:latin typeface="Arial MT"/>
                <a:cs typeface="Arial MT"/>
              </a:rPr>
              <a:t>threat</a:t>
            </a:r>
            <a:r>
              <a:rPr dirty="0">
                <a:latin typeface="Arial MT"/>
                <a:cs typeface="Arial MT"/>
              </a:rPr>
              <a:t> </a:t>
            </a:r>
            <a:r>
              <a:rPr spc="-5" dirty="0">
                <a:latin typeface="Arial MT"/>
                <a:cs typeface="Arial MT"/>
              </a:rPr>
              <a:t>detection</a:t>
            </a:r>
            <a:r>
              <a:rPr dirty="0">
                <a:latin typeface="Arial MT"/>
                <a:cs typeface="Arial MT"/>
              </a:rPr>
              <a:t> </a:t>
            </a:r>
            <a:r>
              <a:rPr spc="-5" dirty="0">
                <a:latin typeface="Arial MT"/>
                <a:cs typeface="Arial MT"/>
              </a:rPr>
              <a:t>process</a:t>
            </a:r>
            <a:r>
              <a:rPr dirty="0">
                <a:latin typeface="Arial MT"/>
                <a:cs typeface="Arial MT"/>
              </a:rPr>
              <a:t> </a:t>
            </a:r>
            <a:r>
              <a:rPr spc="-5" dirty="0">
                <a:latin typeface="Arial MT"/>
                <a:cs typeface="Arial MT"/>
              </a:rPr>
              <a:t>and</a:t>
            </a:r>
            <a:r>
              <a:rPr dirty="0">
                <a:latin typeface="Arial MT"/>
                <a:cs typeface="Arial MT"/>
              </a:rPr>
              <a:t> </a:t>
            </a:r>
            <a:r>
              <a:rPr spc="-5" dirty="0">
                <a:latin typeface="Arial MT"/>
                <a:cs typeface="Arial MT"/>
              </a:rPr>
              <a:t>quickly </a:t>
            </a:r>
            <a:r>
              <a:rPr dirty="0">
                <a:latin typeface="Arial MT"/>
                <a:cs typeface="Arial MT"/>
              </a:rPr>
              <a:t> </a:t>
            </a:r>
            <a:r>
              <a:rPr spc="-5" dirty="0">
                <a:latin typeface="Arial MT"/>
                <a:cs typeface="Arial MT"/>
              </a:rPr>
              <a:t>block</a:t>
            </a:r>
            <a:r>
              <a:rPr spc="-10" dirty="0">
                <a:latin typeface="Arial MT"/>
                <a:cs typeface="Arial MT"/>
              </a:rPr>
              <a:t> </a:t>
            </a:r>
            <a:r>
              <a:rPr spc="-5" dirty="0">
                <a:latin typeface="Arial MT"/>
                <a:cs typeface="Arial MT"/>
              </a:rPr>
              <a:t>attacks</a:t>
            </a:r>
            <a:r>
              <a:rPr spc="-10" dirty="0">
                <a:latin typeface="Arial MT"/>
                <a:cs typeface="Arial MT"/>
              </a:rPr>
              <a:t> </a:t>
            </a:r>
            <a:r>
              <a:rPr spc="-5" dirty="0">
                <a:latin typeface="Arial MT"/>
                <a:cs typeface="Arial MT"/>
              </a:rPr>
              <a:t>in the</a:t>
            </a:r>
            <a:r>
              <a:rPr spc="-10" dirty="0">
                <a:latin typeface="Arial MT"/>
                <a:cs typeface="Arial MT"/>
              </a:rPr>
              <a:t> </a:t>
            </a:r>
            <a:r>
              <a:rPr spc="-5" dirty="0">
                <a:latin typeface="Arial MT"/>
                <a:cs typeface="Arial MT"/>
              </a:rPr>
              <a:t>future</a:t>
            </a:r>
            <a:endParaRPr>
              <a:latin typeface="Arial MT"/>
              <a:cs typeface="Arial MT"/>
            </a:endParaRPr>
          </a:p>
        </p:txBody>
      </p:sp>
      <p:pic>
        <p:nvPicPr>
          <p:cNvPr id="6" name="object 6"/>
          <p:cNvPicPr/>
          <p:nvPr/>
        </p:nvPicPr>
        <p:blipFill>
          <a:blip r:embed="rId2" cstate="print"/>
          <a:stretch>
            <a:fillRect/>
          </a:stretch>
        </p:blipFill>
        <p:spPr>
          <a:xfrm>
            <a:off x="4642512" y="1354899"/>
            <a:ext cx="4427057" cy="2687304"/>
          </a:xfrm>
          <a:prstGeom prst="rect">
            <a:avLst/>
          </a:prstGeom>
        </p:spPr>
      </p:pic>
      <p:pic>
        <p:nvPicPr>
          <p:cNvPr id="7" name="object 2">
            <a:extLst>
              <a:ext uri="{FF2B5EF4-FFF2-40B4-BE49-F238E27FC236}">
                <a16:creationId xmlns:a16="http://schemas.microsoft.com/office/drawing/2014/main" id="{563F1DF0-77DE-4AB3-B4AE-F153629E939A}"/>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8886C598-1F41-4F65-8ED2-712191564C05}"/>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3" name="object 3"/>
          <p:cNvSpPr txBox="1"/>
          <p:nvPr/>
        </p:nvSpPr>
        <p:spPr>
          <a:xfrm>
            <a:off x="754244" y="1728118"/>
            <a:ext cx="304101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Use</a:t>
            </a:r>
            <a:r>
              <a:rPr sz="1800" spc="-35" dirty="0">
                <a:solidFill>
                  <a:srgbClr val="595959"/>
                </a:solidFill>
                <a:latin typeface="Arial MT"/>
                <a:cs typeface="Arial MT"/>
              </a:rPr>
              <a:t> </a:t>
            </a:r>
            <a:r>
              <a:rPr sz="1800" spc="-15" dirty="0">
                <a:solidFill>
                  <a:srgbClr val="595959"/>
                </a:solidFill>
                <a:latin typeface="Arial MT"/>
                <a:cs typeface="Arial MT"/>
              </a:rPr>
              <a:t>Web</a:t>
            </a:r>
            <a:r>
              <a:rPr sz="1800" spc="-30" dirty="0">
                <a:solidFill>
                  <a:srgbClr val="595959"/>
                </a:solidFill>
                <a:latin typeface="Arial MT"/>
                <a:cs typeface="Arial MT"/>
              </a:rPr>
              <a:t> </a:t>
            </a:r>
            <a:r>
              <a:rPr sz="1800" spc="-5" dirty="0">
                <a:solidFill>
                  <a:srgbClr val="595959"/>
                </a:solidFill>
                <a:latin typeface="Arial MT"/>
                <a:cs typeface="Arial MT"/>
              </a:rPr>
              <a:t>Domain</a:t>
            </a:r>
            <a:r>
              <a:rPr sz="1800" spc="-30" dirty="0">
                <a:solidFill>
                  <a:srgbClr val="595959"/>
                </a:solidFill>
                <a:latin typeface="Arial MT"/>
                <a:cs typeface="Arial MT"/>
              </a:rPr>
              <a:t> </a:t>
            </a:r>
            <a:r>
              <a:rPr sz="1800" spc="-5" dirty="0">
                <a:solidFill>
                  <a:srgbClr val="595959"/>
                </a:solidFill>
                <a:latin typeface="Arial MT"/>
                <a:cs typeface="Arial MT"/>
              </a:rPr>
              <a:t>Whitelisting</a:t>
            </a:r>
            <a:endParaRPr sz="1800">
              <a:latin typeface="Arial MT"/>
              <a:cs typeface="Arial MT"/>
            </a:endParaRPr>
          </a:p>
        </p:txBody>
      </p:sp>
      <p:sp>
        <p:nvSpPr>
          <p:cNvPr id="4" name="object 4"/>
          <p:cNvSpPr txBox="1"/>
          <p:nvPr/>
        </p:nvSpPr>
        <p:spPr>
          <a:xfrm>
            <a:off x="656569" y="2665423"/>
            <a:ext cx="3569335" cy="2108078"/>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Limiting</a:t>
            </a:r>
            <a:r>
              <a:rPr dirty="0">
                <a:latin typeface="Arial MT"/>
                <a:cs typeface="Arial MT"/>
              </a:rPr>
              <a:t> </a:t>
            </a:r>
            <a:r>
              <a:rPr spc="-5" dirty="0">
                <a:latin typeface="Arial MT"/>
                <a:cs typeface="Arial MT"/>
              </a:rPr>
              <a:t>users</a:t>
            </a:r>
            <a:r>
              <a:rPr dirty="0">
                <a:latin typeface="Arial MT"/>
                <a:cs typeface="Arial MT"/>
              </a:rPr>
              <a:t> </a:t>
            </a:r>
            <a:r>
              <a:rPr spc="-5" dirty="0">
                <a:latin typeface="Arial MT"/>
                <a:cs typeface="Arial MT"/>
              </a:rPr>
              <a:t>to</a:t>
            </a:r>
            <a:r>
              <a:rPr dirty="0">
                <a:latin typeface="Arial MT"/>
                <a:cs typeface="Arial MT"/>
              </a:rPr>
              <a:t> </a:t>
            </a:r>
            <a:r>
              <a:rPr spc="-5" dirty="0">
                <a:latin typeface="Arial MT"/>
                <a:cs typeface="Arial MT"/>
              </a:rPr>
              <a:t>browsing</a:t>
            </a:r>
            <a:r>
              <a:rPr dirty="0">
                <a:latin typeface="Arial MT"/>
                <a:cs typeface="Arial MT"/>
              </a:rPr>
              <a:t> </a:t>
            </a:r>
            <a:r>
              <a:rPr spc="-5" dirty="0">
                <a:latin typeface="Arial MT"/>
                <a:cs typeface="Arial MT"/>
              </a:rPr>
              <a:t>only</a:t>
            </a:r>
            <a:r>
              <a:rPr dirty="0">
                <a:latin typeface="Arial MT"/>
                <a:cs typeface="Arial MT"/>
              </a:rPr>
              <a:t> </a:t>
            </a:r>
            <a:r>
              <a:rPr spc="-5" dirty="0">
                <a:latin typeface="Arial MT"/>
                <a:cs typeface="Arial MT"/>
              </a:rPr>
              <a:t>the </a:t>
            </a:r>
            <a:r>
              <a:rPr spc="-375" dirty="0">
                <a:latin typeface="Arial MT"/>
                <a:cs typeface="Arial MT"/>
              </a:rPr>
              <a:t> </a:t>
            </a:r>
            <a:r>
              <a:rPr spc="-5" dirty="0">
                <a:latin typeface="Arial MT"/>
                <a:cs typeface="Arial MT"/>
              </a:rPr>
              <a:t>websites</a:t>
            </a:r>
            <a:r>
              <a:rPr dirty="0">
                <a:latin typeface="Arial MT"/>
                <a:cs typeface="Arial MT"/>
              </a:rPr>
              <a:t> you’ve</a:t>
            </a:r>
            <a:r>
              <a:rPr spc="5" dirty="0">
                <a:latin typeface="Arial MT"/>
                <a:cs typeface="Arial MT"/>
              </a:rPr>
              <a:t> </a:t>
            </a:r>
            <a:r>
              <a:rPr spc="-5" dirty="0">
                <a:latin typeface="Arial MT"/>
                <a:cs typeface="Arial MT"/>
              </a:rPr>
              <a:t>explicitly</a:t>
            </a:r>
            <a:r>
              <a:rPr spc="380" dirty="0">
                <a:latin typeface="Arial MT"/>
                <a:cs typeface="Arial MT"/>
              </a:rPr>
              <a:t> </a:t>
            </a:r>
            <a:r>
              <a:rPr spc="-5" dirty="0">
                <a:latin typeface="Arial MT"/>
                <a:cs typeface="Arial MT"/>
              </a:rPr>
              <a:t>approved </a:t>
            </a:r>
            <a:r>
              <a:rPr dirty="0">
                <a:latin typeface="Arial MT"/>
                <a:cs typeface="Arial MT"/>
              </a:rPr>
              <a:t> </a:t>
            </a:r>
            <a:r>
              <a:rPr spc="-5" dirty="0">
                <a:latin typeface="Arial MT"/>
                <a:cs typeface="Arial MT"/>
              </a:rPr>
              <a:t>helps</a:t>
            </a:r>
            <a:r>
              <a:rPr spc="-10" dirty="0">
                <a:latin typeface="Arial MT"/>
                <a:cs typeface="Arial MT"/>
              </a:rPr>
              <a:t> </a:t>
            </a:r>
            <a:r>
              <a:rPr spc="-5" dirty="0">
                <a:latin typeface="Arial MT"/>
                <a:cs typeface="Arial MT"/>
              </a:rPr>
              <a:t>in two</a:t>
            </a:r>
            <a:r>
              <a:rPr spc="-10" dirty="0">
                <a:latin typeface="Arial MT"/>
                <a:cs typeface="Arial MT"/>
              </a:rPr>
              <a:t> </a:t>
            </a:r>
            <a:r>
              <a:rPr spc="-5" dirty="0">
                <a:latin typeface="Arial MT"/>
                <a:cs typeface="Arial MT"/>
              </a:rPr>
              <a:t>ways</a:t>
            </a:r>
            <a:endParaRPr>
              <a:latin typeface="Arial MT"/>
              <a:cs typeface="Arial MT"/>
            </a:endParaRPr>
          </a:p>
          <a:p>
            <a:pPr>
              <a:spcBef>
                <a:spcPts val="25"/>
              </a:spcBef>
              <a:buFont typeface="Arial MT"/>
              <a:buChar char="●"/>
            </a:pPr>
            <a:endParaRPr sz="1600">
              <a:latin typeface="Arial MT"/>
              <a:cs typeface="Arial MT"/>
            </a:endParaRPr>
          </a:p>
          <a:p>
            <a:pPr marL="805795" lvl="1" indent="-337177">
              <a:spcBef>
                <a:spcPts val="5"/>
              </a:spcBef>
              <a:buChar char="○"/>
              <a:tabLst>
                <a:tab pos="805160" algn="l"/>
                <a:tab pos="806430" algn="l"/>
              </a:tabLst>
            </a:pPr>
            <a:r>
              <a:rPr spc="-5" dirty="0">
                <a:latin typeface="Arial MT"/>
                <a:cs typeface="Arial MT"/>
              </a:rPr>
              <a:t>First,</a:t>
            </a:r>
            <a:r>
              <a:rPr spc="-20" dirty="0">
                <a:latin typeface="Arial MT"/>
                <a:cs typeface="Arial MT"/>
              </a:rPr>
              <a:t> </a:t>
            </a:r>
            <a:r>
              <a:rPr spc="-5" dirty="0">
                <a:latin typeface="Arial MT"/>
                <a:cs typeface="Arial MT"/>
              </a:rPr>
              <a:t>it</a:t>
            </a:r>
            <a:r>
              <a:rPr spc="-20" dirty="0">
                <a:latin typeface="Arial MT"/>
                <a:cs typeface="Arial MT"/>
              </a:rPr>
              <a:t> </a:t>
            </a:r>
            <a:r>
              <a:rPr spc="-5" dirty="0">
                <a:latin typeface="Arial MT"/>
                <a:cs typeface="Arial MT"/>
              </a:rPr>
              <a:t>limits</a:t>
            </a:r>
            <a:r>
              <a:rPr spc="-15" dirty="0">
                <a:latin typeface="Arial MT"/>
                <a:cs typeface="Arial MT"/>
              </a:rPr>
              <a:t> </a:t>
            </a:r>
            <a:r>
              <a:rPr dirty="0">
                <a:latin typeface="Arial MT"/>
                <a:cs typeface="Arial MT"/>
              </a:rPr>
              <a:t>your</a:t>
            </a:r>
            <a:r>
              <a:rPr spc="-20" dirty="0">
                <a:latin typeface="Arial MT"/>
                <a:cs typeface="Arial MT"/>
              </a:rPr>
              <a:t> </a:t>
            </a:r>
            <a:r>
              <a:rPr spc="-5" dirty="0">
                <a:latin typeface="Arial MT"/>
                <a:cs typeface="Arial MT"/>
              </a:rPr>
              <a:t>attack</a:t>
            </a:r>
            <a:r>
              <a:rPr spc="-15" dirty="0">
                <a:latin typeface="Arial MT"/>
                <a:cs typeface="Arial MT"/>
              </a:rPr>
              <a:t> </a:t>
            </a:r>
            <a:r>
              <a:rPr dirty="0">
                <a:latin typeface="Arial MT"/>
                <a:cs typeface="Arial MT"/>
              </a:rPr>
              <a:t>surface</a:t>
            </a:r>
            <a:endParaRPr>
              <a:latin typeface="Arial MT"/>
              <a:cs typeface="Arial MT"/>
            </a:endParaRPr>
          </a:p>
          <a:p>
            <a:pPr lvl="1">
              <a:spcBef>
                <a:spcPts val="35"/>
              </a:spcBef>
              <a:buFont typeface="Arial MT"/>
              <a:buChar char="○"/>
            </a:pPr>
            <a:endParaRPr sz="1050">
              <a:latin typeface="Arial MT"/>
              <a:cs typeface="Arial MT"/>
            </a:endParaRPr>
          </a:p>
          <a:p>
            <a:pPr marL="805795" marR="5080" lvl="1" indent="-336542" algn="just">
              <a:lnSpc>
                <a:spcPct val="115300"/>
              </a:lnSpc>
              <a:buChar char="○"/>
              <a:tabLst>
                <a:tab pos="806430" algn="l"/>
              </a:tabLst>
            </a:pPr>
            <a:r>
              <a:rPr spc="-5" dirty="0">
                <a:latin typeface="Arial MT"/>
                <a:cs typeface="Arial MT"/>
              </a:rPr>
              <a:t>Second, whitelisting limits hackers’ </a:t>
            </a:r>
            <a:r>
              <a:rPr spc="-375" dirty="0">
                <a:latin typeface="Arial MT"/>
                <a:cs typeface="Arial MT"/>
              </a:rPr>
              <a:t> </a:t>
            </a:r>
            <a:r>
              <a:rPr spc="-5" dirty="0">
                <a:latin typeface="Arial MT"/>
                <a:cs typeface="Arial MT"/>
              </a:rPr>
              <a:t>options</a:t>
            </a:r>
            <a:r>
              <a:rPr dirty="0">
                <a:latin typeface="Arial MT"/>
                <a:cs typeface="Arial MT"/>
              </a:rPr>
              <a:t> </a:t>
            </a:r>
            <a:r>
              <a:rPr spc="-5" dirty="0">
                <a:latin typeface="Arial MT"/>
                <a:cs typeface="Arial MT"/>
              </a:rPr>
              <a:t>for</a:t>
            </a:r>
            <a:r>
              <a:rPr dirty="0">
                <a:latin typeface="Arial MT"/>
                <a:cs typeface="Arial MT"/>
              </a:rPr>
              <a:t> communication</a:t>
            </a:r>
            <a:r>
              <a:rPr spc="5" dirty="0">
                <a:latin typeface="Arial MT"/>
                <a:cs typeface="Arial MT"/>
              </a:rPr>
              <a:t> </a:t>
            </a:r>
            <a:r>
              <a:rPr spc="-5" dirty="0">
                <a:latin typeface="Arial MT"/>
                <a:cs typeface="Arial MT"/>
              </a:rPr>
              <a:t>after </a:t>
            </a:r>
            <a:r>
              <a:rPr dirty="0">
                <a:latin typeface="Arial MT"/>
                <a:cs typeface="Arial MT"/>
              </a:rPr>
              <a:t> </a:t>
            </a:r>
            <a:r>
              <a:rPr spc="-5" dirty="0">
                <a:latin typeface="Arial MT"/>
                <a:cs typeface="Arial MT"/>
              </a:rPr>
              <a:t>they</a:t>
            </a:r>
            <a:r>
              <a:rPr spc="-15" dirty="0">
                <a:latin typeface="Arial MT"/>
                <a:cs typeface="Arial MT"/>
              </a:rPr>
              <a:t> </a:t>
            </a:r>
            <a:r>
              <a:rPr dirty="0">
                <a:latin typeface="Arial MT"/>
                <a:cs typeface="Arial MT"/>
              </a:rPr>
              <a:t>compromise</a:t>
            </a:r>
            <a:r>
              <a:rPr spc="-10" dirty="0">
                <a:latin typeface="Arial MT"/>
                <a:cs typeface="Arial MT"/>
              </a:rPr>
              <a:t> </a:t>
            </a:r>
            <a:r>
              <a:rPr dirty="0">
                <a:latin typeface="Arial MT"/>
                <a:cs typeface="Arial MT"/>
              </a:rPr>
              <a:t>a</a:t>
            </a:r>
            <a:r>
              <a:rPr spc="-10" dirty="0">
                <a:latin typeface="Arial MT"/>
                <a:cs typeface="Arial MT"/>
              </a:rPr>
              <a:t> </a:t>
            </a:r>
            <a:r>
              <a:rPr dirty="0">
                <a:latin typeface="Arial MT"/>
                <a:cs typeface="Arial MT"/>
              </a:rPr>
              <a:t>system</a:t>
            </a:r>
            <a:endParaRPr>
              <a:latin typeface="Arial MT"/>
              <a:cs typeface="Arial MT"/>
            </a:endParaRPr>
          </a:p>
        </p:txBody>
      </p:sp>
      <p:sp>
        <p:nvSpPr>
          <p:cNvPr id="5" name="object 5"/>
          <p:cNvSpPr txBox="1"/>
          <p:nvPr/>
        </p:nvSpPr>
        <p:spPr>
          <a:xfrm>
            <a:off x="4645025" y="4841744"/>
            <a:ext cx="2472690" cy="120546"/>
          </a:xfrm>
          <a:prstGeom prst="rect">
            <a:avLst/>
          </a:prstGeom>
        </p:spPr>
        <p:txBody>
          <a:bodyPr vert="horz" wrap="square" lIns="0" tIns="12700" rIns="0" bIns="0" rtlCol="0">
            <a:spAutoFit/>
          </a:bodyPr>
          <a:lstStyle/>
          <a:p>
            <a:pPr marL="12700">
              <a:spcBef>
                <a:spcPts val="100"/>
              </a:spcBef>
            </a:pPr>
            <a:r>
              <a:rPr sz="700" spc="-10" dirty="0">
                <a:solidFill>
                  <a:srgbClr val="595959"/>
                </a:solidFill>
                <a:latin typeface="Arial MT"/>
                <a:cs typeface="Arial MT"/>
                <a:hlinkClick r:id="rId2"/>
              </a:rPr>
              <a:t>https://www.chorus.co/media/1346/whitelisting-blacklisting.png</a:t>
            </a:r>
            <a:endParaRPr sz="700">
              <a:latin typeface="Arial MT"/>
              <a:cs typeface="Arial MT"/>
            </a:endParaRPr>
          </a:p>
        </p:txBody>
      </p:sp>
      <p:pic>
        <p:nvPicPr>
          <p:cNvPr id="6" name="object 6"/>
          <p:cNvPicPr/>
          <p:nvPr/>
        </p:nvPicPr>
        <p:blipFill>
          <a:blip r:embed="rId3" cstate="print"/>
          <a:stretch>
            <a:fillRect/>
          </a:stretch>
        </p:blipFill>
        <p:spPr>
          <a:xfrm>
            <a:off x="4993390" y="754587"/>
            <a:ext cx="3629615" cy="3456778"/>
          </a:xfrm>
          <a:prstGeom prst="rect">
            <a:avLst/>
          </a:prstGeom>
        </p:spPr>
      </p:pic>
      <p:sp>
        <p:nvSpPr>
          <p:cNvPr id="7" name="object 7"/>
          <p:cNvSpPr txBox="1"/>
          <p:nvPr/>
        </p:nvSpPr>
        <p:spPr>
          <a:xfrm>
            <a:off x="3633257" y="4993361"/>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8" name="object 2">
            <a:extLst>
              <a:ext uri="{FF2B5EF4-FFF2-40B4-BE49-F238E27FC236}">
                <a16:creationId xmlns:a16="http://schemas.microsoft.com/office/drawing/2014/main" id="{DFDF6C1B-7282-4F1A-AFE1-AA95819CF234}"/>
              </a:ext>
            </a:extLst>
          </p:cNvPr>
          <p:cNvPicPr/>
          <p:nvPr/>
        </p:nvPicPr>
        <p:blipFill>
          <a:blip r:embed="rId4"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30C3F8EC-CBCF-4C00-8A6E-D90B0C48B8A6}"/>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3" name="object 3"/>
          <p:cNvSpPr txBox="1"/>
          <p:nvPr/>
        </p:nvSpPr>
        <p:spPr>
          <a:xfrm>
            <a:off x="715902" y="1728118"/>
            <a:ext cx="311404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Route</a:t>
            </a:r>
            <a:r>
              <a:rPr sz="1800" spc="-55" dirty="0">
                <a:solidFill>
                  <a:srgbClr val="595959"/>
                </a:solidFill>
                <a:latin typeface="Arial MT"/>
                <a:cs typeface="Arial MT"/>
              </a:rPr>
              <a:t> </a:t>
            </a:r>
            <a:r>
              <a:rPr sz="1800" spc="-5" dirty="0">
                <a:solidFill>
                  <a:srgbClr val="595959"/>
                </a:solidFill>
                <a:latin typeface="Arial MT"/>
                <a:cs typeface="Arial MT"/>
              </a:rPr>
              <a:t>Through</a:t>
            </a:r>
            <a:r>
              <a:rPr sz="1800" spc="-25" dirty="0">
                <a:solidFill>
                  <a:srgbClr val="595959"/>
                </a:solidFill>
                <a:latin typeface="Arial MT"/>
                <a:cs typeface="Arial MT"/>
              </a:rPr>
              <a:t> </a:t>
            </a:r>
            <a:r>
              <a:rPr sz="1800" dirty="0">
                <a:solidFill>
                  <a:srgbClr val="595959"/>
                </a:solidFill>
                <a:latin typeface="Arial MT"/>
                <a:cs typeface="Arial MT"/>
              </a:rPr>
              <a:t>a</a:t>
            </a:r>
            <a:r>
              <a:rPr sz="1800" spc="-25" dirty="0">
                <a:solidFill>
                  <a:srgbClr val="595959"/>
                </a:solidFill>
                <a:latin typeface="Arial MT"/>
                <a:cs typeface="Arial MT"/>
              </a:rPr>
              <a:t> </a:t>
            </a:r>
            <a:r>
              <a:rPr sz="1800" spc="-5" dirty="0">
                <a:solidFill>
                  <a:srgbClr val="595959"/>
                </a:solidFill>
                <a:latin typeface="Arial MT"/>
                <a:cs typeface="Arial MT"/>
              </a:rPr>
              <a:t>Proxy</a:t>
            </a:r>
            <a:r>
              <a:rPr sz="1800" spc="-30" dirty="0">
                <a:solidFill>
                  <a:srgbClr val="595959"/>
                </a:solidFill>
                <a:latin typeface="Arial MT"/>
                <a:cs typeface="Arial MT"/>
              </a:rPr>
              <a:t> </a:t>
            </a:r>
            <a:r>
              <a:rPr sz="1800" spc="-5" dirty="0">
                <a:solidFill>
                  <a:srgbClr val="595959"/>
                </a:solidFill>
                <a:latin typeface="Arial MT"/>
                <a:cs typeface="Arial MT"/>
              </a:rPr>
              <a:t>Server</a:t>
            </a:r>
            <a:endParaRPr sz="1800">
              <a:latin typeface="Arial MT"/>
              <a:cs typeface="Arial MT"/>
            </a:endParaRPr>
          </a:p>
        </p:txBody>
      </p:sp>
      <p:sp>
        <p:nvSpPr>
          <p:cNvPr id="4" name="object 4"/>
          <p:cNvSpPr txBox="1"/>
          <p:nvPr/>
        </p:nvSpPr>
        <p:spPr>
          <a:xfrm>
            <a:off x="656569" y="2865448"/>
            <a:ext cx="3569335" cy="1740798"/>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All</a:t>
            </a:r>
            <a:r>
              <a:rPr dirty="0">
                <a:latin typeface="Arial MT"/>
                <a:cs typeface="Arial MT"/>
              </a:rPr>
              <a:t> </a:t>
            </a:r>
            <a:r>
              <a:rPr spc="-5" dirty="0">
                <a:latin typeface="Arial MT"/>
                <a:cs typeface="Arial MT"/>
              </a:rPr>
              <a:t>outbound</a:t>
            </a:r>
            <a:r>
              <a:rPr dirty="0">
                <a:latin typeface="Arial MT"/>
                <a:cs typeface="Arial MT"/>
              </a:rPr>
              <a:t> </a:t>
            </a:r>
            <a:r>
              <a:rPr spc="-5" dirty="0">
                <a:latin typeface="Arial MT"/>
                <a:cs typeface="Arial MT"/>
              </a:rPr>
              <a:t>web</a:t>
            </a:r>
            <a:r>
              <a:rPr dirty="0">
                <a:latin typeface="Arial MT"/>
                <a:cs typeface="Arial MT"/>
              </a:rPr>
              <a:t> </a:t>
            </a:r>
            <a:r>
              <a:rPr spc="-5" dirty="0">
                <a:latin typeface="Arial MT"/>
                <a:cs typeface="Arial MT"/>
              </a:rPr>
              <a:t>access</a:t>
            </a:r>
            <a:r>
              <a:rPr dirty="0">
                <a:latin typeface="Arial MT"/>
                <a:cs typeface="Arial MT"/>
              </a:rPr>
              <a:t> should</a:t>
            </a:r>
            <a:r>
              <a:rPr spc="5" dirty="0">
                <a:latin typeface="Arial MT"/>
                <a:cs typeface="Arial MT"/>
              </a:rPr>
              <a:t> </a:t>
            </a:r>
            <a:r>
              <a:rPr spc="-5" dirty="0">
                <a:latin typeface="Arial MT"/>
                <a:cs typeface="Arial MT"/>
              </a:rPr>
              <a:t>be </a:t>
            </a:r>
            <a:r>
              <a:rPr dirty="0">
                <a:latin typeface="Arial MT"/>
                <a:cs typeface="Arial MT"/>
              </a:rPr>
              <a:t> routed </a:t>
            </a:r>
            <a:r>
              <a:rPr spc="-5" dirty="0">
                <a:latin typeface="Arial MT"/>
                <a:cs typeface="Arial MT"/>
              </a:rPr>
              <a:t>through an authenticating </a:t>
            </a:r>
            <a:r>
              <a:rPr dirty="0">
                <a:latin typeface="Arial MT"/>
                <a:cs typeface="Arial MT"/>
              </a:rPr>
              <a:t>server </a:t>
            </a:r>
            <a:r>
              <a:rPr spc="5" dirty="0">
                <a:latin typeface="Arial MT"/>
                <a:cs typeface="Arial MT"/>
              </a:rPr>
              <a:t> </a:t>
            </a:r>
            <a:r>
              <a:rPr spc="-5" dirty="0">
                <a:latin typeface="Arial MT"/>
                <a:cs typeface="Arial MT"/>
              </a:rPr>
              <a:t>where</a:t>
            </a:r>
            <a:r>
              <a:rPr dirty="0">
                <a:latin typeface="Arial MT"/>
                <a:cs typeface="Arial MT"/>
              </a:rPr>
              <a:t> </a:t>
            </a:r>
            <a:r>
              <a:rPr spc="-5" dirty="0">
                <a:latin typeface="Arial MT"/>
                <a:cs typeface="Arial MT"/>
              </a:rPr>
              <a:t>access</a:t>
            </a:r>
            <a:r>
              <a:rPr dirty="0">
                <a:latin typeface="Arial MT"/>
                <a:cs typeface="Arial MT"/>
              </a:rPr>
              <a:t> can</a:t>
            </a:r>
            <a:r>
              <a:rPr spc="5" dirty="0">
                <a:latin typeface="Arial MT"/>
                <a:cs typeface="Arial MT"/>
              </a:rPr>
              <a:t> </a:t>
            </a:r>
            <a:r>
              <a:rPr spc="-5" dirty="0">
                <a:latin typeface="Arial MT"/>
                <a:cs typeface="Arial MT"/>
              </a:rPr>
              <a:t>be</a:t>
            </a:r>
            <a:r>
              <a:rPr dirty="0">
                <a:latin typeface="Arial MT"/>
                <a:cs typeface="Arial MT"/>
              </a:rPr>
              <a:t> controlled</a:t>
            </a:r>
            <a:r>
              <a:rPr spc="5" dirty="0">
                <a:latin typeface="Arial MT"/>
                <a:cs typeface="Arial MT"/>
              </a:rPr>
              <a:t> </a:t>
            </a:r>
            <a:r>
              <a:rPr spc="-5" dirty="0">
                <a:latin typeface="Arial MT"/>
                <a:cs typeface="Arial MT"/>
              </a:rPr>
              <a:t>and </a:t>
            </a:r>
            <a:r>
              <a:rPr dirty="0">
                <a:latin typeface="Arial MT"/>
                <a:cs typeface="Arial MT"/>
              </a:rPr>
              <a:t> monitored</a:t>
            </a:r>
            <a:endParaRPr>
              <a:latin typeface="Arial MT"/>
              <a:cs typeface="Arial MT"/>
            </a:endParaRPr>
          </a:p>
          <a:p>
            <a:pPr marL="348606" marR="5715" indent="-336542" algn="just">
              <a:lnSpc>
                <a:spcPct val="116100"/>
              </a:lnSpc>
              <a:buChar char="●"/>
              <a:tabLst>
                <a:tab pos="349241" algn="l"/>
              </a:tabLst>
            </a:pPr>
            <a:r>
              <a:rPr spc="-5" dirty="0">
                <a:latin typeface="Arial MT"/>
                <a:cs typeface="Arial MT"/>
              </a:rPr>
              <a:t>Using </a:t>
            </a:r>
            <a:r>
              <a:rPr dirty="0">
                <a:latin typeface="Arial MT"/>
                <a:cs typeface="Arial MT"/>
              </a:rPr>
              <a:t>a </a:t>
            </a:r>
            <a:r>
              <a:rPr spc="-5" dirty="0">
                <a:latin typeface="Arial MT"/>
                <a:cs typeface="Arial MT"/>
              </a:rPr>
              <a:t>web proxy helps ensure that an </a:t>
            </a:r>
            <a:r>
              <a:rPr dirty="0">
                <a:latin typeface="Arial MT"/>
                <a:cs typeface="Arial MT"/>
              </a:rPr>
              <a:t> </a:t>
            </a:r>
            <a:r>
              <a:rPr spc="-5" dirty="0">
                <a:latin typeface="Arial MT"/>
                <a:cs typeface="Arial MT"/>
              </a:rPr>
              <a:t>actual person, not an unknown program, </a:t>
            </a:r>
            <a:r>
              <a:rPr spc="-375" dirty="0">
                <a:latin typeface="Arial MT"/>
                <a:cs typeface="Arial MT"/>
              </a:rPr>
              <a:t> </a:t>
            </a:r>
            <a:r>
              <a:rPr spc="-5" dirty="0">
                <a:latin typeface="Arial MT"/>
                <a:cs typeface="Arial MT"/>
              </a:rPr>
              <a:t>is</a:t>
            </a:r>
            <a:r>
              <a:rPr spc="-15" dirty="0">
                <a:latin typeface="Arial MT"/>
                <a:cs typeface="Arial MT"/>
              </a:rPr>
              <a:t> </a:t>
            </a:r>
            <a:r>
              <a:rPr spc="-5" dirty="0">
                <a:latin typeface="Arial MT"/>
                <a:cs typeface="Arial MT"/>
              </a:rPr>
              <a:t>driving</a:t>
            </a:r>
            <a:r>
              <a:rPr spc="-10"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outbound</a:t>
            </a:r>
            <a:r>
              <a:rPr spc="-10" dirty="0">
                <a:latin typeface="Arial MT"/>
                <a:cs typeface="Arial MT"/>
              </a:rPr>
              <a:t> </a:t>
            </a:r>
            <a:r>
              <a:rPr dirty="0">
                <a:latin typeface="Arial MT"/>
                <a:cs typeface="Arial MT"/>
              </a:rPr>
              <a:t>connection</a:t>
            </a:r>
            <a:endParaRPr>
              <a:latin typeface="Arial MT"/>
              <a:cs typeface="Arial MT"/>
            </a:endParaRPr>
          </a:p>
        </p:txBody>
      </p:sp>
      <p:sp>
        <p:nvSpPr>
          <p:cNvPr id="5" name="object 5"/>
          <p:cNvSpPr txBox="1"/>
          <p:nvPr/>
        </p:nvSpPr>
        <p:spPr>
          <a:xfrm>
            <a:off x="4645026" y="4841744"/>
            <a:ext cx="2480945" cy="120546"/>
          </a:xfrm>
          <a:prstGeom prst="rect">
            <a:avLst/>
          </a:prstGeom>
        </p:spPr>
        <p:txBody>
          <a:bodyPr vert="horz" wrap="square" lIns="0" tIns="12700" rIns="0" bIns="0" rtlCol="0">
            <a:spAutoFit/>
          </a:bodyPr>
          <a:lstStyle/>
          <a:p>
            <a:pPr marL="12700">
              <a:spcBef>
                <a:spcPts val="100"/>
              </a:spcBef>
            </a:pPr>
            <a:r>
              <a:rPr sz="700" spc="-10" dirty="0">
                <a:solidFill>
                  <a:srgbClr val="595959"/>
                </a:solidFill>
                <a:latin typeface="Arial MT"/>
                <a:cs typeface="Arial MT"/>
                <a:hlinkClick r:id="rId2"/>
              </a:rPr>
              <a:t>https://www.seobility.net/en/wiki/images/8/8a/Proxy-Server</a:t>
            </a:r>
            <a:r>
              <a:rPr sz="700" spc="-10" dirty="0">
                <a:solidFill>
                  <a:srgbClr val="595959"/>
                </a:solidFill>
                <a:latin typeface="Arial MT"/>
                <a:cs typeface="Arial MT"/>
              </a:rPr>
              <a:t>.png</a:t>
            </a:r>
            <a:endParaRPr sz="700">
              <a:latin typeface="Arial MT"/>
              <a:cs typeface="Arial MT"/>
            </a:endParaRPr>
          </a:p>
        </p:txBody>
      </p:sp>
      <p:pic>
        <p:nvPicPr>
          <p:cNvPr id="6" name="object 6"/>
          <p:cNvPicPr/>
          <p:nvPr/>
        </p:nvPicPr>
        <p:blipFill>
          <a:blip r:embed="rId3" cstate="print"/>
          <a:stretch>
            <a:fillRect/>
          </a:stretch>
        </p:blipFill>
        <p:spPr>
          <a:xfrm>
            <a:off x="4561367" y="1567375"/>
            <a:ext cx="4582632" cy="1800189"/>
          </a:xfrm>
          <a:prstGeom prst="rect">
            <a:avLst/>
          </a:prstGeom>
        </p:spPr>
      </p:pic>
      <p:sp>
        <p:nvSpPr>
          <p:cNvPr id="7" name="object 7"/>
          <p:cNvSpPr txBox="1"/>
          <p:nvPr/>
        </p:nvSpPr>
        <p:spPr>
          <a:xfrm>
            <a:off x="3633257" y="4993361"/>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8" name="object 2">
            <a:extLst>
              <a:ext uri="{FF2B5EF4-FFF2-40B4-BE49-F238E27FC236}">
                <a16:creationId xmlns:a16="http://schemas.microsoft.com/office/drawing/2014/main" id="{A785B20E-80CE-47BA-AD78-2D99A79D8290}"/>
              </a:ext>
            </a:extLst>
          </p:cNvPr>
          <p:cNvPicPr/>
          <p:nvPr/>
        </p:nvPicPr>
        <p:blipFill>
          <a:blip r:embed="rId4"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B592D5B4-4179-4198-A256-A94039620B82}"/>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3" name="object 3"/>
          <p:cNvSpPr txBox="1"/>
          <p:nvPr/>
        </p:nvSpPr>
        <p:spPr>
          <a:xfrm>
            <a:off x="681858" y="1728118"/>
            <a:ext cx="318770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Use</a:t>
            </a:r>
            <a:r>
              <a:rPr sz="1800" spc="-30" dirty="0">
                <a:solidFill>
                  <a:srgbClr val="595959"/>
                </a:solidFill>
                <a:latin typeface="Arial MT"/>
                <a:cs typeface="Arial MT"/>
              </a:rPr>
              <a:t> </a:t>
            </a:r>
            <a:r>
              <a:rPr sz="1800" spc="-5" dirty="0">
                <a:solidFill>
                  <a:srgbClr val="595959"/>
                </a:solidFill>
                <a:latin typeface="Arial MT"/>
                <a:cs typeface="Arial MT"/>
              </a:rPr>
              <a:t>Honeypots</a:t>
            </a:r>
            <a:r>
              <a:rPr sz="1800" spc="-30" dirty="0">
                <a:solidFill>
                  <a:srgbClr val="595959"/>
                </a:solidFill>
                <a:latin typeface="Arial MT"/>
                <a:cs typeface="Arial MT"/>
              </a:rPr>
              <a:t> </a:t>
            </a:r>
            <a:r>
              <a:rPr sz="1800" spc="-5" dirty="0">
                <a:solidFill>
                  <a:srgbClr val="595959"/>
                </a:solidFill>
                <a:latin typeface="Arial MT"/>
                <a:cs typeface="Arial MT"/>
              </a:rPr>
              <a:t>and</a:t>
            </a:r>
            <a:r>
              <a:rPr sz="1800" spc="-30" dirty="0">
                <a:solidFill>
                  <a:srgbClr val="595959"/>
                </a:solidFill>
                <a:latin typeface="Arial MT"/>
                <a:cs typeface="Arial MT"/>
              </a:rPr>
              <a:t> </a:t>
            </a:r>
            <a:r>
              <a:rPr sz="1800" spc="-5" dirty="0">
                <a:solidFill>
                  <a:srgbClr val="595959"/>
                </a:solidFill>
                <a:latin typeface="Arial MT"/>
                <a:cs typeface="Arial MT"/>
              </a:rPr>
              <a:t>Honeynets</a:t>
            </a:r>
            <a:endParaRPr sz="1800">
              <a:latin typeface="Arial MT"/>
              <a:cs typeface="Arial MT"/>
            </a:endParaRPr>
          </a:p>
        </p:txBody>
      </p:sp>
      <p:sp>
        <p:nvSpPr>
          <p:cNvPr id="4" name="object 4"/>
          <p:cNvSpPr txBox="1"/>
          <p:nvPr/>
        </p:nvSpPr>
        <p:spPr>
          <a:xfrm>
            <a:off x="656569" y="2865449"/>
            <a:ext cx="3567429" cy="1740798"/>
          </a:xfrm>
          <a:prstGeom prst="rect">
            <a:avLst/>
          </a:prstGeom>
        </p:spPr>
        <p:txBody>
          <a:bodyPr vert="horz" wrap="square" lIns="0" tIns="12700" rIns="0" bIns="0" rtlCol="0">
            <a:spAutoFit/>
          </a:bodyPr>
          <a:lstStyle/>
          <a:p>
            <a:pPr marL="348606" marR="6350" indent="-336542" algn="just">
              <a:lnSpc>
                <a:spcPct val="116100"/>
              </a:lnSpc>
              <a:spcBef>
                <a:spcPts val="100"/>
              </a:spcBef>
              <a:buChar char="●"/>
              <a:tabLst>
                <a:tab pos="349241" algn="l"/>
              </a:tabLst>
            </a:pPr>
            <a:r>
              <a:rPr dirty="0">
                <a:latin typeface="Arial MT"/>
                <a:cs typeface="Arial MT"/>
              </a:rPr>
              <a:t>A </a:t>
            </a:r>
            <a:r>
              <a:rPr spc="-5" dirty="0">
                <a:latin typeface="Arial MT"/>
                <a:cs typeface="Arial MT"/>
              </a:rPr>
              <a:t>Honeypot is </a:t>
            </a:r>
            <a:r>
              <a:rPr dirty="0">
                <a:latin typeface="Arial MT"/>
                <a:cs typeface="Arial MT"/>
              </a:rPr>
              <a:t>a separate system </a:t>
            </a:r>
            <a:r>
              <a:rPr spc="-5" dirty="0">
                <a:latin typeface="Arial MT"/>
                <a:cs typeface="Arial MT"/>
              </a:rPr>
              <a:t>that </a:t>
            </a:r>
            <a:r>
              <a:rPr dirty="0">
                <a:latin typeface="Arial MT"/>
                <a:cs typeface="Arial MT"/>
              </a:rPr>
              <a:t> </a:t>
            </a:r>
            <a:r>
              <a:rPr spc="-5" dirty="0">
                <a:latin typeface="Arial MT"/>
                <a:cs typeface="Arial MT"/>
              </a:rPr>
              <a:t>appears</a:t>
            </a:r>
            <a:r>
              <a:rPr spc="125" dirty="0">
                <a:latin typeface="Arial MT"/>
                <a:cs typeface="Arial MT"/>
              </a:rPr>
              <a:t> </a:t>
            </a:r>
            <a:r>
              <a:rPr spc="-5" dirty="0">
                <a:latin typeface="Arial MT"/>
                <a:cs typeface="Arial MT"/>
              </a:rPr>
              <a:t>to</a:t>
            </a:r>
            <a:r>
              <a:rPr spc="125" dirty="0">
                <a:latin typeface="Arial MT"/>
                <a:cs typeface="Arial MT"/>
              </a:rPr>
              <a:t> </a:t>
            </a:r>
            <a:r>
              <a:rPr spc="-5" dirty="0">
                <a:latin typeface="Arial MT"/>
                <a:cs typeface="Arial MT"/>
              </a:rPr>
              <a:t>be</a:t>
            </a:r>
            <a:r>
              <a:rPr spc="125" dirty="0">
                <a:latin typeface="Arial MT"/>
                <a:cs typeface="Arial MT"/>
              </a:rPr>
              <a:t> </a:t>
            </a:r>
            <a:r>
              <a:rPr spc="-5" dirty="0">
                <a:latin typeface="Arial MT"/>
                <a:cs typeface="Arial MT"/>
              </a:rPr>
              <a:t>an</a:t>
            </a:r>
            <a:r>
              <a:rPr spc="125" dirty="0">
                <a:latin typeface="Arial MT"/>
                <a:cs typeface="Arial MT"/>
              </a:rPr>
              <a:t> </a:t>
            </a:r>
            <a:r>
              <a:rPr spc="-5" dirty="0">
                <a:latin typeface="Arial MT"/>
                <a:cs typeface="Arial MT"/>
              </a:rPr>
              <a:t>attractive</a:t>
            </a:r>
            <a:r>
              <a:rPr spc="130" dirty="0">
                <a:latin typeface="Arial MT"/>
                <a:cs typeface="Arial MT"/>
              </a:rPr>
              <a:t> </a:t>
            </a:r>
            <a:r>
              <a:rPr spc="-5" dirty="0">
                <a:latin typeface="Arial MT"/>
                <a:cs typeface="Arial MT"/>
              </a:rPr>
              <a:t>target</a:t>
            </a:r>
            <a:r>
              <a:rPr spc="125" dirty="0">
                <a:latin typeface="Arial MT"/>
                <a:cs typeface="Arial MT"/>
              </a:rPr>
              <a:t> </a:t>
            </a:r>
            <a:r>
              <a:rPr spc="-5" dirty="0">
                <a:latin typeface="Arial MT"/>
                <a:cs typeface="Arial MT"/>
              </a:rPr>
              <a:t>but</a:t>
            </a:r>
            <a:r>
              <a:rPr spc="125" dirty="0">
                <a:latin typeface="Arial MT"/>
                <a:cs typeface="Arial MT"/>
              </a:rPr>
              <a:t> </a:t>
            </a:r>
            <a:r>
              <a:rPr spc="-5" dirty="0">
                <a:latin typeface="Arial MT"/>
                <a:cs typeface="Arial MT"/>
              </a:rPr>
              <a:t>is </a:t>
            </a:r>
            <a:r>
              <a:rPr spc="-375" dirty="0">
                <a:latin typeface="Arial MT"/>
                <a:cs typeface="Arial MT"/>
              </a:rPr>
              <a:t> </a:t>
            </a:r>
            <a:r>
              <a:rPr spc="-5" dirty="0">
                <a:latin typeface="Arial MT"/>
                <a:cs typeface="Arial MT"/>
              </a:rPr>
              <a:t>in</a:t>
            </a:r>
            <a:r>
              <a:rPr spc="-10" dirty="0">
                <a:latin typeface="Arial MT"/>
                <a:cs typeface="Arial MT"/>
              </a:rPr>
              <a:t> </a:t>
            </a:r>
            <a:r>
              <a:rPr dirty="0">
                <a:latin typeface="Arial MT"/>
                <a:cs typeface="Arial MT"/>
              </a:rPr>
              <a:t>reality</a:t>
            </a:r>
            <a:r>
              <a:rPr spc="-10" dirty="0">
                <a:latin typeface="Arial MT"/>
                <a:cs typeface="Arial MT"/>
              </a:rPr>
              <a:t> </a:t>
            </a:r>
            <a:r>
              <a:rPr dirty="0">
                <a:latin typeface="Arial MT"/>
                <a:cs typeface="Arial MT"/>
              </a:rPr>
              <a:t>a</a:t>
            </a:r>
            <a:r>
              <a:rPr spc="-5" dirty="0">
                <a:latin typeface="Arial MT"/>
                <a:cs typeface="Arial MT"/>
              </a:rPr>
              <a:t> trap</a:t>
            </a:r>
            <a:r>
              <a:rPr spc="-10" dirty="0">
                <a:latin typeface="Arial MT"/>
                <a:cs typeface="Arial MT"/>
              </a:rPr>
              <a:t> </a:t>
            </a:r>
            <a:r>
              <a:rPr spc="-5" dirty="0">
                <a:latin typeface="Arial MT"/>
                <a:cs typeface="Arial MT"/>
              </a:rPr>
              <a:t>for</a:t>
            </a:r>
            <a:r>
              <a:rPr spc="-10" dirty="0">
                <a:latin typeface="Arial MT"/>
                <a:cs typeface="Arial MT"/>
              </a:rPr>
              <a:t> </a:t>
            </a:r>
            <a:r>
              <a:rPr spc="-5" dirty="0">
                <a:latin typeface="Arial MT"/>
                <a:cs typeface="Arial MT"/>
              </a:rPr>
              <a:t>attackers</a:t>
            </a:r>
            <a:endParaRPr>
              <a:latin typeface="Arial MT"/>
              <a:cs typeface="Arial MT"/>
            </a:endParaRPr>
          </a:p>
          <a:p>
            <a:pPr marL="348606" marR="5080" indent="-336542" algn="just">
              <a:lnSpc>
                <a:spcPct val="116100"/>
              </a:lnSpc>
              <a:buChar char="●"/>
              <a:tabLst>
                <a:tab pos="349241" algn="l"/>
              </a:tabLst>
            </a:pPr>
            <a:r>
              <a:rPr dirty="0">
                <a:latin typeface="Arial MT"/>
                <a:cs typeface="Arial MT"/>
              </a:rPr>
              <a:t>A </a:t>
            </a:r>
            <a:r>
              <a:rPr spc="-5" dirty="0">
                <a:latin typeface="Arial MT"/>
                <a:cs typeface="Arial MT"/>
              </a:rPr>
              <a:t>Honeynet is the next logical extension </a:t>
            </a:r>
            <a:r>
              <a:rPr dirty="0">
                <a:latin typeface="Arial MT"/>
                <a:cs typeface="Arial MT"/>
              </a:rPr>
              <a:t> </a:t>
            </a:r>
            <a:r>
              <a:rPr spc="-5" dirty="0">
                <a:latin typeface="Arial MT"/>
                <a:cs typeface="Arial MT"/>
              </a:rPr>
              <a:t>of</a:t>
            </a:r>
            <a:r>
              <a:rPr spc="360" dirty="0">
                <a:latin typeface="Arial MT"/>
                <a:cs typeface="Arial MT"/>
              </a:rPr>
              <a:t> </a:t>
            </a:r>
            <a:r>
              <a:rPr dirty="0">
                <a:latin typeface="Arial MT"/>
                <a:cs typeface="Arial MT"/>
              </a:rPr>
              <a:t>a</a:t>
            </a:r>
            <a:r>
              <a:rPr spc="365" dirty="0">
                <a:latin typeface="Arial MT"/>
                <a:cs typeface="Arial MT"/>
              </a:rPr>
              <a:t> </a:t>
            </a:r>
            <a:r>
              <a:rPr spc="-5" dirty="0">
                <a:latin typeface="Arial MT"/>
                <a:cs typeface="Arial MT"/>
              </a:rPr>
              <a:t>honeypot</a:t>
            </a:r>
            <a:r>
              <a:rPr spc="365" dirty="0">
                <a:latin typeface="Arial MT"/>
                <a:cs typeface="Arial MT"/>
              </a:rPr>
              <a:t> </a:t>
            </a:r>
            <a:r>
              <a:rPr dirty="0">
                <a:latin typeface="Arial MT"/>
                <a:cs typeface="Arial MT"/>
              </a:rPr>
              <a:t>—</a:t>
            </a:r>
            <a:r>
              <a:rPr spc="365" dirty="0">
                <a:latin typeface="Arial MT"/>
                <a:cs typeface="Arial MT"/>
              </a:rPr>
              <a:t> </a:t>
            </a:r>
            <a:r>
              <a:rPr spc="-5" dirty="0">
                <a:latin typeface="Arial MT"/>
                <a:cs typeface="Arial MT"/>
              </a:rPr>
              <a:t>it</a:t>
            </a:r>
            <a:r>
              <a:rPr spc="365" dirty="0">
                <a:latin typeface="Arial MT"/>
                <a:cs typeface="Arial MT"/>
              </a:rPr>
              <a:t> </a:t>
            </a:r>
            <a:r>
              <a:rPr spc="-5" dirty="0">
                <a:latin typeface="Arial MT"/>
                <a:cs typeface="Arial MT"/>
              </a:rPr>
              <a:t>is</a:t>
            </a:r>
            <a:r>
              <a:rPr spc="365" dirty="0">
                <a:latin typeface="Arial MT"/>
                <a:cs typeface="Arial MT"/>
              </a:rPr>
              <a:t> </a:t>
            </a:r>
            <a:r>
              <a:rPr dirty="0">
                <a:latin typeface="Arial MT"/>
                <a:cs typeface="Arial MT"/>
              </a:rPr>
              <a:t>a</a:t>
            </a:r>
            <a:r>
              <a:rPr spc="365" dirty="0">
                <a:latin typeface="Arial MT"/>
                <a:cs typeface="Arial MT"/>
              </a:rPr>
              <a:t> </a:t>
            </a:r>
            <a:r>
              <a:rPr spc="-5" dirty="0">
                <a:latin typeface="Arial MT"/>
                <a:cs typeface="Arial MT"/>
              </a:rPr>
              <a:t>fake</a:t>
            </a:r>
            <a:r>
              <a:rPr spc="360" dirty="0">
                <a:latin typeface="Arial MT"/>
                <a:cs typeface="Arial MT"/>
              </a:rPr>
              <a:t> </a:t>
            </a:r>
            <a:r>
              <a:rPr spc="-5" dirty="0">
                <a:latin typeface="Arial MT"/>
                <a:cs typeface="Arial MT"/>
              </a:rPr>
              <a:t>network </a:t>
            </a:r>
            <a:r>
              <a:rPr spc="-375" dirty="0">
                <a:latin typeface="Arial MT"/>
                <a:cs typeface="Arial MT"/>
              </a:rPr>
              <a:t> </a:t>
            </a:r>
            <a:r>
              <a:rPr dirty="0">
                <a:latin typeface="Arial MT"/>
                <a:cs typeface="Arial MT"/>
              </a:rPr>
              <a:t>segment</a:t>
            </a:r>
            <a:r>
              <a:rPr spc="5" dirty="0">
                <a:latin typeface="Arial MT"/>
                <a:cs typeface="Arial MT"/>
              </a:rPr>
              <a:t> </a:t>
            </a:r>
            <a:r>
              <a:rPr spc="-5" dirty="0">
                <a:latin typeface="Arial MT"/>
                <a:cs typeface="Arial MT"/>
              </a:rPr>
              <a:t>that</a:t>
            </a:r>
            <a:r>
              <a:rPr dirty="0">
                <a:latin typeface="Arial MT"/>
                <a:cs typeface="Arial MT"/>
              </a:rPr>
              <a:t> </a:t>
            </a:r>
            <a:r>
              <a:rPr spc="-5" dirty="0">
                <a:latin typeface="Arial MT"/>
                <a:cs typeface="Arial MT"/>
              </a:rPr>
              <a:t>appears</a:t>
            </a:r>
            <a:r>
              <a:rPr dirty="0">
                <a:latin typeface="Arial MT"/>
                <a:cs typeface="Arial MT"/>
              </a:rPr>
              <a:t> </a:t>
            </a:r>
            <a:r>
              <a:rPr spc="-5" dirty="0">
                <a:latin typeface="Arial MT"/>
                <a:cs typeface="Arial MT"/>
              </a:rPr>
              <a:t>to</a:t>
            </a:r>
            <a:r>
              <a:rPr dirty="0">
                <a:latin typeface="Arial MT"/>
                <a:cs typeface="Arial MT"/>
              </a:rPr>
              <a:t> </a:t>
            </a:r>
            <a:r>
              <a:rPr spc="-5" dirty="0">
                <a:latin typeface="Arial MT"/>
                <a:cs typeface="Arial MT"/>
              </a:rPr>
              <a:t>be</a:t>
            </a:r>
            <a:r>
              <a:rPr dirty="0">
                <a:latin typeface="Arial MT"/>
                <a:cs typeface="Arial MT"/>
              </a:rPr>
              <a:t> a</a:t>
            </a:r>
            <a:r>
              <a:rPr spc="5" dirty="0">
                <a:latin typeface="Arial MT"/>
                <a:cs typeface="Arial MT"/>
              </a:rPr>
              <a:t> </a:t>
            </a:r>
            <a:r>
              <a:rPr dirty="0">
                <a:latin typeface="Arial MT"/>
                <a:cs typeface="Arial MT"/>
              </a:rPr>
              <a:t>very </a:t>
            </a:r>
            <a:r>
              <a:rPr spc="5" dirty="0">
                <a:latin typeface="Arial MT"/>
                <a:cs typeface="Arial MT"/>
              </a:rPr>
              <a:t> </a:t>
            </a:r>
            <a:r>
              <a:rPr spc="-5" dirty="0">
                <a:latin typeface="Arial MT"/>
                <a:cs typeface="Arial MT"/>
              </a:rPr>
              <a:t>enticing</a:t>
            </a:r>
            <a:r>
              <a:rPr spc="-10" dirty="0">
                <a:latin typeface="Arial MT"/>
                <a:cs typeface="Arial MT"/>
              </a:rPr>
              <a:t> </a:t>
            </a:r>
            <a:r>
              <a:rPr spc="-5" dirty="0">
                <a:latin typeface="Arial MT"/>
                <a:cs typeface="Arial MT"/>
              </a:rPr>
              <a:t>target</a:t>
            </a:r>
            <a:endParaRPr>
              <a:latin typeface="Arial MT"/>
              <a:cs typeface="Arial MT"/>
            </a:endParaRPr>
          </a:p>
        </p:txBody>
      </p:sp>
      <p:pic>
        <p:nvPicPr>
          <p:cNvPr id="5" name="object 5"/>
          <p:cNvPicPr/>
          <p:nvPr/>
        </p:nvPicPr>
        <p:blipFill>
          <a:blip r:embed="rId2" cstate="print"/>
          <a:stretch>
            <a:fillRect/>
          </a:stretch>
        </p:blipFill>
        <p:spPr>
          <a:xfrm>
            <a:off x="4593264" y="1078670"/>
            <a:ext cx="4550734" cy="2868941"/>
          </a:xfrm>
          <a:prstGeom prst="rect">
            <a:avLst/>
          </a:prstGeom>
        </p:spPr>
      </p:pic>
      <p:sp>
        <p:nvSpPr>
          <p:cNvPr id="6" name="object 6"/>
          <p:cNvSpPr txBox="1"/>
          <p:nvPr/>
        </p:nvSpPr>
        <p:spPr>
          <a:xfrm>
            <a:off x="3633256" y="4850166"/>
            <a:ext cx="4116704" cy="273152"/>
          </a:xfrm>
          <a:prstGeom prst="rect">
            <a:avLst/>
          </a:prstGeom>
        </p:spPr>
        <p:txBody>
          <a:bodyPr vert="horz" wrap="square" lIns="0" tIns="3810" rIns="0" bIns="0" rtlCol="0">
            <a:spAutoFit/>
          </a:bodyPr>
          <a:lstStyle/>
          <a:p>
            <a:pPr marL="1024229">
              <a:spcBef>
                <a:spcPts val="30"/>
              </a:spcBef>
            </a:pPr>
            <a:r>
              <a:rPr sz="700" spc="-10" dirty="0">
                <a:solidFill>
                  <a:srgbClr val="595959"/>
                </a:solidFill>
                <a:latin typeface="Arial MT"/>
                <a:cs typeface="Arial MT"/>
                <a:hlinkClick r:id="rId3"/>
              </a:rPr>
              <a:t>https://www.umangsoftware.com/wp-content/uploads/2019/08/honeypot_2.png</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7BAF025B-1170-4252-8CD2-51588DD640AB}"/>
              </a:ext>
            </a:extLst>
          </p:cNvPr>
          <p:cNvPicPr/>
          <p:nvPr/>
        </p:nvPicPr>
        <p:blipFill>
          <a:blip r:embed="rId4"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7E05A1E7-020F-4680-AF91-48AB0CFD640D}"/>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292117" y="450963"/>
            <a:ext cx="4279883" cy="1130918"/>
          </a:xfrm>
          <a:prstGeom prst="rect">
            <a:avLst/>
          </a:prstGeom>
        </p:spPr>
        <p:txBody>
          <a:bodyPr spcFirstLastPara="1" vert="horz" wrap="square" lIns="0" tIns="10001" rIns="0" bIns="0" rtlCol="0" anchor="t" anchorCtr="0">
            <a:spAutoFit/>
          </a:bodyPr>
          <a:lstStyle/>
          <a:p>
            <a:pPr marL="9049" marR="3810" indent="2381" algn="ctr">
              <a:spcBef>
                <a:spcPts val="79"/>
              </a:spcBef>
            </a:pPr>
            <a:r>
              <a:rPr lang="en-IN" sz="2400" dirty="0"/>
              <a:t>FAT  </a:t>
            </a:r>
            <a:r>
              <a:rPr lang="en-IN" sz="2400" spc="-15" dirty="0"/>
              <a:t>System, </a:t>
            </a:r>
            <a:r>
              <a:rPr lang="en-IN" sz="2400" spc="-4" dirty="0"/>
              <a:t>NTFS </a:t>
            </a:r>
            <a:r>
              <a:rPr lang="en-IN" sz="2400" spc="-15" dirty="0"/>
              <a:t>and </a:t>
            </a:r>
            <a:r>
              <a:rPr lang="en-IN" sz="2400" spc="-11" dirty="0"/>
              <a:t>Directories,  </a:t>
            </a:r>
            <a:r>
              <a:rPr lang="en-IN" sz="2400" spc="-15" dirty="0"/>
              <a:t>Fragmentation and defragmentation  disk</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1675148" y="1780072"/>
            <a:ext cx="1440364"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NTFS</a:t>
            </a:r>
            <a:endParaRPr lang="en-IN" sz="1800" dirty="0"/>
          </a:p>
        </p:txBody>
      </p:sp>
      <p:sp>
        <p:nvSpPr>
          <p:cNvPr id="8" name="TextBox 7">
            <a:extLst>
              <a:ext uri="{FF2B5EF4-FFF2-40B4-BE49-F238E27FC236}">
                <a16:creationId xmlns:a16="http://schemas.microsoft.com/office/drawing/2014/main" id="{2D71D4E9-C7F0-441F-A1CE-0CB2FA948342}"/>
              </a:ext>
            </a:extLst>
          </p:cNvPr>
          <p:cNvSpPr txBox="1"/>
          <p:nvPr/>
        </p:nvSpPr>
        <p:spPr>
          <a:xfrm>
            <a:off x="218660" y="2268087"/>
            <a:ext cx="4353340" cy="1818383"/>
          </a:xfrm>
          <a:prstGeom prst="rect">
            <a:avLst/>
          </a:prstGeom>
          <a:noFill/>
        </p:spPr>
        <p:txBody>
          <a:bodyPr wrap="square">
            <a:spAutoFit/>
          </a:bodyPr>
          <a:lstStyle/>
          <a:p>
            <a:pPr marL="323850" indent="-314801">
              <a:spcBef>
                <a:spcPts val="236"/>
              </a:spcBef>
              <a:buSzPct val="90322"/>
              <a:buChar char="●"/>
              <a:tabLst>
                <a:tab pos="323850" algn="l"/>
                <a:tab pos="324326" algn="l"/>
              </a:tabLst>
            </a:pPr>
            <a:r>
              <a:rPr lang="en-IN" sz="1400" spc="-23" dirty="0"/>
              <a:t>NT </a:t>
            </a:r>
            <a:r>
              <a:rPr lang="en-IN" sz="1400" dirty="0"/>
              <a:t>file </a:t>
            </a:r>
            <a:r>
              <a:rPr lang="en-IN" sz="1400" spc="26" dirty="0"/>
              <a:t>system </a:t>
            </a:r>
            <a:r>
              <a:rPr lang="en-IN" sz="1400" spc="-8" dirty="0"/>
              <a:t>(NTFS),  </a:t>
            </a:r>
            <a:r>
              <a:rPr lang="en-IN" sz="1400" spc="8" dirty="0"/>
              <a:t>which </a:t>
            </a:r>
            <a:r>
              <a:rPr lang="en-IN" sz="1400" spc="15" dirty="0"/>
              <a:t>is </a:t>
            </a:r>
            <a:r>
              <a:rPr lang="en-IN" sz="1400" spc="8" dirty="0"/>
              <a:t>also</a:t>
            </a:r>
            <a:r>
              <a:rPr lang="en-IN" sz="1400" spc="15" dirty="0"/>
              <a:t> </a:t>
            </a:r>
            <a:r>
              <a:rPr lang="en-IN" sz="1400" dirty="0"/>
              <a:t>sometimes</a:t>
            </a:r>
          </a:p>
          <a:p>
            <a:pPr marL="323850" marR="17145">
              <a:lnSpc>
                <a:spcPct val="118500"/>
              </a:lnSpc>
              <a:spcBef>
                <a:spcPts val="38"/>
              </a:spcBef>
            </a:pPr>
            <a:r>
              <a:rPr lang="en-IN" sz="1400" spc="4" dirty="0"/>
              <a:t>called </a:t>
            </a:r>
            <a:r>
              <a:rPr lang="en-IN" sz="1400" spc="-4" dirty="0"/>
              <a:t>the </a:t>
            </a:r>
            <a:r>
              <a:rPr lang="en-IN" sz="1400" spc="-8" dirty="0"/>
              <a:t>New </a:t>
            </a:r>
            <a:r>
              <a:rPr lang="en-IN" sz="1400" spc="-15" dirty="0"/>
              <a:t>Technology </a:t>
            </a:r>
            <a:r>
              <a:rPr lang="en-IN" sz="1400" spc="4" dirty="0"/>
              <a:t>File </a:t>
            </a:r>
            <a:r>
              <a:rPr lang="en-IN" sz="1400" spc="8" dirty="0"/>
              <a:t>System, </a:t>
            </a:r>
            <a:r>
              <a:rPr lang="en-IN" sz="1400" spc="15" dirty="0"/>
              <a:t>is </a:t>
            </a:r>
            <a:r>
              <a:rPr lang="en-IN" sz="1400" spc="11" dirty="0"/>
              <a:t>a  </a:t>
            </a:r>
            <a:r>
              <a:rPr lang="en-IN" sz="1400" spc="15" dirty="0"/>
              <a:t>process </a:t>
            </a:r>
            <a:r>
              <a:rPr lang="en-IN" sz="1400" spc="4" dirty="0"/>
              <a:t>that </a:t>
            </a:r>
            <a:r>
              <a:rPr lang="en-IN" sz="1400" spc="-4" dirty="0"/>
              <a:t>the </a:t>
            </a:r>
            <a:r>
              <a:rPr lang="en-IN" sz="1400" spc="11" dirty="0"/>
              <a:t>Windows </a:t>
            </a:r>
            <a:r>
              <a:rPr lang="en-IN" sz="1400" spc="-23" dirty="0"/>
              <a:t>NT </a:t>
            </a:r>
            <a:r>
              <a:rPr lang="en-IN" sz="1400" spc="8" dirty="0"/>
              <a:t>operating </a:t>
            </a:r>
            <a:r>
              <a:rPr lang="en-IN" sz="1400" spc="26" dirty="0"/>
              <a:t>system  </a:t>
            </a:r>
            <a:r>
              <a:rPr lang="en-IN" sz="1400" spc="11" dirty="0"/>
              <a:t>uses </a:t>
            </a:r>
            <a:r>
              <a:rPr lang="en-IN" sz="1400" spc="15" dirty="0"/>
              <a:t>for </a:t>
            </a:r>
            <a:r>
              <a:rPr lang="en-IN" sz="1400" spc="8" dirty="0"/>
              <a:t>storing, </a:t>
            </a:r>
            <a:r>
              <a:rPr lang="en-IN" sz="1400" spc="-8" dirty="0"/>
              <a:t>organizing, </a:t>
            </a:r>
            <a:r>
              <a:rPr lang="en-IN" sz="1400" spc="4" dirty="0"/>
              <a:t>and </a:t>
            </a:r>
            <a:r>
              <a:rPr lang="en-IN" sz="1400" spc="-4" dirty="0"/>
              <a:t>finding </a:t>
            </a:r>
            <a:r>
              <a:rPr lang="en-IN" sz="1400" spc="4" dirty="0"/>
              <a:t>files </a:t>
            </a:r>
            <a:r>
              <a:rPr lang="en-IN" sz="1400" spc="19" dirty="0"/>
              <a:t>on  </a:t>
            </a:r>
            <a:r>
              <a:rPr lang="en-IN" sz="1400" spc="11" dirty="0"/>
              <a:t>a </a:t>
            </a:r>
            <a:r>
              <a:rPr lang="en-IN" sz="1400" spc="4" dirty="0"/>
              <a:t>hard </a:t>
            </a:r>
            <a:r>
              <a:rPr lang="en-IN" sz="1400" spc="8" dirty="0"/>
              <a:t>disk</a:t>
            </a:r>
            <a:r>
              <a:rPr lang="en-IN" sz="1400" spc="86" dirty="0"/>
              <a:t> </a:t>
            </a:r>
            <a:r>
              <a:rPr lang="en-IN" sz="1400" dirty="0"/>
              <a:t>efficiently.</a:t>
            </a:r>
          </a:p>
          <a:p>
            <a:pPr marL="323850" marR="615314" indent="-314801">
              <a:lnSpc>
                <a:spcPct val="117000"/>
              </a:lnSpc>
              <a:buSzPct val="90322"/>
              <a:buChar char="●"/>
              <a:tabLst>
                <a:tab pos="323850" algn="l"/>
                <a:tab pos="324326" algn="l"/>
              </a:tabLst>
            </a:pPr>
            <a:endParaRPr lang="en-IN" sz="1400" dirty="0"/>
          </a:p>
          <a:p>
            <a:pPr marL="323850" marR="3810" indent="-314801">
              <a:lnSpc>
                <a:spcPct val="119100"/>
              </a:lnSpc>
              <a:spcBef>
                <a:spcPts val="4"/>
              </a:spcBef>
              <a:buSzPct val="90322"/>
              <a:buChar char="●"/>
              <a:tabLst>
                <a:tab pos="323850" algn="l"/>
                <a:tab pos="324326" algn="l"/>
              </a:tabLst>
            </a:pPr>
            <a:endParaRPr lang="en-IN" dirty="0">
              <a:solidFill>
                <a:schemeClr val="tx1"/>
              </a:solidFill>
              <a:latin typeface="+mj-lt"/>
            </a:endParaRPr>
          </a:p>
        </p:txBody>
      </p:sp>
      <p:sp>
        <p:nvSpPr>
          <p:cNvPr id="11" name="TextBox 10">
            <a:extLst>
              <a:ext uri="{FF2B5EF4-FFF2-40B4-BE49-F238E27FC236}">
                <a16:creationId xmlns:a16="http://schemas.microsoft.com/office/drawing/2014/main" id="{E7839699-B819-4B03-B4E5-852592A74896}"/>
              </a:ext>
            </a:extLst>
          </p:cNvPr>
          <p:cNvSpPr txBox="1"/>
          <p:nvPr/>
        </p:nvSpPr>
        <p:spPr>
          <a:xfrm>
            <a:off x="4027336" y="4523260"/>
            <a:ext cx="5116664" cy="338554"/>
          </a:xfrm>
          <a:prstGeom prst="rect">
            <a:avLst/>
          </a:prstGeom>
          <a:noFill/>
        </p:spPr>
        <p:txBody>
          <a:bodyPr wrap="square">
            <a:spAutoFit/>
          </a:bodyPr>
          <a:lstStyle/>
          <a:p>
            <a:pPr marL="1370648">
              <a:spcBef>
                <a:spcPts val="11"/>
              </a:spcBef>
            </a:pPr>
            <a:r>
              <a:rPr lang="fr-FR" sz="800" spc="11" dirty="0">
                <a:solidFill>
                  <a:srgbClr val="585858"/>
                </a:solidFill>
              </a:rPr>
              <a:t>Image </a:t>
            </a:r>
            <a:r>
              <a:rPr lang="fr-FR" sz="800" spc="4" dirty="0" err="1">
                <a:solidFill>
                  <a:srgbClr val="585858"/>
                </a:solidFill>
              </a:rPr>
              <a:t>Source:</a:t>
            </a:r>
            <a:r>
              <a:rPr lang="fr-FR" sz="800" dirty="0" err="1">
                <a:solidFill>
                  <a:srgbClr val="0096A7"/>
                </a:solidFill>
              </a:rPr>
              <a:t>https</a:t>
            </a:r>
            <a:r>
              <a:rPr lang="fr-FR" sz="800" dirty="0">
                <a:solidFill>
                  <a:srgbClr val="0096A7"/>
                </a:solidFill>
              </a:rPr>
              <a:t>://www.kencorner.com/wp-content/uploads/2018/03/NTFSFileSystem.png</a:t>
            </a:r>
            <a:endParaRPr lang="fr-FR" sz="800" dirty="0"/>
          </a:p>
        </p:txBody>
      </p:sp>
      <p:pic>
        <p:nvPicPr>
          <p:cNvPr id="4098" name="Picture 2">
            <a:extLst>
              <a:ext uri="{FF2B5EF4-FFF2-40B4-BE49-F238E27FC236}">
                <a16:creationId xmlns:a16="http://schemas.microsoft.com/office/drawing/2014/main" id="{BF7DC540-99BA-4541-AF37-B1C193544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6808" y="2018670"/>
            <a:ext cx="4467899" cy="1726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56274"/>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3" name="object 3"/>
          <p:cNvSpPr txBox="1"/>
          <p:nvPr/>
        </p:nvSpPr>
        <p:spPr>
          <a:xfrm>
            <a:off x="555112" y="1590007"/>
            <a:ext cx="3434715" cy="553100"/>
          </a:xfrm>
          <a:prstGeom prst="rect">
            <a:avLst/>
          </a:prstGeom>
        </p:spPr>
        <p:txBody>
          <a:bodyPr vert="horz" wrap="square" lIns="0" tIns="10795" rIns="0" bIns="0" rtlCol="0">
            <a:spAutoFit/>
          </a:bodyPr>
          <a:lstStyle/>
          <a:p>
            <a:pPr marL="1333467" marR="5080" indent="-1321402">
              <a:lnSpc>
                <a:spcPct val="100699"/>
              </a:lnSpc>
              <a:spcBef>
                <a:spcPts val="85"/>
              </a:spcBef>
            </a:pPr>
            <a:r>
              <a:rPr sz="1800" spc="-5" dirty="0">
                <a:solidFill>
                  <a:srgbClr val="595959"/>
                </a:solidFill>
                <a:latin typeface="Arial MT"/>
                <a:cs typeface="Arial MT"/>
              </a:rPr>
              <a:t>Protect </a:t>
            </a:r>
            <a:r>
              <a:rPr sz="1800" spc="-45" dirty="0">
                <a:solidFill>
                  <a:srgbClr val="595959"/>
                </a:solidFill>
                <a:latin typeface="Arial MT"/>
                <a:cs typeface="Arial MT"/>
              </a:rPr>
              <a:t>Your </a:t>
            </a:r>
            <a:r>
              <a:rPr sz="1800" spc="-5" dirty="0">
                <a:solidFill>
                  <a:srgbClr val="595959"/>
                </a:solidFill>
                <a:latin typeface="Arial MT"/>
                <a:cs typeface="Arial MT"/>
              </a:rPr>
              <a:t>Network from Insider </a:t>
            </a:r>
            <a:r>
              <a:rPr sz="1800" spc="-490" dirty="0">
                <a:solidFill>
                  <a:srgbClr val="595959"/>
                </a:solidFill>
                <a:latin typeface="Arial MT"/>
                <a:cs typeface="Arial MT"/>
              </a:rPr>
              <a:t> </a:t>
            </a:r>
            <a:r>
              <a:rPr sz="1800" spc="-5" dirty="0">
                <a:solidFill>
                  <a:srgbClr val="595959"/>
                </a:solidFill>
                <a:latin typeface="Arial MT"/>
                <a:cs typeface="Arial MT"/>
              </a:rPr>
              <a:t>Threats</a:t>
            </a:r>
            <a:endParaRPr sz="1800">
              <a:latin typeface="Arial MT"/>
              <a:cs typeface="Arial MT"/>
            </a:endParaRPr>
          </a:p>
        </p:txBody>
      </p:sp>
      <p:sp>
        <p:nvSpPr>
          <p:cNvPr id="4" name="object 4"/>
          <p:cNvSpPr txBox="1"/>
          <p:nvPr/>
        </p:nvSpPr>
        <p:spPr>
          <a:xfrm>
            <a:off x="656569" y="2989274"/>
            <a:ext cx="3569335" cy="1490857"/>
          </a:xfrm>
          <a:prstGeom prst="rect">
            <a:avLst/>
          </a:prstGeom>
        </p:spPr>
        <p:txBody>
          <a:bodyPr vert="horz" wrap="square" lIns="0" tIns="12700" rIns="0" bIns="0" rtlCol="0">
            <a:spAutoFit/>
          </a:bodyPr>
          <a:lstStyle/>
          <a:p>
            <a:pPr marL="348606" marR="27305" indent="-336542" algn="just">
              <a:lnSpc>
                <a:spcPct val="116100"/>
              </a:lnSpc>
              <a:spcBef>
                <a:spcPts val="100"/>
              </a:spcBef>
              <a:buChar char="●"/>
              <a:tabLst>
                <a:tab pos="349241" algn="l"/>
              </a:tabLst>
            </a:pPr>
            <a:r>
              <a:rPr spc="-80" dirty="0">
                <a:latin typeface="Arial MT"/>
                <a:cs typeface="Arial MT"/>
              </a:rPr>
              <a:t>To</a:t>
            </a:r>
            <a:r>
              <a:rPr spc="-75" dirty="0">
                <a:latin typeface="Arial MT"/>
                <a:cs typeface="Arial MT"/>
              </a:rPr>
              <a:t> </a:t>
            </a:r>
            <a:r>
              <a:rPr spc="-5" dirty="0">
                <a:latin typeface="Arial MT"/>
                <a:cs typeface="Arial MT"/>
              </a:rPr>
              <a:t>deal with insider threats, </a:t>
            </a:r>
            <a:r>
              <a:rPr dirty="0">
                <a:latin typeface="Arial MT"/>
                <a:cs typeface="Arial MT"/>
              </a:rPr>
              <a:t>you </a:t>
            </a:r>
            <a:r>
              <a:rPr spc="-5" dirty="0">
                <a:latin typeface="Arial MT"/>
                <a:cs typeface="Arial MT"/>
              </a:rPr>
              <a:t>need </a:t>
            </a:r>
            <a:r>
              <a:rPr dirty="0">
                <a:latin typeface="Arial MT"/>
                <a:cs typeface="Arial MT"/>
              </a:rPr>
              <a:t> </a:t>
            </a:r>
            <a:r>
              <a:rPr spc="-5" dirty="0">
                <a:latin typeface="Arial MT"/>
                <a:cs typeface="Arial MT"/>
              </a:rPr>
              <a:t>both</a:t>
            </a:r>
            <a:r>
              <a:rPr spc="-25" dirty="0">
                <a:latin typeface="Arial MT"/>
                <a:cs typeface="Arial MT"/>
              </a:rPr>
              <a:t> </a:t>
            </a:r>
            <a:r>
              <a:rPr spc="-5" dirty="0">
                <a:latin typeface="Arial MT"/>
                <a:cs typeface="Arial MT"/>
              </a:rPr>
              <a:t>prevention</a:t>
            </a:r>
            <a:r>
              <a:rPr spc="-20" dirty="0">
                <a:latin typeface="Arial MT"/>
                <a:cs typeface="Arial MT"/>
              </a:rPr>
              <a:t> </a:t>
            </a:r>
            <a:r>
              <a:rPr spc="-5" dirty="0">
                <a:latin typeface="Arial MT"/>
                <a:cs typeface="Arial MT"/>
              </a:rPr>
              <a:t>and</a:t>
            </a:r>
            <a:r>
              <a:rPr spc="-20" dirty="0">
                <a:latin typeface="Arial MT"/>
                <a:cs typeface="Arial MT"/>
              </a:rPr>
              <a:t> </a:t>
            </a:r>
            <a:r>
              <a:rPr spc="-5" dirty="0">
                <a:latin typeface="Arial MT"/>
                <a:cs typeface="Arial MT"/>
              </a:rPr>
              <a:t>detection</a:t>
            </a:r>
            <a:r>
              <a:rPr spc="-25" dirty="0">
                <a:latin typeface="Arial MT"/>
                <a:cs typeface="Arial MT"/>
              </a:rPr>
              <a:t> </a:t>
            </a:r>
            <a:r>
              <a:rPr dirty="0">
                <a:latin typeface="Arial MT"/>
                <a:cs typeface="Arial MT"/>
              </a:rPr>
              <a:t>strategies</a:t>
            </a:r>
            <a:endParaRPr>
              <a:latin typeface="Arial MT"/>
              <a:cs typeface="Arial MT"/>
            </a:endParaRPr>
          </a:p>
          <a:p>
            <a:pPr marL="348606" marR="5080" indent="-336542" algn="just">
              <a:lnSpc>
                <a:spcPct val="116100"/>
              </a:lnSpc>
              <a:buChar char="●"/>
              <a:tabLst>
                <a:tab pos="349241" algn="l"/>
              </a:tabLst>
            </a:pPr>
            <a:r>
              <a:rPr spc="-5" dirty="0">
                <a:latin typeface="Arial MT"/>
                <a:cs typeface="Arial MT"/>
              </a:rPr>
              <a:t>The </a:t>
            </a:r>
            <a:r>
              <a:rPr dirty="0">
                <a:latin typeface="Arial MT"/>
                <a:cs typeface="Arial MT"/>
              </a:rPr>
              <a:t>most </a:t>
            </a:r>
            <a:r>
              <a:rPr spc="-5" dirty="0">
                <a:latin typeface="Arial MT"/>
                <a:cs typeface="Arial MT"/>
              </a:rPr>
              <a:t>important preventive </a:t>
            </a:r>
            <a:r>
              <a:rPr dirty="0">
                <a:latin typeface="Arial MT"/>
                <a:cs typeface="Arial MT"/>
              </a:rPr>
              <a:t>measure </a:t>
            </a:r>
            <a:r>
              <a:rPr spc="5" dirty="0">
                <a:latin typeface="Arial MT"/>
                <a:cs typeface="Arial MT"/>
              </a:rPr>
              <a:t> </a:t>
            </a:r>
            <a:r>
              <a:rPr spc="-5" dirty="0">
                <a:latin typeface="Arial MT"/>
                <a:cs typeface="Arial MT"/>
              </a:rPr>
              <a:t>is</a:t>
            </a:r>
            <a:r>
              <a:rPr dirty="0">
                <a:latin typeface="Arial MT"/>
                <a:cs typeface="Arial MT"/>
              </a:rPr>
              <a:t> </a:t>
            </a:r>
            <a:r>
              <a:rPr spc="-5" dirty="0">
                <a:latin typeface="Arial MT"/>
                <a:cs typeface="Arial MT"/>
              </a:rPr>
              <a:t>to</a:t>
            </a:r>
            <a:r>
              <a:rPr dirty="0">
                <a:latin typeface="Arial MT"/>
                <a:cs typeface="Arial MT"/>
              </a:rPr>
              <a:t> </a:t>
            </a:r>
            <a:r>
              <a:rPr spc="-5" dirty="0">
                <a:latin typeface="Arial MT"/>
                <a:cs typeface="Arial MT"/>
              </a:rPr>
              <a:t>establish</a:t>
            </a:r>
            <a:r>
              <a:rPr dirty="0">
                <a:latin typeface="Arial MT"/>
                <a:cs typeface="Arial MT"/>
              </a:rPr>
              <a:t> </a:t>
            </a:r>
            <a:r>
              <a:rPr spc="-5" dirty="0">
                <a:latin typeface="Arial MT"/>
                <a:cs typeface="Arial MT"/>
              </a:rPr>
              <a:t>and</a:t>
            </a:r>
            <a:r>
              <a:rPr dirty="0">
                <a:latin typeface="Arial MT"/>
                <a:cs typeface="Arial MT"/>
              </a:rPr>
              <a:t> </a:t>
            </a:r>
            <a:r>
              <a:rPr spc="-5" dirty="0">
                <a:latin typeface="Arial MT"/>
                <a:cs typeface="Arial MT"/>
              </a:rPr>
              <a:t>enforce</a:t>
            </a:r>
            <a:r>
              <a:rPr dirty="0">
                <a:latin typeface="Arial MT"/>
                <a:cs typeface="Arial MT"/>
              </a:rPr>
              <a:t> </a:t>
            </a:r>
            <a:r>
              <a:rPr spc="-5" dirty="0">
                <a:latin typeface="Arial MT"/>
                <a:cs typeface="Arial MT"/>
              </a:rPr>
              <a:t>the </a:t>
            </a:r>
            <a:r>
              <a:rPr dirty="0">
                <a:latin typeface="Arial MT"/>
                <a:cs typeface="Arial MT"/>
              </a:rPr>
              <a:t> </a:t>
            </a:r>
            <a:r>
              <a:rPr spc="-5" dirty="0">
                <a:latin typeface="Arial MT"/>
                <a:cs typeface="Arial MT"/>
              </a:rPr>
              <a:t>least-privilege</a:t>
            </a:r>
            <a:r>
              <a:rPr dirty="0">
                <a:latin typeface="Arial MT"/>
                <a:cs typeface="Arial MT"/>
              </a:rPr>
              <a:t> </a:t>
            </a:r>
            <a:r>
              <a:rPr spc="-5" dirty="0">
                <a:latin typeface="Arial MT"/>
                <a:cs typeface="Arial MT"/>
              </a:rPr>
              <a:t>principle</a:t>
            </a:r>
            <a:r>
              <a:rPr dirty="0">
                <a:latin typeface="Arial MT"/>
                <a:cs typeface="Arial MT"/>
              </a:rPr>
              <a:t> </a:t>
            </a:r>
            <a:r>
              <a:rPr spc="-5" dirty="0">
                <a:latin typeface="Arial MT"/>
                <a:cs typeface="Arial MT"/>
              </a:rPr>
              <a:t>for</a:t>
            </a:r>
            <a:r>
              <a:rPr dirty="0">
                <a:latin typeface="Arial MT"/>
                <a:cs typeface="Arial MT"/>
              </a:rPr>
              <a:t> </a:t>
            </a:r>
            <a:r>
              <a:rPr spc="-5" dirty="0">
                <a:latin typeface="Arial MT"/>
                <a:cs typeface="Arial MT"/>
              </a:rPr>
              <a:t>access </a:t>
            </a:r>
            <a:r>
              <a:rPr dirty="0">
                <a:latin typeface="Arial MT"/>
                <a:cs typeface="Arial MT"/>
              </a:rPr>
              <a:t> management</a:t>
            </a:r>
            <a:r>
              <a:rPr spc="-15"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access</a:t>
            </a:r>
            <a:r>
              <a:rPr spc="-10" dirty="0">
                <a:latin typeface="Arial MT"/>
                <a:cs typeface="Arial MT"/>
              </a:rPr>
              <a:t> </a:t>
            </a:r>
            <a:r>
              <a:rPr dirty="0">
                <a:latin typeface="Arial MT"/>
                <a:cs typeface="Arial MT"/>
              </a:rPr>
              <a:t>control</a:t>
            </a:r>
            <a:endParaRPr>
              <a:latin typeface="Arial MT"/>
              <a:cs typeface="Arial MT"/>
            </a:endParaRPr>
          </a:p>
        </p:txBody>
      </p:sp>
      <p:pic>
        <p:nvPicPr>
          <p:cNvPr id="5" name="object 5"/>
          <p:cNvPicPr/>
          <p:nvPr/>
        </p:nvPicPr>
        <p:blipFill>
          <a:blip r:embed="rId2" cstate="print"/>
          <a:stretch>
            <a:fillRect/>
          </a:stretch>
        </p:blipFill>
        <p:spPr>
          <a:xfrm>
            <a:off x="4688960" y="1511805"/>
            <a:ext cx="4379205" cy="1656698"/>
          </a:xfrm>
          <a:prstGeom prst="rect">
            <a:avLst/>
          </a:prstGeom>
        </p:spPr>
      </p:pic>
      <p:sp>
        <p:nvSpPr>
          <p:cNvPr id="6" name="object 6"/>
          <p:cNvSpPr txBox="1"/>
          <p:nvPr/>
        </p:nvSpPr>
        <p:spPr>
          <a:xfrm>
            <a:off x="3633257" y="4850166"/>
            <a:ext cx="4780915" cy="273152"/>
          </a:xfrm>
          <a:prstGeom prst="rect">
            <a:avLst/>
          </a:prstGeom>
        </p:spPr>
        <p:txBody>
          <a:bodyPr vert="horz" wrap="square" lIns="0" tIns="3810" rIns="0" bIns="0" rtlCol="0">
            <a:spAutoFit/>
          </a:bodyPr>
          <a:lstStyle/>
          <a:p>
            <a:pPr marL="1024229">
              <a:spcBef>
                <a:spcPts val="30"/>
              </a:spcBef>
            </a:pPr>
            <a:r>
              <a:rPr sz="700" spc="-10" dirty="0">
                <a:solidFill>
                  <a:srgbClr val="595959"/>
                </a:solidFill>
                <a:latin typeface="Arial MT"/>
                <a:cs typeface="Arial MT"/>
              </a:rPr>
              <a:t>https://media.threatpost.com/wp-content/uploads/sites/103/2019/09/10155113/insider-threat.jpg</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7" name="object 2">
            <a:extLst>
              <a:ext uri="{FF2B5EF4-FFF2-40B4-BE49-F238E27FC236}">
                <a16:creationId xmlns:a16="http://schemas.microsoft.com/office/drawing/2014/main" id="{A4A93CB7-EE3D-43E7-AB62-DDBD3A0044BA}"/>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3F0F1D6D-AA22-4878-B6CB-C23DC78A97B7}"/>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6" y="4841745"/>
            <a:ext cx="5307330" cy="243656"/>
          </a:xfrm>
          <a:prstGeom prst="rect">
            <a:avLst/>
          </a:prstGeom>
        </p:spPr>
        <p:txBody>
          <a:bodyPr vert="horz" wrap="square" lIns="0" tIns="12700" rIns="0" bIns="0" rtlCol="0">
            <a:spAutoFit/>
          </a:bodyPr>
          <a:lstStyle/>
          <a:p>
            <a:pPr marL="1049629">
              <a:spcBef>
                <a:spcPts val="100"/>
              </a:spcBef>
            </a:pPr>
            <a:r>
              <a:rPr sz="700" spc="-5" dirty="0">
                <a:solidFill>
                  <a:srgbClr val="595959"/>
                </a:solidFill>
                <a:latin typeface="Arial MT"/>
                <a:cs typeface="Arial MT"/>
              </a:rPr>
              <a:t>https://lh3.googleusercontent.com/proxy/CQHj5c84rlAv_hk62zwW3XZXbpCAvNWIZRifeTQ1e8xosDTwhEn</a:t>
            </a:r>
            <a:endParaRPr sz="700">
              <a:latin typeface="Arial MT"/>
              <a:cs typeface="Arial MT"/>
            </a:endParaRPr>
          </a:p>
          <a:p>
            <a:pPr marL="38099">
              <a:spcBef>
                <a:spcPts val="35"/>
              </a:spcBef>
            </a:pPr>
            <a:r>
              <a:rPr sz="1200" baseline="-17361" dirty="0">
                <a:latin typeface="Arial MT"/>
                <a:cs typeface="Arial MT"/>
              </a:rPr>
              <a:t>©</a:t>
            </a:r>
            <a:r>
              <a:rPr sz="1200" spc="75" baseline="-17361" dirty="0">
                <a:latin typeface="Arial MT"/>
                <a:cs typeface="Arial MT"/>
              </a:rPr>
              <a:t> </a:t>
            </a:r>
            <a:r>
              <a:rPr sz="1200" spc="-7" baseline="-17361" dirty="0">
                <a:latin typeface="Arial MT"/>
                <a:cs typeface="Arial MT"/>
              </a:rPr>
              <a:t>Edunet</a:t>
            </a:r>
            <a:r>
              <a:rPr sz="1200" spc="75" baseline="-17361" dirty="0">
                <a:latin typeface="Arial MT"/>
                <a:cs typeface="Arial MT"/>
              </a:rPr>
              <a:t> </a:t>
            </a:r>
            <a:r>
              <a:rPr sz="1200" spc="-7" baseline="-17361" dirty="0">
                <a:latin typeface="Arial MT"/>
                <a:cs typeface="Arial MT"/>
              </a:rPr>
              <a:t>Foundation.</a:t>
            </a:r>
            <a:r>
              <a:rPr sz="1200" baseline="-17361" dirty="0">
                <a:latin typeface="Arial MT"/>
                <a:cs typeface="Arial MT"/>
              </a:rPr>
              <a:t> </a:t>
            </a:r>
            <a:r>
              <a:rPr sz="1200" spc="-247" baseline="-17361" dirty="0">
                <a:latin typeface="Arial MT"/>
                <a:cs typeface="Arial MT"/>
              </a:rPr>
              <a:t>A</a:t>
            </a:r>
            <a:r>
              <a:rPr sz="700" spc="-165" dirty="0">
                <a:solidFill>
                  <a:srgbClr val="595959"/>
                </a:solidFill>
                <a:latin typeface="Arial MT"/>
                <a:cs typeface="Arial MT"/>
              </a:rPr>
              <a:t>8i</a:t>
            </a:r>
            <a:r>
              <a:rPr sz="1200" spc="-247" baseline="-17361" dirty="0">
                <a:latin typeface="Arial MT"/>
                <a:cs typeface="Arial MT"/>
              </a:rPr>
              <a:t>l</a:t>
            </a:r>
            <a:r>
              <a:rPr sz="700" spc="-165" dirty="0">
                <a:solidFill>
                  <a:srgbClr val="595959"/>
                </a:solidFill>
                <a:latin typeface="Arial MT"/>
                <a:cs typeface="Arial MT"/>
              </a:rPr>
              <a:t>T</a:t>
            </a:r>
            <a:r>
              <a:rPr sz="1200" spc="-247" baseline="-17361" dirty="0">
                <a:latin typeface="Arial MT"/>
                <a:cs typeface="Arial MT"/>
              </a:rPr>
              <a:t>l</a:t>
            </a:r>
            <a:r>
              <a:rPr sz="1200" spc="-135" baseline="-17361" dirty="0">
                <a:latin typeface="Arial MT"/>
                <a:cs typeface="Arial MT"/>
              </a:rPr>
              <a:t> </a:t>
            </a:r>
            <a:r>
              <a:rPr sz="700" spc="-200" dirty="0">
                <a:solidFill>
                  <a:srgbClr val="595959"/>
                </a:solidFill>
                <a:latin typeface="Arial MT"/>
                <a:cs typeface="Arial MT"/>
              </a:rPr>
              <a:t>E</a:t>
            </a:r>
            <a:r>
              <a:rPr sz="1200" spc="-300" baseline="-17361" dirty="0">
                <a:latin typeface="Arial MT"/>
                <a:cs typeface="Arial MT"/>
              </a:rPr>
              <a:t>ri</a:t>
            </a:r>
            <a:r>
              <a:rPr sz="700" spc="-200" dirty="0">
                <a:solidFill>
                  <a:srgbClr val="595959"/>
                </a:solidFill>
                <a:latin typeface="Arial MT"/>
                <a:cs typeface="Arial MT"/>
              </a:rPr>
              <a:t>d</a:t>
            </a:r>
            <a:r>
              <a:rPr sz="1200" spc="-300" baseline="-17361" dirty="0">
                <a:latin typeface="Arial MT"/>
                <a:cs typeface="Arial MT"/>
              </a:rPr>
              <a:t>g</a:t>
            </a:r>
            <a:r>
              <a:rPr sz="700" spc="-200" dirty="0">
                <a:solidFill>
                  <a:srgbClr val="595959"/>
                </a:solidFill>
                <a:latin typeface="Arial MT"/>
                <a:cs typeface="Arial MT"/>
              </a:rPr>
              <a:t>m</a:t>
            </a:r>
            <a:r>
              <a:rPr sz="1200" spc="-300" baseline="-17361" dirty="0">
                <a:latin typeface="Arial MT"/>
                <a:cs typeface="Arial MT"/>
              </a:rPr>
              <a:t>h</a:t>
            </a:r>
            <a:r>
              <a:rPr sz="700" spc="-200" dirty="0">
                <a:solidFill>
                  <a:srgbClr val="595959"/>
                </a:solidFill>
                <a:latin typeface="Arial MT"/>
                <a:cs typeface="Arial MT"/>
              </a:rPr>
              <a:t>Y</a:t>
            </a:r>
            <a:r>
              <a:rPr sz="1200" spc="-300" baseline="-17361" dirty="0">
                <a:latin typeface="Arial MT"/>
                <a:cs typeface="Arial MT"/>
              </a:rPr>
              <a:t>ts</a:t>
            </a:r>
            <a:r>
              <a:rPr sz="700" spc="-200" dirty="0">
                <a:solidFill>
                  <a:srgbClr val="595959"/>
                </a:solidFill>
                <a:latin typeface="Arial MT"/>
                <a:cs typeface="Arial MT"/>
              </a:rPr>
              <a:t>eC</a:t>
            </a:r>
            <a:r>
              <a:rPr sz="1200" spc="-300" baseline="-17361" dirty="0">
                <a:latin typeface="Arial MT"/>
                <a:cs typeface="Arial MT"/>
              </a:rPr>
              <a:t>re</a:t>
            </a:r>
            <a:r>
              <a:rPr sz="700" spc="-200" dirty="0">
                <a:solidFill>
                  <a:srgbClr val="595959"/>
                </a:solidFill>
                <a:latin typeface="Arial MT"/>
                <a:cs typeface="Arial MT"/>
              </a:rPr>
              <a:t>b</a:t>
            </a:r>
            <a:r>
              <a:rPr sz="1200" spc="-300" baseline="-17361" dirty="0">
                <a:latin typeface="Arial MT"/>
                <a:cs typeface="Arial MT"/>
              </a:rPr>
              <a:t>s</a:t>
            </a:r>
            <a:r>
              <a:rPr sz="700" spc="-200" dirty="0">
                <a:solidFill>
                  <a:srgbClr val="595959"/>
                </a:solidFill>
                <a:latin typeface="Arial MT"/>
                <a:cs typeface="Arial MT"/>
              </a:rPr>
              <a:t>w</a:t>
            </a:r>
            <a:r>
              <a:rPr sz="1200" spc="-300" baseline="-17361" dirty="0">
                <a:latin typeface="Arial MT"/>
                <a:cs typeface="Arial MT"/>
              </a:rPr>
              <a:t>e</a:t>
            </a:r>
            <a:r>
              <a:rPr sz="700" spc="-200" dirty="0">
                <a:solidFill>
                  <a:srgbClr val="595959"/>
                </a:solidFill>
                <a:latin typeface="Arial MT"/>
                <a:cs typeface="Arial MT"/>
              </a:rPr>
              <a:t>K</a:t>
            </a:r>
            <a:r>
              <a:rPr sz="1200" spc="-300" baseline="-17361" dirty="0">
                <a:latin typeface="Arial MT"/>
                <a:cs typeface="Arial MT"/>
              </a:rPr>
              <a:t>r</a:t>
            </a:r>
            <a:r>
              <a:rPr sz="700" spc="-200" dirty="0">
                <a:solidFill>
                  <a:srgbClr val="595959"/>
                </a:solidFill>
                <a:latin typeface="Arial MT"/>
                <a:cs typeface="Arial MT"/>
              </a:rPr>
              <a:t>5</a:t>
            </a:r>
            <a:r>
              <a:rPr sz="1200" spc="-300" baseline="-17361" dirty="0">
                <a:latin typeface="Arial MT"/>
                <a:cs typeface="Arial MT"/>
              </a:rPr>
              <a:t>v</a:t>
            </a:r>
            <a:r>
              <a:rPr sz="700" spc="-200" dirty="0">
                <a:solidFill>
                  <a:srgbClr val="595959"/>
                </a:solidFill>
                <a:latin typeface="Arial MT"/>
                <a:cs typeface="Arial MT"/>
              </a:rPr>
              <a:t>c</a:t>
            </a:r>
            <a:r>
              <a:rPr sz="1200" spc="-300" baseline="-17361" dirty="0">
                <a:latin typeface="Arial MT"/>
                <a:cs typeface="Arial MT"/>
              </a:rPr>
              <a:t>e</a:t>
            </a:r>
            <a:r>
              <a:rPr sz="700" spc="-200" dirty="0">
                <a:solidFill>
                  <a:srgbClr val="595959"/>
                </a:solidFill>
                <a:latin typeface="Arial MT"/>
                <a:cs typeface="Arial MT"/>
              </a:rPr>
              <a:t>V</a:t>
            </a:r>
            <a:r>
              <a:rPr sz="1200" spc="-300" baseline="-17361" dirty="0">
                <a:latin typeface="Arial MT"/>
                <a:cs typeface="Arial MT"/>
              </a:rPr>
              <a:t>d</a:t>
            </a:r>
            <a:r>
              <a:rPr sz="700" spc="-200" dirty="0">
                <a:solidFill>
                  <a:srgbClr val="595959"/>
                </a:solidFill>
                <a:latin typeface="Arial MT"/>
                <a:cs typeface="Arial MT"/>
              </a:rPr>
              <a:t>P</a:t>
            </a:r>
            <a:r>
              <a:rPr sz="1200" spc="-300" baseline="-17361" dirty="0">
                <a:latin typeface="Arial MT"/>
                <a:cs typeface="Arial MT"/>
              </a:rPr>
              <a:t>.</a:t>
            </a:r>
            <a:r>
              <a:rPr sz="1200" spc="-60" baseline="-17361" dirty="0">
                <a:latin typeface="Arial MT"/>
                <a:cs typeface="Arial MT"/>
              </a:rPr>
              <a:t> </a:t>
            </a:r>
            <a:r>
              <a:rPr sz="700" spc="-10" dirty="0">
                <a:solidFill>
                  <a:srgbClr val="595959"/>
                </a:solidFill>
                <a:latin typeface="Arial MT"/>
                <a:cs typeface="Arial MT"/>
              </a:rPr>
              <a:t>-Q9JA8Yah4n9lSEQeosf3EVR2-jM61kDEfAqnWcYKyhH63AdKN2kdN6u_Apu5yWZg</a:t>
            </a:r>
            <a:endParaRPr sz="7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739231" y="1590007"/>
            <a:ext cx="3070225" cy="553100"/>
          </a:xfrm>
          <a:prstGeom prst="rect">
            <a:avLst/>
          </a:prstGeom>
        </p:spPr>
        <p:txBody>
          <a:bodyPr vert="horz" wrap="square" lIns="0" tIns="10795" rIns="0" bIns="0" rtlCol="0">
            <a:spAutoFit/>
          </a:bodyPr>
          <a:lstStyle/>
          <a:p>
            <a:pPr marL="1060424" marR="5080" indent="-1048359">
              <a:lnSpc>
                <a:spcPct val="100699"/>
              </a:lnSpc>
              <a:spcBef>
                <a:spcPts val="85"/>
              </a:spcBef>
            </a:pPr>
            <a:r>
              <a:rPr sz="1800" dirty="0">
                <a:solidFill>
                  <a:srgbClr val="595959"/>
                </a:solidFill>
                <a:latin typeface="Arial MT"/>
                <a:cs typeface="Arial MT"/>
              </a:rPr>
              <a:t>Monitor</a:t>
            </a:r>
            <a:r>
              <a:rPr sz="1800" spc="-35" dirty="0">
                <a:solidFill>
                  <a:srgbClr val="595959"/>
                </a:solidFill>
                <a:latin typeface="Arial MT"/>
                <a:cs typeface="Arial MT"/>
              </a:rPr>
              <a:t> </a:t>
            </a:r>
            <a:r>
              <a:rPr sz="1800" spc="-5" dirty="0">
                <a:solidFill>
                  <a:srgbClr val="595959"/>
                </a:solidFill>
                <a:latin typeface="Arial MT"/>
                <a:cs typeface="Arial MT"/>
              </a:rPr>
              <a:t>and</a:t>
            </a:r>
            <a:r>
              <a:rPr sz="1800" spc="-35" dirty="0">
                <a:solidFill>
                  <a:srgbClr val="595959"/>
                </a:solidFill>
                <a:latin typeface="Arial MT"/>
                <a:cs typeface="Arial MT"/>
              </a:rPr>
              <a:t> </a:t>
            </a:r>
            <a:r>
              <a:rPr sz="1800" spc="-5" dirty="0">
                <a:solidFill>
                  <a:srgbClr val="595959"/>
                </a:solidFill>
                <a:latin typeface="Arial MT"/>
                <a:cs typeface="Arial MT"/>
              </a:rPr>
              <a:t>Baseline</a:t>
            </a:r>
            <a:r>
              <a:rPr sz="1800" spc="-40" dirty="0">
                <a:solidFill>
                  <a:srgbClr val="595959"/>
                </a:solidFill>
                <a:latin typeface="Arial MT"/>
                <a:cs typeface="Arial MT"/>
              </a:rPr>
              <a:t> </a:t>
            </a:r>
            <a:r>
              <a:rPr sz="1800" spc="-5" dirty="0">
                <a:solidFill>
                  <a:srgbClr val="595959"/>
                </a:solidFill>
                <a:latin typeface="Arial MT"/>
                <a:cs typeface="Arial MT"/>
              </a:rPr>
              <a:t>Network </a:t>
            </a:r>
            <a:r>
              <a:rPr sz="1800" spc="-484" dirty="0">
                <a:solidFill>
                  <a:srgbClr val="595959"/>
                </a:solidFill>
                <a:latin typeface="Arial MT"/>
                <a:cs typeface="Arial MT"/>
              </a:rPr>
              <a:t> </a:t>
            </a:r>
            <a:r>
              <a:rPr sz="1800" spc="-5" dirty="0">
                <a:solidFill>
                  <a:srgbClr val="595959"/>
                </a:solidFill>
                <a:latin typeface="Arial MT"/>
                <a:cs typeface="Arial MT"/>
              </a:rPr>
              <a:t>Protocols</a:t>
            </a:r>
            <a:endParaRPr sz="1800">
              <a:latin typeface="Arial MT"/>
              <a:cs typeface="Arial MT"/>
            </a:endParaRPr>
          </a:p>
        </p:txBody>
      </p:sp>
      <p:sp>
        <p:nvSpPr>
          <p:cNvPr id="5" name="object 5"/>
          <p:cNvSpPr txBox="1"/>
          <p:nvPr/>
        </p:nvSpPr>
        <p:spPr>
          <a:xfrm>
            <a:off x="656569" y="3113099"/>
            <a:ext cx="3568700" cy="99097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45" dirty="0">
                <a:latin typeface="Arial MT"/>
                <a:cs typeface="Arial MT"/>
              </a:rPr>
              <a:t>You </a:t>
            </a:r>
            <a:r>
              <a:rPr dirty="0">
                <a:latin typeface="Arial MT"/>
                <a:cs typeface="Arial MT"/>
              </a:rPr>
              <a:t>should monitor </a:t>
            </a:r>
            <a:r>
              <a:rPr spc="-5" dirty="0">
                <a:latin typeface="Arial MT"/>
                <a:cs typeface="Arial MT"/>
              </a:rPr>
              <a:t>the use of </a:t>
            </a:r>
            <a:r>
              <a:rPr spc="-10" dirty="0">
                <a:latin typeface="Arial MT"/>
                <a:cs typeface="Arial MT"/>
              </a:rPr>
              <a:t>different </a:t>
            </a:r>
            <a:r>
              <a:rPr spc="-5" dirty="0">
                <a:latin typeface="Arial MT"/>
                <a:cs typeface="Arial MT"/>
              </a:rPr>
              <a:t> protocol</a:t>
            </a:r>
            <a:r>
              <a:rPr dirty="0">
                <a:latin typeface="Arial MT"/>
                <a:cs typeface="Arial MT"/>
              </a:rPr>
              <a:t> </a:t>
            </a:r>
            <a:r>
              <a:rPr spc="-5" dirty="0">
                <a:latin typeface="Arial MT"/>
                <a:cs typeface="Arial MT"/>
              </a:rPr>
              <a:t>types</a:t>
            </a:r>
            <a:r>
              <a:rPr dirty="0">
                <a:latin typeface="Arial MT"/>
                <a:cs typeface="Arial MT"/>
              </a:rPr>
              <a:t> </a:t>
            </a:r>
            <a:r>
              <a:rPr spc="-5" dirty="0">
                <a:latin typeface="Arial MT"/>
                <a:cs typeface="Arial MT"/>
              </a:rPr>
              <a:t>on</a:t>
            </a:r>
            <a:r>
              <a:rPr dirty="0">
                <a:latin typeface="Arial MT"/>
                <a:cs typeface="Arial MT"/>
              </a:rPr>
              <a:t> your</a:t>
            </a:r>
            <a:r>
              <a:rPr spc="5" dirty="0">
                <a:latin typeface="Arial MT"/>
                <a:cs typeface="Arial MT"/>
              </a:rPr>
              <a:t> </a:t>
            </a:r>
            <a:r>
              <a:rPr spc="-5" dirty="0">
                <a:latin typeface="Arial MT"/>
                <a:cs typeface="Arial MT"/>
              </a:rPr>
              <a:t>network</a:t>
            </a:r>
            <a:r>
              <a:rPr dirty="0">
                <a:latin typeface="Arial MT"/>
                <a:cs typeface="Arial MT"/>
              </a:rPr>
              <a:t> </a:t>
            </a:r>
            <a:r>
              <a:rPr spc="-5" dirty="0">
                <a:latin typeface="Arial MT"/>
                <a:cs typeface="Arial MT"/>
              </a:rPr>
              <a:t>to </a:t>
            </a:r>
            <a:r>
              <a:rPr dirty="0">
                <a:latin typeface="Arial MT"/>
                <a:cs typeface="Arial MT"/>
              </a:rPr>
              <a:t> </a:t>
            </a:r>
            <a:r>
              <a:rPr spc="-5" dirty="0">
                <a:latin typeface="Arial MT"/>
                <a:cs typeface="Arial MT"/>
              </a:rPr>
              <a:t>establish</a:t>
            </a:r>
            <a:r>
              <a:rPr dirty="0">
                <a:latin typeface="Arial MT"/>
                <a:cs typeface="Arial MT"/>
              </a:rPr>
              <a:t> </a:t>
            </a:r>
            <a:r>
              <a:rPr spc="-5" dirty="0">
                <a:latin typeface="Arial MT"/>
                <a:cs typeface="Arial MT"/>
              </a:rPr>
              <a:t>baselines</a:t>
            </a:r>
            <a:r>
              <a:rPr spc="380" dirty="0">
                <a:latin typeface="Arial MT"/>
                <a:cs typeface="Arial MT"/>
              </a:rPr>
              <a:t> </a:t>
            </a:r>
            <a:r>
              <a:rPr spc="-5" dirty="0">
                <a:latin typeface="Arial MT"/>
                <a:cs typeface="Arial MT"/>
              </a:rPr>
              <a:t>both</a:t>
            </a:r>
            <a:r>
              <a:rPr spc="380" dirty="0">
                <a:latin typeface="Arial MT"/>
                <a:cs typeface="Arial MT"/>
              </a:rPr>
              <a:t> </a:t>
            </a:r>
            <a:r>
              <a:rPr spc="-5" dirty="0">
                <a:latin typeface="Arial MT"/>
                <a:cs typeface="Arial MT"/>
              </a:rPr>
              <a:t>the </a:t>
            </a:r>
            <a:r>
              <a:rPr dirty="0">
                <a:latin typeface="Arial MT"/>
                <a:cs typeface="Arial MT"/>
              </a:rPr>
              <a:t> </a:t>
            </a:r>
            <a:r>
              <a:rPr spc="-5" dirty="0">
                <a:latin typeface="Arial MT"/>
                <a:cs typeface="Arial MT"/>
              </a:rPr>
              <a:t>organization</a:t>
            </a:r>
            <a:r>
              <a:rPr spc="-10" dirty="0">
                <a:latin typeface="Arial MT"/>
                <a:cs typeface="Arial MT"/>
              </a:rPr>
              <a:t> </a:t>
            </a:r>
            <a:r>
              <a:rPr spc="-5" dirty="0">
                <a:latin typeface="Arial MT"/>
                <a:cs typeface="Arial MT"/>
              </a:rPr>
              <a:t>level</a:t>
            </a:r>
            <a:r>
              <a:rPr spc="-10" dirty="0">
                <a:latin typeface="Arial MT"/>
                <a:cs typeface="Arial MT"/>
              </a:rPr>
              <a:t> </a:t>
            </a:r>
            <a:r>
              <a:rPr spc="-5" dirty="0">
                <a:latin typeface="Arial MT"/>
                <a:cs typeface="Arial MT"/>
              </a:rPr>
              <a:t>and</a:t>
            </a:r>
            <a:r>
              <a:rPr spc="-10" dirty="0">
                <a:latin typeface="Arial MT"/>
                <a:cs typeface="Arial MT"/>
              </a:rPr>
              <a:t> </a:t>
            </a:r>
            <a:r>
              <a:rPr dirty="0">
                <a:latin typeface="Arial MT"/>
                <a:cs typeface="Arial MT"/>
              </a:rPr>
              <a:t>a</a:t>
            </a:r>
            <a:r>
              <a:rPr spc="-10" dirty="0">
                <a:latin typeface="Arial MT"/>
                <a:cs typeface="Arial MT"/>
              </a:rPr>
              <a:t> </a:t>
            </a:r>
            <a:r>
              <a:rPr spc="-5" dirty="0">
                <a:latin typeface="Arial MT"/>
                <a:cs typeface="Arial MT"/>
              </a:rPr>
              <a:t>user</a:t>
            </a:r>
            <a:r>
              <a:rPr spc="-10" dirty="0">
                <a:latin typeface="Arial MT"/>
                <a:cs typeface="Arial MT"/>
              </a:rPr>
              <a:t> </a:t>
            </a:r>
            <a:r>
              <a:rPr spc="-5" dirty="0">
                <a:latin typeface="Arial MT"/>
                <a:cs typeface="Arial MT"/>
              </a:rPr>
              <a:t>level</a:t>
            </a:r>
            <a:endParaRPr>
              <a:latin typeface="Arial MT"/>
              <a:cs typeface="Arial MT"/>
            </a:endParaRPr>
          </a:p>
        </p:txBody>
      </p:sp>
      <p:pic>
        <p:nvPicPr>
          <p:cNvPr id="6" name="object 6"/>
          <p:cNvPicPr/>
          <p:nvPr/>
        </p:nvPicPr>
        <p:blipFill>
          <a:blip r:embed="rId2" cstate="print"/>
          <a:stretch>
            <a:fillRect/>
          </a:stretch>
        </p:blipFill>
        <p:spPr>
          <a:xfrm>
            <a:off x="6039451" y="350875"/>
            <a:ext cx="1548098" cy="3732027"/>
          </a:xfrm>
          <a:prstGeom prst="rect">
            <a:avLst/>
          </a:prstGeom>
        </p:spPr>
      </p:pic>
      <p:pic>
        <p:nvPicPr>
          <p:cNvPr id="7" name="object 2">
            <a:extLst>
              <a:ext uri="{FF2B5EF4-FFF2-40B4-BE49-F238E27FC236}">
                <a16:creationId xmlns:a16="http://schemas.microsoft.com/office/drawing/2014/main" id="{A5A090F8-061F-4C9B-A9F4-F85EFDDB0306}"/>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0681E649-984C-497D-9734-2E04C18D8CA8}"/>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7" y="4810845"/>
            <a:ext cx="5290820" cy="312906"/>
          </a:xfrm>
          <a:prstGeom prst="rect">
            <a:avLst/>
          </a:prstGeom>
        </p:spPr>
        <p:txBody>
          <a:bodyPr vert="horz" wrap="square" lIns="0" tIns="43180" rIns="0" bIns="0" rtlCol="0">
            <a:spAutoFit/>
          </a:bodyPr>
          <a:lstStyle/>
          <a:p>
            <a:pPr marL="1049629">
              <a:spcBef>
                <a:spcPts val="340"/>
              </a:spcBef>
            </a:pPr>
            <a:r>
              <a:rPr sz="700" spc="-10" dirty="0">
                <a:solidFill>
                  <a:srgbClr val="595959"/>
                </a:solidFill>
                <a:latin typeface="Arial MT"/>
                <a:cs typeface="Arial MT"/>
              </a:rPr>
              <a:t>https://embed-fastly.wistia.com/deliveries/d108d6daa05c480eacfc817179f39db37f4c118c.webp?image_cro</a:t>
            </a:r>
            <a:endParaRPr sz="700">
              <a:latin typeface="Arial MT"/>
              <a:cs typeface="Arial MT"/>
            </a:endParaRPr>
          </a:p>
          <a:p>
            <a:pPr marL="38099">
              <a:spcBef>
                <a:spcPts val="280"/>
              </a:spcBef>
            </a:pPr>
            <a:r>
              <a:rPr sz="800" dirty="0">
                <a:latin typeface="Arial MT"/>
                <a:cs typeface="Arial MT"/>
              </a:rPr>
              <a:t>© </a:t>
            </a:r>
            <a:r>
              <a:rPr sz="800" spc="-5" dirty="0">
                <a:latin typeface="Arial MT"/>
                <a:cs typeface="Arial MT"/>
              </a:rPr>
              <a:t>Edunet</a:t>
            </a:r>
            <a:r>
              <a:rPr sz="800" dirty="0">
                <a:latin typeface="Arial MT"/>
                <a:cs typeface="Arial MT"/>
              </a:rPr>
              <a:t> </a:t>
            </a:r>
            <a:r>
              <a:rPr sz="800" spc="-5" dirty="0">
                <a:latin typeface="Arial MT"/>
                <a:cs typeface="Arial MT"/>
              </a:rPr>
              <a:t>Foundation.</a:t>
            </a:r>
            <a:r>
              <a:rPr sz="800" spc="-45" dirty="0">
                <a:latin typeface="Arial MT"/>
                <a:cs typeface="Arial MT"/>
              </a:rPr>
              <a:t> </a:t>
            </a:r>
            <a:r>
              <a:rPr sz="800" spc="-175" dirty="0">
                <a:latin typeface="Arial MT"/>
                <a:cs typeface="Arial MT"/>
              </a:rPr>
              <a:t>A</a:t>
            </a:r>
            <a:r>
              <a:rPr sz="1050" spc="-262" baseline="19841" dirty="0">
                <a:solidFill>
                  <a:srgbClr val="595959"/>
                </a:solidFill>
                <a:latin typeface="Arial MT"/>
                <a:cs typeface="Arial MT"/>
              </a:rPr>
              <a:t>p_</a:t>
            </a:r>
            <a:r>
              <a:rPr sz="800" spc="-175" dirty="0">
                <a:latin typeface="Arial MT"/>
                <a:cs typeface="Arial MT"/>
              </a:rPr>
              <a:t>ll</a:t>
            </a:r>
            <a:r>
              <a:rPr sz="1050" spc="-262" baseline="19841" dirty="0">
                <a:solidFill>
                  <a:srgbClr val="595959"/>
                </a:solidFill>
                <a:latin typeface="Arial MT"/>
                <a:cs typeface="Arial MT"/>
              </a:rPr>
              <a:t>re</a:t>
            </a:r>
            <a:r>
              <a:rPr sz="800" spc="-175" dirty="0">
                <a:latin typeface="Arial MT"/>
                <a:cs typeface="Arial MT"/>
              </a:rPr>
              <a:t>ri</a:t>
            </a:r>
            <a:r>
              <a:rPr sz="1050" spc="-262" baseline="19841" dirty="0">
                <a:solidFill>
                  <a:srgbClr val="595959"/>
                </a:solidFill>
                <a:latin typeface="Arial MT"/>
                <a:cs typeface="Arial MT"/>
              </a:rPr>
              <a:t>s</a:t>
            </a:r>
            <a:r>
              <a:rPr sz="800" spc="-175" dirty="0">
                <a:latin typeface="Arial MT"/>
                <a:cs typeface="Arial MT"/>
              </a:rPr>
              <a:t>g</a:t>
            </a:r>
            <a:r>
              <a:rPr sz="1050" spc="-262" baseline="19841" dirty="0">
                <a:solidFill>
                  <a:srgbClr val="595959"/>
                </a:solidFill>
                <a:latin typeface="Arial MT"/>
                <a:cs typeface="Arial MT"/>
              </a:rPr>
              <a:t>iz</a:t>
            </a:r>
            <a:r>
              <a:rPr sz="800" spc="-175" dirty="0">
                <a:latin typeface="Arial MT"/>
                <a:cs typeface="Arial MT"/>
              </a:rPr>
              <a:t>h</a:t>
            </a:r>
            <a:r>
              <a:rPr sz="1050" spc="-262" baseline="19841" dirty="0">
                <a:solidFill>
                  <a:srgbClr val="595959"/>
                </a:solidFill>
                <a:latin typeface="Arial MT"/>
                <a:cs typeface="Arial MT"/>
              </a:rPr>
              <a:t>e</a:t>
            </a:r>
            <a:r>
              <a:rPr sz="800" spc="-175" dirty="0">
                <a:latin typeface="Arial MT"/>
                <a:cs typeface="Arial MT"/>
              </a:rPr>
              <a:t>ts</a:t>
            </a:r>
            <a:r>
              <a:rPr sz="1050" spc="-262" baseline="19841" dirty="0">
                <a:solidFill>
                  <a:srgbClr val="595959"/>
                </a:solidFill>
                <a:latin typeface="Arial MT"/>
                <a:cs typeface="Arial MT"/>
              </a:rPr>
              <a:t>d=</a:t>
            </a:r>
            <a:r>
              <a:rPr sz="800" spc="-175" dirty="0">
                <a:latin typeface="Arial MT"/>
                <a:cs typeface="Arial MT"/>
              </a:rPr>
              <a:t>r</a:t>
            </a:r>
            <a:r>
              <a:rPr sz="1050" spc="-262" baseline="19841" dirty="0">
                <a:solidFill>
                  <a:srgbClr val="595959"/>
                </a:solidFill>
                <a:latin typeface="Arial MT"/>
                <a:cs typeface="Arial MT"/>
              </a:rPr>
              <a:t>1</a:t>
            </a:r>
            <a:r>
              <a:rPr sz="800" spc="-175" dirty="0">
                <a:latin typeface="Arial MT"/>
                <a:cs typeface="Arial MT"/>
              </a:rPr>
              <a:t>e</a:t>
            </a:r>
            <a:r>
              <a:rPr sz="1050" spc="-262" baseline="19841" dirty="0">
                <a:solidFill>
                  <a:srgbClr val="595959"/>
                </a:solidFill>
                <a:latin typeface="Arial MT"/>
                <a:cs typeface="Arial MT"/>
              </a:rPr>
              <a:t>2</a:t>
            </a:r>
            <a:r>
              <a:rPr sz="800" spc="-175" dirty="0">
                <a:latin typeface="Arial MT"/>
                <a:cs typeface="Arial MT"/>
              </a:rPr>
              <a:t>s</a:t>
            </a:r>
            <a:r>
              <a:rPr sz="1050" spc="-262" baseline="19841" dirty="0">
                <a:solidFill>
                  <a:srgbClr val="595959"/>
                </a:solidFill>
                <a:latin typeface="Arial MT"/>
                <a:cs typeface="Arial MT"/>
              </a:rPr>
              <a:t>8</a:t>
            </a:r>
            <a:r>
              <a:rPr sz="800" spc="-175" dirty="0">
                <a:latin typeface="Arial MT"/>
                <a:cs typeface="Arial MT"/>
              </a:rPr>
              <a:t>e</a:t>
            </a:r>
            <a:r>
              <a:rPr sz="1050" spc="-262" baseline="19841" dirty="0">
                <a:solidFill>
                  <a:srgbClr val="595959"/>
                </a:solidFill>
                <a:latin typeface="Arial MT"/>
                <a:cs typeface="Arial MT"/>
              </a:rPr>
              <a:t>0</a:t>
            </a:r>
            <a:r>
              <a:rPr sz="800" spc="-175" dirty="0">
                <a:latin typeface="Arial MT"/>
                <a:cs typeface="Arial MT"/>
              </a:rPr>
              <a:t>r</a:t>
            </a:r>
            <a:r>
              <a:rPr sz="1050" spc="-262" baseline="19841" dirty="0">
                <a:solidFill>
                  <a:srgbClr val="595959"/>
                </a:solidFill>
                <a:latin typeface="Arial MT"/>
                <a:cs typeface="Arial MT"/>
              </a:rPr>
              <a:t>x</a:t>
            </a:r>
            <a:r>
              <a:rPr sz="800" spc="-175" dirty="0">
                <a:latin typeface="Arial MT"/>
                <a:cs typeface="Arial MT"/>
              </a:rPr>
              <a:t>v</a:t>
            </a:r>
            <a:r>
              <a:rPr sz="1050" spc="-262" baseline="19841" dirty="0">
                <a:solidFill>
                  <a:srgbClr val="595959"/>
                </a:solidFill>
                <a:latin typeface="Arial MT"/>
                <a:cs typeface="Arial MT"/>
              </a:rPr>
              <a:t>7</a:t>
            </a:r>
            <a:r>
              <a:rPr sz="800" spc="-175" dirty="0">
                <a:latin typeface="Arial MT"/>
                <a:cs typeface="Arial MT"/>
              </a:rPr>
              <a:t>e</a:t>
            </a:r>
            <a:r>
              <a:rPr sz="1050" spc="-262" baseline="19841" dirty="0">
                <a:solidFill>
                  <a:srgbClr val="595959"/>
                </a:solidFill>
                <a:latin typeface="Arial MT"/>
                <a:cs typeface="Arial MT"/>
              </a:rPr>
              <a:t>2</a:t>
            </a:r>
            <a:r>
              <a:rPr sz="800" spc="-175" dirty="0">
                <a:latin typeface="Arial MT"/>
                <a:cs typeface="Arial MT"/>
              </a:rPr>
              <a:t>d</a:t>
            </a:r>
            <a:r>
              <a:rPr sz="1050" spc="-262" baseline="19841" dirty="0">
                <a:solidFill>
                  <a:srgbClr val="595959"/>
                </a:solidFill>
                <a:latin typeface="Arial MT"/>
                <a:cs typeface="Arial MT"/>
              </a:rPr>
              <a:t>0</a:t>
            </a:r>
            <a:r>
              <a:rPr sz="800" spc="-175" dirty="0">
                <a:latin typeface="Arial MT"/>
                <a:cs typeface="Arial MT"/>
              </a:rPr>
              <a:t>.</a:t>
            </a:r>
            <a:endParaRPr sz="8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1736789" y="1728118"/>
            <a:ext cx="107886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Use</a:t>
            </a:r>
            <a:r>
              <a:rPr sz="1800" spc="-85" dirty="0">
                <a:solidFill>
                  <a:srgbClr val="595959"/>
                </a:solidFill>
                <a:latin typeface="Arial MT"/>
                <a:cs typeface="Arial MT"/>
              </a:rPr>
              <a:t> </a:t>
            </a:r>
            <a:r>
              <a:rPr sz="1800" spc="-5" dirty="0">
                <a:solidFill>
                  <a:srgbClr val="595959"/>
                </a:solidFill>
                <a:latin typeface="Arial MT"/>
                <a:cs typeface="Arial MT"/>
              </a:rPr>
              <a:t>VPNs</a:t>
            </a:r>
            <a:endParaRPr sz="1800">
              <a:latin typeface="Arial MT"/>
              <a:cs typeface="Arial MT"/>
            </a:endParaRPr>
          </a:p>
        </p:txBody>
      </p:sp>
      <p:sp>
        <p:nvSpPr>
          <p:cNvPr id="5" name="object 5"/>
          <p:cNvSpPr txBox="1"/>
          <p:nvPr/>
        </p:nvSpPr>
        <p:spPr>
          <a:xfrm>
            <a:off x="656568" y="2741623"/>
            <a:ext cx="3569970" cy="1990738"/>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dirty="0">
                <a:latin typeface="Arial MT"/>
                <a:cs typeface="Arial MT"/>
              </a:rPr>
              <a:t>A</a:t>
            </a:r>
            <a:r>
              <a:rPr spc="5" dirty="0">
                <a:latin typeface="Arial MT"/>
                <a:cs typeface="Arial MT"/>
              </a:rPr>
              <a:t> </a:t>
            </a:r>
            <a:r>
              <a:rPr dirty="0">
                <a:latin typeface="Arial MT"/>
                <a:cs typeface="Arial MT"/>
              </a:rPr>
              <a:t>virtual</a:t>
            </a:r>
            <a:r>
              <a:rPr spc="5" dirty="0">
                <a:latin typeface="Arial MT"/>
                <a:cs typeface="Arial MT"/>
              </a:rPr>
              <a:t> </a:t>
            </a:r>
            <a:r>
              <a:rPr spc="-5" dirty="0">
                <a:latin typeface="Arial MT"/>
                <a:cs typeface="Arial MT"/>
              </a:rPr>
              <a:t>private</a:t>
            </a:r>
            <a:r>
              <a:rPr dirty="0">
                <a:latin typeface="Arial MT"/>
                <a:cs typeface="Arial MT"/>
              </a:rPr>
              <a:t> </a:t>
            </a:r>
            <a:r>
              <a:rPr spc="-5" dirty="0">
                <a:latin typeface="Arial MT"/>
                <a:cs typeface="Arial MT"/>
              </a:rPr>
              <a:t>network</a:t>
            </a:r>
            <a:r>
              <a:rPr dirty="0">
                <a:latin typeface="Arial MT"/>
                <a:cs typeface="Arial MT"/>
              </a:rPr>
              <a:t> (VPN)</a:t>
            </a:r>
            <a:r>
              <a:rPr spc="5" dirty="0">
                <a:latin typeface="Arial MT"/>
                <a:cs typeface="Arial MT"/>
              </a:rPr>
              <a:t> </a:t>
            </a:r>
            <a:r>
              <a:rPr spc="-5" dirty="0">
                <a:latin typeface="Arial MT"/>
                <a:cs typeface="Arial MT"/>
              </a:rPr>
              <a:t>is</a:t>
            </a:r>
            <a:r>
              <a:rPr dirty="0">
                <a:latin typeface="Arial MT"/>
                <a:cs typeface="Arial MT"/>
              </a:rPr>
              <a:t> a </a:t>
            </a:r>
            <a:r>
              <a:rPr spc="5" dirty="0">
                <a:latin typeface="Arial MT"/>
                <a:cs typeface="Arial MT"/>
              </a:rPr>
              <a:t> </a:t>
            </a:r>
            <a:r>
              <a:rPr dirty="0">
                <a:latin typeface="Arial MT"/>
                <a:cs typeface="Arial MT"/>
              </a:rPr>
              <a:t>secure</a:t>
            </a:r>
            <a:r>
              <a:rPr spc="5" dirty="0">
                <a:latin typeface="Arial MT"/>
                <a:cs typeface="Arial MT"/>
              </a:rPr>
              <a:t> </a:t>
            </a:r>
            <a:r>
              <a:rPr spc="-5" dirty="0">
                <a:latin typeface="Arial MT"/>
                <a:cs typeface="Arial MT"/>
              </a:rPr>
              <a:t>private</a:t>
            </a:r>
            <a:r>
              <a:rPr dirty="0">
                <a:latin typeface="Arial MT"/>
                <a:cs typeface="Arial MT"/>
              </a:rPr>
              <a:t> </a:t>
            </a:r>
            <a:r>
              <a:rPr spc="-5" dirty="0">
                <a:latin typeface="Arial MT"/>
                <a:cs typeface="Arial MT"/>
              </a:rPr>
              <a:t>network</a:t>
            </a:r>
            <a:r>
              <a:rPr spc="380" dirty="0">
                <a:latin typeface="Arial MT"/>
                <a:cs typeface="Arial MT"/>
              </a:rPr>
              <a:t> </a:t>
            </a:r>
            <a:r>
              <a:rPr dirty="0">
                <a:latin typeface="Arial MT"/>
                <a:cs typeface="Arial MT"/>
              </a:rPr>
              <a:t>connection </a:t>
            </a:r>
            <a:r>
              <a:rPr spc="5" dirty="0">
                <a:latin typeface="Arial MT"/>
                <a:cs typeface="Arial MT"/>
              </a:rPr>
              <a:t> </a:t>
            </a:r>
            <a:r>
              <a:rPr spc="-5" dirty="0">
                <a:latin typeface="Arial MT"/>
                <a:cs typeface="Arial MT"/>
              </a:rPr>
              <a:t>across</a:t>
            </a:r>
            <a:r>
              <a:rPr spc="-10" dirty="0">
                <a:latin typeface="Arial MT"/>
                <a:cs typeface="Arial MT"/>
              </a:rPr>
              <a:t> </a:t>
            </a:r>
            <a:r>
              <a:rPr dirty="0">
                <a:latin typeface="Arial MT"/>
                <a:cs typeface="Arial MT"/>
              </a:rPr>
              <a:t>a</a:t>
            </a:r>
            <a:r>
              <a:rPr spc="-10" dirty="0">
                <a:latin typeface="Arial MT"/>
                <a:cs typeface="Arial MT"/>
              </a:rPr>
              <a:t> </a:t>
            </a:r>
            <a:r>
              <a:rPr spc="-5" dirty="0">
                <a:latin typeface="Arial MT"/>
                <a:cs typeface="Arial MT"/>
              </a:rPr>
              <a:t>public network</a:t>
            </a:r>
            <a:endParaRPr>
              <a:latin typeface="Arial MT"/>
              <a:cs typeface="Arial MT"/>
            </a:endParaRPr>
          </a:p>
          <a:p>
            <a:pPr marL="348606" marR="7620" indent="-336542" algn="just">
              <a:lnSpc>
                <a:spcPct val="116100"/>
              </a:lnSpc>
              <a:buChar char="●"/>
              <a:tabLst>
                <a:tab pos="349241" algn="l"/>
              </a:tabLst>
            </a:pPr>
            <a:r>
              <a:rPr spc="-5" dirty="0">
                <a:latin typeface="Arial MT"/>
                <a:cs typeface="Arial MT"/>
              </a:rPr>
              <a:t>With </a:t>
            </a:r>
            <a:r>
              <a:rPr dirty="0">
                <a:latin typeface="Arial MT"/>
                <a:cs typeface="Arial MT"/>
              </a:rPr>
              <a:t>a </a:t>
            </a:r>
            <a:r>
              <a:rPr spc="-5" dirty="0">
                <a:latin typeface="Arial MT"/>
                <a:cs typeface="Arial MT"/>
              </a:rPr>
              <a:t>VPN, the </a:t>
            </a:r>
            <a:r>
              <a:rPr dirty="0">
                <a:latin typeface="Arial MT"/>
                <a:cs typeface="Arial MT"/>
              </a:rPr>
              <a:t>remote </a:t>
            </a:r>
            <a:r>
              <a:rPr spc="-5" dirty="0">
                <a:latin typeface="Arial MT"/>
                <a:cs typeface="Arial MT"/>
              </a:rPr>
              <a:t>end appears to </a:t>
            </a:r>
            <a:r>
              <a:rPr dirty="0">
                <a:latin typeface="Arial MT"/>
                <a:cs typeface="Arial MT"/>
              </a:rPr>
              <a:t> </a:t>
            </a:r>
            <a:r>
              <a:rPr spc="-5" dirty="0">
                <a:latin typeface="Arial MT"/>
                <a:cs typeface="Arial MT"/>
              </a:rPr>
              <a:t>be </a:t>
            </a:r>
            <a:r>
              <a:rPr dirty="0">
                <a:latin typeface="Arial MT"/>
                <a:cs typeface="Arial MT"/>
              </a:rPr>
              <a:t>connected </a:t>
            </a:r>
            <a:r>
              <a:rPr spc="-5" dirty="0">
                <a:latin typeface="Arial MT"/>
                <a:cs typeface="Arial MT"/>
              </a:rPr>
              <a:t>to the network as if it were </a:t>
            </a:r>
            <a:r>
              <a:rPr spc="-375" dirty="0">
                <a:latin typeface="Arial MT"/>
                <a:cs typeface="Arial MT"/>
              </a:rPr>
              <a:t> </a:t>
            </a:r>
            <a:r>
              <a:rPr dirty="0">
                <a:latin typeface="Arial MT"/>
                <a:cs typeface="Arial MT"/>
              </a:rPr>
              <a:t>connected</a:t>
            </a:r>
            <a:r>
              <a:rPr spc="-10" dirty="0">
                <a:latin typeface="Arial MT"/>
                <a:cs typeface="Arial MT"/>
              </a:rPr>
              <a:t> </a:t>
            </a:r>
            <a:r>
              <a:rPr spc="-5" dirty="0">
                <a:latin typeface="Arial MT"/>
                <a:cs typeface="Arial MT"/>
              </a:rPr>
              <a:t>locally</a:t>
            </a:r>
            <a:endParaRPr>
              <a:latin typeface="Arial MT"/>
              <a:cs typeface="Arial MT"/>
            </a:endParaRPr>
          </a:p>
          <a:p>
            <a:pPr marL="348606" marR="40004" indent="-336542" algn="just">
              <a:lnSpc>
                <a:spcPct val="116100"/>
              </a:lnSpc>
              <a:buChar char="●"/>
              <a:tabLst>
                <a:tab pos="349241" algn="l"/>
              </a:tabLst>
            </a:pPr>
            <a:r>
              <a:rPr spc="-80" dirty="0">
                <a:latin typeface="Arial MT"/>
                <a:cs typeface="Arial MT"/>
              </a:rPr>
              <a:t>To</a:t>
            </a:r>
            <a:r>
              <a:rPr spc="-75" dirty="0">
                <a:latin typeface="Arial MT"/>
                <a:cs typeface="Arial MT"/>
              </a:rPr>
              <a:t> </a:t>
            </a:r>
            <a:r>
              <a:rPr spc="-5" dirty="0">
                <a:latin typeface="Arial MT"/>
                <a:cs typeface="Arial MT"/>
              </a:rPr>
              <a:t>improve</a:t>
            </a:r>
            <a:r>
              <a:rPr dirty="0">
                <a:latin typeface="Arial MT"/>
                <a:cs typeface="Arial MT"/>
              </a:rPr>
              <a:t> </a:t>
            </a:r>
            <a:r>
              <a:rPr spc="-15" dirty="0">
                <a:latin typeface="Arial MT"/>
                <a:cs typeface="Arial MT"/>
              </a:rPr>
              <a:t>security,</a:t>
            </a:r>
            <a:r>
              <a:rPr spc="-10" dirty="0">
                <a:latin typeface="Arial MT"/>
                <a:cs typeface="Arial MT"/>
              </a:rPr>
              <a:t> </a:t>
            </a:r>
            <a:r>
              <a:rPr spc="-5" dirty="0">
                <a:latin typeface="Arial MT"/>
                <a:cs typeface="Arial MT"/>
              </a:rPr>
              <a:t>VPNs</a:t>
            </a:r>
            <a:r>
              <a:rPr dirty="0">
                <a:latin typeface="Arial MT"/>
                <a:cs typeface="Arial MT"/>
              </a:rPr>
              <a:t> </a:t>
            </a:r>
            <a:r>
              <a:rPr spc="-5" dirty="0">
                <a:latin typeface="Arial MT"/>
                <a:cs typeface="Arial MT"/>
              </a:rPr>
              <a:t>usually </a:t>
            </a:r>
            <a:r>
              <a:rPr dirty="0">
                <a:latin typeface="Arial MT"/>
                <a:cs typeface="Arial MT"/>
              </a:rPr>
              <a:t> </a:t>
            </a:r>
            <a:r>
              <a:rPr spc="-5" dirty="0">
                <a:latin typeface="Arial MT"/>
                <a:cs typeface="Arial MT"/>
              </a:rPr>
              <a:t>encrypt</a:t>
            </a:r>
            <a:r>
              <a:rPr spc="-10" dirty="0">
                <a:latin typeface="Arial MT"/>
                <a:cs typeface="Arial MT"/>
              </a:rPr>
              <a:t> </a:t>
            </a:r>
            <a:r>
              <a:rPr spc="-5" dirty="0">
                <a:latin typeface="Arial MT"/>
                <a:cs typeface="Arial MT"/>
              </a:rPr>
              <a:t>data</a:t>
            </a:r>
            <a:endParaRPr>
              <a:latin typeface="Arial MT"/>
              <a:cs typeface="Arial MT"/>
            </a:endParaRPr>
          </a:p>
        </p:txBody>
      </p:sp>
      <p:pic>
        <p:nvPicPr>
          <p:cNvPr id="6" name="object 6"/>
          <p:cNvPicPr/>
          <p:nvPr/>
        </p:nvPicPr>
        <p:blipFill>
          <a:blip r:embed="rId2" cstate="print"/>
          <a:stretch>
            <a:fillRect/>
          </a:stretch>
        </p:blipFill>
        <p:spPr>
          <a:xfrm>
            <a:off x="4603898" y="1172430"/>
            <a:ext cx="4540101" cy="2556995"/>
          </a:xfrm>
          <a:prstGeom prst="rect">
            <a:avLst/>
          </a:prstGeom>
        </p:spPr>
      </p:pic>
      <p:pic>
        <p:nvPicPr>
          <p:cNvPr id="7" name="object 2">
            <a:extLst>
              <a:ext uri="{FF2B5EF4-FFF2-40B4-BE49-F238E27FC236}">
                <a16:creationId xmlns:a16="http://schemas.microsoft.com/office/drawing/2014/main" id="{AEF4CD6F-289E-4BEB-8A1C-1A5797C1BE85}"/>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8DC9F18C-AE36-40E7-BABC-62ABA9FB3684}"/>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7" y="4810845"/>
            <a:ext cx="5283835" cy="312906"/>
          </a:xfrm>
          <a:prstGeom prst="rect">
            <a:avLst/>
          </a:prstGeom>
        </p:spPr>
        <p:txBody>
          <a:bodyPr vert="horz" wrap="square" lIns="0" tIns="43180" rIns="0" bIns="0" rtlCol="0">
            <a:spAutoFit/>
          </a:bodyPr>
          <a:lstStyle/>
          <a:p>
            <a:pPr marL="1049629">
              <a:spcBef>
                <a:spcPts val="340"/>
              </a:spcBef>
            </a:pPr>
            <a:r>
              <a:rPr sz="700" spc="-10" dirty="0">
                <a:solidFill>
                  <a:srgbClr val="595959"/>
                </a:solidFill>
                <a:latin typeface="Arial MT"/>
                <a:cs typeface="Arial MT"/>
                <a:hlinkClick r:id="rId2"/>
              </a:rPr>
              <a:t>https://www.networkcomputing.com/sites/default/files/styles/flexslider_full/public/1-intro_9_0.jpg?itok=K1U7</a:t>
            </a:r>
            <a:endParaRPr sz="700">
              <a:latin typeface="Arial MT"/>
              <a:cs typeface="Arial MT"/>
            </a:endParaRPr>
          </a:p>
          <a:p>
            <a:pPr marL="38099">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15" dirty="0">
                <a:latin typeface="Arial MT"/>
                <a:cs typeface="Arial MT"/>
              </a:rPr>
              <a:t>A</a:t>
            </a:r>
            <a:r>
              <a:rPr sz="1050" spc="-7" baseline="19841" dirty="0">
                <a:solidFill>
                  <a:srgbClr val="595959"/>
                </a:solidFill>
                <a:latin typeface="Arial MT"/>
                <a:cs typeface="Arial MT"/>
              </a:rPr>
              <a:t>u</a:t>
            </a:r>
            <a:r>
              <a:rPr sz="1050" spc="-525" baseline="19841" dirty="0">
                <a:solidFill>
                  <a:srgbClr val="595959"/>
                </a:solidFill>
                <a:latin typeface="Arial MT"/>
                <a:cs typeface="Arial MT"/>
              </a:rPr>
              <a:t>K</a:t>
            </a:r>
            <a:r>
              <a:rPr sz="800" spc="-5" dirty="0">
                <a:latin typeface="Arial MT"/>
                <a:cs typeface="Arial MT"/>
              </a:rPr>
              <a:t>l</a:t>
            </a:r>
            <a:r>
              <a:rPr sz="800" spc="-10" dirty="0">
                <a:latin typeface="Arial MT"/>
                <a:cs typeface="Arial MT"/>
              </a:rPr>
              <a:t>l</a:t>
            </a:r>
            <a:r>
              <a:rPr sz="1050" spc="-532" baseline="19841" dirty="0">
                <a:solidFill>
                  <a:srgbClr val="595959"/>
                </a:solidFill>
                <a:latin typeface="Arial MT"/>
                <a:cs typeface="Arial MT"/>
              </a:rPr>
              <a:t>m</a:t>
            </a:r>
            <a:r>
              <a:rPr sz="800" dirty="0">
                <a:latin typeface="Arial MT"/>
                <a:cs typeface="Arial MT"/>
              </a:rPr>
              <a:t>r</a:t>
            </a:r>
            <a:r>
              <a:rPr sz="800" spc="-90" dirty="0">
                <a:latin typeface="Arial MT"/>
                <a:cs typeface="Arial MT"/>
              </a:rPr>
              <a:t>i</a:t>
            </a:r>
            <a:r>
              <a:rPr sz="1050" spc="-397" baseline="19841" dirty="0">
                <a:solidFill>
                  <a:srgbClr val="595959"/>
                </a:solidFill>
                <a:latin typeface="Arial MT"/>
                <a:cs typeface="Arial MT"/>
              </a:rPr>
              <a:t>z</a:t>
            </a:r>
            <a:r>
              <a:rPr sz="800" dirty="0">
                <a:latin typeface="Arial MT"/>
                <a:cs typeface="Arial MT"/>
              </a:rPr>
              <a:t>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1183930" y="1728118"/>
            <a:ext cx="218503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Use</a:t>
            </a:r>
            <a:r>
              <a:rPr sz="1800" spc="-45" dirty="0">
                <a:solidFill>
                  <a:srgbClr val="595959"/>
                </a:solidFill>
                <a:latin typeface="Arial MT"/>
                <a:cs typeface="Arial MT"/>
              </a:rPr>
              <a:t> </a:t>
            </a:r>
            <a:r>
              <a:rPr sz="1800" dirty="0">
                <a:solidFill>
                  <a:srgbClr val="595959"/>
                </a:solidFill>
                <a:latin typeface="Arial MT"/>
                <a:cs typeface="Arial MT"/>
              </a:rPr>
              <a:t>Multiple</a:t>
            </a:r>
            <a:r>
              <a:rPr sz="1800" spc="-45" dirty="0">
                <a:solidFill>
                  <a:srgbClr val="595959"/>
                </a:solidFill>
                <a:latin typeface="Arial MT"/>
                <a:cs typeface="Arial MT"/>
              </a:rPr>
              <a:t> </a:t>
            </a:r>
            <a:r>
              <a:rPr sz="1800" spc="-20" dirty="0">
                <a:solidFill>
                  <a:srgbClr val="595959"/>
                </a:solidFill>
                <a:latin typeface="Arial MT"/>
                <a:cs typeface="Arial MT"/>
              </a:rPr>
              <a:t>Vendors</a:t>
            </a:r>
            <a:endParaRPr sz="1800">
              <a:latin typeface="Arial MT"/>
              <a:cs typeface="Arial MT"/>
            </a:endParaRPr>
          </a:p>
        </p:txBody>
      </p:sp>
      <p:sp>
        <p:nvSpPr>
          <p:cNvPr id="5" name="object 5"/>
          <p:cNvSpPr txBox="1"/>
          <p:nvPr/>
        </p:nvSpPr>
        <p:spPr>
          <a:xfrm>
            <a:off x="656569" y="2741624"/>
            <a:ext cx="3568700" cy="1990738"/>
          </a:xfrm>
          <a:prstGeom prst="rect">
            <a:avLst/>
          </a:prstGeom>
        </p:spPr>
        <p:txBody>
          <a:bodyPr vert="horz" wrap="square" lIns="0" tIns="12700" rIns="0" bIns="0" rtlCol="0">
            <a:spAutoFit/>
          </a:bodyPr>
          <a:lstStyle/>
          <a:p>
            <a:pPr marL="348606" marR="5715" indent="-336542" algn="just">
              <a:lnSpc>
                <a:spcPct val="116100"/>
              </a:lnSpc>
              <a:spcBef>
                <a:spcPts val="100"/>
              </a:spcBef>
              <a:buChar char="●"/>
              <a:tabLst>
                <a:tab pos="349241" algn="l"/>
              </a:tabLst>
            </a:pPr>
            <a:r>
              <a:rPr spc="-5" dirty="0">
                <a:latin typeface="Arial MT"/>
                <a:cs typeface="Arial MT"/>
              </a:rPr>
              <a:t>In addition to diversity of </a:t>
            </a:r>
            <a:r>
              <a:rPr dirty="0">
                <a:latin typeface="Arial MT"/>
                <a:cs typeface="Arial MT"/>
              </a:rPr>
              <a:t>controls, you </a:t>
            </a:r>
            <a:r>
              <a:rPr spc="5" dirty="0">
                <a:latin typeface="Arial MT"/>
                <a:cs typeface="Arial MT"/>
              </a:rPr>
              <a:t> </a:t>
            </a:r>
            <a:r>
              <a:rPr dirty="0">
                <a:latin typeface="Arial MT"/>
                <a:cs typeface="Arial MT"/>
              </a:rPr>
              <a:t>should</a:t>
            </a:r>
            <a:r>
              <a:rPr spc="-15" dirty="0">
                <a:latin typeface="Arial MT"/>
                <a:cs typeface="Arial MT"/>
              </a:rPr>
              <a:t> </a:t>
            </a:r>
            <a:r>
              <a:rPr dirty="0">
                <a:latin typeface="Arial MT"/>
                <a:cs typeface="Arial MT"/>
              </a:rPr>
              <a:t>strive</a:t>
            </a:r>
            <a:r>
              <a:rPr spc="-10" dirty="0">
                <a:latin typeface="Arial MT"/>
                <a:cs typeface="Arial MT"/>
              </a:rPr>
              <a:t> </a:t>
            </a:r>
            <a:r>
              <a:rPr spc="-5" dirty="0">
                <a:latin typeface="Arial MT"/>
                <a:cs typeface="Arial MT"/>
              </a:rPr>
              <a:t>for</a:t>
            </a:r>
            <a:r>
              <a:rPr spc="-10" dirty="0">
                <a:latin typeface="Arial MT"/>
                <a:cs typeface="Arial MT"/>
              </a:rPr>
              <a:t> </a:t>
            </a:r>
            <a:r>
              <a:rPr spc="-5" dirty="0">
                <a:latin typeface="Arial MT"/>
                <a:cs typeface="Arial MT"/>
              </a:rPr>
              <a:t>diversity</a:t>
            </a:r>
            <a:r>
              <a:rPr spc="-15" dirty="0">
                <a:latin typeface="Arial MT"/>
                <a:cs typeface="Arial MT"/>
              </a:rPr>
              <a:t> </a:t>
            </a:r>
            <a:r>
              <a:rPr spc="-5" dirty="0">
                <a:latin typeface="Arial MT"/>
                <a:cs typeface="Arial MT"/>
              </a:rPr>
              <a:t>of</a:t>
            </a:r>
            <a:r>
              <a:rPr spc="-10" dirty="0">
                <a:latin typeface="Arial MT"/>
                <a:cs typeface="Arial MT"/>
              </a:rPr>
              <a:t> </a:t>
            </a:r>
            <a:r>
              <a:rPr dirty="0">
                <a:latin typeface="Arial MT"/>
                <a:cs typeface="Arial MT"/>
              </a:rPr>
              <a:t>vendors</a:t>
            </a:r>
            <a:endParaRPr>
              <a:latin typeface="Arial MT"/>
              <a:cs typeface="Arial MT"/>
            </a:endParaRPr>
          </a:p>
          <a:p>
            <a:pPr marL="348606" marR="5080" indent="-336542" algn="just">
              <a:lnSpc>
                <a:spcPct val="116100"/>
              </a:lnSpc>
              <a:buChar char="●"/>
              <a:tabLst>
                <a:tab pos="349241" algn="l"/>
              </a:tabLst>
            </a:pPr>
            <a:r>
              <a:rPr spc="-5" dirty="0">
                <a:latin typeface="Arial MT"/>
                <a:cs typeface="Arial MT"/>
              </a:rPr>
              <a:t>Each</a:t>
            </a:r>
            <a:r>
              <a:rPr dirty="0">
                <a:latin typeface="Arial MT"/>
                <a:cs typeface="Arial MT"/>
              </a:rPr>
              <a:t> vendor</a:t>
            </a:r>
            <a:r>
              <a:rPr spc="5" dirty="0">
                <a:latin typeface="Arial MT"/>
                <a:cs typeface="Arial MT"/>
              </a:rPr>
              <a:t> </a:t>
            </a:r>
            <a:r>
              <a:rPr spc="-5" dirty="0">
                <a:latin typeface="Arial MT"/>
                <a:cs typeface="Arial MT"/>
              </a:rPr>
              <a:t>uses</a:t>
            </a:r>
            <a:r>
              <a:rPr dirty="0">
                <a:latin typeface="Arial MT"/>
                <a:cs typeface="Arial MT"/>
              </a:rPr>
              <a:t> </a:t>
            </a:r>
            <a:r>
              <a:rPr spc="-5" dirty="0">
                <a:latin typeface="Arial MT"/>
                <a:cs typeface="Arial MT"/>
              </a:rPr>
              <a:t>the</a:t>
            </a:r>
            <a:r>
              <a:rPr dirty="0">
                <a:latin typeface="Arial MT"/>
                <a:cs typeface="Arial MT"/>
              </a:rPr>
              <a:t> same</a:t>
            </a:r>
            <a:r>
              <a:rPr spc="5" dirty="0">
                <a:latin typeface="Arial MT"/>
                <a:cs typeface="Arial MT"/>
              </a:rPr>
              <a:t> </a:t>
            </a:r>
            <a:r>
              <a:rPr dirty="0">
                <a:latin typeface="Arial MT"/>
                <a:cs typeface="Arial MT"/>
              </a:rPr>
              <a:t>malware </a:t>
            </a:r>
            <a:r>
              <a:rPr spc="-375" dirty="0">
                <a:latin typeface="Arial MT"/>
                <a:cs typeface="Arial MT"/>
              </a:rPr>
              <a:t> </a:t>
            </a:r>
            <a:r>
              <a:rPr spc="-5" dirty="0">
                <a:latin typeface="Arial MT"/>
                <a:cs typeface="Arial MT"/>
              </a:rPr>
              <a:t>detection algorithms in all its products, if </a:t>
            </a:r>
            <a:r>
              <a:rPr dirty="0">
                <a:latin typeface="Arial MT"/>
                <a:cs typeface="Arial MT"/>
              </a:rPr>
              <a:t> your</a:t>
            </a:r>
            <a:r>
              <a:rPr spc="5" dirty="0">
                <a:latin typeface="Arial MT"/>
                <a:cs typeface="Arial MT"/>
              </a:rPr>
              <a:t> </a:t>
            </a:r>
            <a:r>
              <a:rPr spc="-5" dirty="0">
                <a:latin typeface="Arial MT"/>
                <a:cs typeface="Arial MT"/>
              </a:rPr>
              <a:t>workstation, network and firewall </a:t>
            </a:r>
            <a:r>
              <a:rPr dirty="0">
                <a:latin typeface="Arial MT"/>
                <a:cs typeface="Arial MT"/>
              </a:rPr>
              <a:t> </a:t>
            </a:r>
            <a:r>
              <a:rPr spc="-5" dirty="0">
                <a:latin typeface="Arial MT"/>
                <a:cs typeface="Arial MT"/>
              </a:rPr>
              <a:t>antimalware</a:t>
            </a:r>
            <a:r>
              <a:rPr dirty="0">
                <a:latin typeface="Arial MT"/>
                <a:cs typeface="Arial MT"/>
              </a:rPr>
              <a:t> solutions</a:t>
            </a:r>
            <a:r>
              <a:rPr spc="5" dirty="0">
                <a:latin typeface="Arial MT"/>
                <a:cs typeface="Arial MT"/>
              </a:rPr>
              <a:t> </a:t>
            </a:r>
            <a:r>
              <a:rPr spc="-5" dirty="0">
                <a:latin typeface="Arial MT"/>
                <a:cs typeface="Arial MT"/>
              </a:rPr>
              <a:t>all</a:t>
            </a:r>
            <a:r>
              <a:rPr dirty="0">
                <a:latin typeface="Arial MT"/>
                <a:cs typeface="Arial MT"/>
              </a:rPr>
              <a:t> come</a:t>
            </a:r>
            <a:r>
              <a:rPr spc="5" dirty="0">
                <a:latin typeface="Arial MT"/>
                <a:cs typeface="Arial MT"/>
              </a:rPr>
              <a:t> </a:t>
            </a:r>
            <a:r>
              <a:rPr spc="-5" dirty="0">
                <a:latin typeface="Arial MT"/>
                <a:cs typeface="Arial MT"/>
              </a:rPr>
              <a:t>from </a:t>
            </a:r>
            <a:r>
              <a:rPr dirty="0">
                <a:latin typeface="Arial MT"/>
                <a:cs typeface="Arial MT"/>
              </a:rPr>
              <a:t> vendor </a:t>
            </a:r>
            <a:r>
              <a:rPr spc="-5" dirty="0">
                <a:latin typeface="Arial MT"/>
                <a:cs typeface="Arial MT"/>
              </a:rPr>
              <a:t>A, then anything </a:t>
            </a:r>
            <a:r>
              <a:rPr dirty="0">
                <a:latin typeface="Arial MT"/>
                <a:cs typeface="Arial MT"/>
              </a:rPr>
              <a:t>missed </a:t>
            </a:r>
            <a:r>
              <a:rPr spc="-5" dirty="0">
                <a:latin typeface="Arial MT"/>
                <a:cs typeface="Arial MT"/>
              </a:rPr>
              <a:t>by one </a:t>
            </a:r>
            <a:r>
              <a:rPr dirty="0">
                <a:latin typeface="Arial MT"/>
                <a:cs typeface="Arial MT"/>
              </a:rPr>
              <a:t> </a:t>
            </a:r>
            <a:r>
              <a:rPr spc="-5" dirty="0">
                <a:latin typeface="Arial MT"/>
                <a:cs typeface="Arial MT"/>
              </a:rPr>
              <a:t>product</a:t>
            </a:r>
            <a:r>
              <a:rPr spc="-10" dirty="0">
                <a:latin typeface="Arial MT"/>
                <a:cs typeface="Arial MT"/>
              </a:rPr>
              <a:t> </a:t>
            </a:r>
            <a:r>
              <a:rPr spc="-5" dirty="0">
                <a:latin typeface="Arial MT"/>
                <a:cs typeface="Arial MT"/>
              </a:rPr>
              <a:t>will</a:t>
            </a:r>
            <a:r>
              <a:rPr spc="-10" dirty="0">
                <a:latin typeface="Arial MT"/>
                <a:cs typeface="Arial MT"/>
              </a:rPr>
              <a:t> </a:t>
            </a:r>
            <a:r>
              <a:rPr spc="-5" dirty="0">
                <a:latin typeface="Arial MT"/>
                <a:cs typeface="Arial MT"/>
              </a:rPr>
              <a:t>be</a:t>
            </a:r>
            <a:r>
              <a:rPr spc="-10" dirty="0">
                <a:latin typeface="Arial MT"/>
                <a:cs typeface="Arial MT"/>
              </a:rPr>
              <a:t> </a:t>
            </a:r>
            <a:r>
              <a:rPr dirty="0">
                <a:latin typeface="Arial MT"/>
                <a:cs typeface="Arial MT"/>
              </a:rPr>
              <a:t>missed</a:t>
            </a:r>
            <a:r>
              <a:rPr spc="-10" dirty="0">
                <a:latin typeface="Arial MT"/>
                <a:cs typeface="Arial MT"/>
              </a:rPr>
              <a:t> </a:t>
            </a:r>
            <a:r>
              <a:rPr spc="-5" dirty="0">
                <a:latin typeface="Arial MT"/>
                <a:cs typeface="Arial MT"/>
              </a:rPr>
              <a:t>by</a:t>
            </a:r>
            <a:r>
              <a:rPr spc="-10" dirty="0">
                <a:latin typeface="Arial MT"/>
                <a:cs typeface="Arial MT"/>
              </a:rPr>
              <a:t> </a:t>
            </a:r>
            <a:r>
              <a:rPr spc="-5" dirty="0">
                <a:latin typeface="Arial MT"/>
                <a:cs typeface="Arial MT"/>
              </a:rPr>
              <a:t>all</a:t>
            </a:r>
            <a:r>
              <a:rPr spc="-10" dirty="0">
                <a:latin typeface="Arial MT"/>
                <a:cs typeface="Arial MT"/>
              </a:rPr>
              <a:t> </a:t>
            </a:r>
            <a:r>
              <a:rPr spc="-5" dirty="0">
                <a:latin typeface="Arial MT"/>
                <a:cs typeface="Arial MT"/>
              </a:rPr>
              <a:t>others</a:t>
            </a:r>
            <a:endParaRPr>
              <a:latin typeface="Arial MT"/>
              <a:cs typeface="Arial MT"/>
            </a:endParaRPr>
          </a:p>
        </p:txBody>
      </p:sp>
      <p:pic>
        <p:nvPicPr>
          <p:cNvPr id="6" name="object 6"/>
          <p:cNvPicPr/>
          <p:nvPr/>
        </p:nvPicPr>
        <p:blipFill>
          <a:blip r:embed="rId3" cstate="print"/>
          <a:stretch>
            <a:fillRect/>
          </a:stretch>
        </p:blipFill>
        <p:spPr>
          <a:xfrm>
            <a:off x="4571132" y="1084522"/>
            <a:ext cx="4572867" cy="2541181"/>
          </a:xfrm>
          <a:prstGeom prst="rect">
            <a:avLst/>
          </a:prstGeom>
        </p:spPr>
      </p:pic>
      <p:pic>
        <p:nvPicPr>
          <p:cNvPr id="7" name="object 2">
            <a:extLst>
              <a:ext uri="{FF2B5EF4-FFF2-40B4-BE49-F238E27FC236}">
                <a16:creationId xmlns:a16="http://schemas.microsoft.com/office/drawing/2014/main" id="{5B180245-3DAB-4090-887A-8F623E6D977C}"/>
              </a:ext>
            </a:extLst>
          </p:cNvPr>
          <p:cNvPicPr/>
          <p:nvPr/>
        </p:nvPicPr>
        <p:blipFill>
          <a:blip r:embed="rId4"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FFDB72D6-D032-4377-83AC-3C31FF8B5CDE}"/>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6" y="4810845"/>
            <a:ext cx="5292090" cy="312906"/>
          </a:xfrm>
          <a:prstGeom prst="rect">
            <a:avLst/>
          </a:prstGeom>
        </p:spPr>
        <p:txBody>
          <a:bodyPr vert="horz" wrap="square" lIns="0" tIns="43180" rIns="0" bIns="0" rtlCol="0">
            <a:spAutoFit/>
          </a:bodyPr>
          <a:lstStyle/>
          <a:p>
            <a:pPr marL="1049629">
              <a:spcBef>
                <a:spcPts val="340"/>
              </a:spcBef>
            </a:pPr>
            <a:r>
              <a:rPr sz="700" spc="-10" dirty="0">
                <a:solidFill>
                  <a:srgbClr val="595959"/>
                </a:solidFill>
                <a:latin typeface="Arial MT"/>
                <a:cs typeface="Arial MT"/>
              </a:rPr>
              <a:t>https://slideplayer.com/slide/12716983/76/images/1/IDS%2FIPS+Intrusion+Detection+System%2F+Intrusio</a:t>
            </a:r>
            <a:endParaRPr sz="700">
              <a:latin typeface="Arial MT"/>
              <a:cs typeface="Arial MT"/>
            </a:endParaRPr>
          </a:p>
          <a:p>
            <a:pPr marL="38099">
              <a:spcBef>
                <a:spcPts val="280"/>
              </a:spcBef>
            </a:pPr>
            <a:r>
              <a:rPr sz="800" dirty="0">
                <a:latin typeface="Arial MT"/>
                <a:cs typeface="Arial MT"/>
              </a:rPr>
              <a:t>©</a:t>
            </a:r>
            <a:r>
              <a:rPr sz="800" spc="-5" dirty="0">
                <a:latin typeface="Arial MT"/>
                <a:cs typeface="Arial MT"/>
              </a:rPr>
              <a:t> Edunet</a:t>
            </a:r>
            <a:r>
              <a:rPr sz="800" dirty="0">
                <a:latin typeface="Arial MT"/>
                <a:cs typeface="Arial MT"/>
              </a:rPr>
              <a:t> </a:t>
            </a:r>
            <a:r>
              <a:rPr sz="800" spc="-5" dirty="0">
                <a:latin typeface="Arial MT"/>
                <a:cs typeface="Arial MT"/>
              </a:rPr>
              <a:t>Foundation.</a:t>
            </a:r>
            <a:r>
              <a:rPr sz="800" spc="-45" dirty="0">
                <a:latin typeface="Arial MT"/>
                <a:cs typeface="Arial MT"/>
              </a:rPr>
              <a:t> </a:t>
            </a:r>
            <a:r>
              <a:rPr sz="800" spc="-180" dirty="0">
                <a:latin typeface="Arial MT"/>
                <a:cs typeface="Arial MT"/>
              </a:rPr>
              <a:t>A</a:t>
            </a:r>
            <a:r>
              <a:rPr sz="1050" spc="-270" baseline="19841" dirty="0">
                <a:solidFill>
                  <a:srgbClr val="595959"/>
                </a:solidFill>
                <a:latin typeface="Arial MT"/>
                <a:cs typeface="Arial MT"/>
              </a:rPr>
              <a:t>n+</a:t>
            </a:r>
            <a:r>
              <a:rPr sz="800" spc="-180" dirty="0">
                <a:latin typeface="Arial MT"/>
                <a:cs typeface="Arial MT"/>
              </a:rPr>
              <a:t>ll</a:t>
            </a:r>
            <a:r>
              <a:rPr sz="1050" spc="-270" baseline="19841" dirty="0">
                <a:solidFill>
                  <a:srgbClr val="595959"/>
                </a:solidFill>
                <a:latin typeface="Arial MT"/>
                <a:cs typeface="Arial MT"/>
              </a:rPr>
              <a:t>P</a:t>
            </a:r>
            <a:r>
              <a:rPr sz="800" spc="-180" dirty="0">
                <a:latin typeface="Arial MT"/>
                <a:cs typeface="Arial MT"/>
              </a:rPr>
              <a:t>r</a:t>
            </a:r>
            <a:r>
              <a:rPr sz="1050" spc="-270" baseline="19841" dirty="0">
                <a:solidFill>
                  <a:srgbClr val="595959"/>
                </a:solidFill>
                <a:latin typeface="Arial MT"/>
                <a:cs typeface="Arial MT"/>
              </a:rPr>
              <a:t>r</a:t>
            </a:r>
            <a:r>
              <a:rPr sz="800" spc="-180" dirty="0">
                <a:latin typeface="Arial MT"/>
                <a:cs typeface="Arial MT"/>
              </a:rPr>
              <a:t>i</a:t>
            </a:r>
            <a:r>
              <a:rPr sz="1050" spc="-270" baseline="19841" dirty="0">
                <a:solidFill>
                  <a:srgbClr val="595959"/>
                </a:solidFill>
                <a:latin typeface="Arial MT"/>
                <a:cs typeface="Arial MT"/>
              </a:rPr>
              <a:t>e</a:t>
            </a:r>
            <a:r>
              <a:rPr sz="800" spc="-180" dirty="0">
                <a:latin typeface="Arial MT"/>
                <a:cs typeface="Arial MT"/>
              </a:rPr>
              <a:t>g</a:t>
            </a:r>
            <a:r>
              <a:rPr sz="1050" spc="-270" baseline="19841" dirty="0">
                <a:solidFill>
                  <a:srgbClr val="595959"/>
                </a:solidFill>
                <a:latin typeface="Arial MT"/>
                <a:cs typeface="Arial MT"/>
              </a:rPr>
              <a:t>v</a:t>
            </a:r>
            <a:r>
              <a:rPr sz="800" spc="-180" dirty="0">
                <a:latin typeface="Arial MT"/>
                <a:cs typeface="Arial MT"/>
              </a:rPr>
              <a:t>h</a:t>
            </a:r>
            <a:r>
              <a:rPr sz="1050" spc="-270" baseline="19841" dirty="0">
                <a:solidFill>
                  <a:srgbClr val="595959"/>
                </a:solidFill>
                <a:latin typeface="Arial MT"/>
                <a:cs typeface="Arial MT"/>
              </a:rPr>
              <a:t>e</a:t>
            </a:r>
            <a:r>
              <a:rPr sz="800" spc="-180" dirty="0">
                <a:latin typeface="Arial MT"/>
                <a:cs typeface="Arial MT"/>
              </a:rPr>
              <a:t>t</a:t>
            </a:r>
            <a:r>
              <a:rPr sz="1050" spc="-270" baseline="19841" dirty="0">
                <a:solidFill>
                  <a:srgbClr val="595959"/>
                </a:solidFill>
                <a:latin typeface="Arial MT"/>
                <a:cs typeface="Arial MT"/>
              </a:rPr>
              <a:t>n</a:t>
            </a:r>
            <a:r>
              <a:rPr sz="800" spc="-180" dirty="0">
                <a:latin typeface="Arial MT"/>
                <a:cs typeface="Arial MT"/>
              </a:rPr>
              <a:t>s</a:t>
            </a:r>
            <a:r>
              <a:rPr sz="1050" spc="-270" baseline="19841" dirty="0">
                <a:solidFill>
                  <a:srgbClr val="595959"/>
                </a:solidFill>
                <a:latin typeface="Arial MT"/>
                <a:cs typeface="Arial MT"/>
              </a:rPr>
              <a:t>ti</a:t>
            </a:r>
            <a:r>
              <a:rPr sz="800" spc="-180" dirty="0">
                <a:latin typeface="Arial MT"/>
                <a:cs typeface="Arial MT"/>
              </a:rPr>
              <a:t>r</a:t>
            </a:r>
            <a:r>
              <a:rPr sz="1050" spc="-270" baseline="19841" dirty="0">
                <a:solidFill>
                  <a:srgbClr val="595959"/>
                </a:solidFill>
                <a:latin typeface="Arial MT"/>
                <a:cs typeface="Arial MT"/>
              </a:rPr>
              <a:t>o</a:t>
            </a:r>
            <a:r>
              <a:rPr sz="800" spc="-180" dirty="0">
                <a:latin typeface="Arial MT"/>
                <a:cs typeface="Arial MT"/>
              </a:rPr>
              <a:t>e</a:t>
            </a:r>
            <a:r>
              <a:rPr sz="1050" spc="-270" baseline="19841" dirty="0">
                <a:solidFill>
                  <a:srgbClr val="595959"/>
                </a:solidFill>
                <a:latin typeface="Arial MT"/>
                <a:cs typeface="Arial MT"/>
              </a:rPr>
              <a:t>n</a:t>
            </a:r>
            <a:r>
              <a:rPr sz="800" spc="-180" dirty="0">
                <a:latin typeface="Arial MT"/>
                <a:cs typeface="Arial MT"/>
              </a:rPr>
              <a:t>s</a:t>
            </a:r>
            <a:r>
              <a:rPr sz="1050" spc="-270" baseline="19841" dirty="0">
                <a:solidFill>
                  <a:srgbClr val="595959"/>
                </a:solidFill>
                <a:latin typeface="Arial MT"/>
                <a:cs typeface="Arial MT"/>
              </a:rPr>
              <a:t>+</a:t>
            </a:r>
            <a:r>
              <a:rPr sz="800" spc="-180" dirty="0">
                <a:latin typeface="Arial MT"/>
                <a:cs typeface="Arial MT"/>
              </a:rPr>
              <a:t>e</a:t>
            </a:r>
            <a:r>
              <a:rPr sz="1050" spc="-270" baseline="19841" dirty="0">
                <a:solidFill>
                  <a:srgbClr val="595959"/>
                </a:solidFill>
                <a:latin typeface="Arial MT"/>
                <a:cs typeface="Arial MT"/>
              </a:rPr>
              <a:t>S</a:t>
            </a:r>
            <a:r>
              <a:rPr sz="800" spc="-180" dirty="0">
                <a:latin typeface="Arial MT"/>
                <a:cs typeface="Arial MT"/>
              </a:rPr>
              <a:t>r</a:t>
            </a:r>
            <a:r>
              <a:rPr sz="1050" spc="-270" baseline="19841" dirty="0">
                <a:solidFill>
                  <a:srgbClr val="595959"/>
                </a:solidFill>
                <a:latin typeface="Arial MT"/>
                <a:cs typeface="Arial MT"/>
              </a:rPr>
              <a:t>y</a:t>
            </a:r>
            <a:r>
              <a:rPr sz="800" spc="-180" dirty="0">
                <a:latin typeface="Arial MT"/>
                <a:cs typeface="Arial MT"/>
              </a:rPr>
              <a:t>v</a:t>
            </a:r>
            <a:r>
              <a:rPr sz="1050" spc="-270" baseline="19841" dirty="0">
                <a:solidFill>
                  <a:srgbClr val="595959"/>
                </a:solidFill>
                <a:latin typeface="Arial MT"/>
                <a:cs typeface="Arial MT"/>
              </a:rPr>
              <a:t>s</a:t>
            </a:r>
            <a:r>
              <a:rPr sz="800" spc="-180" dirty="0">
                <a:latin typeface="Arial MT"/>
                <a:cs typeface="Arial MT"/>
              </a:rPr>
              <a:t>e</a:t>
            </a:r>
            <a:r>
              <a:rPr sz="1050" spc="-270" baseline="19841" dirty="0">
                <a:solidFill>
                  <a:srgbClr val="595959"/>
                </a:solidFill>
                <a:latin typeface="Arial MT"/>
                <a:cs typeface="Arial MT"/>
              </a:rPr>
              <a:t>te</a:t>
            </a:r>
            <a:r>
              <a:rPr sz="800" spc="-180" dirty="0">
                <a:latin typeface="Arial MT"/>
                <a:cs typeface="Arial MT"/>
              </a:rPr>
              <a:t>d</a:t>
            </a:r>
            <a:r>
              <a:rPr sz="1050" spc="-270" baseline="19841" dirty="0">
                <a:solidFill>
                  <a:srgbClr val="595959"/>
                </a:solidFill>
                <a:latin typeface="Arial MT"/>
                <a:cs typeface="Arial MT"/>
              </a:rPr>
              <a:t>m</a:t>
            </a:r>
            <a:r>
              <a:rPr sz="800" spc="-180" dirty="0">
                <a:latin typeface="Arial MT"/>
                <a:cs typeface="Arial MT"/>
              </a:rPr>
              <a:t>.</a:t>
            </a:r>
            <a:r>
              <a:rPr sz="800" spc="-55" dirty="0">
                <a:latin typeface="Arial MT"/>
                <a:cs typeface="Arial MT"/>
              </a:rPr>
              <a:t> </a:t>
            </a:r>
            <a:r>
              <a:rPr sz="1050" spc="-7" baseline="19841" dirty="0">
                <a:solidFill>
                  <a:srgbClr val="595959"/>
                </a:solidFill>
                <a:latin typeface="Arial MT"/>
                <a:cs typeface="Arial MT"/>
              </a:rPr>
              <a:t>.jpg</a:t>
            </a:r>
            <a:endParaRPr sz="1050" baseline="19841">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402470" y="1590006"/>
            <a:ext cx="3740785" cy="553100"/>
          </a:xfrm>
          <a:prstGeom prst="rect">
            <a:avLst/>
          </a:prstGeom>
        </p:spPr>
        <p:txBody>
          <a:bodyPr vert="horz" wrap="square" lIns="0" tIns="10795" rIns="0" bIns="0" rtlCol="0">
            <a:spAutoFit/>
          </a:bodyPr>
          <a:lstStyle/>
          <a:p>
            <a:pPr marL="1448399" marR="5080" indent="-1436334">
              <a:lnSpc>
                <a:spcPct val="100699"/>
              </a:lnSpc>
              <a:spcBef>
                <a:spcPts val="85"/>
              </a:spcBef>
            </a:pPr>
            <a:r>
              <a:rPr sz="1800" spc="-5" dirty="0">
                <a:solidFill>
                  <a:srgbClr val="595959"/>
                </a:solidFill>
                <a:latin typeface="Arial MT"/>
                <a:cs typeface="Arial MT"/>
              </a:rPr>
              <a:t>Use </a:t>
            </a:r>
            <a:r>
              <a:rPr sz="1800" spc="-45" dirty="0">
                <a:solidFill>
                  <a:srgbClr val="595959"/>
                </a:solidFill>
                <a:latin typeface="Arial MT"/>
                <a:cs typeface="Arial MT"/>
              </a:rPr>
              <a:t>Your </a:t>
            </a:r>
            <a:r>
              <a:rPr sz="1800" spc="-5" dirty="0">
                <a:solidFill>
                  <a:srgbClr val="595959"/>
                </a:solidFill>
                <a:latin typeface="Arial MT"/>
                <a:cs typeface="Arial MT"/>
              </a:rPr>
              <a:t>Intrusion Detection System </a:t>
            </a:r>
            <a:r>
              <a:rPr sz="1800" spc="-490" dirty="0">
                <a:solidFill>
                  <a:srgbClr val="595959"/>
                </a:solidFill>
                <a:latin typeface="Arial MT"/>
                <a:cs typeface="Arial MT"/>
              </a:rPr>
              <a:t> </a:t>
            </a:r>
            <a:r>
              <a:rPr sz="1800" spc="-5" dirty="0">
                <a:solidFill>
                  <a:srgbClr val="595959"/>
                </a:solidFill>
                <a:latin typeface="Arial MT"/>
                <a:cs typeface="Arial MT"/>
              </a:rPr>
              <a:t>Properly</a:t>
            </a:r>
            <a:endParaRPr sz="1800">
              <a:latin typeface="Arial MT"/>
              <a:cs typeface="Arial MT"/>
            </a:endParaRPr>
          </a:p>
        </p:txBody>
      </p:sp>
      <p:sp>
        <p:nvSpPr>
          <p:cNvPr id="5" name="object 5"/>
          <p:cNvSpPr txBox="1"/>
          <p:nvPr/>
        </p:nvSpPr>
        <p:spPr>
          <a:xfrm>
            <a:off x="656569" y="2913073"/>
            <a:ext cx="3568065" cy="1685974"/>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80" dirty="0">
                <a:latin typeface="Arial MT"/>
                <a:cs typeface="Arial MT"/>
              </a:rPr>
              <a:t>To</a:t>
            </a:r>
            <a:r>
              <a:rPr spc="225" dirty="0">
                <a:latin typeface="Arial MT"/>
                <a:cs typeface="Arial MT"/>
              </a:rPr>
              <a:t> </a:t>
            </a:r>
            <a:r>
              <a:rPr spc="-5" dirty="0">
                <a:latin typeface="Arial MT"/>
                <a:cs typeface="Arial MT"/>
              </a:rPr>
              <a:t>get the </a:t>
            </a:r>
            <a:r>
              <a:rPr dirty="0">
                <a:latin typeface="Arial MT"/>
                <a:cs typeface="Arial MT"/>
              </a:rPr>
              <a:t>most value </a:t>
            </a:r>
            <a:r>
              <a:rPr spc="-5" dirty="0">
                <a:latin typeface="Arial MT"/>
                <a:cs typeface="Arial MT"/>
              </a:rPr>
              <a:t>from </a:t>
            </a:r>
            <a:r>
              <a:rPr dirty="0">
                <a:latin typeface="Arial MT"/>
                <a:cs typeface="Arial MT"/>
              </a:rPr>
              <a:t>your </a:t>
            </a:r>
            <a:r>
              <a:rPr spc="-5" dirty="0">
                <a:latin typeface="Arial MT"/>
                <a:cs typeface="Arial MT"/>
              </a:rPr>
              <a:t>IDS, </a:t>
            </a:r>
            <a:r>
              <a:rPr dirty="0">
                <a:latin typeface="Arial MT"/>
                <a:cs typeface="Arial MT"/>
              </a:rPr>
              <a:t> </a:t>
            </a:r>
            <a:r>
              <a:rPr spc="-5" dirty="0">
                <a:latin typeface="Arial MT"/>
                <a:cs typeface="Arial MT"/>
              </a:rPr>
              <a:t>take</a:t>
            </a:r>
            <a:r>
              <a:rPr dirty="0">
                <a:latin typeface="Arial MT"/>
                <a:cs typeface="Arial MT"/>
              </a:rPr>
              <a:t> </a:t>
            </a:r>
            <a:r>
              <a:rPr spc="-5" dirty="0">
                <a:latin typeface="Arial MT"/>
                <a:cs typeface="Arial MT"/>
              </a:rPr>
              <a:t>advantage</a:t>
            </a:r>
            <a:r>
              <a:rPr dirty="0">
                <a:latin typeface="Arial MT"/>
                <a:cs typeface="Arial MT"/>
              </a:rPr>
              <a:t> </a:t>
            </a:r>
            <a:r>
              <a:rPr spc="-5" dirty="0">
                <a:latin typeface="Arial MT"/>
                <a:cs typeface="Arial MT"/>
              </a:rPr>
              <a:t>of</a:t>
            </a:r>
            <a:r>
              <a:rPr dirty="0">
                <a:latin typeface="Arial MT"/>
                <a:cs typeface="Arial MT"/>
              </a:rPr>
              <a:t> </a:t>
            </a:r>
            <a:r>
              <a:rPr spc="-5" dirty="0">
                <a:latin typeface="Arial MT"/>
                <a:cs typeface="Arial MT"/>
              </a:rPr>
              <a:t>both</a:t>
            </a:r>
            <a:r>
              <a:rPr dirty="0">
                <a:latin typeface="Arial MT"/>
                <a:cs typeface="Arial MT"/>
              </a:rPr>
              <a:t> </a:t>
            </a:r>
            <a:r>
              <a:rPr spc="-5" dirty="0">
                <a:latin typeface="Arial MT"/>
                <a:cs typeface="Arial MT"/>
              </a:rPr>
              <a:t>ways</a:t>
            </a:r>
            <a:r>
              <a:rPr dirty="0">
                <a:latin typeface="Arial MT"/>
                <a:cs typeface="Arial MT"/>
              </a:rPr>
              <a:t> </a:t>
            </a:r>
            <a:r>
              <a:rPr spc="-5" dirty="0">
                <a:latin typeface="Arial MT"/>
                <a:cs typeface="Arial MT"/>
              </a:rPr>
              <a:t>it</a:t>
            </a:r>
            <a:r>
              <a:rPr spc="375" dirty="0">
                <a:latin typeface="Arial MT"/>
                <a:cs typeface="Arial MT"/>
              </a:rPr>
              <a:t> </a:t>
            </a:r>
            <a:r>
              <a:rPr dirty="0">
                <a:latin typeface="Arial MT"/>
                <a:cs typeface="Arial MT"/>
              </a:rPr>
              <a:t>can </a:t>
            </a:r>
            <a:r>
              <a:rPr spc="5" dirty="0">
                <a:latin typeface="Arial MT"/>
                <a:cs typeface="Arial MT"/>
              </a:rPr>
              <a:t> </a:t>
            </a:r>
            <a:r>
              <a:rPr spc="-5" dirty="0">
                <a:latin typeface="Arial MT"/>
                <a:cs typeface="Arial MT"/>
              </a:rPr>
              <a:t>detect</a:t>
            </a:r>
            <a:r>
              <a:rPr spc="-15" dirty="0">
                <a:latin typeface="Arial MT"/>
                <a:cs typeface="Arial MT"/>
              </a:rPr>
              <a:t> </a:t>
            </a:r>
            <a:r>
              <a:rPr spc="-5" dirty="0">
                <a:latin typeface="Arial MT"/>
                <a:cs typeface="Arial MT"/>
              </a:rPr>
              <a:t>potentially</a:t>
            </a:r>
            <a:r>
              <a:rPr spc="-15" dirty="0">
                <a:latin typeface="Arial MT"/>
                <a:cs typeface="Arial MT"/>
              </a:rPr>
              <a:t> </a:t>
            </a:r>
            <a:r>
              <a:rPr dirty="0">
                <a:latin typeface="Arial MT"/>
                <a:cs typeface="Arial MT"/>
              </a:rPr>
              <a:t>malicious</a:t>
            </a:r>
            <a:r>
              <a:rPr spc="-15" dirty="0">
                <a:latin typeface="Arial MT"/>
                <a:cs typeface="Arial MT"/>
              </a:rPr>
              <a:t> </a:t>
            </a:r>
            <a:r>
              <a:rPr spc="-5" dirty="0">
                <a:latin typeface="Arial MT"/>
                <a:cs typeface="Arial MT"/>
              </a:rPr>
              <a:t>activities</a:t>
            </a:r>
            <a:endParaRPr>
              <a:latin typeface="Arial MT"/>
              <a:cs typeface="Arial MT"/>
            </a:endParaRPr>
          </a:p>
          <a:p>
            <a:pPr>
              <a:spcBef>
                <a:spcPts val="25"/>
              </a:spcBef>
              <a:buFont typeface="Arial MT"/>
              <a:buChar char="●"/>
            </a:pPr>
            <a:endParaRPr sz="1600">
              <a:latin typeface="Arial MT"/>
              <a:cs typeface="Arial MT"/>
            </a:endParaRPr>
          </a:p>
          <a:p>
            <a:pPr marL="805795" lvl="1" indent="-337177">
              <a:spcBef>
                <a:spcPts val="5"/>
              </a:spcBef>
              <a:buChar char="○"/>
              <a:tabLst>
                <a:tab pos="805160" algn="l"/>
                <a:tab pos="806430" algn="l"/>
              </a:tabLst>
            </a:pPr>
            <a:r>
              <a:rPr spc="-5" dirty="0">
                <a:latin typeface="Arial MT"/>
                <a:cs typeface="Arial MT"/>
              </a:rPr>
              <a:t>Anomaly</a:t>
            </a:r>
            <a:r>
              <a:rPr spc="-50" dirty="0">
                <a:latin typeface="Arial MT"/>
                <a:cs typeface="Arial MT"/>
              </a:rPr>
              <a:t> </a:t>
            </a:r>
            <a:r>
              <a:rPr spc="-5" dirty="0">
                <a:latin typeface="Arial MT"/>
                <a:cs typeface="Arial MT"/>
              </a:rPr>
              <a:t>Detection</a:t>
            </a:r>
            <a:endParaRPr>
              <a:latin typeface="Arial MT"/>
              <a:cs typeface="Arial MT"/>
            </a:endParaRPr>
          </a:p>
          <a:p>
            <a:pPr lvl="1">
              <a:lnSpc>
                <a:spcPct val="100000"/>
              </a:lnSpc>
              <a:buFont typeface="Arial MT"/>
              <a:buChar char="○"/>
            </a:pPr>
            <a:endParaRPr sz="1600">
              <a:latin typeface="Arial MT"/>
              <a:cs typeface="Arial MT"/>
            </a:endParaRPr>
          </a:p>
          <a:p>
            <a:pPr marL="805795" lvl="1" indent="-337177">
              <a:spcBef>
                <a:spcPts val="5"/>
              </a:spcBef>
              <a:buChar char="○"/>
              <a:tabLst>
                <a:tab pos="805160" algn="l"/>
                <a:tab pos="806430" algn="l"/>
              </a:tabLst>
            </a:pPr>
            <a:r>
              <a:rPr dirty="0">
                <a:latin typeface="Arial MT"/>
                <a:cs typeface="Arial MT"/>
              </a:rPr>
              <a:t>Misuse</a:t>
            </a:r>
            <a:r>
              <a:rPr spc="-55" dirty="0">
                <a:latin typeface="Arial MT"/>
                <a:cs typeface="Arial MT"/>
              </a:rPr>
              <a:t> </a:t>
            </a:r>
            <a:r>
              <a:rPr spc="-5" dirty="0">
                <a:latin typeface="Arial MT"/>
                <a:cs typeface="Arial MT"/>
              </a:rPr>
              <a:t>Detection</a:t>
            </a:r>
            <a:endParaRPr>
              <a:latin typeface="Arial MT"/>
              <a:cs typeface="Arial MT"/>
            </a:endParaRPr>
          </a:p>
        </p:txBody>
      </p:sp>
      <p:pic>
        <p:nvPicPr>
          <p:cNvPr id="6" name="object 6"/>
          <p:cNvPicPr/>
          <p:nvPr/>
        </p:nvPicPr>
        <p:blipFill>
          <a:blip r:embed="rId2" cstate="print"/>
          <a:stretch>
            <a:fillRect/>
          </a:stretch>
        </p:blipFill>
        <p:spPr>
          <a:xfrm>
            <a:off x="4657060" y="1190845"/>
            <a:ext cx="4403853" cy="2519917"/>
          </a:xfrm>
          <a:prstGeom prst="rect">
            <a:avLst/>
          </a:prstGeom>
        </p:spPr>
      </p:pic>
      <p:pic>
        <p:nvPicPr>
          <p:cNvPr id="7" name="object 2">
            <a:extLst>
              <a:ext uri="{FF2B5EF4-FFF2-40B4-BE49-F238E27FC236}">
                <a16:creationId xmlns:a16="http://schemas.microsoft.com/office/drawing/2014/main" id="{8E26F889-9F27-40D3-9432-1DD175537D97}"/>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CB1D6CAD-CD48-4A91-A736-7C4FEA1CEB3C}"/>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810845"/>
            <a:ext cx="3176270" cy="312906"/>
          </a:xfrm>
          <a:prstGeom prst="rect">
            <a:avLst/>
          </a:prstGeom>
        </p:spPr>
        <p:txBody>
          <a:bodyPr vert="horz" wrap="square" lIns="0" tIns="43180" rIns="0" bIns="0" rtlCol="0">
            <a:spAutoFit/>
          </a:bodyPr>
          <a:lstStyle/>
          <a:p>
            <a:pPr marL="1024229">
              <a:spcBef>
                <a:spcPts val="340"/>
              </a:spcBef>
            </a:pPr>
            <a:r>
              <a:rPr sz="700" spc="-5" dirty="0">
                <a:solidFill>
                  <a:srgbClr val="595959"/>
                </a:solidFill>
                <a:latin typeface="Arial MT"/>
                <a:cs typeface="Arial MT"/>
              </a:rPr>
              <a:t>https://i.ytimg.com/vi/Lq7qd0sGw7E/maxresdefault.jpg</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701001" y="1728118"/>
            <a:ext cx="314452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Automat</a:t>
            </a:r>
            <a:r>
              <a:rPr sz="1800" dirty="0">
                <a:solidFill>
                  <a:srgbClr val="595959"/>
                </a:solidFill>
                <a:latin typeface="Arial MT"/>
                <a:cs typeface="Arial MT"/>
              </a:rPr>
              <a:t>e</a:t>
            </a:r>
            <a:r>
              <a:rPr sz="1800" spc="-10" dirty="0">
                <a:solidFill>
                  <a:srgbClr val="595959"/>
                </a:solidFill>
                <a:latin typeface="Arial MT"/>
                <a:cs typeface="Arial MT"/>
              </a:rPr>
              <a:t> </a:t>
            </a:r>
            <a:r>
              <a:rPr sz="1800" spc="-5" dirty="0">
                <a:solidFill>
                  <a:srgbClr val="595959"/>
                </a:solidFill>
                <a:latin typeface="Arial MT"/>
                <a:cs typeface="Arial MT"/>
              </a:rPr>
              <a:t>Respons</a:t>
            </a:r>
            <a:r>
              <a:rPr sz="1800" dirty="0">
                <a:solidFill>
                  <a:srgbClr val="595959"/>
                </a:solidFill>
                <a:latin typeface="Arial MT"/>
                <a:cs typeface="Arial MT"/>
              </a:rPr>
              <a:t>e</a:t>
            </a:r>
            <a:r>
              <a:rPr sz="1800" spc="-5" dirty="0">
                <a:solidFill>
                  <a:srgbClr val="595959"/>
                </a:solidFill>
                <a:latin typeface="Arial MT"/>
                <a:cs typeface="Arial MT"/>
              </a:rPr>
              <a:t> t</a:t>
            </a:r>
            <a:r>
              <a:rPr sz="1800" dirty="0">
                <a:solidFill>
                  <a:srgbClr val="595959"/>
                </a:solidFill>
                <a:latin typeface="Arial MT"/>
                <a:cs typeface="Arial MT"/>
              </a:rPr>
              <a:t>o</a:t>
            </a:r>
            <a:r>
              <a:rPr sz="1800" spc="-105" dirty="0">
                <a:solidFill>
                  <a:srgbClr val="595959"/>
                </a:solidFill>
                <a:latin typeface="Arial MT"/>
                <a:cs typeface="Arial MT"/>
              </a:rPr>
              <a:t> </a:t>
            </a:r>
            <a:r>
              <a:rPr sz="1800" spc="-5" dirty="0">
                <a:solidFill>
                  <a:srgbClr val="595959"/>
                </a:solidFill>
                <a:latin typeface="Arial MT"/>
                <a:cs typeface="Arial MT"/>
              </a:rPr>
              <a:t>Attacks</a:t>
            </a:r>
            <a:endParaRPr sz="1800">
              <a:latin typeface="Arial MT"/>
              <a:cs typeface="Arial MT"/>
            </a:endParaRPr>
          </a:p>
        </p:txBody>
      </p:sp>
      <p:sp>
        <p:nvSpPr>
          <p:cNvPr id="5" name="object 5"/>
          <p:cNvSpPr txBox="1"/>
          <p:nvPr/>
        </p:nvSpPr>
        <p:spPr>
          <a:xfrm>
            <a:off x="656568" y="3113099"/>
            <a:ext cx="3569970" cy="124091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dirty="0">
                <a:latin typeface="Arial MT"/>
                <a:cs typeface="Arial MT"/>
              </a:rPr>
              <a:t>Many</a:t>
            </a:r>
            <a:r>
              <a:rPr spc="5" dirty="0">
                <a:latin typeface="Arial MT"/>
                <a:cs typeface="Arial MT"/>
              </a:rPr>
              <a:t> </a:t>
            </a:r>
            <a:r>
              <a:rPr spc="-5" dirty="0">
                <a:latin typeface="Arial MT"/>
                <a:cs typeface="Arial MT"/>
              </a:rPr>
              <a:t>network</a:t>
            </a:r>
            <a:r>
              <a:rPr dirty="0">
                <a:latin typeface="Arial MT"/>
                <a:cs typeface="Arial MT"/>
              </a:rPr>
              <a:t> </a:t>
            </a:r>
            <a:r>
              <a:rPr spc="-5" dirty="0">
                <a:latin typeface="Arial MT"/>
                <a:cs typeface="Arial MT"/>
              </a:rPr>
              <a:t>devices</a:t>
            </a:r>
            <a:r>
              <a:rPr dirty="0">
                <a:latin typeface="Arial MT"/>
                <a:cs typeface="Arial MT"/>
              </a:rPr>
              <a:t> </a:t>
            </a:r>
            <a:r>
              <a:rPr spc="-5" dirty="0">
                <a:latin typeface="Arial MT"/>
                <a:cs typeface="Arial MT"/>
              </a:rPr>
              <a:t>and</a:t>
            </a:r>
            <a:r>
              <a:rPr dirty="0">
                <a:latin typeface="Arial MT"/>
                <a:cs typeface="Arial MT"/>
              </a:rPr>
              <a:t> software </a:t>
            </a:r>
            <a:r>
              <a:rPr spc="5" dirty="0">
                <a:latin typeface="Arial MT"/>
                <a:cs typeface="Arial MT"/>
              </a:rPr>
              <a:t> </a:t>
            </a:r>
            <a:r>
              <a:rPr dirty="0">
                <a:latin typeface="Arial MT"/>
                <a:cs typeface="Arial MT"/>
              </a:rPr>
              <a:t>solutions</a:t>
            </a:r>
            <a:r>
              <a:rPr spc="5" dirty="0">
                <a:latin typeface="Arial MT"/>
                <a:cs typeface="Arial MT"/>
              </a:rPr>
              <a:t> </a:t>
            </a:r>
            <a:r>
              <a:rPr dirty="0">
                <a:latin typeface="Arial MT"/>
                <a:cs typeface="Arial MT"/>
              </a:rPr>
              <a:t>can</a:t>
            </a:r>
            <a:r>
              <a:rPr spc="5" dirty="0">
                <a:latin typeface="Arial MT"/>
                <a:cs typeface="Arial MT"/>
              </a:rPr>
              <a:t> </a:t>
            </a:r>
            <a:r>
              <a:rPr spc="-5" dirty="0">
                <a:latin typeface="Arial MT"/>
                <a:cs typeface="Arial MT"/>
              </a:rPr>
              <a:t>be</a:t>
            </a:r>
            <a:r>
              <a:rPr dirty="0">
                <a:latin typeface="Arial MT"/>
                <a:cs typeface="Arial MT"/>
              </a:rPr>
              <a:t> configured</a:t>
            </a:r>
            <a:r>
              <a:rPr spc="5" dirty="0">
                <a:latin typeface="Arial MT"/>
                <a:cs typeface="Arial MT"/>
              </a:rPr>
              <a:t> </a:t>
            </a:r>
            <a:r>
              <a:rPr spc="-5" dirty="0">
                <a:latin typeface="Arial MT"/>
                <a:cs typeface="Arial MT"/>
              </a:rPr>
              <a:t>to </a:t>
            </a:r>
            <a:r>
              <a:rPr dirty="0">
                <a:latin typeface="Arial MT"/>
                <a:cs typeface="Arial MT"/>
              </a:rPr>
              <a:t> </a:t>
            </a:r>
            <a:r>
              <a:rPr spc="-5" dirty="0">
                <a:latin typeface="Arial MT"/>
                <a:cs typeface="Arial MT"/>
              </a:rPr>
              <a:t>automatically take action when an alarm </a:t>
            </a:r>
            <a:r>
              <a:rPr dirty="0">
                <a:latin typeface="Arial MT"/>
                <a:cs typeface="Arial MT"/>
              </a:rPr>
              <a:t> </a:t>
            </a:r>
            <a:r>
              <a:rPr spc="-5" dirty="0">
                <a:latin typeface="Arial MT"/>
                <a:cs typeface="Arial MT"/>
              </a:rPr>
              <a:t>is triggered, which dramatically </a:t>
            </a:r>
            <a:r>
              <a:rPr dirty="0">
                <a:latin typeface="Arial MT"/>
                <a:cs typeface="Arial MT"/>
              </a:rPr>
              <a:t>reduces </a:t>
            </a:r>
            <a:r>
              <a:rPr spc="5" dirty="0">
                <a:latin typeface="Arial MT"/>
                <a:cs typeface="Arial MT"/>
              </a:rPr>
              <a:t> </a:t>
            </a:r>
            <a:r>
              <a:rPr dirty="0">
                <a:latin typeface="Arial MT"/>
                <a:cs typeface="Arial MT"/>
              </a:rPr>
              <a:t>response</a:t>
            </a:r>
            <a:r>
              <a:rPr spc="-10" dirty="0">
                <a:latin typeface="Arial MT"/>
                <a:cs typeface="Arial MT"/>
              </a:rPr>
              <a:t> </a:t>
            </a:r>
            <a:r>
              <a:rPr spc="-5" dirty="0">
                <a:latin typeface="Arial MT"/>
                <a:cs typeface="Arial MT"/>
              </a:rPr>
              <a:t>time.</a:t>
            </a:r>
            <a:endParaRPr>
              <a:latin typeface="Arial MT"/>
              <a:cs typeface="Arial MT"/>
            </a:endParaRPr>
          </a:p>
        </p:txBody>
      </p:sp>
      <p:pic>
        <p:nvPicPr>
          <p:cNvPr id="6" name="object 6"/>
          <p:cNvPicPr/>
          <p:nvPr/>
        </p:nvPicPr>
        <p:blipFill>
          <a:blip r:embed="rId2" cstate="print"/>
          <a:stretch>
            <a:fillRect/>
          </a:stretch>
        </p:blipFill>
        <p:spPr>
          <a:xfrm>
            <a:off x="4922873" y="877421"/>
            <a:ext cx="3934047" cy="3396207"/>
          </a:xfrm>
          <a:prstGeom prst="rect">
            <a:avLst/>
          </a:prstGeom>
        </p:spPr>
      </p:pic>
      <p:pic>
        <p:nvPicPr>
          <p:cNvPr id="7" name="object 2">
            <a:extLst>
              <a:ext uri="{FF2B5EF4-FFF2-40B4-BE49-F238E27FC236}">
                <a16:creationId xmlns:a16="http://schemas.microsoft.com/office/drawing/2014/main" id="{ACBB3297-C382-45F7-B128-C2F52ADC0D4D}"/>
              </a:ext>
            </a:extLst>
          </p:cNvPr>
          <p:cNvPicPr/>
          <p:nvPr/>
        </p:nvPicPr>
        <p:blipFill>
          <a:blip r:embed="rId3"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7FA198B9-5A83-45EC-92F9-13B4DEFEB744}"/>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7" y="4983737"/>
            <a:ext cx="1875155" cy="135935"/>
          </a:xfrm>
          <a:prstGeom prst="rect">
            <a:avLst/>
          </a:prstGeom>
        </p:spPr>
        <p:txBody>
          <a:bodyPr vert="horz" wrap="square" lIns="0" tIns="12700" rIns="0" bIns="0" rtlCol="0">
            <a:spAutoFit/>
          </a:bodyPr>
          <a:lstStyle/>
          <a:p>
            <a:pPr marL="12700">
              <a:spcBef>
                <a:spcPts val="10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656568" y="1590007"/>
            <a:ext cx="3569970" cy="3363485"/>
          </a:xfrm>
          <a:prstGeom prst="rect">
            <a:avLst/>
          </a:prstGeom>
        </p:spPr>
        <p:txBody>
          <a:bodyPr vert="horz" wrap="square" lIns="0" tIns="10795" rIns="0" bIns="0" rtlCol="0">
            <a:spAutoFit/>
          </a:bodyPr>
          <a:lstStyle/>
          <a:p>
            <a:pPr marL="1085823" marR="387341" indent="-1029309">
              <a:lnSpc>
                <a:spcPct val="100699"/>
              </a:lnSpc>
              <a:spcBef>
                <a:spcPts val="85"/>
              </a:spcBef>
            </a:pPr>
            <a:r>
              <a:rPr sz="1800" spc="-5" dirty="0">
                <a:solidFill>
                  <a:srgbClr val="595959"/>
                </a:solidFill>
                <a:latin typeface="Arial MT"/>
                <a:cs typeface="Arial MT"/>
              </a:rPr>
              <a:t>Automat</a:t>
            </a:r>
            <a:r>
              <a:rPr sz="1800" dirty="0">
                <a:solidFill>
                  <a:srgbClr val="595959"/>
                </a:solidFill>
                <a:latin typeface="Arial MT"/>
                <a:cs typeface="Arial MT"/>
              </a:rPr>
              <a:t>e</a:t>
            </a:r>
            <a:r>
              <a:rPr sz="1800" spc="-10" dirty="0">
                <a:solidFill>
                  <a:srgbClr val="595959"/>
                </a:solidFill>
                <a:latin typeface="Arial MT"/>
                <a:cs typeface="Arial MT"/>
              </a:rPr>
              <a:t> </a:t>
            </a:r>
            <a:r>
              <a:rPr sz="1800" spc="-5" dirty="0">
                <a:solidFill>
                  <a:srgbClr val="595959"/>
                </a:solidFill>
                <a:latin typeface="Arial MT"/>
                <a:cs typeface="Arial MT"/>
              </a:rPr>
              <a:t>Respons</a:t>
            </a:r>
            <a:r>
              <a:rPr sz="1800" dirty="0">
                <a:solidFill>
                  <a:srgbClr val="595959"/>
                </a:solidFill>
                <a:latin typeface="Arial MT"/>
                <a:cs typeface="Arial MT"/>
              </a:rPr>
              <a:t>e</a:t>
            </a:r>
            <a:r>
              <a:rPr sz="1800" spc="-5" dirty="0">
                <a:solidFill>
                  <a:srgbClr val="595959"/>
                </a:solidFill>
                <a:latin typeface="Arial MT"/>
                <a:cs typeface="Arial MT"/>
              </a:rPr>
              <a:t> t</a:t>
            </a:r>
            <a:r>
              <a:rPr sz="1800" dirty="0">
                <a:solidFill>
                  <a:srgbClr val="595959"/>
                </a:solidFill>
                <a:latin typeface="Arial MT"/>
                <a:cs typeface="Arial MT"/>
              </a:rPr>
              <a:t>o</a:t>
            </a:r>
            <a:r>
              <a:rPr sz="1800" spc="-105" dirty="0">
                <a:solidFill>
                  <a:srgbClr val="595959"/>
                </a:solidFill>
                <a:latin typeface="Arial MT"/>
                <a:cs typeface="Arial MT"/>
              </a:rPr>
              <a:t> </a:t>
            </a:r>
            <a:r>
              <a:rPr sz="1800" spc="-5" dirty="0">
                <a:solidFill>
                  <a:srgbClr val="595959"/>
                </a:solidFill>
                <a:latin typeface="Arial MT"/>
                <a:cs typeface="Arial MT"/>
              </a:rPr>
              <a:t>Attacks  </a:t>
            </a:r>
            <a:r>
              <a:rPr sz="1800" dirty="0">
                <a:solidFill>
                  <a:srgbClr val="595959"/>
                </a:solidFill>
                <a:latin typeface="Arial MT"/>
                <a:cs typeface="Arial MT"/>
              </a:rPr>
              <a:t>(Continue)</a:t>
            </a:r>
            <a:endParaRPr sz="1800">
              <a:latin typeface="Arial MT"/>
              <a:cs typeface="Arial MT"/>
            </a:endParaRPr>
          </a:p>
          <a:p>
            <a:pPr>
              <a:spcBef>
                <a:spcPts val="25"/>
              </a:spcBef>
            </a:pPr>
            <a:endParaRPr sz="1750">
              <a:latin typeface="Arial MT"/>
              <a:cs typeface="Arial MT"/>
            </a:endParaRPr>
          </a:p>
          <a:p>
            <a:pPr marL="348606" indent="-336542">
              <a:buChar char="●"/>
              <a:tabLst>
                <a:tab pos="347972" algn="l"/>
                <a:tab pos="349241" algn="l"/>
              </a:tabLst>
            </a:pPr>
            <a:r>
              <a:rPr spc="-5" dirty="0">
                <a:latin typeface="Arial MT"/>
                <a:cs typeface="Arial MT"/>
              </a:rPr>
              <a:t>Suggeste</a:t>
            </a:r>
            <a:r>
              <a:rPr dirty="0">
                <a:latin typeface="Arial MT"/>
                <a:cs typeface="Arial MT"/>
              </a:rPr>
              <a:t>d</a:t>
            </a:r>
            <a:r>
              <a:rPr spc="-85" dirty="0">
                <a:latin typeface="Arial MT"/>
                <a:cs typeface="Arial MT"/>
              </a:rPr>
              <a:t> </a:t>
            </a:r>
            <a:r>
              <a:rPr spc="-5" dirty="0">
                <a:latin typeface="Arial MT"/>
                <a:cs typeface="Arial MT"/>
              </a:rPr>
              <a:t>Actions:</a:t>
            </a:r>
            <a:endParaRPr>
              <a:latin typeface="Arial MT"/>
              <a:cs typeface="Arial MT"/>
            </a:endParaRPr>
          </a:p>
          <a:p>
            <a:pPr>
              <a:spcBef>
                <a:spcPts val="30"/>
              </a:spcBef>
              <a:buFont typeface="Arial MT"/>
              <a:buChar char="●"/>
            </a:pPr>
            <a:endParaRPr sz="1600">
              <a:latin typeface="Arial MT"/>
              <a:cs typeface="Arial MT"/>
            </a:endParaRPr>
          </a:p>
          <a:p>
            <a:pPr marL="805795" lvl="1" indent="-337177">
              <a:buChar char="○"/>
              <a:tabLst>
                <a:tab pos="805160" algn="l"/>
                <a:tab pos="806430" algn="l"/>
              </a:tabLst>
            </a:pPr>
            <a:r>
              <a:rPr spc="-5" dirty="0">
                <a:latin typeface="Arial MT"/>
                <a:cs typeface="Arial MT"/>
              </a:rPr>
              <a:t>Block</a:t>
            </a:r>
            <a:r>
              <a:rPr spc="-50" dirty="0">
                <a:latin typeface="Arial MT"/>
                <a:cs typeface="Arial MT"/>
              </a:rPr>
              <a:t> </a:t>
            </a:r>
            <a:r>
              <a:rPr spc="-5" dirty="0">
                <a:latin typeface="Arial MT"/>
                <a:cs typeface="Arial MT"/>
              </a:rPr>
              <a:t>IP</a:t>
            </a:r>
            <a:endParaRPr>
              <a:latin typeface="Arial MT"/>
              <a:cs typeface="Arial MT"/>
            </a:endParaRPr>
          </a:p>
          <a:p>
            <a:pPr lvl="1">
              <a:spcBef>
                <a:spcPts val="5"/>
              </a:spcBef>
              <a:buFont typeface="Arial MT"/>
              <a:buChar char="○"/>
            </a:pPr>
            <a:endParaRPr sz="1600">
              <a:latin typeface="Arial MT"/>
              <a:cs typeface="Arial MT"/>
            </a:endParaRPr>
          </a:p>
          <a:p>
            <a:pPr marL="805795" lvl="1" indent="-337177">
              <a:buChar char="○"/>
              <a:tabLst>
                <a:tab pos="805160" algn="l"/>
                <a:tab pos="806430" algn="l"/>
              </a:tabLst>
            </a:pPr>
            <a:r>
              <a:rPr spc="-25" dirty="0">
                <a:latin typeface="Arial MT"/>
                <a:cs typeface="Arial MT"/>
              </a:rPr>
              <a:t>Terminate</a:t>
            </a:r>
            <a:r>
              <a:rPr spc="-40" dirty="0">
                <a:latin typeface="Arial MT"/>
                <a:cs typeface="Arial MT"/>
              </a:rPr>
              <a:t> </a:t>
            </a:r>
            <a:r>
              <a:rPr spc="-5" dirty="0">
                <a:latin typeface="Arial MT"/>
                <a:cs typeface="Arial MT"/>
              </a:rPr>
              <a:t>Connection</a:t>
            </a:r>
            <a:endParaRPr>
              <a:latin typeface="Arial MT"/>
              <a:cs typeface="Arial MT"/>
            </a:endParaRPr>
          </a:p>
          <a:p>
            <a:pPr lvl="1">
              <a:spcBef>
                <a:spcPts val="5"/>
              </a:spcBef>
              <a:buFont typeface="Arial MT"/>
              <a:buChar char="○"/>
            </a:pPr>
            <a:endParaRPr sz="1600">
              <a:latin typeface="Arial MT"/>
              <a:cs typeface="Arial MT"/>
            </a:endParaRPr>
          </a:p>
          <a:p>
            <a:pPr marL="805795" lvl="1" indent="-337177">
              <a:buChar char="○"/>
              <a:tabLst>
                <a:tab pos="805160" algn="l"/>
                <a:tab pos="806430" algn="l"/>
              </a:tabLst>
            </a:pPr>
            <a:r>
              <a:rPr spc="-5" dirty="0">
                <a:latin typeface="Arial MT"/>
                <a:cs typeface="Arial MT"/>
              </a:rPr>
              <a:t>Collect</a:t>
            </a:r>
            <a:r>
              <a:rPr spc="-30" dirty="0">
                <a:latin typeface="Arial MT"/>
                <a:cs typeface="Arial MT"/>
              </a:rPr>
              <a:t> </a:t>
            </a:r>
            <a:r>
              <a:rPr spc="-5" dirty="0">
                <a:latin typeface="Arial MT"/>
                <a:cs typeface="Arial MT"/>
              </a:rPr>
              <a:t>additional</a:t>
            </a:r>
            <a:r>
              <a:rPr spc="340" dirty="0">
                <a:latin typeface="Arial MT"/>
                <a:cs typeface="Arial MT"/>
              </a:rPr>
              <a:t> </a:t>
            </a:r>
            <a:r>
              <a:rPr spc="-5" dirty="0">
                <a:latin typeface="Arial MT"/>
                <a:cs typeface="Arial MT"/>
              </a:rPr>
              <a:t>information</a:t>
            </a:r>
            <a:endParaRPr>
              <a:latin typeface="Arial MT"/>
              <a:cs typeface="Arial MT"/>
            </a:endParaRPr>
          </a:p>
          <a:p>
            <a:pPr lvl="1">
              <a:spcBef>
                <a:spcPts val="5"/>
              </a:spcBef>
              <a:buFont typeface="Arial MT"/>
              <a:buChar char="○"/>
            </a:pPr>
            <a:endParaRPr sz="1600">
              <a:latin typeface="Arial MT"/>
              <a:cs typeface="Arial MT"/>
            </a:endParaRPr>
          </a:p>
          <a:p>
            <a:pPr marL="805795" lvl="1" indent="-337177">
              <a:buChar char="○"/>
              <a:tabLst>
                <a:tab pos="805160" algn="l"/>
                <a:tab pos="806430" algn="l"/>
              </a:tabLst>
            </a:pPr>
            <a:r>
              <a:rPr spc="-5" dirty="0">
                <a:latin typeface="Arial MT"/>
                <a:cs typeface="Arial MT"/>
              </a:rPr>
              <a:t>Look</a:t>
            </a:r>
            <a:r>
              <a:rPr spc="-15" dirty="0">
                <a:latin typeface="Arial MT"/>
                <a:cs typeface="Arial MT"/>
              </a:rPr>
              <a:t> </a:t>
            </a:r>
            <a:r>
              <a:rPr spc="-5" dirty="0">
                <a:latin typeface="Arial MT"/>
                <a:cs typeface="Arial MT"/>
              </a:rPr>
              <a:t>for</a:t>
            </a:r>
            <a:r>
              <a:rPr spc="-15" dirty="0">
                <a:latin typeface="Arial MT"/>
                <a:cs typeface="Arial MT"/>
              </a:rPr>
              <a:t> </a:t>
            </a:r>
            <a:r>
              <a:rPr spc="-5" dirty="0">
                <a:latin typeface="Arial MT"/>
                <a:cs typeface="Arial MT"/>
              </a:rPr>
              <a:t>the</a:t>
            </a:r>
            <a:r>
              <a:rPr spc="-15" dirty="0">
                <a:latin typeface="Arial MT"/>
                <a:cs typeface="Arial MT"/>
              </a:rPr>
              <a:t> </a:t>
            </a:r>
            <a:r>
              <a:rPr spc="-5" dirty="0">
                <a:latin typeface="Arial MT"/>
                <a:cs typeface="Arial MT"/>
              </a:rPr>
              <a:t>point</a:t>
            </a:r>
            <a:r>
              <a:rPr spc="-15"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initial</a:t>
            </a:r>
            <a:r>
              <a:rPr spc="-15" dirty="0">
                <a:latin typeface="Arial MT"/>
                <a:cs typeface="Arial MT"/>
              </a:rPr>
              <a:t> </a:t>
            </a:r>
            <a:r>
              <a:rPr spc="-5" dirty="0">
                <a:latin typeface="Arial MT"/>
                <a:cs typeface="Arial MT"/>
              </a:rPr>
              <a:t>access</a:t>
            </a:r>
            <a:endParaRPr>
              <a:latin typeface="Arial MT"/>
              <a:cs typeface="Arial MT"/>
            </a:endParaRPr>
          </a:p>
          <a:p>
            <a:pPr lvl="1">
              <a:spcBef>
                <a:spcPts val="5"/>
              </a:spcBef>
              <a:buFont typeface="Arial MT"/>
              <a:buChar char="○"/>
            </a:pPr>
            <a:endParaRPr sz="1600">
              <a:latin typeface="Arial MT"/>
              <a:cs typeface="Arial MT"/>
            </a:endParaRPr>
          </a:p>
          <a:p>
            <a:pPr marL="805795" lvl="1" indent="-337177">
              <a:buChar char="○"/>
              <a:tabLst>
                <a:tab pos="805160" algn="l"/>
                <a:tab pos="806430" algn="l"/>
              </a:tabLst>
            </a:pPr>
            <a:r>
              <a:rPr spc="-5" dirty="0">
                <a:latin typeface="Arial MT"/>
                <a:cs typeface="Arial MT"/>
              </a:rPr>
              <a:t>Determine</a:t>
            </a:r>
            <a:r>
              <a:rPr spc="85" dirty="0">
                <a:latin typeface="Arial MT"/>
                <a:cs typeface="Arial MT"/>
              </a:rPr>
              <a:t> </a:t>
            </a:r>
            <a:r>
              <a:rPr spc="-5" dirty="0">
                <a:latin typeface="Arial MT"/>
                <a:cs typeface="Arial MT"/>
              </a:rPr>
              <a:t>how</a:t>
            </a:r>
            <a:r>
              <a:rPr spc="90" dirty="0">
                <a:latin typeface="Arial MT"/>
                <a:cs typeface="Arial MT"/>
              </a:rPr>
              <a:t> </a:t>
            </a:r>
            <a:r>
              <a:rPr dirty="0">
                <a:latin typeface="Arial MT"/>
                <a:cs typeface="Arial MT"/>
              </a:rPr>
              <a:t>malicious</a:t>
            </a:r>
            <a:r>
              <a:rPr spc="85" dirty="0">
                <a:latin typeface="Arial MT"/>
                <a:cs typeface="Arial MT"/>
              </a:rPr>
              <a:t> </a:t>
            </a:r>
            <a:r>
              <a:rPr dirty="0">
                <a:latin typeface="Arial MT"/>
                <a:cs typeface="Arial MT"/>
              </a:rPr>
              <a:t>software</a:t>
            </a:r>
            <a:endParaRPr>
              <a:latin typeface="Arial MT"/>
              <a:cs typeface="Arial MT"/>
            </a:endParaRPr>
          </a:p>
        </p:txBody>
      </p:sp>
      <p:sp>
        <p:nvSpPr>
          <p:cNvPr id="5" name="object 5"/>
          <p:cNvSpPr txBox="1"/>
          <p:nvPr/>
        </p:nvSpPr>
        <p:spPr>
          <a:xfrm>
            <a:off x="1449700" y="4885700"/>
            <a:ext cx="1112520" cy="228268"/>
          </a:xfrm>
          <a:prstGeom prst="rect">
            <a:avLst/>
          </a:prstGeom>
        </p:spPr>
        <p:txBody>
          <a:bodyPr vert="horz" wrap="square" lIns="0" tIns="12700" rIns="0" bIns="0" rtlCol="0">
            <a:spAutoFit/>
          </a:bodyPr>
          <a:lstStyle/>
          <a:p>
            <a:pPr marL="12700">
              <a:spcBef>
                <a:spcPts val="100"/>
              </a:spcBef>
            </a:pPr>
            <a:r>
              <a:rPr spc="-5" dirty="0">
                <a:latin typeface="Arial MT"/>
                <a:cs typeface="Arial MT"/>
              </a:rPr>
              <a:t>was</a:t>
            </a:r>
            <a:r>
              <a:rPr spc="-75" dirty="0">
                <a:latin typeface="Arial MT"/>
                <a:cs typeface="Arial MT"/>
              </a:rPr>
              <a:t> </a:t>
            </a:r>
            <a:r>
              <a:rPr spc="-5" dirty="0">
                <a:latin typeface="Arial MT"/>
                <a:cs typeface="Arial MT"/>
              </a:rPr>
              <a:t>deployed</a:t>
            </a:r>
            <a:endParaRPr>
              <a:latin typeface="Arial MT"/>
              <a:cs typeface="Arial MT"/>
            </a:endParaRPr>
          </a:p>
        </p:txBody>
      </p:sp>
      <p:sp>
        <p:nvSpPr>
          <p:cNvPr id="6" name="object 6"/>
          <p:cNvSpPr txBox="1"/>
          <p:nvPr/>
        </p:nvSpPr>
        <p:spPr>
          <a:xfrm>
            <a:off x="4645026" y="4841744"/>
            <a:ext cx="4258945"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https://www3.rocketsoftware.com/rocketd3/support/documentation/fc/38/Admin/fcsocketterminatebutton.png</a:t>
            </a:r>
            <a:endParaRPr sz="700">
              <a:latin typeface="Arial MT"/>
              <a:cs typeface="Arial MT"/>
            </a:endParaRPr>
          </a:p>
        </p:txBody>
      </p:sp>
      <p:pic>
        <p:nvPicPr>
          <p:cNvPr id="7" name="object 7"/>
          <p:cNvPicPr/>
          <p:nvPr/>
        </p:nvPicPr>
        <p:blipFill>
          <a:blip r:embed="rId2" cstate="print"/>
          <a:stretch>
            <a:fillRect/>
          </a:stretch>
        </p:blipFill>
        <p:spPr>
          <a:xfrm>
            <a:off x="4844533" y="1801939"/>
            <a:ext cx="4086224" cy="1362074"/>
          </a:xfrm>
          <a:prstGeom prst="rect">
            <a:avLst/>
          </a:prstGeom>
        </p:spPr>
      </p:pic>
      <p:pic>
        <p:nvPicPr>
          <p:cNvPr id="8" name="object 2">
            <a:extLst>
              <a:ext uri="{FF2B5EF4-FFF2-40B4-BE49-F238E27FC236}">
                <a16:creationId xmlns:a16="http://schemas.microsoft.com/office/drawing/2014/main" id="{E26F4B5A-E99E-40FC-8AF2-E88285B16CF4}"/>
              </a:ext>
            </a:extLst>
          </p:cNvPr>
          <p:cNvPicPr/>
          <p:nvPr/>
        </p:nvPicPr>
        <p:blipFill>
          <a:blip r:embed="rId3"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087274CB-1037-4CB0-ACF4-60325CE2E100}"/>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6" y="4810845"/>
            <a:ext cx="5267325" cy="312906"/>
          </a:xfrm>
          <a:prstGeom prst="rect">
            <a:avLst/>
          </a:prstGeom>
        </p:spPr>
        <p:txBody>
          <a:bodyPr vert="horz" wrap="square" lIns="0" tIns="43180" rIns="0" bIns="0" rtlCol="0">
            <a:spAutoFit/>
          </a:bodyPr>
          <a:lstStyle/>
          <a:p>
            <a:pPr marL="1049629">
              <a:spcBef>
                <a:spcPts val="340"/>
              </a:spcBef>
            </a:pPr>
            <a:r>
              <a:rPr sz="700" spc="-10" dirty="0">
                <a:solidFill>
                  <a:srgbClr val="595959"/>
                </a:solidFill>
                <a:latin typeface="Arial MT"/>
                <a:cs typeface="Arial MT"/>
                <a:hlinkClick r:id="rId2"/>
              </a:rPr>
              <a:t>https://www.tailorednetworks.com/images/easyblog_shared/January_2019/1-7-19/b2ap3_large_physical_s</a:t>
            </a:r>
            <a:endParaRPr sz="700">
              <a:latin typeface="Arial MT"/>
              <a:cs typeface="Arial MT"/>
            </a:endParaRPr>
          </a:p>
          <a:p>
            <a:pPr marL="38099">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15" dirty="0">
                <a:latin typeface="Arial MT"/>
                <a:cs typeface="Arial MT"/>
              </a:rPr>
              <a:t>A</a:t>
            </a:r>
            <a:r>
              <a:rPr sz="1050" spc="-7" baseline="19841" dirty="0">
                <a:solidFill>
                  <a:srgbClr val="595959"/>
                </a:solidFill>
                <a:latin typeface="Arial MT"/>
                <a:cs typeface="Arial MT"/>
              </a:rPr>
              <a:t>e</a:t>
            </a:r>
            <a:r>
              <a:rPr sz="1050" spc="-345" baseline="19841" dirty="0">
                <a:solidFill>
                  <a:srgbClr val="595959"/>
                </a:solidFill>
                <a:latin typeface="Arial MT"/>
                <a:cs typeface="Arial MT"/>
              </a:rPr>
              <a:t>c</a:t>
            </a:r>
            <a:r>
              <a:rPr sz="800" spc="-5" dirty="0">
                <a:latin typeface="Arial MT"/>
                <a:cs typeface="Arial MT"/>
              </a:rPr>
              <a:t>l</a:t>
            </a:r>
            <a:r>
              <a:rPr sz="800" spc="-130" dirty="0">
                <a:latin typeface="Arial MT"/>
                <a:cs typeface="Arial MT"/>
              </a:rPr>
              <a:t>l</a:t>
            </a:r>
            <a:r>
              <a:rPr sz="1050" spc="-67" baseline="19841" dirty="0">
                <a:solidFill>
                  <a:srgbClr val="595959"/>
                </a:solidFill>
                <a:latin typeface="Arial MT"/>
                <a:cs typeface="Arial MT"/>
              </a:rPr>
              <a:t>u</a:t>
            </a:r>
            <a:r>
              <a:rPr sz="800" spc="-225" dirty="0">
                <a:latin typeface="Arial MT"/>
                <a:cs typeface="Arial MT"/>
              </a:rPr>
              <a:t>r</a:t>
            </a:r>
            <a:r>
              <a:rPr sz="1050" spc="-22" baseline="19841" dirty="0">
                <a:solidFill>
                  <a:srgbClr val="595959"/>
                </a:solidFill>
                <a:latin typeface="Arial MT"/>
                <a:cs typeface="Arial MT"/>
              </a:rPr>
              <a:t>r</a:t>
            </a:r>
            <a:r>
              <a:rPr sz="800" spc="-170" dirty="0">
                <a:latin typeface="Arial MT"/>
                <a:cs typeface="Arial MT"/>
              </a:rPr>
              <a:t>i</a:t>
            </a:r>
            <a:r>
              <a:rPr sz="1050" spc="-7" baseline="19841" dirty="0">
                <a:solidFill>
                  <a:srgbClr val="595959"/>
                </a:solidFill>
                <a:latin typeface="Arial MT"/>
                <a:cs typeface="Arial MT"/>
              </a:rPr>
              <a:t>i</a:t>
            </a:r>
            <a:r>
              <a:rPr sz="1050" spc="-277" baseline="19841" dirty="0">
                <a:solidFill>
                  <a:srgbClr val="595959"/>
                </a:solidFill>
                <a:latin typeface="Arial MT"/>
                <a:cs typeface="Arial MT"/>
              </a:rPr>
              <a:t>t</a:t>
            </a:r>
            <a:r>
              <a:rPr sz="800" spc="-265" dirty="0">
                <a:latin typeface="Arial MT"/>
                <a:cs typeface="Arial MT"/>
              </a:rPr>
              <a:t>g</a:t>
            </a:r>
            <a:r>
              <a:rPr sz="1050" spc="-135" baseline="19841" dirty="0">
                <a:solidFill>
                  <a:srgbClr val="595959"/>
                </a:solidFill>
                <a:latin typeface="Arial MT"/>
                <a:cs typeface="Arial MT"/>
              </a:rPr>
              <a:t>y</a:t>
            </a:r>
            <a:r>
              <a:rPr sz="800" spc="-360" dirty="0">
                <a:latin typeface="Arial MT"/>
                <a:cs typeface="Arial MT"/>
              </a:rPr>
              <a:t>h</a:t>
            </a:r>
            <a:r>
              <a:rPr sz="1050" spc="-52" baseline="19841" dirty="0">
                <a:solidFill>
                  <a:srgbClr val="595959"/>
                </a:solidFill>
                <a:latin typeface="Arial MT"/>
                <a:cs typeface="Arial MT"/>
              </a:rPr>
              <a:t>_</a:t>
            </a:r>
            <a:r>
              <a:rPr sz="800" spc="-195" dirty="0">
                <a:latin typeface="Arial MT"/>
                <a:cs typeface="Arial MT"/>
              </a:rPr>
              <a:t>t</a:t>
            </a:r>
            <a:r>
              <a:rPr sz="1050" spc="-300" baseline="19841" dirty="0">
                <a:solidFill>
                  <a:srgbClr val="595959"/>
                </a:solidFill>
                <a:latin typeface="Arial MT"/>
                <a:cs typeface="Arial MT"/>
              </a:rPr>
              <a:t>o</a:t>
            </a:r>
            <a:r>
              <a:rPr sz="800" spc="-204" dirty="0">
                <a:latin typeface="Arial MT"/>
                <a:cs typeface="Arial MT"/>
              </a:rPr>
              <a:t>s</a:t>
            </a:r>
            <a:r>
              <a:rPr sz="1050" spc="-22" baseline="19841" dirty="0">
                <a:solidFill>
                  <a:srgbClr val="595959"/>
                </a:solidFill>
                <a:latin typeface="Arial MT"/>
                <a:cs typeface="Arial MT"/>
              </a:rPr>
              <a:t>f</a:t>
            </a:r>
            <a:r>
              <a:rPr sz="1050" spc="-7" baseline="19841" dirty="0">
                <a:solidFill>
                  <a:srgbClr val="595959"/>
                </a:solidFill>
                <a:latin typeface="Arial MT"/>
                <a:cs typeface="Arial MT"/>
              </a:rPr>
              <a:t>f</a:t>
            </a:r>
            <a:r>
              <a:rPr sz="1050" spc="-517" baseline="19841" dirty="0">
                <a:solidFill>
                  <a:srgbClr val="595959"/>
                </a:solidFill>
                <a:latin typeface="Arial MT"/>
                <a:cs typeface="Arial MT"/>
              </a:rPr>
              <a:t>e</a:t>
            </a:r>
            <a:r>
              <a:rPr sz="800" dirty="0">
                <a:latin typeface="Arial MT"/>
                <a:cs typeface="Arial MT"/>
              </a:rPr>
              <a:t>r</a:t>
            </a:r>
            <a:r>
              <a:rPr sz="800" spc="-375" dirty="0">
                <a:latin typeface="Arial MT"/>
                <a:cs typeface="Arial MT"/>
              </a:rPr>
              <a:t>e</a:t>
            </a:r>
            <a:r>
              <a:rPr sz="1050" spc="-7" baseline="19841" dirty="0">
                <a:solidFill>
                  <a:srgbClr val="595959"/>
                </a:solidFill>
                <a:latin typeface="Arial MT"/>
                <a:cs typeface="Arial MT"/>
              </a:rPr>
              <a:t>r</a:t>
            </a:r>
            <a:r>
              <a:rPr sz="1050" spc="-382" baseline="19841" dirty="0">
                <a:solidFill>
                  <a:srgbClr val="595959"/>
                </a:solidFill>
                <a:latin typeface="Arial MT"/>
                <a:cs typeface="Arial MT"/>
              </a:rPr>
              <a:t>_</a:t>
            </a:r>
            <a:r>
              <a:rPr sz="800" spc="-150" dirty="0">
                <a:latin typeface="Arial MT"/>
                <a:cs typeface="Arial MT"/>
              </a:rPr>
              <a:t>s</a:t>
            </a:r>
            <a:r>
              <a:rPr sz="1050" spc="-367" baseline="19841" dirty="0">
                <a:solidFill>
                  <a:srgbClr val="595959"/>
                </a:solidFill>
                <a:latin typeface="Arial MT"/>
                <a:cs typeface="Arial MT"/>
              </a:rPr>
              <a:t>4</a:t>
            </a:r>
            <a:r>
              <a:rPr sz="800" spc="-210" dirty="0">
                <a:latin typeface="Arial MT"/>
                <a:cs typeface="Arial MT"/>
              </a:rPr>
              <a:t>e</a:t>
            </a:r>
            <a:r>
              <a:rPr sz="1050" spc="-277" baseline="19841" dirty="0">
                <a:solidFill>
                  <a:srgbClr val="595959"/>
                </a:solidFill>
                <a:latin typeface="Arial MT"/>
                <a:cs typeface="Arial MT"/>
              </a:rPr>
              <a:t>0</a:t>
            </a:r>
            <a:r>
              <a:rPr sz="800" spc="-85" dirty="0">
                <a:latin typeface="Arial MT"/>
                <a:cs typeface="Arial MT"/>
              </a:rPr>
              <a:t>r</a:t>
            </a:r>
            <a:r>
              <a:rPr sz="1050" spc="-465" baseline="19841" dirty="0">
                <a:solidFill>
                  <a:srgbClr val="595959"/>
                </a:solidFill>
                <a:latin typeface="Arial MT"/>
                <a:cs typeface="Arial MT"/>
              </a:rPr>
              <a:t>0</a:t>
            </a:r>
            <a:r>
              <a:rPr sz="800" spc="-95" dirty="0">
                <a:latin typeface="Arial MT"/>
                <a:cs typeface="Arial MT"/>
              </a:rPr>
              <a:t>v</a:t>
            </a:r>
            <a:r>
              <a:rPr sz="1050" spc="-157" baseline="19841" dirty="0">
                <a:solidFill>
                  <a:srgbClr val="595959"/>
                </a:solidFill>
                <a:latin typeface="Arial MT"/>
                <a:cs typeface="Arial MT"/>
              </a:rPr>
              <a:t>.</a:t>
            </a:r>
            <a:r>
              <a:rPr sz="800" spc="-345" dirty="0">
                <a:latin typeface="Arial MT"/>
                <a:cs typeface="Arial MT"/>
              </a:rPr>
              <a:t>e</a:t>
            </a:r>
            <a:r>
              <a:rPr sz="1050" spc="-7" baseline="19841" dirty="0">
                <a:solidFill>
                  <a:srgbClr val="595959"/>
                </a:solidFill>
                <a:latin typeface="Arial MT"/>
                <a:cs typeface="Arial MT"/>
              </a:rPr>
              <a:t>j</a:t>
            </a:r>
            <a:r>
              <a:rPr sz="1050" spc="-300" baseline="19841" dirty="0">
                <a:solidFill>
                  <a:srgbClr val="595959"/>
                </a:solidFill>
                <a:latin typeface="Arial MT"/>
                <a:cs typeface="Arial MT"/>
              </a:rPr>
              <a:t>p</a:t>
            </a:r>
            <a:r>
              <a:rPr sz="800" spc="-250" dirty="0">
                <a:latin typeface="Arial MT"/>
                <a:cs typeface="Arial MT"/>
              </a:rPr>
              <a:t>d</a:t>
            </a:r>
            <a:r>
              <a:rPr sz="1050" spc="-217" baseline="19841" dirty="0">
                <a:solidFill>
                  <a:srgbClr val="595959"/>
                </a:solidFill>
                <a:latin typeface="Arial MT"/>
                <a:cs typeface="Arial MT"/>
              </a:rPr>
              <a:t>g</a:t>
            </a:r>
            <a:r>
              <a:rPr sz="800" dirty="0">
                <a:latin typeface="Arial MT"/>
                <a:cs typeface="Arial MT"/>
              </a:rPr>
              <a:t>.</a:t>
            </a:r>
            <a:endParaRPr sz="800">
              <a:latin typeface="Arial MT"/>
              <a:cs typeface="Arial MT"/>
            </a:endParaRPr>
          </a:p>
        </p:txBody>
      </p:sp>
      <p:sp>
        <p:nvSpPr>
          <p:cNvPr id="3" name="object 3"/>
          <p:cNvSpPr txBox="1">
            <a:spLocks noGrp="1"/>
          </p:cNvSpPr>
          <p:nvPr>
            <p:ph type="title"/>
          </p:nvPr>
        </p:nvSpPr>
        <p:spPr>
          <a:xfrm>
            <a:off x="1205063" y="439138"/>
            <a:ext cx="2142490" cy="1169551"/>
          </a:xfrm>
          <a:prstGeom prst="rect">
            <a:avLst/>
          </a:prstGeom>
        </p:spPr>
        <p:txBody>
          <a:bodyPr spcFirstLastPara="1" vert="horz" wrap="square" lIns="0" tIns="27940" rIns="0" bIns="0" rtlCol="0" anchor="ctr" anchorCtr="0">
            <a:spAutoFit/>
          </a:bodyPr>
          <a:lstStyle/>
          <a:p>
            <a:pPr marL="12700" marR="5080" indent="169541">
              <a:lnSpc>
                <a:spcPts val="2850"/>
              </a:lnSpc>
              <a:spcBef>
                <a:spcPts val="220"/>
              </a:spcBef>
            </a:pPr>
            <a:r>
              <a:rPr spc="-5" dirty="0"/>
              <a:t>LAN Security </a:t>
            </a:r>
            <a:r>
              <a:rPr dirty="0"/>
              <a:t> </a:t>
            </a:r>
            <a:r>
              <a:rPr spc="-5" dirty="0"/>
              <a:t>Considerations.</a:t>
            </a:r>
          </a:p>
        </p:txBody>
      </p:sp>
      <p:sp>
        <p:nvSpPr>
          <p:cNvPr id="4" name="object 4"/>
          <p:cNvSpPr txBox="1"/>
          <p:nvPr/>
        </p:nvSpPr>
        <p:spPr>
          <a:xfrm>
            <a:off x="650324" y="1590007"/>
            <a:ext cx="3244215" cy="553100"/>
          </a:xfrm>
          <a:prstGeom prst="rect">
            <a:avLst/>
          </a:prstGeom>
        </p:spPr>
        <p:txBody>
          <a:bodyPr vert="horz" wrap="square" lIns="0" tIns="10795" rIns="0" bIns="0" rtlCol="0">
            <a:spAutoFit/>
          </a:bodyPr>
          <a:lstStyle/>
          <a:p>
            <a:pPr marL="1079473" marR="5080" indent="-1067408">
              <a:lnSpc>
                <a:spcPct val="100699"/>
              </a:lnSpc>
              <a:spcBef>
                <a:spcPts val="85"/>
              </a:spcBef>
            </a:pPr>
            <a:r>
              <a:rPr sz="1800" spc="-5" dirty="0">
                <a:solidFill>
                  <a:srgbClr val="595959"/>
                </a:solidFill>
                <a:latin typeface="Arial MT"/>
                <a:cs typeface="Arial MT"/>
              </a:rPr>
              <a:t>Physically</a:t>
            </a:r>
            <a:r>
              <a:rPr sz="1800" spc="-40" dirty="0">
                <a:solidFill>
                  <a:srgbClr val="595959"/>
                </a:solidFill>
                <a:latin typeface="Arial MT"/>
                <a:cs typeface="Arial MT"/>
              </a:rPr>
              <a:t> </a:t>
            </a:r>
            <a:r>
              <a:rPr sz="1800" spc="-5" dirty="0">
                <a:solidFill>
                  <a:srgbClr val="595959"/>
                </a:solidFill>
                <a:latin typeface="Arial MT"/>
                <a:cs typeface="Arial MT"/>
              </a:rPr>
              <a:t>Secure</a:t>
            </a:r>
            <a:r>
              <a:rPr sz="1800" spc="-70" dirty="0">
                <a:solidFill>
                  <a:srgbClr val="595959"/>
                </a:solidFill>
                <a:latin typeface="Arial MT"/>
                <a:cs typeface="Arial MT"/>
              </a:rPr>
              <a:t> </a:t>
            </a:r>
            <a:r>
              <a:rPr sz="1800" spc="-45" dirty="0">
                <a:solidFill>
                  <a:srgbClr val="595959"/>
                </a:solidFill>
                <a:latin typeface="Arial MT"/>
                <a:cs typeface="Arial MT"/>
              </a:rPr>
              <a:t>Your</a:t>
            </a:r>
            <a:r>
              <a:rPr sz="1800" spc="-30" dirty="0">
                <a:solidFill>
                  <a:srgbClr val="595959"/>
                </a:solidFill>
                <a:latin typeface="Arial MT"/>
                <a:cs typeface="Arial MT"/>
              </a:rPr>
              <a:t> </a:t>
            </a:r>
            <a:r>
              <a:rPr sz="1800" spc="-5" dirty="0">
                <a:solidFill>
                  <a:srgbClr val="595959"/>
                </a:solidFill>
                <a:latin typeface="Arial MT"/>
                <a:cs typeface="Arial MT"/>
              </a:rPr>
              <a:t>Network </a:t>
            </a:r>
            <a:r>
              <a:rPr sz="1800" spc="-484" dirty="0">
                <a:solidFill>
                  <a:srgbClr val="595959"/>
                </a:solidFill>
                <a:latin typeface="Arial MT"/>
                <a:cs typeface="Arial MT"/>
              </a:rPr>
              <a:t> </a:t>
            </a:r>
            <a:r>
              <a:rPr sz="1800" spc="-5" dirty="0">
                <a:solidFill>
                  <a:srgbClr val="595959"/>
                </a:solidFill>
                <a:latin typeface="Arial MT"/>
                <a:cs typeface="Arial MT"/>
              </a:rPr>
              <a:t>Equipment</a:t>
            </a:r>
            <a:endParaRPr sz="1800">
              <a:latin typeface="Arial MT"/>
              <a:cs typeface="Arial MT"/>
            </a:endParaRPr>
          </a:p>
        </p:txBody>
      </p:sp>
      <p:sp>
        <p:nvSpPr>
          <p:cNvPr id="5" name="object 5"/>
          <p:cNvSpPr txBox="1"/>
          <p:nvPr/>
        </p:nvSpPr>
        <p:spPr>
          <a:xfrm>
            <a:off x="656568" y="2865449"/>
            <a:ext cx="3569970" cy="1740798"/>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Physical </a:t>
            </a:r>
            <a:r>
              <a:rPr dirty="0">
                <a:latin typeface="Arial MT"/>
                <a:cs typeface="Arial MT"/>
              </a:rPr>
              <a:t>controls should </a:t>
            </a:r>
            <a:r>
              <a:rPr spc="-5" dirty="0">
                <a:latin typeface="Arial MT"/>
                <a:cs typeface="Arial MT"/>
              </a:rPr>
              <a:t>be established </a:t>
            </a:r>
            <a:r>
              <a:rPr dirty="0">
                <a:latin typeface="Arial MT"/>
                <a:cs typeface="Arial MT"/>
              </a:rPr>
              <a:t> </a:t>
            </a:r>
            <a:r>
              <a:rPr spc="-5" dirty="0">
                <a:latin typeface="Arial MT"/>
                <a:cs typeface="Arial MT"/>
              </a:rPr>
              <a:t>and</a:t>
            </a:r>
            <a:r>
              <a:rPr dirty="0">
                <a:latin typeface="Arial MT"/>
                <a:cs typeface="Arial MT"/>
              </a:rPr>
              <a:t> security</a:t>
            </a:r>
            <a:r>
              <a:rPr spc="5" dirty="0">
                <a:latin typeface="Arial MT"/>
                <a:cs typeface="Arial MT"/>
              </a:rPr>
              <a:t> </a:t>
            </a:r>
            <a:r>
              <a:rPr spc="-5" dirty="0">
                <a:latin typeface="Arial MT"/>
                <a:cs typeface="Arial MT"/>
              </a:rPr>
              <a:t>personnel</a:t>
            </a:r>
            <a:r>
              <a:rPr dirty="0">
                <a:latin typeface="Arial MT"/>
                <a:cs typeface="Arial MT"/>
              </a:rPr>
              <a:t> should</a:t>
            </a:r>
            <a:r>
              <a:rPr spc="5" dirty="0">
                <a:latin typeface="Arial MT"/>
                <a:cs typeface="Arial MT"/>
              </a:rPr>
              <a:t> </a:t>
            </a:r>
            <a:r>
              <a:rPr spc="-5" dirty="0">
                <a:latin typeface="Arial MT"/>
                <a:cs typeface="Arial MT"/>
              </a:rPr>
              <a:t>ensure </a:t>
            </a:r>
            <a:r>
              <a:rPr dirty="0">
                <a:latin typeface="Arial MT"/>
                <a:cs typeface="Arial MT"/>
              </a:rPr>
              <a:t> </a:t>
            </a:r>
            <a:r>
              <a:rPr spc="-5" dirty="0">
                <a:latin typeface="Arial MT"/>
                <a:cs typeface="Arial MT"/>
              </a:rPr>
              <a:t>that</a:t>
            </a:r>
            <a:r>
              <a:rPr spc="340" dirty="0">
                <a:latin typeface="Arial MT"/>
                <a:cs typeface="Arial MT"/>
              </a:rPr>
              <a:t> </a:t>
            </a:r>
            <a:r>
              <a:rPr spc="-5" dirty="0">
                <a:latin typeface="Arial MT"/>
                <a:cs typeface="Arial MT"/>
              </a:rPr>
              <a:t>equipment</a:t>
            </a:r>
            <a:r>
              <a:rPr spc="345" dirty="0">
                <a:latin typeface="Arial MT"/>
                <a:cs typeface="Arial MT"/>
              </a:rPr>
              <a:t> </a:t>
            </a:r>
            <a:r>
              <a:rPr spc="-5" dirty="0">
                <a:latin typeface="Arial MT"/>
                <a:cs typeface="Arial MT"/>
              </a:rPr>
              <a:t>and</a:t>
            </a:r>
            <a:r>
              <a:rPr spc="340" dirty="0">
                <a:latin typeface="Arial MT"/>
                <a:cs typeface="Arial MT"/>
              </a:rPr>
              <a:t> </a:t>
            </a:r>
            <a:r>
              <a:rPr spc="-5" dirty="0">
                <a:latin typeface="Arial MT"/>
                <a:cs typeface="Arial MT"/>
              </a:rPr>
              <a:t>data</a:t>
            </a:r>
            <a:r>
              <a:rPr spc="345" dirty="0">
                <a:latin typeface="Arial MT"/>
                <a:cs typeface="Arial MT"/>
              </a:rPr>
              <a:t> </a:t>
            </a:r>
            <a:r>
              <a:rPr spc="-5" dirty="0">
                <a:latin typeface="Arial MT"/>
                <a:cs typeface="Arial MT"/>
              </a:rPr>
              <a:t>do</a:t>
            </a:r>
            <a:r>
              <a:rPr spc="340" dirty="0">
                <a:latin typeface="Arial MT"/>
                <a:cs typeface="Arial MT"/>
              </a:rPr>
              <a:t> </a:t>
            </a:r>
            <a:r>
              <a:rPr spc="-5" dirty="0">
                <a:latin typeface="Arial MT"/>
                <a:cs typeface="Arial MT"/>
              </a:rPr>
              <a:t>not</a:t>
            </a:r>
            <a:r>
              <a:rPr spc="345" dirty="0">
                <a:latin typeface="Arial MT"/>
                <a:cs typeface="Arial MT"/>
              </a:rPr>
              <a:t> </a:t>
            </a:r>
            <a:r>
              <a:rPr spc="-5" dirty="0">
                <a:latin typeface="Arial MT"/>
                <a:cs typeface="Arial MT"/>
              </a:rPr>
              <a:t>leave </a:t>
            </a:r>
            <a:r>
              <a:rPr spc="-380"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building.</a:t>
            </a:r>
            <a:endParaRPr>
              <a:latin typeface="Arial MT"/>
              <a:cs typeface="Arial MT"/>
            </a:endParaRPr>
          </a:p>
          <a:p>
            <a:pPr marL="348606" marR="6350" indent="-336542" algn="just">
              <a:lnSpc>
                <a:spcPct val="116100"/>
              </a:lnSpc>
              <a:buChar char="●"/>
              <a:tabLst>
                <a:tab pos="349241" algn="l"/>
              </a:tabLst>
            </a:pPr>
            <a:r>
              <a:rPr spc="-10" dirty="0">
                <a:latin typeface="Arial MT"/>
                <a:cs typeface="Arial MT"/>
              </a:rPr>
              <a:t>Moreover,</a:t>
            </a:r>
            <a:r>
              <a:rPr spc="-5" dirty="0">
                <a:latin typeface="Arial MT"/>
                <a:cs typeface="Arial MT"/>
              </a:rPr>
              <a:t> direct</a:t>
            </a:r>
            <a:r>
              <a:rPr dirty="0">
                <a:latin typeface="Arial MT"/>
                <a:cs typeface="Arial MT"/>
              </a:rPr>
              <a:t> </a:t>
            </a:r>
            <a:r>
              <a:rPr spc="-5" dirty="0">
                <a:latin typeface="Arial MT"/>
                <a:cs typeface="Arial MT"/>
              </a:rPr>
              <a:t>access</a:t>
            </a:r>
            <a:r>
              <a:rPr dirty="0">
                <a:latin typeface="Arial MT"/>
                <a:cs typeface="Arial MT"/>
              </a:rPr>
              <a:t> </a:t>
            </a:r>
            <a:r>
              <a:rPr spc="-5" dirty="0">
                <a:latin typeface="Arial MT"/>
                <a:cs typeface="Arial MT"/>
              </a:rPr>
              <a:t>to</a:t>
            </a:r>
            <a:r>
              <a:rPr dirty="0">
                <a:latin typeface="Arial MT"/>
                <a:cs typeface="Arial MT"/>
              </a:rPr>
              <a:t> </a:t>
            </a:r>
            <a:r>
              <a:rPr spc="-5" dirty="0">
                <a:latin typeface="Arial MT"/>
                <a:cs typeface="Arial MT"/>
              </a:rPr>
              <a:t>network </a:t>
            </a:r>
            <a:r>
              <a:rPr dirty="0">
                <a:latin typeface="Arial MT"/>
                <a:cs typeface="Arial MT"/>
              </a:rPr>
              <a:t> </a:t>
            </a:r>
            <a:r>
              <a:rPr spc="-5" dirty="0">
                <a:latin typeface="Arial MT"/>
                <a:cs typeface="Arial MT"/>
              </a:rPr>
              <a:t>equipment</a:t>
            </a:r>
            <a:r>
              <a:rPr dirty="0">
                <a:latin typeface="Arial MT"/>
                <a:cs typeface="Arial MT"/>
              </a:rPr>
              <a:t> should</a:t>
            </a:r>
            <a:r>
              <a:rPr spc="5" dirty="0">
                <a:latin typeface="Arial MT"/>
                <a:cs typeface="Arial MT"/>
              </a:rPr>
              <a:t> </a:t>
            </a:r>
            <a:r>
              <a:rPr spc="-5" dirty="0">
                <a:latin typeface="Arial MT"/>
                <a:cs typeface="Arial MT"/>
              </a:rPr>
              <a:t>be</a:t>
            </a:r>
            <a:r>
              <a:rPr dirty="0">
                <a:latin typeface="Arial MT"/>
                <a:cs typeface="Arial MT"/>
              </a:rPr>
              <a:t> </a:t>
            </a:r>
            <a:r>
              <a:rPr spc="-5" dirty="0">
                <a:latin typeface="Arial MT"/>
                <a:cs typeface="Arial MT"/>
              </a:rPr>
              <a:t>prohibited</a:t>
            </a:r>
            <a:r>
              <a:rPr dirty="0">
                <a:latin typeface="Arial MT"/>
                <a:cs typeface="Arial MT"/>
              </a:rPr>
              <a:t> </a:t>
            </a:r>
            <a:r>
              <a:rPr spc="-5" dirty="0">
                <a:latin typeface="Arial MT"/>
                <a:cs typeface="Arial MT"/>
              </a:rPr>
              <a:t>for </a:t>
            </a:r>
            <a:r>
              <a:rPr dirty="0">
                <a:latin typeface="Arial MT"/>
                <a:cs typeface="Arial MT"/>
              </a:rPr>
              <a:t> </a:t>
            </a:r>
            <a:r>
              <a:rPr spc="-5" dirty="0">
                <a:latin typeface="Arial MT"/>
                <a:cs typeface="Arial MT"/>
              </a:rPr>
              <a:t>unauthorized</a:t>
            </a:r>
            <a:r>
              <a:rPr spc="-10" dirty="0">
                <a:latin typeface="Arial MT"/>
                <a:cs typeface="Arial MT"/>
              </a:rPr>
              <a:t> </a:t>
            </a:r>
            <a:r>
              <a:rPr spc="-5" dirty="0">
                <a:latin typeface="Arial MT"/>
                <a:cs typeface="Arial MT"/>
              </a:rPr>
              <a:t>personnel.</a:t>
            </a:r>
            <a:endParaRPr>
              <a:latin typeface="Arial MT"/>
              <a:cs typeface="Arial MT"/>
            </a:endParaRPr>
          </a:p>
        </p:txBody>
      </p:sp>
      <p:pic>
        <p:nvPicPr>
          <p:cNvPr id="6" name="object 6"/>
          <p:cNvPicPr/>
          <p:nvPr/>
        </p:nvPicPr>
        <p:blipFill>
          <a:blip r:embed="rId3" cstate="print"/>
          <a:stretch>
            <a:fillRect/>
          </a:stretch>
        </p:blipFill>
        <p:spPr>
          <a:xfrm>
            <a:off x="5673873" y="2565290"/>
            <a:ext cx="2422534" cy="1666469"/>
          </a:xfrm>
          <a:prstGeom prst="rect">
            <a:avLst/>
          </a:prstGeom>
        </p:spPr>
      </p:pic>
      <p:pic>
        <p:nvPicPr>
          <p:cNvPr id="7" name="object 7"/>
          <p:cNvPicPr/>
          <p:nvPr/>
        </p:nvPicPr>
        <p:blipFill>
          <a:blip r:embed="rId4" cstate="print"/>
          <a:stretch>
            <a:fillRect/>
          </a:stretch>
        </p:blipFill>
        <p:spPr>
          <a:xfrm>
            <a:off x="6124353" y="602716"/>
            <a:ext cx="1392865" cy="1606059"/>
          </a:xfrm>
          <a:prstGeom prst="rect">
            <a:avLst/>
          </a:prstGeom>
        </p:spPr>
      </p:pic>
      <p:pic>
        <p:nvPicPr>
          <p:cNvPr id="8" name="object 2">
            <a:extLst>
              <a:ext uri="{FF2B5EF4-FFF2-40B4-BE49-F238E27FC236}">
                <a16:creationId xmlns:a16="http://schemas.microsoft.com/office/drawing/2014/main" id="{C8FDBA71-C5DF-4D0C-8F55-25D16E6181B8}"/>
              </a:ext>
            </a:extLst>
          </p:cNvPr>
          <p:cNvPicPr/>
          <p:nvPr/>
        </p:nvPicPr>
        <p:blipFill>
          <a:blip r:embed="rId5"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68E52884-95F5-499B-8725-E25EBA51A81A}"/>
              </a:ext>
            </a:extLst>
          </p:cNvPr>
          <p:cNvPicPr/>
          <p:nvPr/>
        </p:nvPicPr>
        <p:blipFill>
          <a:blip r:embed="rId6" cstate="print"/>
          <a:stretch>
            <a:fillRect/>
          </a:stretch>
        </p:blipFill>
        <p:spPr>
          <a:xfrm>
            <a:off x="8229557" y="161801"/>
            <a:ext cx="791593" cy="311224"/>
          </a:xfrm>
          <a:prstGeom prst="rect">
            <a:avLst/>
          </a:prstGeom>
        </p:spPr>
      </p:pic>
    </p:spTree>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7" y="4810845"/>
            <a:ext cx="3912235" cy="312906"/>
          </a:xfrm>
          <a:prstGeom prst="rect">
            <a:avLst/>
          </a:prstGeom>
        </p:spPr>
        <p:txBody>
          <a:bodyPr vert="horz" wrap="square" lIns="0" tIns="43180" rIns="0" bIns="0" rtlCol="0">
            <a:spAutoFit/>
          </a:bodyPr>
          <a:lstStyle/>
          <a:p>
            <a:pPr marL="1024229">
              <a:spcBef>
                <a:spcPts val="340"/>
              </a:spcBef>
            </a:pPr>
            <a:r>
              <a:rPr sz="700" u="sng" spc="-5" dirty="0">
                <a:solidFill>
                  <a:srgbClr val="0097A7"/>
                </a:solidFill>
                <a:uFill>
                  <a:solidFill>
                    <a:srgbClr val="0097A7"/>
                  </a:solidFill>
                </a:uFill>
                <a:latin typeface="Arial MT"/>
                <a:cs typeface="Arial MT"/>
                <a:hlinkClick r:id="rId2"/>
              </a:rPr>
              <a:t>https://m.media-amazon.com/images/I/31ZROS8moRL._SR500,500_.jpg</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527821" y="641758"/>
            <a:ext cx="3491865" cy="764312"/>
          </a:xfrm>
          <a:prstGeom prst="rect">
            <a:avLst/>
          </a:prstGeom>
        </p:spPr>
        <p:txBody>
          <a:bodyPr spcFirstLastPara="1" vert="horz" wrap="square" lIns="0" tIns="12700" rIns="0" bIns="0" rtlCol="0" anchor="ctr" anchorCtr="0">
            <a:spAutoFit/>
          </a:bodyPr>
          <a:lstStyle/>
          <a:p>
            <a:pPr marL="12700">
              <a:spcBef>
                <a:spcPts val="100"/>
              </a:spcBef>
            </a:pPr>
            <a:r>
              <a:rPr spc="-5" dirty="0"/>
              <a:t>Network</a:t>
            </a:r>
            <a:r>
              <a:rPr spc="-45" dirty="0"/>
              <a:t> </a:t>
            </a:r>
            <a:r>
              <a:rPr spc="-5" dirty="0"/>
              <a:t>Security</a:t>
            </a:r>
            <a:r>
              <a:rPr spc="-50" dirty="0"/>
              <a:t> </a:t>
            </a:r>
            <a:r>
              <a:rPr spc="-5" dirty="0"/>
              <a:t>Devices</a:t>
            </a:r>
          </a:p>
        </p:txBody>
      </p:sp>
      <p:sp>
        <p:nvSpPr>
          <p:cNvPr id="4" name="object 4"/>
          <p:cNvSpPr txBox="1"/>
          <p:nvPr/>
        </p:nvSpPr>
        <p:spPr>
          <a:xfrm>
            <a:off x="1870231" y="1728118"/>
            <a:ext cx="81153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Firewall</a:t>
            </a:r>
            <a:endParaRPr sz="1800">
              <a:latin typeface="Arial MT"/>
              <a:cs typeface="Arial MT"/>
            </a:endParaRPr>
          </a:p>
        </p:txBody>
      </p:sp>
      <p:sp>
        <p:nvSpPr>
          <p:cNvPr id="5" name="object 5"/>
          <p:cNvSpPr txBox="1"/>
          <p:nvPr/>
        </p:nvSpPr>
        <p:spPr>
          <a:xfrm>
            <a:off x="656569" y="2741623"/>
            <a:ext cx="3567429" cy="1990738"/>
          </a:xfrm>
          <a:prstGeom prst="rect">
            <a:avLst/>
          </a:prstGeom>
        </p:spPr>
        <p:txBody>
          <a:bodyPr vert="horz" wrap="square" lIns="0" tIns="12700" rIns="0" bIns="0" rtlCol="0">
            <a:spAutoFit/>
          </a:bodyPr>
          <a:lstStyle/>
          <a:p>
            <a:pPr marL="348606" marR="6350" indent="-336542">
              <a:lnSpc>
                <a:spcPct val="116100"/>
              </a:lnSpc>
              <a:spcBef>
                <a:spcPts val="100"/>
              </a:spcBef>
              <a:buChar char="●"/>
              <a:tabLst>
                <a:tab pos="347972" algn="l"/>
                <a:tab pos="349241" algn="l"/>
              </a:tabLst>
            </a:pPr>
            <a:r>
              <a:rPr spc="-5" dirty="0">
                <a:latin typeface="Arial MT"/>
                <a:cs typeface="Arial MT"/>
              </a:rPr>
              <a:t>One</a:t>
            </a:r>
            <a:r>
              <a:rPr spc="10"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first</a:t>
            </a:r>
            <a:r>
              <a:rPr spc="10" dirty="0">
                <a:latin typeface="Arial MT"/>
                <a:cs typeface="Arial MT"/>
              </a:rPr>
              <a:t> </a:t>
            </a:r>
            <a:r>
              <a:rPr spc="-5" dirty="0">
                <a:latin typeface="Arial MT"/>
                <a:cs typeface="Arial MT"/>
              </a:rPr>
              <a:t>lines</a:t>
            </a:r>
            <a:r>
              <a:rPr spc="15" dirty="0">
                <a:latin typeface="Arial MT"/>
                <a:cs typeface="Arial MT"/>
              </a:rPr>
              <a:t> </a:t>
            </a:r>
            <a:r>
              <a:rPr spc="-5" dirty="0">
                <a:latin typeface="Arial MT"/>
                <a:cs typeface="Arial MT"/>
              </a:rPr>
              <a:t>of</a:t>
            </a:r>
            <a:r>
              <a:rPr spc="15" dirty="0">
                <a:latin typeface="Arial MT"/>
                <a:cs typeface="Arial MT"/>
              </a:rPr>
              <a:t> </a:t>
            </a:r>
            <a:r>
              <a:rPr spc="-5" dirty="0">
                <a:latin typeface="Arial MT"/>
                <a:cs typeface="Arial MT"/>
              </a:rPr>
              <a:t>defense</a:t>
            </a:r>
            <a:r>
              <a:rPr spc="15" dirty="0">
                <a:latin typeface="Arial MT"/>
                <a:cs typeface="Arial MT"/>
              </a:rPr>
              <a:t> </a:t>
            </a:r>
            <a:r>
              <a:rPr spc="-5" dirty="0">
                <a:latin typeface="Arial MT"/>
                <a:cs typeface="Arial MT"/>
              </a:rPr>
              <a:t>in</a:t>
            </a:r>
            <a:r>
              <a:rPr spc="15" dirty="0">
                <a:latin typeface="Arial MT"/>
                <a:cs typeface="Arial MT"/>
              </a:rPr>
              <a:t> </a:t>
            </a:r>
            <a:r>
              <a:rPr dirty="0">
                <a:latin typeface="Arial MT"/>
                <a:cs typeface="Arial MT"/>
              </a:rPr>
              <a:t>a </a:t>
            </a:r>
            <a:r>
              <a:rPr spc="-375" dirty="0">
                <a:latin typeface="Arial MT"/>
                <a:cs typeface="Arial MT"/>
              </a:rPr>
              <a:t> </a:t>
            </a:r>
            <a:r>
              <a:rPr spc="-5" dirty="0">
                <a:latin typeface="Arial MT"/>
                <a:cs typeface="Arial MT"/>
              </a:rPr>
              <a:t>network</a:t>
            </a:r>
            <a:endParaRPr>
              <a:latin typeface="Arial MT"/>
              <a:cs typeface="Arial MT"/>
            </a:endParaRPr>
          </a:p>
          <a:p>
            <a:pPr marL="348606" marR="16510" indent="-336542">
              <a:lnSpc>
                <a:spcPct val="116100"/>
              </a:lnSpc>
              <a:buChar char="●"/>
              <a:tabLst>
                <a:tab pos="347972" algn="l"/>
                <a:tab pos="349241" algn="l"/>
                <a:tab pos="1271238" algn="l"/>
                <a:tab pos="2005280" algn="l"/>
                <a:tab pos="2433894" algn="l"/>
                <a:tab pos="3187620" algn="l"/>
              </a:tabLst>
            </a:pPr>
            <a:r>
              <a:rPr dirty="0">
                <a:latin typeface="Arial MT"/>
                <a:cs typeface="Arial MT"/>
              </a:rPr>
              <a:t>A </a:t>
            </a:r>
            <a:r>
              <a:rPr spc="180" dirty="0">
                <a:latin typeface="Arial MT"/>
                <a:cs typeface="Arial MT"/>
              </a:rPr>
              <a:t> </a:t>
            </a:r>
            <a:r>
              <a:rPr spc="-5" dirty="0">
                <a:latin typeface="Arial MT"/>
                <a:cs typeface="Arial MT"/>
              </a:rPr>
              <a:t>firewal</a:t>
            </a:r>
            <a:r>
              <a:rPr dirty="0">
                <a:latin typeface="Arial MT"/>
                <a:cs typeface="Arial MT"/>
              </a:rPr>
              <a:t>l	</a:t>
            </a:r>
            <a:r>
              <a:rPr spc="-5" dirty="0">
                <a:latin typeface="Arial MT"/>
                <a:cs typeface="Arial MT"/>
              </a:rPr>
              <a:t>isolate</a:t>
            </a:r>
            <a:r>
              <a:rPr dirty="0">
                <a:latin typeface="Arial MT"/>
                <a:cs typeface="Arial MT"/>
              </a:rPr>
              <a:t>s	</a:t>
            </a:r>
            <a:r>
              <a:rPr spc="-5" dirty="0">
                <a:latin typeface="Arial MT"/>
                <a:cs typeface="Arial MT"/>
              </a:rPr>
              <a:t>on</a:t>
            </a:r>
            <a:r>
              <a:rPr dirty="0">
                <a:latin typeface="Arial MT"/>
                <a:cs typeface="Arial MT"/>
              </a:rPr>
              <a:t>e	</a:t>
            </a:r>
            <a:r>
              <a:rPr spc="-5" dirty="0">
                <a:latin typeface="Arial MT"/>
                <a:cs typeface="Arial MT"/>
              </a:rPr>
              <a:t>networ</a:t>
            </a:r>
            <a:r>
              <a:rPr dirty="0">
                <a:latin typeface="Arial MT"/>
                <a:cs typeface="Arial MT"/>
              </a:rPr>
              <a:t>k	</a:t>
            </a:r>
            <a:r>
              <a:rPr spc="-5" dirty="0">
                <a:latin typeface="Arial MT"/>
                <a:cs typeface="Arial MT"/>
              </a:rPr>
              <a:t>from  </a:t>
            </a:r>
            <a:r>
              <a:rPr spc="-15" dirty="0">
                <a:latin typeface="Arial MT"/>
                <a:cs typeface="Arial MT"/>
              </a:rPr>
              <a:t>another.</a:t>
            </a:r>
            <a:endParaRPr>
              <a:latin typeface="Arial MT"/>
              <a:cs typeface="Arial MT"/>
            </a:endParaRPr>
          </a:p>
          <a:p>
            <a:pPr marL="348606" marR="5080" indent="-336542">
              <a:lnSpc>
                <a:spcPct val="116100"/>
              </a:lnSpc>
              <a:buChar char="●"/>
              <a:tabLst>
                <a:tab pos="347972" algn="l"/>
                <a:tab pos="349241" algn="l"/>
                <a:tab pos="1224250" algn="l"/>
                <a:tab pos="1845264" algn="l"/>
                <a:tab pos="2309438" algn="l"/>
                <a:tab pos="2684078" algn="l"/>
              </a:tabLst>
            </a:pPr>
            <a:r>
              <a:rPr spc="-5" dirty="0">
                <a:latin typeface="Arial MT"/>
                <a:cs typeface="Arial MT"/>
              </a:rPr>
              <a:t>Firewall</a:t>
            </a:r>
            <a:r>
              <a:rPr dirty="0">
                <a:latin typeface="Arial MT"/>
                <a:cs typeface="Arial MT"/>
              </a:rPr>
              <a:t>s	</a:t>
            </a:r>
            <a:r>
              <a:rPr spc="-5" dirty="0">
                <a:latin typeface="Arial MT"/>
                <a:cs typeface="Arial MT"/>
              </a:rPr>
              <a:t>eithe</a:t>
            </a:r>
            <a:r>
              <a:rPr dirty="0">
                <a:latin typeface="Arial MT"/>
                <a:cs typeface="Arial MT"/>
              </a:rPr>
              <a:t>r	can	</a:t>
            </a:r>
            <a:r>
              <a:rPr spc="-5" dirty="0">
                <a:latin typeface="Arial MT"/>
                <a:cs typeface="Arial MT"/>
              </a:rPr>
              <a:t>b</a:t>
            </a:r>
            <a:r>
              <a:rPr dirty="0">
                <a:latin typeface="Arial MT"/>
                <a:cs typeface="Arial MT"/>
              </a:rPr>
              <a:t>e	standalone  systems</a:t>
            </a:r>
            <a:r>
              <a:rPr spc="-15" dirty="0">
                <a:latin typeface="Arial MT"/>
                <a:cs typeface="Arial MT"/>
              </a:rPr>
              <a:t> </a:t>
            </a:r>
            <a:r>
              <a:rPr spc="-5" dirty="0">
                <a:latin typeface="Arial MT"/>
                <a:cs typeface="Arial MT"/>
              </a:rPr>
              <a:t>or</a:t>
            </a:r>
            <a:r>
              <a:rPr spc="-10" dirty="0">
                <a:latin typeface="Arial MT"/>
                <a:cs typeface="Arial MT"/>
              </a:rPr>
              <a:t> </a:t>
            </a:r>
            <a:r>
              <a:rPr spc="-5" dirty="0">
                <a:latin typeface="Arial MT"/>
                <a:cs typeface="Arial MT"/>
              </a:rPr>
              <a:t>included</a:t>
            </a:r>
            <a:r>
              <a:rPr spc="-10" dirty="0">
                <a:latin typeface="Arial MT"/>
                <a:cs typeface="Arial MT"/>
              </a:rPr>
              <a:t> </a:t>
            </a:r>
            <a:r>
              <a:rPr spc="-5" dirty="0">
                <a:latin typeface="Arial MT"/>
                <a:cs typeface="Arial MT"/>
              </a:rPr>
              <a:t>in</a:t>
            </a:r>
            <a:r>
              <a:rPr spc="-15" dirty="0">
                <a:latin typeface="Arial MT"/>
                <a:cs typeface="Arial MT"/>
              </a:rPr>
              <a:t> </a:t>
            </a:r>
            <a:r>
              <a:rPr spc="-5" dirty="0">
                <a:latin typeface="Arial MT"/>
                <a:cs typeface="Arial MT"/>
              </a:rPr>
              <a:t>other</a:t>
            </a:r>
            <a:r>
              <a:rPr spc="-10" dirty="0">
                <a:latin typeface="Arial MT"/>
                <a:cs typeface="Arial MT"/>
              </a:rPr>
              <a:t> </a:t>
            </a:r>
            <a:r>
              <a:rPr spc="-5" dirty="0">
                <a:latin typeface="Arial MT"/>
                <a:cs typeface="Arial MT"/>
              </a:rPr>
              <a:t>devices</a:t>
            </a:r>
            <a:endParaRPr>
              <a:latin typeface="Arial MT"/>
              <a:cs typeface="Arial MT"/>
            </a:endParaRPr>
          </a:p>
          <a:p>
            <a:pPr marL="348606" marR="20320" indent="-336542">
              <a:lnSpc>
                <a:spcPct val="116100"/>
              </a:lnSpc>
              <a:buChar char="●"/>
              <a:tabLst>
                <a:tab pos="347972" algn="l"/>
                <a:tab pos="349241" algn="l"/>
                <a:tab pos="835004" algn="l"/>
                <a:tab pos="1308702" algn="l"/>
                <a:tab pos="1781131" algn="l"/>
                <a:tab pos="2314517" algn="l"/>
                <a:tab pos="3242229" algn="l"/>
              </a:tabLst>
            </a:pPr>
            <a:r>
              <a:rPr spc="-130" dirty="0">
                <a:latin typeface="Arial MT"/>
                <a:cs typeface="Arial MT"/>
              </a:rPr>
              <a:t>Y</a:t>
            </a:r>
            <a:r>
              <a:rPr spc="-5" dirty="0">
                <a:latin typeface="Arial MT"/>
                <a:cs typeface="Arial MT"/>
              </a:rPr>
              <a:t>o</a:t>
            </a:r>
            <a:r>
              <a:rPr dirty="0">
                <a:latin typeface="Arial MT"/>
                <a:cs typeface="Arial MT"/>
              </a:rPr>
              <a:t>u	can	</a:t>
            </a:r>
            <a:r>
              <a:rPr spc="-5" dirty="0">
                <a:latin typeface="Arial MT"/>
                <a:cs typeface="Arial MT"/>
              </a:rPr>
              <a:t>fin</a:t>
            </a:r>
            <a:r>
              <a:rPr dirty="0">
                <a:latin typeface="Arial MT"/>
                <a:cs typeface="Arial MT"/>
              </a:rPr>
              <a:t>d	</a:t>
            </a:r>
            <a:r>
              <a:rPr spc="-5" dirty="0">
                <a:latin typeface="Arial MT"/>
                <a:cs typeface="Arial MT"/>
              </a:rPr>
              <a:t>bot</a:t>
            </a:r>
            <a:r>
              <a:rPr dirty="0">
                <a:latin typeface="Arial MT"/>
                <a:cs typeface="Arial MT"/>
              </a:rPr>
              <a:t>h	</a:t>
            </a:r>
            <a:r>
              <a:rPr spc="-5" dirty="0">
                <a:latin typeface="Arial MT"/>
                <a:cs typeface="Arial MT"/>
              </a:rPr>
              <a:t>hardwar</a:t>
            </a:r>
            <a:r>
              <a:rPr dirty="0">
                <a:latin typeface="Arial MT"/>
                <a:cs typeface="Arial MT"/>
              </a:rPr>
              <a:t>e	</a:t>
            </a:r>
            <a:r>
              <a:rPr spc="-5" dirty="0">
                <a:latin typeface="Arial MT"/>
                <a:cs typeface="Arial MT"/>
              </a:rPr>
              <a:t>and  </a:t>
            </a:r>
            <a:r>
              <a:rPr dirty="0">
                <a:latin typeface="Arial MT"/>
                <a:cs typeface="Arial MT"/>
              </a:rPr>
              <a:t>software</a:t>
            </a:r>
            <a:r>
              <a:rPr spc="-10" dirty="0">
                <a:latin typeface="Arial MT"/>
                <a:cs typeface="Arial MT"/>
              </a:rPr>
              <a:t> </a:t>
            </a:r>
            <a:r>
              <a:rPr spc="-5" dirty="0">
                <a:latin typeface="Arial MT"/>
                <a:cs typeface="Arial MT"/>
              </a:rPr>
              <a:t>firewall</a:t>
            </a:r>
            <a:r>
              <a:rPr spc="-10" dirty="0">
                <a:latin typeface="Arial MT"/>
                <a:cs typeface="Arial MT"/>
              </a:rPr>
              <a:t> </a:t>
            </a:r>
            <a:r>
              <a:rPr dirty="0">
                <a:latin typeface="Arial MT"/>
                <a:cs typeface="Arial MT"/>
              </a:rPr>
              <a:t>solutions</a:t>
            </a:r>
            <a:endParaRPr>
              <a:latin typeface="Arial MT"/>
              <a:cs typeface="Arial MT"/>
            </a:endParaRPr>
          </a:p>
        </p:txBody>
      </p:sp>
      <p:pic>
        <p:nvPicPr>
          <p:cNvPr id="6" name="object 6"/>
          <p:cNvPicPr/>
          <p:nvPr/>
        </p:nvPicPr>
        <p:blipFill>
          <a:blip r:embed="rId3" cstate="print"/>
          <a:stretch>
            <a:fillRect/>
          </a:stretch>
        </p:blipFill>
        <p:spPr>
          <a:xfrm>
            <a:off x="4833901" y="1034201"/>
            <a:ext cx="4143699" cy="2053267"/>
          </a:xfrm>
          <a:prstGeom prst="rect">
            <a:avLst/>
          </a:prstGeom>
        </p:spPr>
      </p:pic>
      <p:pic>
        <p:nvPicPr>
          <p:cNvPr id="7" name="object 7"/>
          <p:cNvPicPr/>
          <p:nvPr/>
        </p:nvPicPr>
        <p:blipFill>
          <a:blip r:embed="rId4" cstate="print"/>
          <a:stretch>
            <a:fillRect/>
          </a:stretch>
        </p:blipFill>
        <p:spPr>
          <a:xfrm>
            <a:off x="5300678" y="3423684"/>
            <a:ext cx="3045880" cy="673210"/>
          </a:xfrm>
          <a:prstGeom prst="rect">
            <a:avLst/>
          </a:prstGeom>
        </p:spPr>
      </p:pic>
      <p:pic>
        <p:nvPicPr>
          <p:cNvPr id="8" name="object 2">
            <a:extLst>
              <a:ext uri="{FF2B5EF4-FFF2-40B4-BE49-F238E27FC236}">
                <a16:creationId xmlns:a16="http://schemas.microsoft.com/office/drawing/2014/main" id="{5081E275-50C9-4594-8DBC-27F2AA7BB225}"/>
              </a:ext>
            </a:extLst>
          </p:cNvPr>
          <p:cNvPicPr/>
          <p:nvPr/>
        </p:nvPicPr>
        <p:blipFill>
          <a:blip r:embed="rId5"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931E491F-26E2-4BA1-B502-FFA3ED68CC36}"/>
              </a:ext>
            </a:extLst>
          </p:cNvPr>
          <p:cNvPicPr/>
          <p:nvPr/>
        </p:nvPicPr>
        <p:blipFill>
          <a:blip r:embed="rId6" cstate="print"/>
          <a:stretch>
            <a:fillRect/>
          </a:stretch>
        </p:blipFill>
        <p:spPr>
          <a:xfrm>
            <a:off x="8229557" y="161801"/>
            <a:ext cx="791593" cy="311224"/>
          </a:xfrm>
          <a:prstGeom prst="rect">
            <a:avLst/>
          </a:prstGeom>
        </p:spPr>
      </p:pic>
    </p:spTree>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7" y="4810845"/>
            <a:ext cx="5294630" cy="312906"/>
          </a:xfrm>
          <a:prstGeom prst="rect">
            <a:avLst/>
          </a:prstGeom>
        </p:spPr>
        <p:txBody>
          <a:bodyPr vert="horz" wrap="square" lIns="0" tIns="43180" rIns="0" bIns="0" rtlCol="0">
            <a:spAutoFit/>
          </a:bodyPr>
          <a:lstStyle/>
          <a:p>
            <a:pPr marL="1049629">
              <a:spcBef>
                <a:spcPts val="340"/>
              </a:spcBef>
            </a:pPr>
            <a:r>
              <a:rPr sz="700" spc="-10" dirty="0">
                <a:solidFill>
                  <a:srgbClr val="595959"/>
                </a:solidFill>
                <a:latin typeface="Arial MT"/>
                <a:cs typeface="Arial MT"/>
                <a:hlinkClick r:id="rId2"/>
              </a:rPr>
              <a:t>https://www.thesecuritybuddy.com/data-breaches-prevention/what-is-ids-intrusion-detection-system-how-do</a:t>
            </a:r>
            <a:endParaRPr sz="700">
              <a:latin typeface="Arial MT"/>
              <a:cs typeface="Arial MT"/>
            </a:endParaRPr>
          </a:p>
          <a:p>
            <a:pPr marL="38099">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15" dirty="0">
                <a:latin typeface="Arial MT"/>
                <a:cs typeface="Arial MT"/>
              </a:rPr>
              <a:t>A</a:t>
            </a:r>
            <a:r>
              <a:rPr sz="1050" spc="-7" baseline="19841" dirty="0">
                <a:solidFill>
                  <a:srgbClr val="595959"/>
                </a:solidFill>
                <a:latin typeface="Arial MT"/>
                <a:cs typeface="Arial MT"/>
              </a:rPr>
              <a:t>e</a:t>
            </a:r>
            <a:r>
              <a:rPr sz="1050" spc="-345" baseline="19841" dirty="0">
                <a:solidFill>
                  <a:srgbClr val="595959"/>
                </a:solidFill>
                <a:latin typeface="Arial MT"/>
                <a:cs typeface="Arial MT"/>
              </a:rPr>
              <a:t>s</a:t>
            </a:r>
            <a:r>
              <a:rPr sz="800" spc="-5" dirty="0">
                <a:latin typeface="Arial MT"/>
                <a:cs typeface="Arial MT"/>
              </a:rPr>
              <a:t>l</a:t>
            </a:r>
            <a:r>
              <a:rPr sz="800" spc="-130" dirty="0">
                <a:latin typeface="Arial MT"/>
                <a:cs typeface="Arial MT"/>
              </a:rPr>
              <a:t>l</a:t>
            </a:r>
            <a:r>
              <a:rPr sz="1050" spc="-7" baseline="19841" dirty="0">
                <a:solidFill>
                  <a:srgbClr val="595959"/>
                </a:solidFill>
                <a:latin typeface="Arial MT"/>
                <a:cs typeface="Arial MT"/>
              </a:rPr>
              <a:t>-</a:t>
            </a:r>
            <a:r>
              <a:rPr sz="1050" spc="-67" baseline="19841" dirty="0">
                <a:solidFill>
                  <a:srgbClr val="595959"/>
                </a:solidFill>
                <a:latin typeface="Arial MT"/>
                <a:cs typeface="Arial MT"/>
              </a:rPr>
              <a:t>i</a:t>
            </a:r>
            <a:r>
              <a:rPr sz="800" spc="-225" dirty="0">
                <a:latin typeface="Arial MT"/>
                <a:cs typeface="Arial MT"/>
              </a:rPr>
              <a:t>r</a:t>
            </a:r>
            <a:r>
              <a:rPr sz="1050" spc="-7" baseline="19841" dirty="0">
                <a:solidFill>
                  <a:srgbClr val="595959"/>
                </a:solidFill>
                <a:latin typeface="Arial MT"/>
                <a:cs typeface="Arial MT"/>
              </a:rPr>
              <a:t>t</a:t>
            </a:r>
            <a:r>
              <a:rPr sz="1050" spc="-307" baseline="19841" dirty="0">
                <a:solidFill>
                  <a:srgbClr val="595959"/>
                </a:solidFill>
                <a:latin typeface="Arial MT"/>
                <a:cs typeface="Arial MT"/>
              </a:rPr>
              <a:t>-</a:t>
            </a:r>
            <a:r>
              <a:rPr sz="800" dirty="0">
                <a:latin typeface="Arial MT"/>
                <a:cs typeface="Arial MT"/>
              </a:rPr>
              <a:t>i</a:t>
            </a:r>
            <a:r>
              <a:rPr sz="800" spc="-420" dirty="0">
                <a:latin typeface="Arial MT"/>
                <a:cs typeface="Arial MT"/>
              </a:rPr>
              <a:t>g</a:t>
            </a:r>
            <a:r>
              <a:rPr sz="1050" spc="-135" baseline="19841" dirty="0">
                <a:solidFill>
                  <a:srgbClr val="595959"/>
                </a:solidFill>
                <a:latin typeface="Arial MT"/>
                <a:cs typeface="Arial MT"/>
              </a:rPr>
              <a:t>w</a:t>
            </a:r>
            <a:r>
              <a:rPr sz="800" spc="-360" dirty="0">
                <a:latin typeface="Arial MT"/>
                <a:cs typeface="Arial MT"/>
              </a:rPr>
              <a:t>h</a:t>
            </a:r>
            <a:r>
              <a:rPr sz="1050" spc="-52" baseline="19841" dirty="0">
                <a:solidFill>
                  <a:srgbClr val="595959"/>
                </a:solidFill>
                <a:latin typeface="Arial MT"/>
                <a:cs typeface="Arial MT"/>
              </a:rPr>
              <a:t>o</a:t>
            </a:r>
            <a:r>
              <a:rPr sz="800" spc="-195" dirty="0">
                <a:latin typeface="Arial MT"/>
                <a:cs typeface="Arial MT"/>
              </a:rPr>
              <a:t>t</a:t>
            </a:r>
            <a:r>
              <a:rPr sz="1050" spc="-67" baseline="19841" dirty="0">
                <a:solidFill>
                  <a:srgbClr val="595959"/>
                </a:solidFill>
                <a:latin typeface="Arial MT"/>
                <a:cs typeface="Arial MT"/>
              </a:rPr>
              <a:t>r</a:t>
            </a:r>
            <a:r>
              <a:rPr sz="800" spc="-360" dirty="0">
                <a:latin typeface="Arial MT"/>
                <a:cs typeface="Arial MT"/>
              </a:rPr>
              <a:t>s</a:t>
            </a:r>
            <a:r>
              <a:rPr sz="1050" spc="-7" baseline="19841" dirty="0">
                <a:solidFill>
                  <a:srgbClr val="595959"/>
                </a:solidFill>
                <a:latin typeface="Arial MT"/>
                <a:cs typeface="Arial MT"/>
              </a:rPr>
              <a:t>k</a:t>
            </a:r>
            <a:r>
              <a:rPr sz="1050" spc="52" baseline="19841" dirty="0">
                <a:solidFill>
                  <a:srgbClr val="595959"/>
                </a:solidFill>
                <a:latin typeface="Arial MT"/>
                <a:cs typeface="Arial MT"/>
              </a:rPr>
              <a:t>/</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527821" y="641758"/>
            <a:ext cx="3491865" cy="764312"/>
          </a:xfrm>
          <a:prstGeom prst="rect">
            <a:avLst/>
          </a:prstGeom>
        </p:spPr>
        <p:txBody>
          <a:bodyPr spcFirstLastPara="1" vert="horz" wrap="square" lIns="0" tIns="12700" rIns="0" bIns="0" rtlCol="0" anchor="ctr" anchorCtr="0">
            <a:spAutoFit/>
          </a:bodyPr>
          <a:lstStyle/>
          <a:p>
            <a:pPr marL="12700">
              <a:spcBef>
                <a:spcPts val="100"/>
              </a:spcBef>
            </a:pPr>
            <a:r>
              <a:rPr spc="-5" dirty="0"/>
              <a:t>Network</a:t>
            </a:r>
            <a:r>
              <a:rPr spc="-45" dirty="0"/>
              <a:t> </a:t>
            </a:r>
            <a:r>
              <a:rPr spc="-5" dirty="0"/>
              <a:t>Security</a:t>
            </a:r>
            <a:r>
              <a:rPr spc="-50" dirty="0"/>
              <a:t> </a:t>
            </a:r>
            <a:r>
              <a:rPr spc="-5" dirty="0"/>
              <a:t>Devices</a:t>
            </a:r>
          </a:p>
        </p:txBody>
      </p:sp>
      <p:sp>
        <p:nvSpPr>
          <p:cNvPr id="4" name="object 4"/>
          <p:cNvSpPr txBox="1"/>
          <p:nvPr/>
        </p:nvSpPr>
        <p:spPr>
          <a:xfrm>
            <a:off x="599705" y="1728118"/>
            <a:ext cx="334708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Intrusion</a:t>
            </a:r>
            <a:r>
              <a:rPr sz="1800" spc="-35" dirty="0">
                <a:solidFill>
                  <a:srgbClr val="595959"/>
                </a:solidFill>
                <a:latin typeface="Arial MT"/>
                <a:cs typeface="Arial MT"/>
              </a:rPr>
              <a:t> </a:t>
            </a:r>
            <a:r>
              <a:rPr sz="1800" spc="-5" dirty="0">
                <a:solidFill>
                  <a:srgbClr val="595959"/>
                </a:solidFill>
                <a:latin typeface="Arial MT"/>
                <a:cs typeface="Arial MT"/>
              </a:rPr>
              <a:t>Detection</a:t>
            </a:r>
            <a:r>
              <a:rPr sz="1800" spc="-30" dirty="0">
                <a:solidFill>
                  <a:srgbClr val="595959"/>
                </a:solidFill>
                <a:latin typeface="Arial MT"/>
                <a:cs typeface="Arial MT"/>
              </a:rPr>
              <a:t> </a:t>
            </a:r>
            <a:r>
              <a:rPr sz="1800" spc="-5" dirty="0">
                <a:solidFill>
                  <a:srgbClr val="595959"/>
                </a:solidFill>
                <a:latin typeface="Arial MT"/>
                <a:cs typeface="Arial MT"/>
              </a:rPr>
              <a:t>System</a:t>
            </a:r>
            <a:r>
              <a:rPr sz="1800" spc="-35" dirty="0">
                <a:solidFill>
                  <a:srgbClr val="595959"/>
                </a:solidFill>
                <a:latin typeface="Arial MT"/>
                <a:cs typeface="Arial MT"/>
              </a:rPr>
              <a:t> </a:t>
            </a:r>
            <a:r>
              <a:rPr sz="1800" dirty="0">
                <a:solidFill>
                  <a:srgbClr val="595959"/>
                </a:solidFill>
                <a:latin typeface="Arial MT"/>
                <a:cs typeface="Arial MT"/>
              </a:rPr>
              <a:t>(IDS)</a:t>
            </a:r>
            <a:endParaRPr sz="1800">
              <a:latin typeface="Arial MT"/>
              <a:cs typeface="Arial MT"/>
            </a:endParaRPr>
          </a:p>
        </p:txBody>
      </p:sp>
      <p:sp>
        <p:nvSpPr>
          <p:cNvPr id="5" name="object 5"/>
          <p:cNvSpPr txBox="1"/>
          <p:nvPr/>
        </p:nvSpPr>
        <p:spPr>
          <a:xfrm>
            <a:off x="656568" y="2741624"/>
            <a:ext cx="3569970" cy="1990738"/>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An</a:t>
            </a:r>
            <a:r>
              <a:rPr dirty="0">
                <a:latin typeface="Arial MT"/>
                <a:cs typeface="Arial MT"/>
              </a:rPr>
              <a:t> </a:t>
            </a:r>
            <a:r>
              <a:rPr spc="-5" dirty="0">
                <a:latin typeface="Arial MT"/>
                <a:cs typeface="Arial MT"/>
              </a:rPr>
              <a:t>IDS</a:t>
            </a:r>
            <a:r>
              <a:rPr dirty="0">
                <a:latin typeface="Arial MT"/>
                <a:cs typeface="Arial MT"/>
              </a:rPr>
              <a:t> </a:t>
            </a:r>
            <a:r>
              <a:rPr spc="-5" dirty="0">
                <a:latin typeface="Arial MT"/>
                <a:cs typeface="Arial MT"/>
              </a:rPr>
              <a:t>enhances</a:t>
            </a:r>
            <a:r>
              <a:rPr dirty="0">
                <a:latin typeface="Arial MT"/>
                <a:cs typeface="Arial MT"/>
              </a:rPr>
              <a:t> cybersecurity</a:t>
            </a:r>
            <a:r>
              <a:rPr spc="5" dirty="0">
                <a:latin typeface="Arial MT"/>
                <a:cs typeface="Arial MT"/>
              </a:rPr>
              <a:t> </a:t>
            </a:r>
            <a:r>
              <a:rPr spc="-5" dirty="0">
                <a:latin typeface="Arial MT"/>
                <a:cs typeface="Arial MT"/>
              </a:rPr>
              <a:t>by </a:t>
            </a:r>
            <a:r>
              <a:rPr dirty="0">
                <a:latin typeface="Arial MT"/>
                <a:cs typeface="Arial MT"/>
              </a:rPr>
              <a:t> spotting a </a:t>
            </a:r>
            <a:r>
              <a:rPr spc="-5" dirty="0">
                <a:latin typeface="Arial MT"/>
                <a:cs typeface="Arial MT"/>
              </a:rPr>
              <a:t>hacker or </a:t>
            </a:r>
            <a:r>
              <a:rPr dirty="0">
                <a:latin typeface="Arial MT"/>
                <a:cs typeface="Arial MT"/>
              </a:rPr>
              <a:t>malicious software </a:t>
            </a:r>
            <a:r>
              <a:rPr spc="5" dirty="0">
                <a:latin typeface="Arial MT"/>
                <a:cs typeface="Arial MT"/>
              </a:rPr>
              <a:t> </a:t>
            </a:r>
            <a:r>
              <a:rPr spc="-5" dirty="0">
                <a:latin typeface="Arial MT"/>
                <a:cs typeface="Arial MT"/>
              </a:rPr>
              <a:t>on</a:t>
            </a:r>
            <a:r>
              <a:rPr dirty="0">
                <a:latin typeface="Arial MT"/>
                <a:cs typeface="Arial MT"/>
              </a:rPr>
              <a:t> a</a:t>
            </a:r>
            <a:r>
              <a:rPr spc="5" dirty="0">
                <a:latin typeface="Arial MT"/>
                <a:cs typeface="Arial MT"/>
              </a:rPr>
              <a:t> </a:t>
            </a:r>
            <a:r>
              <a:rPr spc="-5" dirty="0">
                <a:latin typeface="Arial MT"/>
                <a:cs typeface="Arial MT"/>
              </a:rPr>
              <a:t>network</a:t>
            </a:r>
            <a:r>
              <a:rPr dirty="0">
                <a:latin typeface="Arial MT"/>
                <a:cs typeface="Arial MT"/>
              </a:rPr>
              <a:t> so</a:t>
            </a:r>
            <a:r>
              <a:rPr spc="5" dirty="0">
                <a:latin typeface="Arial MT"/>
                <a:cs typeface="Arial MT"/>
              </a:rPr>
              <a:t> </a:t>
            </a:r>
            <a:r>
              <a:rPr dirty="0">
                <a:latin typeface="Arial MT"/>
                <a:cs typeface="Arial MT"/>
              </a:rPr>
              <a:t>you</a:t>
            </a:r>
            <a:r>
              <a:rPr spc="5" dirty="0">
                <a:latin typeface="Arial MT"/>
                <a:cs typeface="Arial MT"/>
              </a:rPr>
              <a:t> </a:t>
            </a:r>
            <a:r>
              <a:rPr dirty="0">
                <a:latin typeface="Arial MT"/>
                <a:cs typeface="Arial MT"/>
              </a:rPr>
              <a:t>can</a:t>
            </a:r>
            <a:r>
              <a:rPr spc="5" dirty="0">
                <a:latin typeface="Arial MT"/>
                <a:cs typeface="Arial MT"/>
              </a:rPr>
              <a:t> </a:t>
            </a:r>
            <a:r>
              <a:rPr dirty="0">
                <a:latin typeface="Arial MT"/>
                <a:cs typeface="Arial MT"/>
              </a:rPr>
              <a:t>remove</a:t>
            </a:r>
            <a:r>
              <a:rPr spc="5" dirty="0">
                <a:latin typeface="Arial MT"/>
                <a:cs typeface="Arial MT"/>
              </a:rPr>
              <a:t> </a:t>
            </a:r>
            <a:r>
              <a:rPr spc="-5" dirty="0">
                <a:latin typeface="Arial MT"/>
                <a:cs typeface="Arial MT"/>
              </a:rPr>
              <a:t>it </a:t>
            </a:r>
            <a:r>
              <a:rPr dirty="0">
                <a:latin typeface="Arial MT"/>
                <a:cs typeface="Arial MT"/>
              </a:rPr>
              <a:t> </a:t>
            </a:r>
            <a:r>
              <a:rPr spc="-5" dirty="0">
                <a:latin typeface="Arial MT"/>
                <a:cs typeface="Arial MT"/>
              </a:rPr>
              <a:t>promptly</a:t>
            </a:r>
            <a:r>
              <a:rPr dirty="0">
                <a:latin typeface="Arial MT"/>
                <a:cs typeface="Arial MT"/>
              </a:rPr>
              <a:t> </a:t>
            </a:r>
            <a:r>
              <a:rPr spc="-5" dirty="0">
                <a:latin typeface="Arial MT"/>
                <a:cs typeface="Arial MT"/>
              </a:rPr>
              <a:t>to prevent</a:t>
            </a:r>
            <a:r>
              <a:rPr dirty="0">
                <a:latin typeface="Arial MT"/>
                <a:cs typeface="Arial MT"/>
              </a:rPr>
              <a:t> a </a:t>
            </a:r>
            <a:r>
              <a:rPr spc="-5" dirty="0">
                <a:latin typeface="Arial MT"/>
                <a:cs typeface="Arial MT"/>
              </a:rPr>
              <a:t>breach</a:t>
            </a:r>
            <a:r>
              <a:rPr dirty="0">
                <a:latin typeface="Arial MT"/>
                <a:cs typeface="Arial MT"/>
              </a:rPr>
              <a:t> </a:t>
            </a:r>
            <a:r>
              <a:rPr spc="-5" dirty="0">
                <a:latin typeface="Arial MT"/>
                <a:cs typeface="Arial MT"/>
              </a:rPr>
              <a:t>or</a:t>
            </a:r>
            <a:r>
              <a:rPr dirty="0">
                <a:latin typeface="Arial MT"/>
                <a:cs typeface="Arial MT"/>
              </a:rPr>
              <a:t> </a:t>
            </a:r>
            <a:r>
              <a:rPr spc="-5" dirty="0">
                <a:latin typeface="Arial MT"/>
                <a:cs typeface="Arial MT"/>
              </a:rPr>
              <a:t>other </a:t>
            </a:r>
            <a:r>
              <a:rPr dirty="0">
                <a:latin typeface="Arial MT"/>
                <a:cs typeface="Arial MT"/>
              </a:rPr>
              <a:t> </a:t>
            </a:r>
            <a:r>
              <a:rPr spc="-5" dirty="0">
                <a:latin typeface="Arial MT"/>
                <a:cs typeface="Arial MT"/>
              </a:rPr>
              <a:t>problems</a:t>
            </a:r>
            <a:endParaRPr>
              <a:latin typeface="Arial MT"/>
              <a:cs typeface="Arial MT"/>
            </a:endParaRPr>
          </a:p>
          <a:p>
            <a:pPr marL="348606" marR="5715" indent="-336542" algn="just">
              <a:lnSpc>
                <a:spcPct val="116100"/>
              </a:lnSpc>
              <a:buChar char="●"/>
              <a:tabLst>
                <a:tab pos="349241" algn="l"/>
              </a:tabLst>
            </a:pPr>
            <a:r>
              <a:rPr spc="-5" dirty="0">
                <a:latin typeface="Arial MT"/>
                <a:cs typeface="Arial MT"/>
              </a:rPr>
              <a:t>Use the data logged about the event to </a:t>
            </a:r>
            <a:r>
              <a:rPr dirty="0">
                <a:latin typeface="Arial MT"/>
                <a:cs typeface="Arial MT"/>
              </a:rPr>
              <a:t> </a:t>
            </a:r>
            <a:r>
              <a:rPr spc="-5" dirty="0">
                <a:latin typeface="Arial MT"/>
                <a:cs typeface="Arial MT"/>
              </a:rPr>
              <a:t>better</a:t>
            </a:r>
            <a:r>
              <a:rPr dirty="0">
                <a:latin typeface="Arial MT"/>
                <a:cs typeface="Arial MT"/>
              </a:rPr>
              <a:t> </a:t>
            </a:r>
            <a:r>
              <a:rPr spc="-5" dirty="0">
                <a:latin typeface="Arial MT"/>
                <a:cs typeface="Arial MT"/>
              </a:rPr>
              <a:t>defend</a:t>
            </a:r>
            <a:r>
              <a:rPr dirty="0">
                <a:latin typeface="Arial MT"/>
                <a:cs typeface="Arial MT"/>
              </a:rPr>
              <a:t> </a:t>
            </a:r>
            <a:r>
              <a:rPr spc="-5" dirty="0">
                <a:latin typeface="Arial MT"/>
                <a:cs typeface="Arial MT"/>
              </a:rPr>
              <a:t>against</a:t>
            </a:r>
            <a:r>
              <a:rPr dirty="0">
                <a:latin typeface="Arial MT"/>
                <a:cs typeface="Arial MT"/>
              </a:rPr>
              <a:t> similar</a:t>
            </a:r>
            <a:r>
              <a:rPr spc="5" dirty="0">
                <a:latin typeface="Arial MT"/>
                <a:cs typeface="Arial MT"/>
              </a:rPr>
              <a:t> </a:t>
            </a:r>
            <a:r>
              <a:rPr spc="-5" dirty="0">
                <a:latin typeface="Arial MT"/>
                <a:cs typeface="Arial MT"/>
              </a:rPr>
              <a:t>intrusion </a:t>
            </a:r>
            <a:r>
              <a:rPr dirty="0">
                <a:latin typeface="Arial MT"/>
                <a:cs typeface="Arial MT"/>
              </a:rPr>
              <a:t> </a:t>
            </a:r>
            <a:r>
              <a:rPr spc="-5" dirty="0">
                <a:latin typeface="Arial MT"/>
                <a:cs typeface="Arial MT"/>
              </a:rPr>
              <a:t>incidents</a:t>
            </a:r>
            <a:r>
              <a:rPr spc="-10" dirty="0">
                <a:latin typeface="Arial MT"/>
                <a:cs typeface="Arial MT"/>
              </a:rPr>
              <a:t> </a:t>
            </a:r>
            <a:r>
              <a:rPr spc="-5" dirty="0">
                <a:latin typeface="Arial MT"/>
                <a:cs typeface="Arial MT"/>
              </a:rPr>
              <a:t>in the</a:t>
            </a:r>
            <a:r>
              <a:rPr spc="-10" dirty="0">
                <a:latin typeface="Arial MT"/>
                <a:cs typeface="Arial MT"/>
              </a:rPr>
              <a:t> </a:t>
            </a:r>
            <a:r>
              <a:rPr spc="-5" dirty="0">
                <a:latin typeface="Arial MT"/>
                <a:cs typeface="Arial MT"/>
              </a:rPr>
              <a:t>future</a:t>
            </a:r>
            <a:endParaRPr>
              <a:latin typeface="Arial MT"/>
              <a:cs typeface="Arial MT"/>
            </a:endParaRPr>
          </a:p>
        </p:txBody>
      </p:sp>
      <p:pic>
        <p:nvPicPr>
          <p:cNvPr id="6" name="object 6"/>
          <p:cNvPicPr/>
          <p:nvPr/>
        </p:nvPicPr>
        <p:blipFill>
          <a:blip r:embed="rId3" cstate="print"/>
          <a:stretch>
            <a:fillRect/>
          </a:stretch>
        </p:blipFill>
        <p:spPr>
          <a:xfrm>
            <a:off x="4572788" y="1404755"/>
            <a:ext cx="4571212" cy="2210315"/>
          </a:xfrm>
          <a:prstGeom prst="rect">
            <a:avLst/>
          </a:prstGeom>
        </p:spPr>
      </p:pic>
      <p:pic>
        <p:nvPicPr>
          <p:cNvPr id="7" name="object 2">
            <a:extLst>
              <a:ext uri="{FF2B5EF4-FFF2-40B4-BE49-F238E27FC236}">
                <a16:creationId xmlns:a16="http://schemas.microsoft.com/office/drawing/2014/main" id="{A29AB755-074B-4895-B22B-EEFAA9C9B948}"/>
              </a:ext>
            </a:extLst>
          </p:cNvPr>
          <p:cNvPicPr/>
          <p:nvPr/>
        </p:nvPicPr>
        <p:blipFill>
          <a:blip r:embed="rId4"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7825308F-D6DA-4A9B-81A5-BFAAFCE8E061}"/>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292117" y="450963"/>
            <a:ext cx="4279883" cy="1130918"/>
          </a:xfrm>
          <a:prstGeom prst="rect">
            <a:avLst/>
          </a:prstGeom>
        </p:spPr>
        <p:txBody>
          <a:bodyPr spcFirstLastPara="1" vert="horz" wrap="square" lIns="0" tIns="10001" rIns="0" bIns="0" rtlCol="0" anchor="t" anchorCtr="0">
            <a:spAutoFit/>
          </a:bodyPr>
          <a:lstStyle/>
          <a:p>
            <a:pPr marL="9049" marR="3810" indent="2381" algn="ctr">
              <a:spcBef>
                <a:spcPts val="79"/>
              </a:spcBef>
            </a:pPr>
            <a:r>
              <a:rPr lang="en-IN" sz="2400" dirty="0"/>
              <a:t>FAT  </a:t>
            </a:r>
            <a:r>
              <a:rPr lang="en-IN" sz="2400" spc="-15" dirty="0"/>
              <a:t>System, </a:t>
            </a:r>
            <a:r>
              <a:rPr lang="en-IN" sz="2400" spc="-4" dirty="0"/>
              <a:t>NTFS </a:t>
            </a:r>
            <a:r>
              <a:rPr lang="en-IN" sz="2400" spc="-15" dirty="0"/>
              <a:t>and </a:t>
            </a:r>
            <a:r>
              <a:rPr lang="en-IN" sz="2400" spc="-11" dirty="0"/>
              <a:t>Directories,  </a:t>
            </a:r>
            <a:r>
              <a:rPr lang="en-IN" sz="2400" spc="-15" dirty="0"/>
              <a:t>Fragmentation and defragmentation  disk</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483041" y="1693772"/>
            <a:ext cx="3824577"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Fragmentation and Defragmentation</a:t>
            </a:r>
            <a:endParaRPr lang="en-IN" sz="1800" dirty="0"/>
          </a:p>
        </p:txBody>
      </p:sp>
      <p:sp>
        <p:nvSpPr>
          <p:cNvPr id="8" name="TextBox 7">
            <a:extLst>
              <a:ext uri="{FF2B5EF4-FFF2-40B4-BE49-F238E27FC236}">
                <a16:creationId xmlns:a16="http://schemas.microsoft.com/office/drawing/2014/main" id="{2D71D4E9-C7F0-441F-A1CE-0CB2FA948342}"/>
              </a:ext>
            </a:extLst>
          </p:cNvPr>
          <p:cNvSpPr txBox="1"/>
          <p:nvPr/>
        </p:nvSpPr>
        <p:spPr>
          <a:xfrm>
            <a:off x="218660" y="2268087"/>
            <a:ext cx="4353340" cy="2632580"/>
          </a:xfrm>
          <a:prstGeom prst="rect">
            <a:avLst/>
          </a:prstGeom>
          <a:noFill/>
        </p:spPr>
        <p:txBody>
          <a:bodyPr wrap="square">
            <a:spAutoFit/>
          </a:bodyPr>
          <a:lstStyle/>
          <a:p>
            <a:pPr marL="323850" marR="53816" indent="-314801">
              <a:lnSpc>
                <a:spcPct val="118500"/>
              </a:lnSpc>
              <a:spcBef>
                <a:spcPts val="105"/>
              </a:spcBef>
              <a:buSzPct val="90322"/>
              <a:buChar char="●"/>
              <a:tabLst>
                <a:tab pos="323850" algn="l"/>
                <a:tab pos="324326" algn="l"/>
              </a:tabLst>
            </a:pPr>
            <a:r>
              <a:rPr lang="en-IN" sz="1400" b="1" spc="15" dirty="0"/>
              <a:t>Disk </a:t>
            </a:r>
            <a:r>
              <a:rPr lang="en-IN" sz="1400" b="1" spc="4" dirty="0"/>
              <a:t>fragmentation </a:t>
            </a:r>
            <a:r>
              <a:rPr lang="en-IN" sz="1400" spc="15" dirty="0"/>
              <a:t>occurs </a:t>
            </a:r>
            <a:r>
              <a:rPr lang="en-IN" sz="1400" spc="4" dirty="0"/>
              <a:t>when </a:t>
            </a:r>
            <a:r>
              <a:rPr lang="en-IN" sz="1400" spc="11" dirty="0"/>
              <a:t>a </a:t>
            </a:r>
            <a:r>
              <a:rPr lang="en-IN" sz="1400" dirty="0"/>
              <a:t>file </a:t>
            </a:r>
            <a:r>
              <a:rPr lang="en-IN" sz="1400" spc="15" dirty="0"/>
              <a:t>is </a:t>
            </a:r>
            <a:r>
              <a:rPr lang="en-IN" sz="1400" spc="4" dirty="0"/>
              <a:t>broken  </a:t>
            </a:r>
            <a:r>
              <a:rPr lang="en-IN" sz="1400" spc="-8" dirty="0"/>
              <a:t>up </a:t>
            </a:r>
            <a:r>
              <a:rPr lang="en-IN" sz="1400" spc="4" dirty="0"/>
              <a:t>into </a:t>
            </a:r>
            <a:r>
              <a:rPr lang="en-IN" sz="1400" spc="15" dirty="0"/>
              <a:t>pieces </a:t>
            </a:r>
            <a:r>
              <a:rPr lang="en-IN" sz="1400" spc="11" dirty="0"/>
              <a:t>to fit </a:t>
            </a:r>
            <a:r>
              <a:rPr lang="en-IN" sz="1400" spc="19" dirty="0"/>
              <a:t>on </a:t>
            </a:r>
            <a:r>
              <a:rPr lang="en-IN" sz="1400" spc="-4" dirty="0"/>
              <a:t>the </a:t>
            </a:r>
            <a:r>
              <a:rPr lang="en-IN" sz="1400" spc="4" dirty="0"/>
              <a:t>disk. </a:t>
            </a:r>
            <a:r>
              <a:rPr lang="en-IN" sz="1400" spc="15" dirty="0"/>
              <a:t>Because </a:t>
            </a:r>
            <a:r>
              <a:rPr lang="en-IN" sz="1400" spc="4" dirty="0"/>
              <a:t>files  </a:t>
            </a:r>
            <a:r>
              <a:rPr lang="en-IN" sz="1400" spc="11" dirty="0"/>
              <a:t>are </a:t>
            </a:r>
            <a:r>
              <a:rPr lang="en-IN" sz="1400" spc="4" dirty="0"/>
              <a:t>constantly </a:t>
            </a:r>
            <a:r>
              <a:rPr lang="en-IN" sz="1400" dirty="0"/>
              <a:t>being </a:t>
            </a:r>
            <a:r>
              <a:rPr lang="en-IN" sz="1400" spc="8" dirty="0"/>
              <a:t>written, </a:t>
            </a:r>
            <a:r>
              <a:rPr lang="en-IN" sz="1400" spc="4" dirty="0"/>
              <a:t>deleted and  </a:t>
            </a:r>
            <a:r>
              <a:rPr lang="en-IN" sz="1400" dirty="0"/>
              <a:t>resized, </a:t>
            </a:r>
            <a:r>
              <a:rPr lang="en-IN" sz="1400" spc="4" dirty="0"/>
              <a:t>fragmentation </a:t>
            </a:r>
            <a:r>
              <a:rPr lang="en-IN" sz="1400" spc="15" dirty="0"/>
              <a:t>is </a:t>
            </a:r>
            <a:r>
              <a:rPr lang="en-IN" sz="1400" spc="11" dirty="0"/>
              <a:t>a </a:t>
            </a:r>
            <a:r>
              <a:rPr lang="en-IN" sz="1400" spc="4" dirty="0"/>
              <a:t>natural</a:t>
            </a:r>
            <a:r>
              <a:rPr lang="en-IN" sz="1400" spc="34" dirty="0"/>
              <a:t> </a:t>
            </a:r>
            <a:r>
              <a:rPr lang="en-IN" sz="1400" spc="11" dirty="0"/>
              <a:t>occurrence.</a:t>
            </a:r>
            <a:endParaRPr lang="en-IN" sz="1400" dirty="0"/>
          </a:p>
          <a:p>
            <a:pPr marL="323850" marR="3810" indent="-314801">
              <a:lnSpc>
                <a:spcPct val="117100"/>
              </a:lnSpc>
              <a:spcBef>
                <a:spcPts val="56"/>
              </a:spcBef>
              <a:buSzPct val="90322"/>
              <a:buChar char="●"/>
              <a:tabLst>
                <a:tab pos="323850" algn="l"/>
                <a:tab pos="324326" algn="l"/>
              </a:tabLst>
            </a:pPr>
            <a:r>
              <a:rPr lang="en-IN" sz="1400" spc="23" dirty="0"/>
              <a:t>When </a:t>
            </a:r>
            <a:r>
              <a:rPr lang="en-IN" sz="1400" spc="11" dirty="0"/>
              <a:t>a </a:t>
            </a:r>
            <a:r>
              <a:rPr lang="en-IN" sz="1400" dirty="0"/>
              <a:t>file </a:t>
            </a:r>
            <a:r>
              <a:rPr lang="en-IN" sz="1400" spc="15" dirty="0"/>
              <a:t>is </a:t>
            </a:r>
            <a:r>
              <a:rPr lang="en-IN" sz="1400" spc="11" dirty="0"/>
              <a:t>spread </a:t>
            </a:r>
            <a:r>
              <a:rPr lang="en-IN" sz="1400" dirty="0"/>
              <a:t>out </a:t>
            </a:r>
            <a:r>
              <a:rPr lang="en-IN" sz="1400" spc="23" dirty="0"/>
              <a:t>over several </a:t>
            </a:r>
            <a:r>
              <a:rPr lang="en-IN" sz="1400" spc="11" dirty="0"/>
              <a:t>locations,  it takes </a:t>
            </a:r>
            <a:r>
              <a:rPr lang="en-IN" sz="1400" spc="-8" dirty="0"/>
              <a:t>longer </a:t>
            </a:r>
            <a:r>
              <a:rPr lang="en-IN" sz="1400" spc="11" dirty="0"/>
              <a:t>to </a:t>
            </a:r>
            <a:r>
              <a:rPr lang="en-IN" sz="1400" spc="15" dirty="0"/>
              <a:t>read </a:t>
            </a:r>
            <a:r>
              <a:rPr lang="en-IN" sz="1400" spc="4" dirty="0"/>
              <a:t>and</a:t>
            </a:r>
            <a:r>
              <a:rPr lang="en-IN" sz="1400" spc="-75" dirty="0"/>
              <a:t> </a:t>
            </a:r>
            <a:r>
              <a:rPr lang="en-IN" sz="1400" spc="11" dirty="0"/>
              <a:t>write.</a:t>
            </a:r>
            <a:endParaRPr lang="en-IN" sz="1400" dirty="0"/>
          </a:p>
          <a:p>
            <a:pPr marL="323850" marR="17145">
              <a:lnSpc>
                <a:spcPct val="118500"/>
              </a:lnSpc>
              <a:spcBef>
                <a:spcPts val="38"/>
              </a:spcBef>
            </a:pPr>
            <a:endParaRPr lang="en-IN" sz="1400" dirty="0"/>
          </a:p>
          <a:p>
            <a:pPr marL="323850" marR="615314" indent="-314801">
              <a:lnSpc>
                <a:spcPct val="117000"/>
              </a:lnSpc>
              <a:buSzPct val="90322"/>
              <a:buChar char="●"/>
              <a:tabLst>
                <a:tab pos="323850" algn="l"/>
                <a:tab pos="324326" algn="l"/>
              </a:tabLst>
            </a:pPr>
            <a:endParaRPr lang="en-IN" sz="1400" dirty="0"/>
          </a:p>
          <a:p>
            <a:pPr marL="323850" marR="3810" indent="-314801">
              <a:lnSpc>
                <a:spcPct val="119100"/>
              </a:lnSpc>
              <a:spcBef>
                <a:spcPts val="4"/>
              </a:spcBef>
              <a:buSzPct val="90322"/>
              <a:buChar char="●"/>
              <a:tabLst>
                <a:tab pos="323850" algn="l"/>
                <a:tab pos="324326" algn="l"/>
              </a:tabLst>
            </a:pPr>
            <a:endParaRPr lang="en-IN" dirty="0">
              <a:solidFill>
                <a:schemeClr val="tx1"/>
              </a:solidFill>
              <a:latin typeface="+mj-lt"/>
            </a:endParaRPr>
          </a:p>
        </p:txBody>
      </p:sp>
      <p:sp>
        <p:nvSpPr>
          <p:cNvPr id="7" name="object 5">
            <a:extLst>
              <a:ext uri="{FF2B5EF4-FFF2-40B4-BE49-F238E27FC236}">
                <a16:creationId xmlns:a16="http://schemas.microsoft.com/office/drawing/2014/main" id="{C695B6D7-A2AC-40EF-8BA4-F3D5BE379695}"/>
              </a:ext>
            </a:extLst>
          </p:cNvPr>
          <p:cNvSpPr/>
          <p:nvPr/>
        </p:nvSpPr>
        <p:spPr>
          <a:xfrm>
            <a:off x="4607719" y="1285876"/>
            <a:ext cx="4536281" cy="2993231"/>
          </a:xfrm>
          <a:prstGeom prst="rect">
            <a:avLst/>
          </a:prstGeom>
          <a:blipFill>
            <a:blip r:embed="rId3" cstate="print"/>
            <a:stretch>
              <a:fillRect/>
            </a:stretch>
          </a:blipFill>
        </p:spPr>
        <p:txBody>
          <a:bodyPr wrap="square" lIns="0" tIns="0" rIns="0" bIns="0" rtlCol="0"/>
          <a:lstStyle/>
          <a:p>
            <a:endParaRPr sz="1050" dirty="0"/>
          </a:p>
        </p:txBody>
      </p:sp>
      <p:sp>
        <p:nvSpPr>
          <p:cNvPr id="9" name="TextBox 8">
            <a:extLst>
              <a:ext uri="{FF2B5EF4-FFF2-40B4-BE49-F238E27FC236}">
                <a16:creationId xmlns:a16="http://schemas.microsoft.com/office/drawing/2014/main" id="{9036AEA5-C396-49A3-B17B-D7E97DDD6E29}"/>
              </a:ext>
            </a:extLst>
          </p:cNvPr>
          <p:cNvSpPr txBox="1"/>
          <p:nvPr/>
        </p:nvSpPr>
        <p:spPr>
          <a:xfrm>
            <a:off x="5061005" y="4644315"/>
            <a:ext cx="4572000" cy="215444"/>
          </a:xfrm>
          <a:prstGeom prst="rect">
            <a:avLst/>
          </a:prstGeom>
          <a:noFill/>
        </p:spPr>
        <p:txBody>
          <a:bodyPr wrap="square">
            <a:spAutoFit/>
          </a:bodyPr>
          <a:lstStyle/>
          <a:p>
            <a:r>
              <a:rPr lang="fr-FR" sz="800" spc="11" dirty="0">
                <a:solidFill>
                  <a:srgbClr val="585858"/>
                </a:solidFill>
              </a:rPr>
              <a:t>Image </a:t>
            </a:r>
            <a:r>
              <a:rPr lang="fr-FR" sz="800" spc="4" dirty="0">
                <a:solidFill>
                  <a:srgbClr val="585858"/>
                </a:solidFill>
              </a:rPr>
              <a:t>Source:</a:t>
            </a:r>
            <a:r>
              <a:rPr lang="fr-FR" sz="800" spc="-124" dirty="0">
                <a:solidFill>
                  <a:srgbClr val="585858"/>
                </a:solidFill>
              </a:rPr>
              <a:t> </a:t>
            </a:r>
            <a:r>
              <a:rPr lang="fr-FR" sz="800" u="sng" dirty="0">
                <a:solidFill>
                  <a:srgbClr val="0096A7"/>
                </a:solidFill>
                <a:uFill>
                  <a:solidFill>
                    <a:srgbClr val="0096A7"/>
                  </a:solidFill>
                </a:uFill>
                <a:hlinkClick r:id="rId4"/>
              </a:rPr>
              <a:t>https://windowsreport.com/windows-10-defrag-tools</a:t>
            </a:r>
            <a:endParaRPr lang="en-IN" dirty="0"/>
          </a:p>
        </p:txBody>
      </p:sp>
    </p:spTree>
    <p:extLst>
      <p:ext uri="{BB962C8B-B14F-4D97-AF65-F5344CB8AC3E}">
        <p14:creationId xmlns:p14="http://schemas.microsoft.com/office/powerpoint/2010/main" val="3452451675"/>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7" y="4810845"/>
            <a:ext cx="3872865" cy="312906"/>
          </a:xfrm>
          <a:prstGeom prst="rect">
            <a:avLst/>
          </a:prstGeom>
        </p:spPr>
        <p:txBody>
          <a:bodyPr vert="horz" wrap="square" lIns="0" tIns="43180" rIns="0" bIns="0" rtlCol="0">
            <a:spAutoFit/>
          </a:bodyPr>
          <a:lstStyle/>
          <a:p>
            <a:pPr marL="1024229">
              <a:spcBef>
                <a:spcPts val="340"/>
              </a:spcBef>
            </a:pPr>
            <a:r>
              <a:rPr sz="700" spc="-10" dirty="0">
                <a:solidFill>
                  <a:srgbClr val="595959"/>
                </a:solidFill>
                <a:latin typeface="Arial MT"/>
                <a:cs typeface="Arial MT"/>
                <a:hlinkClick r:id="rId2"/>
              </a:rPr>
              <a:t>https://www.exabeam.com/wp-content/uploads/2019/01/ips_security</a:t>
            </a:r>
            <a:r>
              <a:rPr sz="700" spc="-10" dirty="0">
                <a:solidFill>
                  <a:srgbClr val="595959"/>
                </a:solidFill>
                <a:latin typeface="Arial MT"/>
                <a:cs typeface="Arial MT"/>
              </a:rPr>
              <a:t>.png</a:t>
            </a:r>
            <a:endParaRPr sz="700">
              <a:latin typeface="Arial MT"/>
              <a:cs typeface="Arial MT"/>
            </a:endParaRPr>
          </a:p>
          <a:p>
            <a:pPr marL="12700">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527821" y="641758"/>
            <a:ext cx="3491865" cy="764312"/>
          </a:xfrm>
          <a:prstGeom prst="rect">
            <a:avLst/>
          </a:prstGeom>
        </p:spPr>
        <p:txBody>
          <a:bodyPr spcFirstLastPara="1" vert="horz" wrap="square" lIns="0" tIns="12700" rIns="0" bIns="0" rtlCol="0" anchor="ctr" anchorCtr="0">
            <a:spAutoFit/>
          </a:bodyPr>
          <a:lstStyle/>
          <a:p>
            <a:pPr marL="12700">
              <a:spcBef>
                <a:spcPts val="100"/>
              </a:spcBef>
            </a:pPr>
            <a:r>
              <a:rPr spc="-5" dirty="0"/>
              <a:t>Network</a:t>
            </a:r>
            <a:r>
              <a:rPr spc="-45" dirty="0"/>
              <a:t> </a:t>
            </a:r>
            <a:r>
              <a:rPr spc="-5" dirty="0"/>
              <a:t>Security</a:t>
            </a:r>
            <a:r>
              <a:rPr spc="-50" dirty="0"/>
              <a:t> </a:t>
            </a:r>
            <a:r>
              <a:rPr spc="-5" dirty="0"/>
              <a:t>Devices</a:t>
            </a:r>
          </a:p>
        </p:txBody>
      </p:sp>
      <p:sp>
        <p:nvSpPr>
          <p:cNvPr id="4" name="object 4"/>
          <p:cNvSpPr txBox="1"/>
          <p:nvPr/>
        </p:nvSpPr>
        <p:spPr>
          <a:xfrm>
            <a:off x="574199" y="1728118"/>
            <a:ext cx="340042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Intrusion</a:t>
            </a:r>
            <a:r>
              <a:rPr sz="1800" spc="-35" dirty="0">
                <a:solidFill>
                  <a:srgbClr val="595959"/>
                </a:solidFill>
                <a:latin typeface="Arial MT"/>
                <a:cs typeface="Arial MT"/>
              </a:rPr>
              <a:t> </a:t>
            </a:r>
            <a:r>
              <a:rPr sz="1800" spc="-5" dirty="0">
                <a:solidFill>
                  <a:srgbClr val="595959"/>
                </a:solidFill>
                <a:latin typeface="Arial MT"/>
                <a:cs typeface="Arial MT"/>
              </a:rPr>
              <a:t>prevention</a:t>
            </a:r>
            <a:r>
              <a:rPr sz="1800" spc="-30" dirty="0">
                <a:solidFill>
                  <a:srgbClr val="595959"/>
                </a:solidFill>
                <a:latin typeface="Arial MT"/>
                <a:cs typeface="Arial MT"/>
              </a:rPr>
              <a:t> </a:t>
            </a:r>
            <a:r>
              <a:rPr sz="1800" dirty="0">
                <a:solidFill>
                  <a:srgbClr val="595959"/>
                </a:solidFill>
                <a:latin typeface="Arial MT"/>
                <a:cs typeface="Arial MT"/>
              </a:rPr>
              <a:t>system</a:t>
            </a:r>
            <a:r>
              <a:rPr sz="1800" spc="-35" dirty="0">
                <a:solidFill>
                  <a:srgbClr val="595959"/>
                </a:solidFill>
                <a:latin typeface="Arial MT"/>
                <a:cs typeface="Arial MT"/>
              </a:rPr>
              <a:t> </a:t>
            </a:r>
            <a:r>
              <a:rPr sz="1800" dirty="0">
                <a:solidFill>
                  <a:srgbClr val="595959"/>
                </a:solidFill>
                <a:latin typeface="Arial MT"/>
                <a:cs typeface="Arial MT"/>
              </a:rPr>
              <a:t>(IPS)</a:t>
            </a:r>
            <a:endParaRPr sz="1800">
              <a:latin typeface="Arial MT"/>
              <a:cs typeface="Arial MT"/>
            </a:endParaRPr>
          </a:p>
        </p:txBody>
      </p:sp>
      <p:sp>
        <p:nvSpPr>
          <p:cNvPr id="5" name="object 5"/>
          <p:cNvSpPr txBox="1"/>
          <p:nvPr/>
        </p:nvSpPr>
        <p:spPr>
          <a:xfrm>
            <a:off x="656569" y="2865448"/>
            <a:ext cx="3568065" cy="1740798"/>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An</a:t>
            </a:r>
            <a:r>
              <a:rPr dirty="0">
                <a:latin typeface="Arial MT"/>
                <a:cs typeface="Arial MT"/>
              </a:rPr>
              <a:t> </a:t>
            </a:r>
            <a:r>
              <a:rPr spc="-5" dirty="0">
                <a:latin typeface="Arial MT"/>
                <a:cs typeface="Arial MT"/>
              </a:rPr>
              <a:t>IPS</a:t>
            </a:r>
            <a:r>
              <a:rPr dirty="0">
                <a:latin typeface="Arial MT"/>
                <a:cs typeface="Arial MT"/>
              </a:rPr>
              <a:t> </a:t>
            </a:r>
            <a:r>
              <a:rPr spc="-5" dirty="0">
                <a:latin typeface="Arial MT"/>
                <a:cs typeface="Arial MT"/>
              </a:rPr>
              <a:t>is</a:t>
            </a:r>
            <a:r>
              <a:rPr dirty="0">
                <a:latin typeface="Arial MT"/>
                <a:cs typeface="Arial MT"/>
              </a:rPr>
              <a:t> a</a:t>
            </a:r>
            <a:r>
              <a:rPr spc="5" dirty="0">
                <a:latin typeface="Arial MT"/>
                <a:cs typeface="Arial MT"/>
              </a:rPr>
              <a:t> </a:t>
            </a:r>
            <a:r>
              <a:rPr spc="-5" dirty="0">
                <a:latin typeface="Arial MT"/>
                <a:cs typeface="Arial MT"/>
              </a:rPr>
              <a:t>network</a:t>
            </a:r>
            <a:r>
              <a:rPr dirty="0">
                <a:latin typeface="Arial MT"/>
                <a:cs typeface="Arial MT"/>
              </a:rPr>
              <a:t> security</a:t>
            </a:r>
            <a:r>
              <a:rPr spc="385" dirty="0">
                <a:latin typeface="Arial MT"/>
                <a:cs typeface="Arial MT"/>
              </a:rPr>
              <a:t> </a:t>
            </a:r>
            <a:r>
              <a:rPr dirty="0">
                <a:latin typeface="Arial MT"/>
                <a:cs typeface="Arial MT"/>
              </a:rPr>
              <a:t>solution </a:t>
            </a:r>
            <a:r>
              <a:rPr spc="-375" dirty="0">
                <a:latin typeface="Arial MT"/>
                <a:cs typeface="Arial MT"/>
              </a:rPr>
              <a:t> </a:t>
            </a:r>
            <a:r>
              <a:rPr spc="-5" dirty="0">
                <a:latin typeface="Arial MT"/>
                <a:cs typeface="Arial MT"/>
              </a:rPr>
              <a:t>that </a:t>
            </a:r>
            <a:r>
              <a:rPr dirty="0">
                <a:latin typeface="Arial MT"/>
                <a:cs typeface="Arial MT"/>
              </a:rPr>
              <a:t>can </a:t>
            </a:r>
            <a:r>
              <a:rPr spc="-5" dirty="0">
                <a:latin typeface="Arial MT"/>
                <a:cs typeface="Arial MT"/>
              </a:rPr>
              <a:t>not</a:t>
            </a:r>
            <a:r>
              <a:rPr dirty="0">
                <a:latin typeface="Arial MT"/>
                <a:cs typeface="Arial MT"/>
              </a:rPr>
              <a:t> </a:t>
            </a:r>
            <a:r>
              <a:rPr spc="-5" dirty="0">
                <a:latin typeface="Arial MT"/>
                <a:cs typeface="Arial MT"/>
              </a:rPr>
              <a:t>only</a:t>
            </a:r>
            <a:r>
              <a:rPr dirty="0">
                <a:latin typeface="Arial MT"/>
                <a:cs typeface="Arial MT"/>
              </a:rPr>
              <a:t> </a:t>
            </a:r>
            <a:r>
              <a:rPr spc="-5" dirty="0">
                <a:latin typeface="Arial MT"/>
                <a:cs typeface="Arial MT"/>
              </a:rPr>
              <a:t>detect</a:t>
            </a:r>
            <a:r>
              <a:rPr dirty="0">
                <a:latin typeface="Arial MT"/>
                <a:cs typeface="Arial MT"/>
              </a:rPr>
              <a:t> </a:t>
            </a:r>
            <a:r>
              <a:rPr spc="-5" dirty="0">
                <a:latin typeface="Arial MT"/>
                <a:cs typeface="Arial MT"/>
              </a:rPr>
              <a:t>intruders,</a:t>
            </a:r>
            <a:r>
              <a:rPr dirty="0">
                <a:latin typeface="Arial MT"/>
                <a:cs typeface="Arial MT"/>
              </a:rPr>
              <a:t> </a:t>
            </a:r>
            <a:r>
              <a:rPr spc="-5" dirty="0">
                <a:latin typeface="Arial MT"/>
                <a:cs typeface="Arial MT"/>
              </a:rPr>
              <a:t>but </a:t>
            </a:r>
            <a:r>
              <a:rPr dirty="0">
                <a:latin typeface="Arial MT"/>
                <a:cs typeface="Arial MT"/>
              </a:rPr>
              <a:t> </a:t>
            </a:r>
            <a:r>
              <a:rPr spc="-5" dirty="0">
                <a:latin typeface="Arial MT"/>
                <a:cs typeface="Arial MT"/>
              </a:rPr>
              <a:t>also</a:t>
            </a:r>
            <a:r>
              <a:rPr dirty="0">
                <a:latin typeface="Arial MT"/>
                <a:cs typeface="Arial MT"/>
              </a:rPr>
              <a:t> </a:t>
            </a:r>
            <a:r>
              <a:rPr spc="-5" dirty="0">
                <a:latin typeface="Arial MT"/>
                <a:cs typeface="Arial MT"/>
              </a:rPr>
              <a:t>prevent</a:t>
            </a:r>
            <a:r>
              <a:rPr dirty="0">
                <a:latin typeface="Arial MT"/>
                <a:cs typeface="Arial MT"/>
              </a:rPr>
              <a:t> </a:t>
            </a:r>
            <a:r>
              <a:rPr spc="-5" dirty="0">
                <a:latin typeface="Arial MT"/>
                <a:cs typeface="Arial MT"/>
              </a:rPr>
              <a:t>them</a:t>
            </a:r>
            <a:r>
              <a:rPr dirty="0">
                <a:latin typeface="Arial MT"/>
                <a:cs typeface="Arial MT"/>
              </a:rPr>
              <a:t> </a:t>
            </a:r>
            <a:r>
              <a:rPr spc="-5" dirty="0">
                <a:latin typeface="Arial MT"/>
                <a:cs typeface="Arial MT"/>
              </a:rPr>
              <a:t>from</a:t>
            </a:r>
            <a:r>
              <a:rPr dirty="0">
                <a:latin typeface="Arial MT"/>
                <a:cs typeface="Arial MT"/>
              </a:rPr>
              <a:t> successfully </a:t>
            </a:r>
            <a:r>
              <a:rPr spc="5" dirty="0">
                <a:latin typeface="Arial MT"/>
                <a:cs typeface="Arial MT"/>
              </a:rPr>
              <a:t> </a:t>
            </a:r>
            <a:r>
              <a:rPr spc="-5" dirty="0">
                <a:latin typeface="Arial MT"/>
                <a:cs typeface="Arial MT"/>
              </a:rPr>
              <a:t>launching</a:t>
            </a:r>
            <a:r>
              <a:rPr spc="-10" dirty="0">
                <a:latin typeface="Arial MT"/>
                <a:cs typeface="Arial MT"/>
              </a:rPr>
              <a:t> </a:t>
            </a:r>
            <a:r>
              <a:rPr spc="-5" dirty="0">
                <a:latin typeface="Arial MT"/>
                <a:cs typeface="Arial MT"/>
              </a:rPr>
              <a:t>any</a:t>
            </a:r>
            <a:r>
              <a:rPr spc="-10" dirty="0">
                <a:latin typeface="Arial MT"/>
                <a:cs typeface="Arial MT"/>
              </a:rPr>
              <a:t> </a:t>
            </a:r>
            <a:r>
              <a:rPr dirty="0">
                <a:latin typeface="Arial MT"/>
                <a:cs typeface="Arial MT"/>
              </a:rPr>
              <a:t>known</a:t>
            </a:r>
            <a:r>
              <a:rPr spc="-10" dirty="0">
                <a:latin typeface="Arial MT"/>
                <a:cs typeface="Arial MT"/>
              </a:rPr>
              <a:t> </a:t>
            </a:r>
            <a:r>
              <a:rPr spc="-5" dirty="0">
                <a:latin typeface="Arial MT"/>
                <a:cs typeface="Arial MT"/>
              </a:rPr>
              <a:t>attack.</a:t>
            </a:r>
            <a:endParaRPr>
              <a:latin typeface="Arial MT"/>
              <a:cs typeface="Arial MT"/>
            </a:endParaRPr>
          </a:p>
          <a:p>
            <a:pPr marL="348606" marR="5715" indent="-336542" algn="just">
              <a:lnSpc>
                <a:spcPct val="116100"/>
              </a:lnSpc>
              <a:buChar char="●"/>
              <a:tabLst>
                <a:tab pos="349241" algn="l"/>
              </a:tabLst>
            </a:pPr>
            <a:r>
              <a:rPr spc="-5" dirty="0">
                <a:latin typeface="Arial MT"/>
                <a:cs typeface="Arial MT"/>
              </a:rPr>
              <a:t>Intrusion</a:t>
            </a:r>
            <a:r>
              <a:rPr dirty="0">
                <a:latin typeface="Arial MT"/>
                <a:cs typeface="Arial MT"/>
              </a:rPr>
              <a:t> </a:t>
            </a:r>
            <a:r>
              <a:rPr spc="-5" dirty="0">
                <a:latin typeface="Arial MT"/>
                <a:cs typeface="Arial MT"/>
              </a:rPr>
              <a:t>prevention</a:t>
            </a:r>
            <a:r>
              <a:rPr dirty="0">
                <a:latin typeface="Arial MT"/>
                <a:cs typeface="Arial MT"/>
              </a:rPr>
              <a:t> systems</a:t>
            </a:r>
            <a:r>
              <a:rPr spc="5" dirty="0">
                <a:latin typeface="Arial MT"/>
                <a:cs typeface="Arial MT"/>
              </a:rPr>
              <a:t> </a:t>
            </a:r>
            <a:r>
              <a:rPr dirty="0">
                <a:latin typeface="Arial MT"/>
                <a:cs typeface="Arial MT"/>
              </a:rPr>
              <a:t>combine </a:t>
            </a:r>
            <a:r>
              <a:rPr spc="5" dirty="0">
                <a:latin typeface="Arial MT"/>
                <a:cs typeface="Arial MT"/>
              </a:rPr>
              <a:t> </a:t>
            </a:r>
            <a:r>
              <a:rPr spc="-5" dirty="0">
                <a:latin typeface="Arial MT"/>
                <a:cs typeface="Arial MT"/>
              </a:rPr>
              <a:t>the</a:t>
            </a:r>
            <a:r>
              <a:rPr dirty="0">
                <a:latin typeface="Arial MT"/>
                <a:cs typeface="Arial MT"/>
              </a:rPr>
              <a:t> </a:t>
            </a:r>
            <a:r>
              <a:rPr spc="-5" dirty="0">
                <a:latin typeface="Arial MT"/>
                <a:cs typeface="Arial MT"/>
              </a:rPr>
              <a:t>abilities</a:t>
            </a:r>
            <a:r>
              <a:rPr dirty="0">
                <a:latin typeface="Arial MT"/>
                <a:cs typeface="Arial MT"/>
              </a:rPr>
              <a:t> </a:t>
            </a:r>
            <a:r>
              <a:rPr spc="-5" dirty="0">
                <a:latin typeface="Arial MT"/>
                <a:cs typeface="Arial MT"/>
              </a:rPr>
              <a:t>of</a:t>
            </a:r>
            <a:r>
              <a:rPr dirty="0">
                <a:latin typeface="Arial MT"/>
                <a:cs typeface="Arial MT"/>
              </a:rPr>
              <a:t> </a:t>
            </a:r>
            <a:r>
              <a:rPr spc="-5" dirty="0">
                <a:latin typeface="Arial MT"/>
                <a:cs typeface="Arial MT"/>
              </a:rPr>
              <a:t>firewalls</a:t>
            </a:r>
            <a:r>
              <a:rPr dirty="0">
                <a:latin typeface="Arial MT"/>
                <a:cs typeface="Arial MT"/>
              </a:rPr>
              <a:t> </a:t>
            </a:r>
            <a:r>
              <a:rPr spc="-5" dirty="0">
                <a:latin typeface="Arial MT"/>
                <a:cs typeface="Arial MT"/>
              </a:rPr>
              <a:t>and</a:t>
            </a:r>
            <a:r>
              <a:rPr dirty="0">
                <a:latin typeface="Arial MT"/>
                <a:cs typeface="Arial MT"/>
              </a:rPr>
              <a:t> </a:t>
            </a:r>
            <a:r>
              <a:rPr spc="-5" dirty="0">
                <a:latin typeface="Arial MT"/>
                <a:cs typeface="Arial MT"/>
              </a:rPr>
              <a:t>intrusion </a:t>
            </a:r>
            <a:r>
              <a:rPr dirty="0">
                <a:latin typeface="Arial MT"/>
                <a:cs typeface="Arial MT"/>
              </a:rPr>
              <a:t> </a:t>
            </a:r>
            <a:r>
              <a:rPr spc="-5" dirty="0">
                <a:latin typeface="Arial MT"/>
                <a:cs typeface="Arial MT"/>
              </a:rPr>
              <a:t>detection</a:t>
            </a:r>
            <a:r>
              <a:rPr spc="-10" dirty="0">
                <a:latin typeface="Arial MT"/>
                <a:cs typeface="Arial MT"/>
              </a:rPr>
              <a:t> </a:t>
            </a:r>
            <a:r>
              <a:rPr dirty="0">
                <a:latin typeface="Arial MT"/>
                <a:cs typeface="Arial MT"/>
              </a:rPr>
              <a:t>systems</a:t>
            </a:r>
            <a:endParaRPr>
              <a:latin typeface="Arial MT"/>
              <a:cs typeface="Arial MT"/>
            </a:endParaRPr>
          </a:p>
        </p:txBody>
      </p:sp>
      <p:pic>
        <p:nvPicPr>
          <p:cNvPr id="6" name="object 6"/>
          <p:cNvPicPr/>
          <p:nvPr/>
        </p:nvPicPr>
        <p:blipFill>
          <a:blip r:embed="rId3" cstate="print"/>
          <a:stretch>
            <a:fillRect/>
          </a:stretch>
        </p:blipFill>
        <p:spPr>
          <a:xfrm>
            <a:off x="4582634" y="1733108"/>
            <a:ext cx="4561367" cy="1843123"/>
          </a:xfrm>
          <a:prstGeom prst="rect">
            <a:avLst/>
          </a:prstGeom>
        </p:spPr>
      </p:pic>
      <p:pic>
        <p:nvPicPr>
          <p:cNvPr id="7" name="object 2">
            <a:extLst>
              <a:ext uri="{FF2B5EF4-FFF2-40B4-BE49-F238E27FC236}">
                <a16:creationId xmlns:a16="http://schemas.microsoft.com/office/drawing/2014/main" id="{806CAD83-D18D-4123-A59C-9D7DB5285242}"/>
              </a:ext>
            </a:extLst>
          </p:cNvPr>
          <p:cNvPicPr/>
          <p:nvPr/>
        </p:nvPicPr>
        <p:blipFill>
          <a:blip r:embed="rId4"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72E6D8F7-3793-4BB7-ACEB-027D937B2A02}"/>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07857" y="4841745"/>
            <a:ext cx="5300345" cy="243656"/>
          </a:xfrm>
          <a:prstGeom prst="rect">
            <a:avLst/>
          </a:prstGeom>
        </p:spPr>
        <p:txBody>
          <a:bodyPr vert="horz" wrap="square" lIns="0" tIns="12700" rIns="0" bIns="0" rtlCol="0">
            <a:spAutoFit/>
          </a:bodyPr>
          <a:lstStyle/>
          <a:p>
            <a:pPr marL="1049629">
              <a:spcBef>
                <a:spcPts val="100"/>
              </a:spcBef>
            </a:pPr>
            <a:r>
              <a:rPr sz="700" spc="-10" dirty="0">
                <a:solidFill>
                  <a:srgbClr val="595959"/>
                </a:solidFill>
                <a:latin typeface="Arial MT"/>
                <a:cs typeface="Arial MT"/>
                <a:hlinkClick r:id="rId2"/>
              </a:rPr>
              <a:t>https://www.cisco.com/c/en/us/products/security/what-is-network-access-control-nac/_jcr_content/Grid/subc</a:t>
            </a:r>
            <a:endParaRPr sz="700">
              <a:latin typeface="Arial MT"/>
              <a:cs typeface="Arial MT"/>
            </a:endParaRPr>
          </a:p>
          <a:p>
            <a:pPr marL="38099">
              <a:spcBef>
                <a:spcPts val="35"/>
              </a:spcBef>
            </a:pPr>
            <a:r>
              <a:rPr sz="1200" baseline="-17361" dirty="0">
                <a:latin typeface="Arial MT"/>
                <a:cs typeface="Arial MT"/>
              </a:rPr>
              <a:t>©</a:t>
            </a:r>
            <a:r>
              <a:rPr sz="1200" spc="104" baseline="-17361" dirty="0">
                <a:latin typeface="Arial MT"/>
                <a:cs typeface="Arial MT"/>
              </a:rPr>
              <a:t> </a:t>
            </a:r>
            <a:r>
              <a:rPr sz="1200" spc="-7" baseline="-17361" dirty="0">
                <a:latin typeface="Arial MT"/>
                <a:cs typeface="Arial MT"/>
              </a:rPr>
              <a:t>Edunet</a:t>
            </a:r>
            <a:r>
              <a:rPr sz="1200" spc="112" baseline="-17361" dirty="0">
                <a:latin typeface="Arial MT"/>
                <a:cs typeface="Arial MT"/>
              </a:rPr>
              <a:t> </a:t>
            </a:r>
            <a:r>
              <a:rPr sz="1200" spc="-7" baseline="-17361" dirty="0">
                <a:latin typeface="Arial MT"/>
                <a:cs typeface="Arial MT"/>
              </a:rPr>
              <a:t>Foundation.</a:t>
            </a:r>
            <a:r>
              <a:rPr sz="1200" spc="22" baseline="-17361" dirty="0">
                <a:latin typeface="Arial MT"/>
                <a:cs typeface="Arial MT"/>
              </a:rPr>
              <a:t> </a:t>
            </a:r>
            <a:r>
              <a:rPr sz="1200" spc="-254" baseline="-17361" dirty="0">
                <a:latin typeface="Arial MT"/>
                <a:cs typeface="Arial MT"/>
              </a:rPr>
              <a:t>A</a:t>
            </a:r>
            <a:r>
              <a:rPr sz="700" spc="-170" dirty="0">
                <a:solidFill>
                  <a:srgbClr val="595959"/>
                </a:solidFill>
                <a:latin typeface="Arial MT"/>
                <a:cs typeface="Arial MT"/>
              </a:rPr>
              <a:t>at</a:t>
            </a:r>
            <a:r>
              <a:rPr sz="1200" spc="-254" baseline="-17361" dirty="0">
                <a:latin typeface="Arial MT"/>
                <a:cs typeface="Arial MT"/>
              </a:rPr>
              <a:t>l</a:t>
            </a:r>
            <a:r>
              <a:rPr sz="700" spc="-170" dirty="0">
                <a:solidFill>
                  <a:srgbClr val="595959"/>
                </a:solidFill>
                <a:latin typeface="Arial MT"/>
                <a:cs typeface="Arial MT"/>
              </a:rPr>
              <a:t>e</a:t>
            </a:r>
            <a:r>
              <a:rPr sz="1200" spc="-254" baseline="-17361" dirty="0">
                <a:latin typeface="Arial MT"/>
                <a:cs typeface="Arial MT"/>
              </a:rPr>
              <a:t>l</a:t>
            </a:r>
            <a:r>
              <a:rPr sz="1200" spc="-187" baseline="-17361" dirty="0">
                <a:latin typeface="Arial MT"/>
                <a:cs typeface="Arial MT"/>
              </a:rPr>
              <a:t> </a:t>
            </a:r>
            <a:r>
              <a:rPr sz="700" spc="-65" dirty="0">
                <a:solidFill>
                  <a:srgbClr val="595959"/>
                </a:solidFill>
                <a:latin typeface="Arial MT"/>
                <a:cs typeface="Arial MT"/>
              </a:rPr>
              <a:t>g</a:t>
            </a:r>
            <a:r>
              <a:rPr sz="1200" spc="-97" baseline="-17361" dirty="0">
                <a:latin typeface="Arial MT"/>
                <a:cs typeface="Arial MT"/>
              </a:rPr>
              <a:t>ri</a:t>
            </a:r>
            <a:r>
              <a:rPr sz="700" spc="-65" dirty="0">
                <a:solidFill>
                  <a:srgbClr val="595959"/>
                </a:solidFill>
                <a:latin typeface="Arial MT"/>
                <a:cs typeface="Arial MT"/>
              </a:rPr>
              <a:t>o</a:t>
            </a:r>
            <a:r>
              <a:rPr sz="1200" spc="-97" baseline="-17361" dirty="0">
                <a:latin typeface="Arial MT"/>
                <a:cs typeface="Arial MT"/>
              </a:rPr>
              <a:t>g</a:t>
            </a:r>
            <a:r>
              <a:rPr sz="700" spc="-65" dirty="0">
                <a:solidFill>
                  <a:srgbClr val="595959"/>
                </a:solidFill>
                <a:latin typeface="Arial MT"/>
                <a:cs typeface="Arial MT"/>
              </a:rPr>
              <a:t>r</a:t>
            </a:r>
            <a:r>
              <a:rPr sz="1200" spc="-97" baseline="-17361" dirty="0">
                <a:latin typeface="Arial MT"/>
                <a:cs typeface="Arial MT"/>
              </a:rPr>
              <a:t>h</a:t>
            </a:r>
            <a:r>
              <a:rPr sz="700" spc="-65" dirty="0">
                <a:solidFill>
                  <a:srgbClr val="595959"/>
                </a:solidFill>
                <a:latin typeface="Arial MT"/>
                <a:cs typeface="Arial MT"/>
              </a:rPr>
              <a:t>y_</a:t>
            </a:r>
            <a:r>
              <a:rPr sz="1200" spc="-97" baseline="-17361" dirty="0">
                <a:latin typeface="Arial MT"/>
                <a:cs typeface="Arial MT"/>
              </a:rPr>
              <a:t>ts</a:t>
            </a:r>
            <a:r>
              <a:rPr sz="700" spc="-65" dirty="0">
                <a:solidFill>
                  <a:srgbClr val="595959"/>
                </a:solidFill>
                <a:latin typeface="Arial MT"/>
                <a:cs typeface="Arial MT"/>
              </a:rPr>
              <a:t>at</a:t>
            </a:r>
            <a:r>
              <a:rPr sz="1200" spc="-97" baseline="-17361" dirty="0">
                <a:latin typeface="Arial MT"/>
                <a:cs typeface="Arial MT"/>
              </a:rPr>
              <a:t>r</a:t>
            </a:r>
            <a:r>
              <a:rPr sz="700" spc="-65" dirty="0">
                <a:solidFill>
                  <a:srgbClr val="595959"/>
                </a:solidFill>
                <a:latin typeface="Arial MT"/>
                <a:cs typeface="Arial MT"/>
              </a:rPr>
              <a:t>l_</a:t>
            </a:r>
            <a:r>
              <a:rPr sz="1200" spc="-97" baseline="-17361" dirty="0">
                <a:latin typeface="Arial MT"/>
                <a:cs typeface="Arial MT"/>
              </a:rPr>
              <a:t>e</a:t>
            </a:r>
            <a:r>
              <a:rPr sz="700" spc="-65" dirty="0">
                <a:solidFill>
                  <a:srgbClr val="595959"/>
                </a:solidFill>
                <a:latin typeface="Arial MT"/>
                <a:cs typeface="Arial MT"/>
              </a:rPr>
              <a:t>8</a:t>
            </a:r>
            <a:r>
              <a:rPr sz="1200" spc="-97" baseline="-17361" dirty="0">
                <a:latin typeface="Arial MT"/>
                <a:cs typeface="Arial MT"/>
              </a:rPr>
              <a:t>s</a:t>
            </a:r>
            <a:r>
              <a:rPr sz="700" spc="-65" dirty="0">
                <a:solidFill>
                  <a:srgbClr val="595959"/>
                </a:solidFill>
                <a:latin typeface="Arial MT"/>
                <a:cs typeface="Arial MT"/>
              </a:rPr>
              <a:t>a</a:t>
            </a:r>
            <a:r>
              <a:rPr sz="1200" spc="-97" baseline="-17361" dirty="0">
                <a:latin typeface="Arial MT"/>
                <a:cs typeface="Arial MT"/>
              </a:rPr>
              <a:t>e</a:t>
            </a:r>
            <a:r>
              <a:rPr sz="700" spc="-65" dirty="0">
                <a:solidFill>
                  <a:srgbClr val="595959"/>
                </a:solidFill>
                <a:latin typeface="Arial MT"/>
                <a:cs typeface="Arial MT"/>
              </a:rPr>
              <a:t>c</a:t>
            </a:r>
            <a:r>
              <a:rPr sz="1200" spc="-97" baseline="-17361" dirty="0">
                <a:latin typeface="Arial MT"/>
                <a:cs typeface="Arial MT"/>
              </a:rPr>
              <a:t>r</a:t>
            </a:r>
            <a:r>
              <a:rPr sz="700" spc="-65" dirty="0">
                <a:solidFill>
                  <a:srgbClr val="595959"/>
                </a:solidFill>
                <a:latin typeface="Arial MT"/>
                <a:cs typeface="Arial MT"/>
              </a:rPr>
              <a:t>c</a:t>
            </a:r>
            <a:r>
              <a:rPr sz="1200" spc="-97" baseline="-17361" dirty="0">
                <a:latin typeface="Arial MT"/>
                <a:cs typeface="Arial MT"/>
              </a:rPr>
              <a:t>v</a:t>
            </a:r>
            <a:r>
              <a:rPr sz="700" spc="-65" dirty="0">
                <a:solidFill>
                  <a:srgbClr val="595959"/>
                </a:solidFill>
                <a:latin typeface="Arial MT"/>
                <a:cs typeface="Arial MT"/>
              </a:rPr>
              <a:t>/</a:t>
            </a:r>
            <a:r>
              <a:rPr sz="1200" spc="-97" baseline="-17361" dirty="0">
                <a:latin typeface="Arial MT"/>
                <a:cs typeface="Arial MT"/>
              </a:rPr>
              <a:t>e</a:t>
            </a:r>
            <a:r>
              <a:rPr sz="700" spc="-65" dirty="0">
                <a:solidFill>
                  <a:srgbClr val="595959"/>
                </a:solidFill>
                <a:latin typeface="Arial MT"/>
                <a:cs typeface="Arial MT"/>
              </a:rPr>
              <a:t>la</a:t>
            </a:r>
            <a:r>
              <a:rPr sz="1200" spc="-97" baseline="-17361" dirty="0">
                <a:latin typeface="Arial MT"/>
                <a:cs typeface="Arial MT"/>
              </a:rPr>
              <a:t>d</a:t>
            </a:r>
            <a:r>
              <a:rPr sz="700" spc="-65" dirty="0">
                <a:solidFill>
                  <a:srgbClr val="595959"/>
                </a:solidFill>
                <a:latin typeface="Arial MT"/>
                <a:cs typeface="Arial MT"/>
              </a:rPr>
              <a:t>y</a:t>
            </a:r>
            <a:r>
              <a:rPr sz="1200" spc="-97" baseline="-17361" dirty="0">
                <a:latin typeface="Arial MT"/>
                <a:cs typeface="Arial MT"/>
              </a:rPr>
              <a:t>.</a:t>
            </a:r>
            <a:r>
              <a:rPr sz="700" spc="-65" dirty="0">
                <a:solidFill>
                  <a:srgbClr val="595959"/>
                </a:solidFill>
                <a:latin typeface="Arial MT"/>
                <a:cs typeface="Arial MT"/>
              </a:rPr>
              <a:t>out-subcategory-atl/anchor_info_127c.img.png/1584526264097.png</a:t>
            </a:r>
            <a:endParaRPr sz="700">
              <a:latin typeface="Arial MT"/>
              <a:cs typeface="Arial MT"/>
            </a:endParaRPr>
          </a:p>
        </p:txBody>
      </p:sp>
      <p:sp>
        <p:nvSpPr>
          <p:cNvPr id="3" name="object 3"/>
          <p:cNvSpPr txBox="1">
            <a:spLocks noGrp="1"/>
          </p:cNvSpPr>
          <p:nvPr>
            <p:ph type="title"/>
          </p:nvPr>
        </p:nvSpPr>
        <p:spPr>
          <a:xfrm>
            <a:off x="527821" y="641758"/>
            <a:ext cx="3491865" cy="764312"/>
          </a:xfrm>
          <a:prstGeom prst="rect">
            <a:avLst/>
          </a:prstGeom>
        </p:spPr>
        <p:txBody>
          <a:bodyPr spcFirstLastPara="1" vert="horz" wrap="square" lIns="0" tIns="12700" rIns="0" bIns="0" rtlCol="0" anchor="ctr" anchorCtr="0">
            <a:spAutoFit/>
          </a:bodyPr>
          <a:lstStyle/>
          <a:p>
            <a:pPr marL="12700">
              <a:spcBef>
                <a:spcPts val="100"/>
              </a:spcBef>
            </a:pPr>
            <a:r>
              <a:rPr spc="-5" dirty="0"/>
              <a:t>Network</a:t>
            </a:r>
            <a:r>
              <a:rPr spc="-45" dirty="0"/>
              <a:t> </a:t>
            </a:r>
            <a:r>
              <a:rPr spc="-5" dirty="0"/>
              <a:t>Security</a:t>
            </a:r>
            <a:r>
              <a:rPr spc="-50" dirty="0"/>
              <a:t> </a:t>
            </a:r>
            <a:r>
              <a:rPr spc="-5" dirty="0"/>
              <a:t>Devices</a:t>
            </a:r>
          </a:p>
        </p:txBody>
      </p:sp>
      <p:sp>
        <p:nvSpPr>
          <p:cNvPr id="4" name="object 4"/>
          <p:cNvSpPr txBox="1"/>
          <p:nvPr/>
        </p:nvSpPr>
        <p:spPr>
          <a:xfrm>
            <a:off x="701503" y="1728118"/>
            <a:ext cx="3146425"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Networ</a:t>
            </a:r>
            <a:r>
              <a:rPr sz="1800" dirty="0">
                <a:solidFill>
                  <a:srgbClr val="595959"/>
                </a:solidFill>
                <a:latin typeface="Arial MT"/>
                <a:cs typeface="Arial MT"/>
              </a:rPr>
              <a:t>k</a:t>
            </a:r>
            <a:r>
              <a:rPr sz="1800" spc="-105" dirty="0">
                <a:solidFill>
                  <a:srgbClr val="595959"/>
                </a:solidFill>
                <a:latin typeface="Arial MT"/>
                <a:cs typeface="Arial MT"/>
              </a:rPr>
              <a:t> </a:t>
            </a:r>
            <a:r>
              <a:rPr sz="1800" spc="-5" dirty="0">
                <a:solidFill>
                  <a:srgbClr val="595959"/>
                </a:solidFill>
                <a:latin typeface="Arial MT"/>
                <a:cs typeface="Arial MT"/>
              </a:rPr>
              <a:t>Acces</a:t>
            </a:r>
            <a:r>
              <a:rPr sz="1800" dirty="0">
                <a:solidFill>
                  <a:srgbClr val="595959"/>
                </a:solidFill>
                <a:latin typeface="Arial MT"/>
                <a:cs typeface="Arial MT"/>
              </a:rPr>
              <a:t>s</a:t>
            </a:r>
            <a:r>
              <a:rPr sz="1800" spc="-10" dirty="0">
                <a:solidFill>
                  <a:srgbClr val="595959"/>
                </a:solidFill>
                <a:latin typeface="Arial MT"/>
                <a:cs typeface="Arial MT"/>
              </a:rPr>
              <a:t> </a:t>
            </a:r>
            <a:r>
              <a:rPr sz="1800" spc="-5" dirty="0">
                <a:solidFill>
                  <a:srgbClr val="595959"/>
                </a:solidFill>
                <a:latin typeface="Arial MT"/>
                <a:cs typeface="Arial MT"/>
              </a:rPr>
              <a:t>Contro</a:t>
            </a:r>
            <a:r>
              <a:rPr sz="1800" dirty="0">
                <a:solidFill>
                  <a:srgbClr val="595959"/>
                </a:solidFill>
                <a:latin typeface="Arial MT"/>
                <a:cs typeface="Arial MT"/>
              </a:rPr>
              <a:t>l</a:t>
            </a:r>
            <a:r>
              <a:rPr sz="1800" spc="-5" dirty="0">
                <a:solidFill>
                  <a:srgbClr val="595959"/>
                </a:solidFill>
                <a:latin typeface="Arial MT"/>
                <a:cs typeface="Arial MT"/>
              </a:rPr>
              <a:t> </a:t>
            </a:r>
            <a:r>
              <a:rPr sz="1800" dirty="0">
                <a:solidFill>
                  <a:srgbClr val="595959"/>
                </a:solidFill>
                <a:latin typeface="Arial MT"/>
                <a:cs typeface="Arial MT"/>
              </a:rPr>
              <a:t>(NAC)</a:t>
            </a:r>
            <a:endParaRPr sz="1800">
              <a:latin typeface="Arial MT"/>
              <a:cs typeface="Arial MT"/>
            </a:endParaRPr>
          </a:p>
        </p:txBody>
      </p:sp>
      <p:sp>
        <p:nvSpPr>
          <p:cNvPr id="5" name="object 5"/>
          <p:cNvSpPr txBox="1"/>
          <p:nvPr/>
        </p:nvSpPr>
        <p:spPr>
          <a:xfrm>
            <a:off x="656569" y="2989274"/>
            <a:ext cx="3569335" cy="149085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Involves</a:t>
            </a:r>
            <a:r>
              <a:rPr dirty="0">
                <a:latin typeface="Arial MT"/>
                <a:cs typeface="Arial MT"/>
              </a:rPr>
              <a:t> restricting</a:t>
            </a:r>
            <a:r>
              <a:rPr spc="5" dirty="0">
                <a:latin typeface="Arial MT"/>
                <a:cs typeface="Arial MT"/>
              </a:rPr>
              <a:t> </a:t>
            </a:r>
            <a:r>
              <a:rPr spc="-5" dirty="0">
                <a:latin typeface="Arial MT"/>
                <a:cs typeface="Arial MT"/>
              </a:rPr>
              <a:t>the</a:t>
            </a:r>
            <a:r>
              <a:rPr dirty="0">
                <a:latin typeface="Arial MT"/>
                <a:cs typeface="Arial MT"/>
              </a:rPr>
              <a:t> </a:t>
            </a:r>
            <a:r>
              <a:rPr spc="-5" dirty="0">
                <a:latin typeface="Arial MT"/>
                <a:cs typeface="Arial MT"/>
              </a:rPr>
              <a:t>availability</a:t>
            </a:r>
            <a:r>
              <a:rPr dirty="0">
                <a:latin typeface="Arial MT"/>
                <a:cs typeface="Arial MT"/>
              </a:rPr>
              <a:t> </a:t>
            </a:r>
            <a:r>
              <a:rPr spc="-5" dirty="0">
                <a:latin typeface="Arial MT"/>
                <a:cs typeface="Arial MT"/>
              </a:rPr>
              <a:t>of </a:t>
            </a:r>
            <a:r>
              <a:rPr dirty="0">
                <a:latin typeface="Arial MT"/>
                <a:cs typeface="Arial MT"/>
              </a:rPr>
              <a:t> </a:t>
            </a:r>
            <a:r>
              <a:rPr spc="-5" dirty="0">
                <a:latin typeface="Arial MT"/>
                <a:cs typeface="Arial MT"/>
              </a:rPr>
              <a:t>network </a:t>
            </a:r>
            <a:r>
              <a:rPr dirty="0">
                <a:latin typeface="Arial MT"/>
                <a:cs typeface="Arial MT"/>
              </a:rPr>
              <a:t>resources </a:t>
            </a:r>
            <a:r>
              <a:rPr spc="-5" dirty="0">
                <a:latin typeface="Arial MT"/>
                <a:cs typeface="Arial MT"/>
              </a:rPr>
              <a:t>to endpoint devices </a:t>
            </a:r>
            <a:r>
              <a:rPr dirty="0">
                <a:latin typeface="Arial MT"/>
                <a:cs typeface="Arial MT"/>
              </a:rPr>
              <a:t> </a:t>
            </a:r>
            <a:r>
              <a:rPr spc="-5" dirty="0">
                <a:latin typeface="Arial MT"/>
                <a:cs typeface="Arial MT"/>
              </a:rPr>
              <a:t>that</a:t>
            </a:r>
            <a:r>
              <a:rPr spc="-15" dirty="0">
                <a:latin typeface="Arial MT"/>
                <a:cs typeface="Arial MT"/>
              </a:rPr>
              <a:t> </a:t>
            </a:r>
            <a:r>
              <a:rPr dirty="0">
                <a:latin typeface="Arial MT"/>
                <a:cs typeface="Arial MT"/>
              </a:rPr>
              <a:t>comply</a:t>
            </a:r>
            <a:r>
              <a:rPr spc="-10" dirty="0">
                <a:latin typeface="Arial MT"/>
                <a:cs typeface="Arial MT"/>
              </a:rPr>
              <a:t> </a:t>
            </a:r>
            <a:r>
              <a:rPr spc="-5" dirty="0">
                <a:latin typeface="Arial MT"/>
                <a:cs typeface="Arial MT"/>
              </a:rPr>
              <a:t>with</a:t>
            </a:r>
            <a:r>
              <a:rPr spc="-15" dirty="0">
                <a:latin typeface="Arial MT"/>
                <a:cs typeface="Arial MT"/>
              </a:rPr>
              <a:t> </a:t>
            </a:r>
            <a:r>
              <a:rPr dirty="0">
                <a:latin typeface="Arial MT"/>
                <a:cs typeface="Arial MT"/>
              </a:rPr>
              <a:t>your</a:t>
            </a:r>
            <a:r>
              <a:rPr spc="-10" dirty="0">
                <a:latin typeface="Arial MT"/>
                <a:cs typeface="Arial MT"/>
              </a:rPr>
              <a:t> </a:t>
            </a:r>
            <a:r>
              <a:rPr dirty="0">
                <a:latin typeface="Arial MT"/>
                <a:cs typeface="Arial MT"/>
              </a:rPr>
              <a:t>security</a:t>
            </a:r>
            <a:r>
              <a:rPr spc="-10" dirty="0">
                <a:latin typeface="Arial MT"/>
                <a:cs typeface="Arial MT"/>
              </a:rPr>
              <a:t> </a:t>
            </a:r>
            <a:r>
              <a:rPr spc="-5" dirty="0">
                <a:latin typeface="Arial MT"/>
                <a:cs typeface="Arial MT"/>
              </a:rPr>
              <a:t>policy</a:t>
            </a:r>
            <a:endParaRPr>
              <a:latin typeface="Arial MT"/>
              <a:cs typeface="Arial MT"/>
            </a:endParaRPr>
          </a:p>
          <a:p>
            <a:pPr marL="348606" marR="5715" indent="-336542" algn="just">
              <a:lnSpc>
                <a:spcPct val="116100"/>
              </a:lnSpc>
              <a:buChar char="●"/>
              <a:tabLst>
                <a:tab pos="349241" algn="l"/>
              </a:tabLst>
            </a:pPr>
            <a:r>
              <a:rPr spc="-5" dirty="0">
                <a:latin typeface="Arial MT"/>
                <a:cs typeface="Arial MT"/>
              </a:rPr>
              <a:t>NAC</a:t>
            </a:r>
            <a:r>
              <a:rPr dirty="0">
                <a:latin typeface="Arial MT"/>
                <a:cs typeface="Arial MT"/>
              </a:rPr>
              <a:t> </a:t>
            </a:r>
            <a:r>
              <a:rPr spc="-5" dirty="0">
                <a:latin typeface="Arial MT"/>
                <a:cs typeface="Arial MT"/>
              </a:rPr>
              <a:t>is</a:t>
            </a:r>
            <a:r>
              <a:rPr dirty="0">
                <a:latin typeface="Arial MT"/>
                <a:cs typeface="Arial MT"/>
              </a:rPr>
              <a:t> most</a:t>
            </a:r>
            <a:r>
              <a:rPr spc="5" dirty="0">
                <a:latin typeface="Arial MT"/>
                <a:cs typeface="Arial MT"/>
              </a:rPr>
              <a:t> </a:t>
            </a:r>
            <a:r>
              <a:rPr spc="-5" dirty="0">
                <a:latin typeface="Arial MT"/>
                <a:cs typeface="Arial MT"/>
              </a:rPr>
              <a:t>useful</a:t>
            </a:r>
            <a:r>
              <a:rPr dirty="0">
                <a:latin typeface="Arial MT"/>
                <a:cs typeface="Arial MT"/>
              </a:rPr>
              <a:t> </a:t>
            </a:r>
            <a:r>
              <a:rPr spc="-5" dirty="0">
                <a:latin typeface="Arial MT"/>
                <a:cs typeface="Arial MT"/>
              </a:rPr>
              <a:t>when</a:t>
            </a:r>
            <a:r>
              <a:rPr dirty="0">
                <a:latin typeface="Arial MT"/>
                <a:cs typeface="Arial MT"/>
              </a:rPr>
              <a:t> </a:t>
            </a:r>
            <a:r>
              <a:rPr spc="-5" dirty="0">
                <a:latin typeface="Arial MT"/>
                <a:cs typeface="Arial MT"/>
              </a:rPr>
              <a:t>the</a:t>
            </a:r>
            <a:r>
              <a:rPr dirty="0">
                <a:latin typeface="Arial MT"/>
                <a:cs typeface="Arial MT"/>
              </a:rPr>
              <a:t> </a:t>
            </a:r>
            <a:r>
              <a:rPr spc="-5" dirty="0">
                <a:latin typeface="Arial MT"/>
                <a:cs typeface="Arial MT"/>
              </a:rPr>
              <a:t>user </a:t>
            </a:r>
            <a:r>
              <a:rPr dirty="0">
                <a:latin typeface="Arial MT"/>
                <a:cs typeface="Arial MT"/>
              </a:rPr>
              <a:t> </a:t>
            </a:r>
            <a:r>
              <a:rPr spc="-5" dirty="0">
                <a:latin typeface="Arial MT"/>
                <a:cs typeface="Arial MT"/>
              </a:rPr>
              <a:t>environment is fairly </a:t>
            </a:r>
            <a:r>
              <a:rPr dirty="0">
                <a:latin typeface="Arial MT"/>
                <a:cs typeface="Arial MT"/>
              </a:rPr>
              <a:t>static </a:t>
            </a:r>
            <a:r>
              <a:rPr spc="-5" dirty="0">
                <a:latin typeface="Arial MT"/>
                <a:cs typeface="Arial MT"/>
              </a:rPr>
              <a:t>and </a:t>
            </a:r>
            <a:r>
              <a:rPr dirty="0">
                <a:latin typeface="Arial MT"/>
                <a:cs typeface="Arial MT"/>
              </a:rPr>
              <a:t>can </a:t>
            </a:r>
            <a:r>
              <a:rPr spc="-5" dirty="0">
                <a:latin typeface="Arial MT"/>
                <a:cs typeface="Arial MT"/>
              </a:rPr>
              <a:t>be </a:t>
            </a:r>
            <a:r>
              <a:rPr dirty="0">
                <a:latin typeface="Arial MT"/>
                <a:cs typeface="Arial MT"/>
              </a:rPr>
              <a:t> rigidly</a:t>
            </a:r>
            <a:r>
              <a:rPr spc="-10" dirty="0">
                <a:latin typeface="Arial MT"/>
                <a:cs typeface="Arial MT"/>
              </a:rPr>
              <a:t> </a:t>
            </a:r>
            <a:r>
              <a:rPr dirty="0">
                <a:latin typeface="Arial MT"/>
                <a:cs typeface="Arial MT"/>
              </a:rPr>
              <a:t>controlled</a:t>
            </a:r>
            <a:endParaRPr>
              <a:latin typeface="Arial MT"/>
              <a:cs typeface="Arial MT"/>
            </a:endParaRPr>
          </a:p>
        </p:txBody>
      </p:sp>
      <p:pic>
        <p:nvPicPr>
          <p:cNvPr id="6" name="object 6"/>
          <p:cNvPicPr/>
          <p:nvPr/>
        </p:nvPicPr>
        <p:blipFill>
          <a:blip r:embed="rId3" cstate="print"/>
          <a:stretch>
            <a:fillRect/>
          </a:stretch>
        </p:blipFill>
        <p:spPr>
          <a:xfrm>
            <a:off x="4657062" y="1354900"/>
            <a:ext cx="4415158" cy="2481769"/>
          </a:xfrm>
          <a:prstGeom prst="rect">
            <a:avLst/>
          </a:prstGeom>
        </p:spPr>
      </p:pic>
      <p:pic>
        <p:nvPicPr>
          <p:cNvPr id="7" name="object 2">
            <a:extLst>
              <a:ext uri="{FF2B5EF4-FFF2-40B4-BE49-F238E27FC236}">
                <a16:creationId xmlns:a16="http://schemas.microsoft.com/office/drawing/2014/main" id="{8AC49372-7DD6-4491-92C7-6EF388E4EF0C}"/>
              </a:ext>
            </a:extLst>
          </p:cNvPr>
          <p:cNvPicPr/>
          <p:nvPr/>
        </p:nvPicPr>
        <p:blipFill>
          <a:blip r:embed="rId4" cstate="print"/>
          <a:stretch>
            <a:fillRect/>
          </a:stretch>
        </p:blipFill>
        <p:spPr>
          <a:xfrm>
            <a:off x="143976" y="161799"/>
            <a:ext cx="774074" cy="311224"/>
          </a:xfrm>
          <a:prstGeom prst="rect">
            <a:avLst/>
          </a:prstGeom>
        </p:spPr>
      </p:pic>
      <p:pic>
        <p:nvPicPr>
          <p:cNvPr id="8" name="object 3">
            <a:extLst>
              <a:ext uri="{FF2B5EF4-FFF2-40B4-BE49-F238E27FC236}">
                <a16:creationId xmlns:a16="http://schemas.microsoft.com/office/drawing/2014/main" id="{6DB4A4FE-E8FC-414E-9159-03BFF88F7407}"/>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821" y="641758"/>
            <a:ext cx="3491865" cy="764312"/>
          </a:xfrm>
          <a:prstGeom prst="rect">
            <a:avLst/>
          </a:prstGeom>
        </p:spPr>
        <p:txBody>
          <a:bodyPr spcFirstLastPara="1" vert="horz" wrap="square" lIns="0" tIns="12700" rIns="0" bIns="0" rtlCol="0" anchor="ctr" anchorCtr="0">
            <a:spAutoFit/>
          </a:bodyPr>
          <a:lstStyle/>
          <a:p>
            <a:pPr marL="12700">
              <a:spcBef>
                <a:spcPts val="100"/>
              </a:spcBef>
            </a:pPr>
            <a:r>
              <a:rPr spc="-5" dirty="0"/>
              <a:t>Network</a:t>
            </a:r>
            <a:r>
              <a:rPr spc="-45" dirty="0"/>
              <a:t> </a:t>
            </a:r>
            <a:r>
              <a:rPr spc="-5" dirty="0"/>
              <a:t>Security</a:t>
            </a:r>
            <a:r>
              <a:rPr spc="-50" dirty="0"/>
              <a:t> </a:t>
            </a:r>
            <a:r>
              <a:rPr spc="-5" dirty="0"/>
              <a:t>Devices</a:t>
            </a:r>
          </a:p>
        </p:txBody>
      </p:sp>
      <p:sp>
        <p:nvSpPr>
          <p:cNvPr id="3" name="object 3"/>
          <p:cNvSpPr txBox="1"/>
          <p:nvPr/>
        </p:nvSpPr>
        <p:spPr>
          <a:xfrm>
            <a:off x="1688122" y="1728118"/>
            <a:ext cx="1175385" cy="289823"/>
          </a:xfrm>
          <a:prstGeom prst="rect">
            <a:avLst/>
          </a:prstGeom>
        </p:spPr>
        <p:txBody>
          <a:bodyPr vert="horz" wrap="square" lIns="0" tIns="12700" rIns="0" bIns="0" rtlCol="0">
            <a:spAutoFit/>
          </a:bodyPr>
          <a:lstStyle/>
          <a:p>
            <a:pPr marL="12700">
              <a:spcBef>
                <a:spcPts val="100"/>
              </a:spcBef>
            </a:pPr>
            <a:r>
              <a:rPr sz="1800" spc="-15" dirty="0">
                <a:solidFill>
                  <a:srgbClr val="595959"/>
                </a:solidFill>
                <a:latin typeface="Arial MT"/>
                <a:cs typeface="Arial MT"/>
              </a:rPr>
              <a:t>Web</a:t>
            </a:r>
            <a:r>
              <a:rPr sz="1800" spc="-80" dirty="0">
                <a:solidFill>
                  <a:srgbClr val="595959"/>
                </a:solidFill>
                <a:latin typeface="Arial MT"/>
                <a:cs typeface="Arial MT"/>
              </a:rPr>
              <a:t> </a:t>
            </a:r>
            <a:r>
              <a:rPr sz="1800" spc="-5" dirty="0">
                <a:solidFill>
                  <a:srgbClr val="595959"/>
                </a:solidFill>
                <a:latin typeface="Arial MT"/>
                <a:cs typeface="Arial MT"/>
              </a:rPr>
              <a:t>Filters</a:t>
            </a:r>
            <a:endParaRPr sz="1800">
              <a:latin typeface="Arial MT"/>
              <a:cs typeface="Arial MT"/>
            </a:endParaRPr>
          </a:p>
        </p:txBody>
      </p:sp>
      <p:sp>
        <p:nvSpPr>
          <p:cNvPr id="4" name="object 4"/>
          <p:cNvSpPr txBox="1"/>
          <p:nvPr/>
        </p:nvSpPr>
        <p:spPr>
          <a:xfrm>
            <a:off x="656569" y="2989273"/>
            <a:ext cx="3568065" cy="149085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15" dirty="0">
                <a:latin typeface="Arial MT"/>
                <a:cs typeface="Arial MT"/>
              </a:rPr>
              <a:t>Web</a:t>
            </a:r>
            <a:r>
              <a:rPr spc="-10" dirty="0">
                <a:latin typeface="Arial MT"/>
                <a:cs typeface="Arial MT"/>
              </a:rPr>
              <a:t> </a:t>
            </a:r>
            <a:r>
              <a:rPr spc="-5" dirty="0">
                <a:latin typeface="Arial MT"/>
                <a:cs typeface="Arial MT"/>
              </a:rPr>
              <a:t>filters are </a:t>
            </a:r>
            <a:r>
              <a:rPr dirty="0">
                <a:latin typeface="Arial MT"/>
                <a:cs typeface="Arial MT"/>
              </a:rPr>
              <a:t>solutions </a:t>
            </a:r>
            <a:r>
              <a:rPr spc="-5" dirty="0">
                <a:latin typeface="Arial MT"/>
                <a:cs typeface="Arial MT"/>
              </a:rPr>
              <a:t>that prevents </a:t>
            </a:r>
            <a:r>
              <a:rPr dirty="0">
                <a:latin typeface="Arial MT"/>
                <a:cs typeface="Arial MT"/>
              </a:rPr>
              <a:t> </a:t>
            </a:r>
            <a:r>
              <a:rPr spc="-5" dirty="0">
                <a:latin typeface="Arial MT"/>
                <a:cs typeface="Arial MT"/>
              </a:rPr>
              <a:t>user browser from loading </a:t>
            </a:r>
            <a:r>
              <a:rPr dirty="0">
                <a:latin typeface="Arial MT"/>
                <a:cs typeface="Arial MT"/>
              </a:rPr>
              <a:t>certain </a:t>
            </a:r>
            <a:r>
              <a:rPr spc="-5" dirty="0">
                <a:latin typeface="Arial MT"/>
                <a:cs typeface="Arial MT"/>
              </a:rPr>
              <a:t>pages </a:t>
            </a:r>
            <a:r>
              <a:rPr spc="-375" dirty="0">
                <a:latin typeface="Arial MT"/>
                <a:cs typeface="Arial MT"/>
              </a:rPr>
              <a:t> </a:t>
            </a:r>
            <a:r>
              <a:rPr spc="-5" dirty="0">
                <a:latin typeface="Arial MT"/>
                <a:cs typeface="Arial MT"/>
              </a:rPr>
              <a:t>from</a:t>
            </a:r>
            <a:r>
              <a:rPr spc="-10" dirty="0">
                <a:latin typeface="Arial MT"/>
                <a:cs typeface="Arial MT"/>
              </a:rPr>
              <a:t> </a:t>
            </a:r>
            <a:r>
              <a:rPr spc="-5" dirty="0">
                <a:latin typeface="Arial MT"/>
                <a:cs typeface="Arial MT"/>
              </a:rPr>
              <a:t>particular</a:t>
            </a:r>
            <a:r>
              <a:rPr spc="-10" dirty="0">
                <a:latin typeface="Arial MT"/>
                <a:cs typeface="Arial MT"/>
              </a:rPr>
              <a:t> </a:t>
            </a:r>
            <a:r>
              <a:rPr spc="-5" dirty="0">
                <a:latin typeface="Arial MT"/>
                <a:cs typeface="Arial MT"/>
              </a:rPr>
              <a:t>websites.</a:t>
            </a:r>
            <a:endParaRPr>
              <a:latin typeface="Arial MT"/>
              <a:cs typeface="Arial MT"/>
            </a:endParaRPr>
          </a:p>
          <a:p>
            <a:pPr marL="348606" marR="11430" indent="-336542" algn="just">
              <a:lnSpc>
                <a:spcPct val="116100"/>
              </a:lnSpc>
              <a:buChar char="●"/>
              <a:tabLst>
                <a:tab pos="349241" algn="l"/>
              </a:tabLst>
            </a:pPr>
            <a:r>
              <a:rPr spc="-5" dirty="0">
                <a:latin typeface="Arial MT"/>
                <a:cs typeface="Arial MT"/>
              </a:rPr>
              <a:t>There are </a:t>
            </a:r>
            <a:r>
              <a:rPr spc="-10" dirty="0">
                <a:latin typeface="Arial MT"/>
                <a:cs typeface="Arial MT"/>
              </a:rPr>
              <a:t>different </a:t>
            </a:r>
            <a:r>
              <a:rPr spc="-5" dirty="0">
                <a:latin typeface="Arial MT"/>
                <a:cs typeface="Arial MT"/>
              </a:rPr>
              <a:t>web filters designed </a:t>
            </a:r>
            <a:r>
              <a:rPr dirty="0">
                <a:latin typeface="Arial MT"/>
                <a:cs typeface="Arial MT"/>
              </a:rPr>
              <a:t> </a:t>
            </a:r>
            <a:r>
              <a:rPr spc="-5" dirty="0">
                <a:latin typeface="Arial MT"/>
                <a:cs typeface="Arial MT"/>
              </a:rPr>
              <a:t>for</a:t>
            </a:r>
            <a:r>
              <a:rPr dirty="0">
                <a:latin typeface="Arial MT"/>
                <a:cs typeface="Arial MT"/>
              </a:rPr>
              <a:t> </a:t>
            </a:r>
            <a:r>
              <a:rPr spc="-5" dirty="0">
                <a:latin typeface="Arial MT"/>
                <a:cs typeface="Arial MT"/>
              </a:rPr>
              <a:t>individual,</a:t>
            </a:r>
            <a:r>
              <a:rPr dirty="0">
                <a:latin typeface="Arial MT"/>
                <a:cs typeface="Arial MT"/>
              </a:rPr>
              <a:t> </a:t>
            </a:r>
            <a:r>
              <a:rPr spc="-20" dirty="0">
                <a:latin typeface="Arial MT"/>
                <a:cs typeface="Arial MT"/>
              </a:rPr>
              <a:t>family,</a:t>
            </a:r>
            <a:r>
              <a:rPr spc="-15" dirty="0">
                <a:latin typeface="Arial MT"/>
                <a:cs typeface="Arial MT"/>
              </a:rPr>
              <a:t> </a:t>
            </a:r>
            <a:r>
              <a:rPr spc="-5" dirty="0">
                <a:latin typeface="Arial MT"/>
                <a:cs typeface="Arial MT"/>
              </a:rPr>
              <a:t>institutional</a:t>
            </a:r>
            <a:r>
              <a:rPr dirty="0">
                <a:latin typeface="Arial MT"/>
                <a:cs typeface="Arial MT"/>
              </a:rPr>
              <a:t> </a:t>
            </a:r>
            <a:r>
              <a:rPr spc="-5" dirty="0">
                <a:latin typeface="Arial MT"/>
                <a:cs typeface="Arial MT"/>
              </a:rPr>
              <a:t>and </a:t>
            </a:r>
            <a:r>
              <a:rPr dirty="0">
                <a:latin typeface="Arial MT"/>
                <a:cs typeface="Arial MT"/>
              </a:rPr>
              <a:t> </a:t>
            </a:r>
            <a:r>
              <a:rPr spc="-5" dirty="0">
                <a:latin typeface="Arial MT"/>
                <a:cs typeface="Arial MT"/>
              </a:rPr>
              <a:t>enterprise</a:t>
            </a:r>
            <a:r>
              <a:rPr spc="-10" dirty="0">
                <a:latin typeface="Arial MT"/>
                <a:cs typeface="Arial MT"/>
              </a:rPr>
              <a:t> </a:t>
            </a:r>
            <a:r>
              <a:rPr spc="-5" dirty="0">
                <a:latin typeface="Arial MT"/>
                <a:cs typeface="Arial MT"/>
              </a:rPr>
              <a:t>use</a:t>
            </a:r>
            <a:endParaRPr>
              <a:latin typeface="Arial MT"/>
              <a:cs typeface="Arial MT"/>
            </a:endParaRPr>
          </a:p>
        </p:txBody>
      </p:sp>
      <p:sp>
        <p:nvSpPr>
          <p:cNvPr id="5" name="object 5"/>
          <p:cNvSpPr txBox="1"/>
          <p:nvPr/>
        </p:nvSpPr>
        <p:spPr>
          <a:xfrm>
            <a:off x="4645025" y="4841744"/>
            <a:ext cx="2520315"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https://cdome.comodo.com/images-new/home/web-filtering.png</a:t>
            </a:r>
            <a:endParaRPr sz="700">
              <a:latin typeface="Arial MT"/>
              <a:cs typeface="Arial MT"/>
            </a:endParaRPr>
          </a:p>
        </p:txBody>
      </p:sp>
      <p:pic>
        <p:nvPicPr>
          <p:cNvPr id="6" name="object 6"/>
          <p:cNvPicPr/>
          <p:nvPr/>
        </p:nvPicPr>
        <p:blipFill>
          <a:blip r:embed="rId2" cstate="print"/>
          <a:stretch>
            <a:fillRect/>
          </a:stretch>
        </p:blipFill>
        <p:spPr>
          <a:xfrm>
            <a:off x="4582634" y="718757"/>
            <a:ext cx="4561367" cy="3689031"/>
          </a:xfrm>
          <a:prstGeom prst="rect">
            <a:avLst/>
          </a:prstGeom>
        </p:spPr>
      </p:pic>
      <p:sp>
        <p:nvSpPr>
          <p:cNvPr id="7" name="object 7"/>
          <p:cNvSpPr txBox="1"/>
          <p:nvPr/>
        </p:nvSpPr>
        <p:spPr>
          <a:xfrm>
            <a:off x="3633257" y="4993361"/>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8" name="object 2">
            <a:extLst>
              <a:ext uri="{FF2B5EF4-FFF2-40B4-BE49-F238E27FC236}">
                <a16:creationId xmlns:a16="http://schemas.microsoft.com/office/drawing/2014/main" id="{B2923E54-BE26-4D54-8410-209BC334C90A}"/>
              </a:ext>
            </a:extLst>
          </p:cNvPr>
          <p:cNvPicPr/>
          <p:nvPr/>
        </p:nvPicPr>
        <p:blipFill>
          <a:blip r:embed="rId3"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5D8CDF8A-1723-46D1-A89D-C04703F13F80}"/>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821" y="641758"/>
            <a:ext cx="3491865" cy="764312"/>
          </a:xfrm>
          <a:prstGeom prst="rect">
            <a:avLst/>
          </a:prstGeom>
        </p:spPr>
        <p:txBody>
          <a:bodyPr spcFirstLastPara="1" vert="horz" wrap="square" lIns="0" tIns="12700" rIns="0" bIns="0" rtlCol="0" anchor="ctr" anchorCtr="0">
            <a:spAutoFit/>
          </a:bodyPr>
          <a:lstStyle/>
          <a:p>
            <a:pPr marL="12700">
              <a:spcBef>
                <a:spcPts val="100"/>
              </a:spcBef>
            </a:pPr>
            <a:r>
              <a:rPr spc="-5" dirty="0"/>
              <a:t>Network</a:t>
            </a:r>
            <a:r>
              <a:rPr spc="-45" dirty="0"/>
              <a:t> </a:t>
            </a:r>
            <a:r>
              <a:rPr spc="-5" dirty="0"/>
              <a:t>Security</a:t>
            </a:r>
            <a:r>
              <a:rPr spc="-50" dirty="0"/>
              <a:t> </a:t>
            </a:r>
            <a:r>
              <a:rPr spc="-5" dirty="0"/>
              <a:t>Devices</a:t>
            </a:r>
          </a:p>
        </p:txBody>
      </p:sp>
      <p:sp>
        <p:nvSpPr>
          <p:cNvPr id="3" name="object 3"/>
          <p:cNvSpPr txBox="1"/>
          <p:nvPr/>
        </p:nvSpPr>
        <p:spPr>
          <a:xfrm>
            <a:off x="656568" y="1728119"/>
            <a:ext cx="3569970" cy="2530757"/>
          </a:xfrm>
          <a:prstGeom prst="rect">
            <a:avLst/>
          </a:prstGeom>
        </p:spPr>
        <p:txBody>
          <a:bodyPr vert="horz" wrap="square" lIns="0" tIns="12700" rIns="0" bIns="0" rtlCol="0">
            <a:spAutoFit/>
          </a:bodyPr>
          <a:lstStyle/>
          <a:p>
            <a:pPr marL="959461">
              <a:spcBef>
                <a:spcPts val="100"/>
              </a:spcBef>
            </a:pPr>
            <a:r>
              <a:rPr sz="1800" spc="-5" dirty="0">
                <a:solidFill>
                  <a:srgbClr val="595959"/>
                </a:solidFill>
                <a:latin typeface="Arial MT"/>
                <a:cs typeface="Arial MT"/>
              </a:rPr>
              <a:t>Proxy</a:t>
            </a:r>
            <a:r>
              <a:rPr sz="1800" spc="-55" dirty="0">
                <a:solidFill>
                  <a:srgbClr val="595959"/>
                </a:solidFill>
                <a:latin typeface="Arial MT"/>
                <a:cs typeface="Arial MT"/>
              </a:rPr>
              <a:t> </a:t>
            </a:r>
            <a:r>
              <a:rPr sz="1800" spc="-5" dirty="0">
                <a:solidFill>
                  <a:srgbClr val="595959"/>
                </a:solidFill>
                <a:latin typeface="Arial MT"/>
                <a:cs typeface="Arial MT"/>
              </a:rPr>
              <a:t>Server</a:t>
            </a:r>
            <a:endParaRPr sz="1800">
              <a:latin typeface="Arial MT"/>
              <a:cs typeface="Arial MT"/>
            </a:endParaRPr>
          </a:p>
          <a:p>
            <a:pPr>
              <a:lnSpc>
                <a:spcPct val="100000"/>
              </a:lnSpc>
            </a:pPr>
            <a:endParaRPr sz="2000">
              <a:latin typeface="Arial MT"/>
              <a:cs typeface="Arial MT"/>
            </a:endParaRPr>
          </a:p>
          <a:p>
            <a:pPr marL="348606" marR="5080" indent="-336542" algn="just">
              <a:lnSpc>
                <a:spcPct val="116100"/>
              </a:lnSpc>
              <a:spcBef>
                <a:spcPts val="1570"/>
              </a:spcBef>
              <a:buChar char="●"/>
              <a:tabLst>
                <a:tab pos="349241" algn="l"/>
              </a:tabLst>
            </a:pPr>
            <a:r>
              <a:rPr spc="-5" dirty="0">
                <a:latin typeface="Arial MT"/>
                <a:cs typeface="Arial MT"/>
              </a:rPr>
              <a:t>Proxy</a:t>
            </a:r>
            <a:r>
              <a:rPr dirty="0">
                <a:latin typeface="Arial MT"/>
                <a:cs typeface="Arial MT"/>
              </a:rPr>
              <a:t> servers</a:t>
            </a:r>
            <a:r>
              <a:rPr spc="5" dirty="0">
                <a:latin typeface="Arial MT"/>
                <a:cs typeface="Arial MT"/>
              </a:rPr>
              <a:t> </a:t>
            </a:r>
            <a:r>
              <a:rPr spc="-5" dirty="0">
                <a:latin typeface="Arial MT"/>
                <a:cs typeface="Arial MT"/>
              </a:rPr>
              <a:t>act</a:t>
            </a:r>
            <a:r>
              <a:rPr dirty="0">
                <a:latin typeface="Arial MT"/>
                <a:cs typeface="Arial MT"/>
              </a:rPr>
              <a:t> </a:t>
            </a:r>
            <a:r>
              <a:rPr spc="-5" dirty="0">
                <a:latin typeface="Arial MT"/>
                <a:cs typeface="Arial MT"/>
              </a:rPr>
              <a:t>as</a:t>
            </a:r>
            <a:r>
              <a:rPr dirty="0">
                <a:latin typeface="Arial MT"/>
                <a:cs typeface="Arial MT"/>
              </a:rPr>
              <a:t> </a:t>
            </a:r>
            <a:r>
              <a:rPr spc="-5" dirty="0">
                <a:latin typeface="Arial MT"/>
                <a:cs typeface="Arial MT"/>
              </a:rPr>
              <a:t>negotiators</a:t>
            </a:r>
            <a:r>
              <a:rPr dirty="0">
                <a:latin typeface="Arial MT"/>
                <a:cs typeface="Arial MT"/>
              </a:rPr>
              <a:t> </a:t>
            </a:r>
            <a:r>
              <a:rPr spc="-5" dirty="0">
                <a:latin typeface="Arial MT"/>
                <a:cs typeface="Arial MT"/>
              </a:rPr>
              <a:t>for </a:t>
            </a:r>
            <a:r>
              <a:rPr dirty="0">
                <a:latin typeface="Arial MT"/>
                <a:cs typeface="Arial MT"/>
              </a:rPr>
              <a:t> requests</a:t>
            </a:r>
            <a:r>
              <a:rPr spc="5" dirty="0">
                <a:latin typeface="Arial MT"/>
                <a:cs typeface="Arial MT"/>
              </a:rPr>
              <a:t> </a:t>
            </a:r>
            <a:r>
              <a:rPr spc="-5" dirty="0">
                <a:latin typeface="Arial MT"/>
                <a:cs typeface="Arial MT"/>
              </a:rPr>
              <a:t>from</a:t>
            </a:r>
            <a:r>
              <a:rPr dirty="0">
                <a:latin typeface="Arial MT"/>
                <a:cs typeface="Arial MT"/>
              </a:rPr>
              <a:t> client</a:t>
            </a:r>
            <a:r>
              <a:rPr spc="5" dirty="0">
                <a:latin typeface="Arial MT"/>
                <a:cs typeface="Arial MT"/>
              </a:rPr>
              <a:t> </a:t>
            </a:r>
            <a:r>
              <a:rPr dirty="0">
                <a:latin typeface="Arial MT"/>
                <a:cs typeface="Arial MT"/>
              </a:rPr>
              <a:t>software</a:t>
            </a:r>
            <a:r>
              <a:rPr spc="5" dirty="0">
                <a:latin typeface="Arial MT"/>
                <a:cs typeface="Arial MT"/>
              </a:rPr>
              <a:t> </a:t>
            </a:r>
            <a:r>
              <a:rPr dirty="0">
                <a:latin typeface="Arial MT"/>
                <a:cs typeface="Arial MT"/>
              </a:rPr>
              <a:t>seeking </a:t>
            </a:r>
            <a:r>
              <a:rPr spc="5" dirty="0">
                <a:latin typeface="Arial MT"/>
                <a:cs typeface="Arial MT"/>
              </a:rPr>
              <a:t> </a:t>
            </a:r>
            <a:r>
              <a:rPr dirty="0">
                <a:latin typeface="Arial MT"/>
                <a:cs typeface="Arial MT"/>
              </a:rPr>
              <a:t>resources</a:t>
            </a:r>
            <a:r>
              <a:rPr spc="-10" dirty="0">
                <a:latin typeface="Arial MT"/>
                <a:cs typeface="Arial MT"/>
              </a:rPr>
              <a:t> </a:t>
            </a:r>
            <a:r>
              <a:rPr spc="-5" dirty="0">
                <a:latin typeface="Arial MT"/>
                <a:cs typeface="Arial MT"/>
              </a:rPr>
              <a:t>from</a:t>
            </a:r>
            <a:r>
              <a:rPr spc="-10" dirty="0">
                <a:latin typeface="Arial MT"/>
                <a:cs typeface="Arial MT"/>
              </a:rPr>
              <a:t> </a:t>
            </a:r>
            <a:r>
              <a:rPr spc="-5" dirty="0">
                <a:latin typeface="Arial MT"/>
                <a:cs typeface="Arial MT"/>
              </a:rPr>
              <a:t>other</a:t>
            </a:r>
            <a:r>
              <a:rPr spc="-10" dirty="0">
                <a:latin typeface="Arial MT"/>
                <a:cs typeface="Arial MT"/>
              </a:rPr>
              <a:t> </a:t>
            </a:r>
            <a:r>
              <a:rPr dirty="0">
                <a:latin typeface="Arial MT"/>
                <a:cs typeface="Arial MT"/>
              </a:rPr>
              <a:t>servers.</a:t>
            </a:r>
            <a:endParaRPr>
              <a:latin typeface="Arial MT"/>
              <a:cs typeface="Arial MT"/>
            </a:endParaRPr>
          </a:p>
          <a:p>
            <a:pPr marL="348606" marR="5080" indent="-336542" algn="just">
              <a:lnSpc>
                <a:spcPct val="116100"/>
              </a:lnSpc>
              <a:buChar char="●"/>
              <a:tabLst>
                <a:tab pos="349241" algn="l"/>
              </a:tabLst>
            </a:pPr>
            <a:r>
              <a:rPr dirty="0">
                <a:latin typeface="Arial MT"/>
                <a:cs typeface="Arial MT"/>
              </a:rPr>
              <a:t>A client</a:t>
            </a:r>
            <a:r>
              <a:rPr spc="5" dirty="0">
                <a:latin typeface="Arial MT"/>
                <a:cs typeface="Arial MT"/>
              </a:rPr>
              <a:t> </a:t>
            </a:r>
            <a:r>
              <a:rPr dirty="0">
                <a:latin typeface="Arial MT"/>
                <a:cs typeface="Arial MT"/>
              </a:rPr>
              <a:t>connects</a:t>
            </a:r>
            <a:r>
              <a:rPr spc="5" dirty="0">
                <a:latin typeface="Arial MT"/>
                <a:cs typeface="Arial MT"/>
              </a:rPr>
              <a:t> </a:t>
            </a:r>
            <a:r>
              <a:rPr spc="-5" dirty="0">
                <a:latin typeface="Arial MT"/>
                <a:cs typeface="Arial MT"/>
              </a:rPr>
              <a:t>to</a:t>
            </a:r>
            <a:r>
              <a:rPr dirty="0">
                <a:latin typeface="Arial MT"/>
                <a:cs typeface="Arial MT"/>
              </a:rPr>
              <a:t> </a:t>
            </a:r>
            <a:r>
              <a:rPr spc="-5" dirty="0">
                <a:latin typeface="Arial MT"/>
                <a:cs typeface="Arial MT"/>
              </a:rPr>
              <a:t>the</a:t>
            </a:r>
            <a:r>
              <a:rPr dirty="0">
                <a:latin typeface="Arial MT"/>
                <a:cs typeface="Arial MT"/>
              </a:rPr>
              <a:t> </a:t>
            </a:r>
            <a:r>
              <a:rPr spc="-5" dirty="0">
                <a:latin typeface="Arial MT"/>
                <a:cs typeface="Arial MT"/>
              </a:rPr>
              <a:t>proxy</a:t>
            </a:r>
            <a:r>
              <a:rPr dirty="0">
                <a:latin typeface="Arial MT"/>
                <a:cs typeface="Arial MT"/>
              </a:rPr>
              <a:t> </a:t>
            </a:r>
            <a:r>
              <a:rPr spc="-15" dirty="0">
                <a:latin typeface="Arial MT"/>
                <a:cs typeface="Arial MT"/>
              </a:rPr>
              <a:t>server, </a:t>
            </a:r>
            <a:r>
              <a:rPr spc="-10" dirty="0">
                <a:latin typeface="Arial MT"/>
                <a:cs typeface="Arial MT"/>
              </a:rPr>
              <a:t> </a:t>
            </a:r>
            <a:r>
              <a:rPr dirty="0">
                <a:latin typeface="Arial MT"/>
                <a:cs typeface="Arial MT"/>
              </a:rPr>
              <a:t>requesting some service (for </a:t>
            </a:r>
            <a:r>
              <a:rPr spc="-5" dirty="0">
                <a:latin typeface="Arial MT"/>
                <a:cs typeface="Arial MT"/>
              </a:rPr>
              <a:t>example, </a:t>
            </a:r>
            <a:r>
              <a:rPr dirty="0">
                <a:latin typeface="Arial MT"/>
                <a:cs typeface="Arial MT"/>
              </a:rPr>
              <a:t>a </a:t>
            </a:r>
            <a:r>
              <a:rPr spc="-375" dirty="0">
                <a:latin typeface="Arial MT"/>
                <a:cs typeface="Arial MT"/>
              </a:rPr>
              <a:t> </a:t>
            </a:r>
            <a:r>
              <a:rPr spc="-5" dirty="0">
                <a:latin typeface="Arial MT"/>
                <a:cs typeface="Arial MT"/>
              </a:rPr>
              <a:t>website); the proxy </a:t>
            </a:r>
            <a:r>
              <a:rPr dirty="0">
                <a:latin typeface="Arial MT"/>
                <a:cs typeface="Arial MT"/>
              </a:rPr>
              <a:t>server </a:t>
            </a:r>
            <a:r>
              <a:rPr spc="-5" dirty="0">
                <a:latin typeface="Arial MT"/>
                <a:cs typeface="Arial MT"/>
              </a:rPr>
              <a:t>evaluates the </a:t>
            </a:r>
            <a:r>
              <a:rPr dirty="0">
                <a:latin typeface="Arial MT"/>
                <a:cs typeface="Arial MT"/>
              </a:rPr>
              <a:t> request</a:t>
            </a:r>
            <a:r>
              <a:rPr spc="-15" dirty="0">
                <a:latin typeface="Arial MT"/>
                <a:cs typeface="Arial MT"/>
              </a:rPr>
              <a:t> </a:t>
            </a:r>
            <a:r>
              <a:rPr spc="-5" dirty="0">
                <a:latin typeface="Arial MT"/>
                <a:cs typeface="Arial MT"/>
              </a:rPr>
              <a:t>and</a:t>
            </a:r>
            <a:r>
              <a:rPr spc="-10" dirty="0">
                <a:latin typeface="Arial MT"/>
                <a:cs typeface="Arial MT"/>
              </a:rPr>
              <a:t> </a:t>
            </a:r>
            <a:r>
              <a:rPr spc="-5" dirty="0">
                <a:latin typeface="Arial MT"/>
                <a:cs typeface="Arial MT"/>
              </a:rPr>
              <a:t>then</a:t>
            </a:r>
            <a:r>
              <a:rPr spc="-10" dirty="0">
                <a:latin typeface="Arial MT"/>
                <a:cs typeface="Arial MT"/>
              </a:rPr>
              <a:t> </a:t>
            </a:r>
            <a:r>
              <a:rPr spc="-5" dirty="0">
                <a:latin typeface="Arial MT"/>
                <a:cs typeface="Arial MT"/>
              </a:rPr>
              <a:t>allows</a:t>
            </a:r>
            <a:r>
              <a:rPr spc="-10" dirty="0">
                <a:latin typeface="Arial MT"/>
                <a:cs typeface="Arial MT"/>
              </a:rPr>
              <a:t> </a:t>
            </a:r>
            <a:r>
              <a:rPr spc="-5" dirty="0">
                <a:latin typeface="Arial MT"/>
                <a:cs typeface="Arial MT"/>
              </a:rPr>
              <a:t>or</a:t>
            </a:r>
            <a:r>
              <a:rPr spc="-10" dirty="0">
                <a:latin typeface="Arial MT"/>
                <a:cs typeface="Arial MT"/>
              </a:rPr>
              <a:t> </a:t>
            </a:r>
            <a:r>
              <a:rPr spc="-5" dirty="0">
                <a:latin typeface="Arial MT"/>
                <a:cs typeface="Arial MT"/>
              </a:rPr>
              <a:t>denies</a:t>
            </a:r>
            <a:r>
              <a:rPr spc="-10" dirty="0">
                <a:latin typeface="Arial MT"/>
                <a:cs typeface="Arial MT"/>
              </a:rPr>
              <a:t> </a:t>
            </a:r>
            <a:r>
              <a:rPr spc="-5" dirty="0">
                <a:latin typeface="Arial MT"/>
                <a:cs typeface="Arial MT"/>
              </a:rPr>
              <a:t>it.</a:t>
            </a:r>
            <a:endParaRPr>
              <a:latin typeface="Arial MT"/>
              <a:cs typeface="Arial MT"/>
            </a:endParaRPr>
          </a:p>
        </p:txBody>
      </p:sp>
      <p:sp>
        <p:nvSpPr>
          <p:cNvPr id="4" name="object 4"/>
          <p:cNvSpPr txBox="1"/>
          <p:nvPr/>
        </p:nvSpPr>
        <p:spPr>
          <a:xfrm>
            <a:off x="3173467" y="4227524"/>
            <a:ext cx="1052195" cy="491096"/>
          </a:xfrm>
          <a:prstGeom prst="rect">
            <a:avLst/>
          </a:prstGeom>
        </p:spPr>
        <p:txBody>
          <a:bodyPr vert="horz" wrap="square" lIns="0" tIns="12700" rIns="0" bIns="0" rtlCol="0">
            <a:spAutoFit/>
          </a:bodyPr>
          <a:lstStyle/>
          <a:p>
            <a:pPr marL="12700" marR="5080" indent="16510">
              <a:lnSpc>
                <a:spcPct val="116100"/>
              </a:lnSpc>
              <a:spcBef>
                <a:spcPts val="100"/>
              </a:spcBef>
              <a:tabLst>
                <a:tab pos="734042" algn="l"/>
                <a:tab pos="781666" algn="l"/>
              </a:tabLst>
            </a:pPr>
            <a:r>
              <a:rPr dirty="0">
                <a:latin typeface="Arial MT"/>
                <a:cs typeface="Arial MT"/>
              </a:rPr>
              <a:t>servers		</a:t>
            </a:r>
            <a:r>
              <a:rPr spc="-5" dirty="0">
                <a:latin typeface="Arial MT"/>
                <a:cs typeface="Arial MT"/>
              </a:rPr>
              <a:t>are  filterin</a:t>
            </a:r>
            <a:r>
              <a:rPr dirty="0">
                <a:latin typeface="Arial MT"/>
                <a:cs typeface="Arial MT"/>
              </a:rPr>
              <a:t>g	</a:t>
            </a:r>
            <a:r>
              <a:rPr spc="-5" dirty="0">
                <a:latin typeface="Arial MT"/>
                <a:cs typeface="Arial MT"/>
              </a:rPr>
              <a:t>and</a:t>
            </a:r>
            <a:endParaRPr>
              <a:latin typeface="Arial MT"/>
              <a:cs typeface="Arial MT"/>
            </a:endParaRPr>
          </a:p>
        </p:txBody>
      </p:sp>
      <p:sp>
        <p:nvSpPr>
          <p:cNvPr id="5" name="object 5"/>
          <p:cNvSpPr txBox="1"/>
          <p:nvPr/>
        </p:nvSpPr>
        <p:spPr>
          <a:xfrm>
            <a:off x="656568" y="4227523"/>
            <a:ext cx="2435860" cy="74103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In</a:t>
            </a:r>
            <a:r>
              <a:rPr dirty="0">
                <a:latin typeface="Arial MT"/>
                <a:cs typeface="Arial MT"/>
              </a:rPr>
              <a:t> </a:t>
            </a:r>
            <a:r>
              <a:rPr spc="-5" dirty="0">
                <a:latin typeface="Arial MT"/>
                <a:cs typeface="Arial MT"/>
              </a:rPr>
              <a:t>organizations,</a:t>
            </a:r>
            <a:r>
              <a:rPr dirty="0">
                <a:latin typeface="Arial MT"/>
                <a:cs typeface="Arial MT"/>
              </a:rPr>
              <a:t> </a:t>
            </a:r>
            <a:r>
              <a:rPr spc="-5" dirty="0">
                <a:latin typeface="Arial MT"/>
                <a:cs typeface="Arial MT"/>
              </a:rPr>
              <a:t>proxy </a:t>
            </a:r>
            <a:r>
              <a:rPr dirty="0">
                <a:latin typeface="Arial MT"/>
                <a:cs typeface="Arial MT"/>
              </a:rPr>
              <a:t> </a:t>
            </a:r>
            <a:r>
              <a:rPr spc="-5" dirty="0">
                <a:latin typeface="Arial MT"/>
                <a:cs typeface="Arial MT"/>
              </a:rPr>
              <a:t>usually</a:t>
            </a:r>
            <a:r>
              <a:rPr dirty="0">
                <a:latin typeface="Arial MT"/>
                <a:cs typeface="Arial MT"/>
              </a:rPr>
              <a:t> </a:t>
            </a:r>
            <a:r>
              <a:rPr spc="-5" dirty="0">
                <a:latin typeface="Arial MT"/>
                <a:cs typeface="Arial MT"/>
              </a:rPr>
              <a:t>used</a:t>
            </a:r>
            <a:r>
              <a:rPr dirty="0">
                <a:latin typeface="Arial MT"/>
                <a:cs typeface="Arial MT"/>
              </a:rPr>
              <a:t> </a:t>
            </a:r>
            <a:r>
              <a:rPr spc="-5" dirty="0">
                <a:latin typeface="Arial MT"/>
                <a:cs typeface="Arial MT"/>
              </a:rPr>
              <a:t>for</a:t>
            </a:r>
            <a:r>
              <a:rPr dirty="0">
                <a:latin typeface="Arial MT"/>
                <a:cs typeface="Arial MT"/>
              </a:rPr>
              <a:t> </a:t>
            </a:r>
            <a:r>
              <a:rPr spc="-10" dirty="0">
                <a:latin typeface="Arial MT"/>
                <a:cs typeface="Arial MT"/>
              </a:rPr>
              <a:t>traffic </a:t>
            </a:r>
            <a:r>
              <a:rPr spc="-5" dirty="0">
                <a:latin typeface="Arial MT"/>
                <a:cs typeface="Arial MT"/>
              </a:rPr>
              <a:t> performance</a:t>
            </a:r>
            <a:r>
              <a:rPr spc="-80" dirty="0">
                <a:latin typeface="Arial MT"/>
                <a:cs typeface="Arial MT"/>
              </a:rPr>
              <a:t> </a:t>
            </a:r>
            <a:r>
              <a:rPr spc="-5" dirty="0">
                <a:latin typeface="Arial MT"/>
                <a:cs typeface="Arial MT"/>
              </a:rPr>
              <a:t>improvement</a:t>
            </a:r>
            <a:endParaRPr>
              <a:latin typeface="Arial MT"/>
              <a:cs typeface="Arial MT"/>
            </a:endParaRPr>
          </a:p>
        </p:txBody>
      </p:sp>
      <p:sp>
        <p:nvSpPr>
          <p:cNvPr id="6" name="object 6"/>
          <p:cNvSpPr txBox="1"/>
          <p:nvPr/>
        </p:nvSpPr>
        <p:spPr>
          <a:xfrm>
            <a:off x="4645026" y="4841744"/>
            <a:ext cx="425450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https://s3.amazonaws.com/lintel-blogs-static-files/wp-content/uploads/2019/12/24050525/word-image-3.png</a:t>
            </a:r>
            <a:endParaRPr sz="700">
              <a:latin typeface="Arial MT"/>
              <a:cs typeface="Arial MT"/>
            </a:endParaRPr>
          </a:p>
        </p:txBody>
      </p:sp>
      <p:pic>
        <p:nvPicPr>
          <p:cNvPr id="7" name="object 7"/>
          <p:cNvPicPr/>
          <p:nvPr/>
        </p:nvPicPr>
        <p:blipFill>
          <a:blip r:embed="rId2" cstate="print"/>
          <a:stretch>
            <a:fillRect/>
          </a:stretch>
        </p:blipFill>
        <p:spPr>
          <a:xfrm>
            <a:off x="4586752" y="1095377"/>
            <a:ext cx="4557246" cy="2889817"/>
          </a:xfrm>
          <a:prstGeom prst="rect">
            <a:avLst/>
          </a:prstGeom>
        </p:spPr>
      </p:pic>
      <p:sp>
        <p:nvSpPr>
          <p:cNvPr id="8" name="object 8"/>
          <p:cNvSpPr txBox="1"/>
          <p:nvPr/>
        </p:nvSpPr>
        <p:spPr>
          <a:xfrm>
            <a:off x="3633257" y="4993361"/>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9" name="object 2">
            <a:extLst>
              <a:ext uri="{FF2B5EF4-FFF2-40B4-BE49-F238E27FC236}">
                <a16:creationId xmlns:a16="http://schemas.microsoft.com/office/drawing/2014/main" id="{B8AFA833-2C5D-40E3-B835-C552130A5570}"/>
              </a:ext>
            </a:extLst>
          </p:cNvPr>
          <p:cNvPicPr/>
          <p:nvPr/>
        </p:nvPicPr>
        <p:blipFill>
          <a:blip r:embed="rId3" cstate="print"/>
          <a:stretch>
            <a:fillRect/>
          </a:stretch>
        </p:blipFill>
        <p:spPr>
          <a:xfrm>
            <a:off x="143976" y="161799"/>
            <a:ext cx="774074" cy="311224"/>
          </a:xfrm>
          <a:prstGeom prst="rect">
            <a:avLst/>
          </a:prstGeom>
        </p:spPr>
      </p:pic>
      <p:pic>
        <p:nvPicPr>
          <p:cNvPr id="10" name="object 3">
            <a:extLst>
              <a:ext uri="{FF2B5EF4-FFF2-40B4-BE49-F238E27FC236}">
                <a16:creationId xmlns:a16="http://schemas.microsoft.com/office/drawing/2014/main" id="{E17DAA7B-6BC1-4722-A5BE-3859AA4A084B}"/>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821" y="641758"/>
            <a:ext cx="3491865" cy="764312"/>
          </a:xfrm>
          <a:prstGeom prst="rect">
            <a:avLst/>
          </a:prstGeom>
        </p:spPr>
        <p:txBody>
          <a:bodyPr spcFirstLastPara="1" vert="horz" wrap="square" lIns="0" tIns="12700" rIns="0" bIns="0" rtlCol="0" anchor="ctr" anchorCtr="0">
            <a:spAutoFit/>
          </a:bodyPr>
          <a:lstStyle/>
          <a:p>
            <a:pPr marL="12700">
              <a:spcBef>
                <a:spcPts val="100"/>
              </a:spcBef>
            </a:pPr>
            <a:r>
              <a:rPr spc="-5" dirty="0"/>
              <a:t>Network</a:t>
            </a:r>
            <a:r>
              <a:rPr spc="-45" dirty="0"/>
              <a:t> </a:t>
            </a:r>
            <a:r>
              <a:rPr spc="-5" dirty="0"/>
              <a:t>Security</a:t>
            </a:r>
            <a:r>
              <a:rPr spc="-50" dirty="0"/>
              <a:t> </a:t>
            </a:r>
            <a:r>
              <a:rPr spc="-5" dirty="0"/>
              <a:t>Devices</a:t>
            </a:r>
          </a:p>
        </p:txBody>
      </p:sp>
      <p:sp>
        <p:nvSpPr>
          <p:cNvPr id="3" name="object 3"/>
          <p:cNvSpPr txBox="1"/>
          <p:nvPr/>
        </p:nvSpPr>
        <p:spPr>
          <a:xfrm>
            <a:off x="1285784" y="1728118"/>
            <a:ext cx="1977389"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Anti-DDoS</a:t>
            </a:r>
            <a:r>
              <a:rPr sz="1800" spc="-85" dirty="0">
                <a:solidFill>
                  <a:srgbClr val="595959"/>
                </a:solidFill>
                <a:latin typeface="Arial MT"/>
                <a:cs typeface="Arial MT"/>
              </a:rPr>
              <a:t> </a:t>
            </a:r>
            <a:r>
              <a:rPr sz="1800" spc="-5" dirty="0">
                <a:solidFill>
                  <a:srgbClr val="595959"/>
                </a:solidFill>
                <a:latin typeface="Arial MT"/>
                <a:cs typeface="Arial MT"/>
              </a:rPr>
              <a:t>Devices</a:t>
            </a:r>
            <a:endParaRPr sz="1800">
              <a:latin typeface="Arial MT"/>
              <a:cs typeface="Arial MT"/>
            </a:endParaRPr>
          </a:p>
        </p:txBody>
      </p:sp>
      <p:sp>
        <p:nvSpPr>
          <p:cNvPr id="4" name="object 4"/>
          <p:cNvSpPr txBox="1"/>
          <p:nvPr/>
        </p:nvSpPr>
        <p:spPr>
          <a:xfrm>
            <a:off x="656569" y="3236924"/>
            <a:ext cx="3568700" cy="99097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Anti-DDoS</a:t>
            </a:r>
            <a:r>
              <a:rPr dirty="0">
                <a:latin typeface="Arial MT"/>
                <a:cs typeface="Arial MT"/>
              </a:rPr>
              <a:t> </a:t>
            </a:r>
            <a:r>
              <a:rPr spc="-5" dirty="0">
                <a:latin typeface="Arial MT"/>
                <a:cs typeface="Arial MT"/>
              </a:rPr>
              <a:t>devices</a:t>
            </a:r>
            <a:r>
              <a:rPr dirty="0">
                <a:latin typeface="Arial MT"/>
                <a:cs typeface="Arial MT"/>
              </a:rPr>
              <a:t> </a:t>
            </a:r>
            <a:r>
              <a:rPr spc="-5" dirty="0">
                <a:latin typeface="Arial MT"/>
                <a:cs typeface="Arial MT"/>
              </a:rPr>
              <a:t>detect</a:t>
            </a:r>
            <a:r>
              <a:rPr dirty="0">
                <a:latin typeface="Arial MT"/>
                <a:cs typeface="Arial MT"/>
              </a:rPr>
              <a:t> </a:t>
            </a:r>
            <a:r>
              <a:rPr spc="-5" dirty="0">
                <a:latin typeface="Arial MT"/>
                <a:cs typeface="Arial MT"/>
              </a:rPr>
              <a:t>distributed </a:t>
            </a:r>
            <a:r>
              <a:rPr spc="-375" dirty="0">
                <a:latin typeface="Arial MT"/>
                <a:cs typeface="Arial MT"/>
              </a:rPr>
              <a:t> </a:t>
            </a:r>
            <a:r>
              <a:rPr spc="-5" dirty="0">
                <a:latin typeface="Arial MT"/>
                <a:cs typeface="Arial MT"/>
              </a:rPr>
              <a:t>denial of </a:t>
            </a:r>
            <a:r>
              <a:rPr dirty="0">
                <a:latin typeface="Arial MT"/>
                <a:cs typeface="Arial MT"/>
              </a:rPr>
              <a:t>service (DDoS) </a:t>
            </a:r>
            <a:r>
              <a:rPr spc="-5" dirty="0">
                <a:latin typeface="Arial MT"/>
                <a:cs typeface="Arial MT"/>
              </a:rPr>
              <a:t>attacks in their </a:t>
            </a:r>
            <a:r>
              <a:rPr dirty="0">
                <a:latin typeface="Arial MT"/>
                <a:cs typeface="Arial MT"/>
              </a:rPr>
              <a:t> </a:t>
            </a:r>
            <a:r>
              <a:rPr spc="-5" dirty="0">
                <a:latin typeface="Arial MT"/>
                <a:cs typeface="Arial MT"/>
              </a:rPr>
              <a:t>early </a:t>
            </a:r>
            <a:r>
              <a:rPr dirty="0">
                <a:latin typeface="Arial MT"/>
                <a:cs typeface="Arial MT"/>
              </a:rPr>
              <a:t>stages, </a:t>
            </a:r>
            <a:r>
              <a:rPr spc="-5" dirty="0">
                <a:latin typeface="Arial MT"/>
                <a:cs typeface="Arial MT"/>
              </a:rPr>
              <a:t>absorb the </a:t>
            </a:r>
            <a:r>
              <a:rPr dirty="0">
                <a:latin typeface="Arial MT"/>
                <a:cs typeface="Arial MT"/>
              </a:rPr>
              <a:t>volume </a:t>
            </a:r>
            <a:r>
              <a:rPr spc="-5" dirty="0">
                <a:latin typeface="Arial MT"/>
                <a:cs typeface="Arial MT"/>
              </a:rPr>
              <a:t>of </a:t>
            </a:r>
            <a:r>
              <a:rPr spc="-10" dirty="0">
                <a:latin typeface="Arial MT"/>
                <a:cs typeface="Arial MT"/>
              </a:rPr>
              <a:t>traffic </a:t>
            </a:r>
            <a:r>
              <a:rPr spc="-375" dirty="0">
                <a:latin typeface="Arial MT"/>
                <a:cs typeface="Arial MT"/>
              </a:rPr>
              <a:t> </a:t>
            </a:r>
            <a:r>
              <a:rPr spc="-5" dirty="0">
                <a:latin typeface="Arial MT"/>
                <a:cs typeface="Arial MT"/>
              </a:rPr>
              <a:t>and</a:t>
            </a:r>
            <a:r>
              <a:rPr spc="-15" dirty="0">
                <a:latin typeface="Arial MT"/>
                <a:cs typeface="Arial MT"/>
              </a:rPr>
              <a:t> </a:t>
            </a:r>
            <a:r>
              <a:rPr spc="-5" dirty="0">
                <a:latin typeface="Arial MT"/>
                <a:cs typeface="Arial MT"/>
              </a:rPr>
              <a:t>identify</a:t>
            </a:r>
            <a:r>
              <a:rPr spc="-10" dirty="0">
                <a:latin typeface="Arial MT"/>
                <a:cs typeface="Arial MT"/>
              </a:rPr>
              <a:t> </a:t>
            </a:r>
            <a:r>
              <a:rPr spc="-5" dirty="0">
                <a:latin typeface="Arial MT"/>
                <a:cs typeface="Arial MT"/>
              </a:rPr>
              <a:t>the</a:t>
            </a:r>
            <a:r>
              <a:rPr spc="-10" dirty="0">
                <a:latin typeface="Arial MT"/>
                <a:cs typeface="Arial MT"/>
              </a:rPr>
              <a:t> </a:t>
            </a:r>
            <a:r>
              <a:rPr dirty="0">
                <a:latin typeface="Arial MT"/>
                <a:cs typeface="Arial MT"/>
              </a:rPr>
              <a:t>source</a:t>
            </a:r>
            <a:r>
              <a:rPr spc="-10" dirty="0">
                <a:latin typeface="Arial MT"/>
                <a:cs typeface="Arial MT"/>
              </a:rPr>
              <a:t> </a:t>
            </a:r>
            <a:r>
              <a:rPr spc="-5" dirty="0">
                <a:latin typeface="Arial MT"/>
                <a:cs typeface="Arial MT"/>
              </a:rPr>
              <a:t>of</a:t>
            </a:r>
            <a:r>
              <a:rPr spc="-10" dirty="0">
                <a:latin typeface="Arial MT"/>
                <a:cs typeface="Arial MT"/>
              </a:rPr>
              <a:t> </a:t>
            </a:r>
            <a:r>
              <a:rPr spc="-5" dirty="0">
                <a:latin typeface="Arial MT"/>
                <a:cs typeface="Arial MT"/>
              </a:rPr>
              <a:t>the</a:t>
            </a:r>
            <a:r>
              <a:rPr spc="-10" dirty="0">
                <a:latin typeface="Arial MT"/>
                <a:cs typeface="Arial MT"/>
              </a:rPr>
              <a:t> </a:t>
            </a:r>
            <a:r>
              <a:rPr spc="-5" dirty="0">
                <a:latin typeface="Arial MT"/>
                <a:cs typeface="Arial MT"/>
              </a:rPr>
              <a:t>attack.</a:t>
            </a:r>
            <a:endParaRPr>
              <a:latin typeface="Arial MT"/>
              <a:cs typeface="Arial MT"/>
            </a:endParaRPr>
          </a:p>
        </p:txBody>
      </p:sp>
      <p:sp>
        <p:nvSpPr>
          <p:cNvPr id="5" name="object 5"/>
          <p:cNvSpPr txBox="1"/>
          <p:nvPr/>
        </p:nvSpPr>
        <p:spPr>
          <a:xfrm>
            <a:off x="4645025" y="4841744"/>
            <a:ext cx="3509010" cy="120546"/>
          </a:xfrm>
          <a:prstGeom prst="rect">
            <a:avLst/>
          </a:prstGeom>
        </p:spPr>
        <p:txBody>
          <a:bodyPr vert="horz" wrap="square" lIns="0" tIns="12700" rIns="0" bIns="0" rtlCol="0">
            <a:spAutoFit/>
          </a:bodyPr>
          <a:lstStyle/>
          <a:p>
            <a:pPr marL="12700">
              <a:spcBef>
                <a:spcPts val="100"/>
              </a:spcBef>
            </a:pPr>
            <a:r>
              <a:rPr sz="700" spc="-10" dirty="0">
                <a:solidFill>
                  <a:srgbClr val="595959"/>
                </a:solidFill>
                <a:latin typeface="Arial MT"/>
                <a:cs typeface="Arial MT"/>
                <a:hlinkClick r:id="rId2"/>
              </a:rPr>
              <a:t>https://www.accuwebhosting.com/blog/wp-content/uploads/2017/10/anti-ddos-attacks.jpg</a:t>
            </a:r>
            <a:endParaRPr sz="700">
              <a:latin typeface="Arial MT"/>
              <a:cs typeface="Arial MT"/>
            </a:endParaRPr>
          </a:p>
        </p:txBody>
      </p:sp>
      <p:pic>
        <p:nvPicPr>
          <p:cNvPr id="6" name="object 6"/>
          <p:cNvPicPr/>
          <p:nvPr/>
        </p:nvPicPr>
        <p:blipFill>
          <a:blip r:embed="rId3" cstate="print"/>
          <a:stretch>
            <a:fillRect/>
          </a:stretch>
        </p:blipFill>
        <p:spPr>
          <a:xfrm>
            <a:off x="4582634" y="1354900"/>
            <a:ext cx="4561367" cy="2280683"/>
          </a:xfrm>
          <a:prstGeom prst="rect">
            <a:avLst/>
          </a:prstGeom>
        </p:spPr>
      </p:pic>
      <p:sp>
        <p:nvSpPr>
          <p:cNvPr id="7" name="object 7"/>
          <p:cNvSpPr txBox="1"/>
          <p:nvPr/>
        </p:nvSpPr>
        <p:spPr>
          <a:xfrm>
            <a:off x="3633257" y="4993361"/>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8" name="object 2">
            <a:extLst>
              <a:ext uri="{FF2B5EF4-FFF2-40B4-BE49-F238E27FC236}">
                <a16:creationId xmlns:a16="http://schemas.microsoft.com/office/drawing/2014/main" id="{16C9C3ED-5959-4AD1-A9FF-772584FD57A3}"/>
              </a:ext>
            </a:extLst>
          </p:cNvPr>
          <p:cNvPicPr/>
          <p:nvPr/>
        </p:nvPicPr>
        <p:blipFill>
          <a:blip r:embed="rId4"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B1171545-9A2C-486C-A474-A25034083BAF}"/>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7" y="4983737"/>
            <a:ext cx="1875155" cy="135935"/>
          </a:xfrm>
          <a:prstGeom prst="rect">
            <a:avLst/>
          </a:prstGeom>
        </p:spPr>
        <p:txBody>
          <a:bodyPr vert="horz" wrap="square" lIns="0" tIns="12700" rIns="0" bIns="0" rtlCol="0">
            <a:spAutoFit/>
          </a:bodyPr>
          <a:lstStyle/>
          <a:p>
            <a:pPr marL="12700">
              <a:spcBef>
                <a:spcPts val="10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527821" y="641758"/>
            <a:ext cx="3491865" cy="764312"/>
          </a:xfrm>
          <a:prstGeom prst="rect">
            <a:avLst/>
          </a:prstGeom>
        </p:spPr>
        <p:txBody>
          <a:bodyPr spcFirstLastPara="1" vert="horz" wrap="square" lIns="0" tIns="12700" rIns="0" bIns="0" rtlCol="0" anchor="ctr" anchorCtr="0">
            <a:spAutoFit/>
          </a:bodyPr>
          <a:lstStyle/>
          <a:p>
            <a:pPr marL="12700">
              <a:spcBef>
                <a:spcPts val="100"/>
              </a:spcBef>
            </a:pPr>
            <a:r>
              <a:rPr spc="-5" dirty="0"/>
              <a:t>Network</a:t>
            </a:r>
            <a:r>
              <a:rPr spc="-45" dirty="0"/>
              <a:t> </a:t>
            </a:r>
            <a:r>
              <a:rPr spc="-5" dirty="0"/>
              <a:t>Security</a:t>
            </a:r>
            <a:r>
              <a:rPr spc="-50" dirty="0"/>
              <a:t> </a:t>
            </a:r>
            <a:r>
              <a:rPr spc="-5" dirty="0"/>
              <a:t>Devices</a:t>
            </a:r>
          </a:p>
        </p:txBody>
      </p:sp>
      <p:sp>
        <p:nvSpPr>
          <p:cNvPr id="4" name="object 4"/>
          <p:cNvSpPr txBox="1"/>
          <p:nvPr/>
        </p:nvSpPr>
        <p:spPr>
          <a:xfrm>
            <a:off x="1469679" y="1728118"/>
            <a:ext cx="161163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Load</a:t>
            </a:r>
            <a:r>
              <a:rPr sz="1800" spc="-80" dirty="0">
                <a:solidFill>
                  <a:srgbClr val="595959"/>
                </a:solidFill>
                <a:latin typeface="Arial MT"/>
                <a:cs typeface="Arial MT"/>
              </a:rPr>
              <a:t> </a:t>
            </a:r>
            <a:r>
              <a:rPr sz="1800" spc="-5" dirty="0">
                <a:solidFill>
                  <a:srgbClr val="595959"/>
                </a:solidFill>
                <a:latin typeface="Arial MT"/>
                <a:cs typeface="Arial MT"/>
              </a:rPr>
              <a:t>Balancers</a:t>
            </a:r>
            <a:endParaRPr sz="1800">
              <a:latin typeface="Arial MT"/>
              <a:cs typeface="Arial MT"/>
            </a:endParaRPr>
          </a:p>
        </p:txBody>
      </p:sp>
      <p:sp>
        <p:nvSpPr>
          <p:cNvPr id="5" name="object 5"/>
          <p:cNvSpPr txBox="1"/>
          <p:nvPr/>
        </p:nvSpPr>
        <p:spPr>
          <a:xfrm>
            <a:off x="656569" y="2989273"/>
            <a:ext cx="3569335" cy="149085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Load balancers are physical units that </a:t>
            </a:r>
            <a:r>
              <a:rPr dirty="0">
                <a:latin typeface="Arial MT"/>
                <a:cs typeface="Arial MT"/>
              </a:rPr>
              <a:t> </a:t>
            </a:r>
            <a:r>
              <a:rPr spc="-5" dirty="0">
                <a:latin typeface="Arial MT"/>
                <a:cs typeface="Arial MT"/>
              </a:rPr>
              <a:t>direct</a:t>
            </a:r>
            <a:r>
              <a:rPr spc="114" dirty="0">
                <a:latin typeface="Arial MT"/>
                <a:cs typeface="Arial MT"/>
              </a:rPr>
              <a:t> </a:t>
            </a:r>
            <a:r>
              <a:rPr dirty="0">
                <a:latin typeface="Arial MT"/>
                <a:cs typeface="Arial MT"/>
              </a:rPr>
              <a:t>computers</a:t>
            </a:r>
            <a:r>
              <a:rPr spc="120" dirty="0">
                <a:latin typeface="Arial MT"/>
                <a:cs typeface="Arial MT"/>
              </a:rPr>
              <a:t> </a:t>
            </a:r>
            <a:r>
              <a:rPr spc="-5" dirty="0">
                <a:latin typeface="Arial MT"/>
                <a:cs typeface="Arial MT"/>
              </a:rPr>
              <a:t>to</a:t>
            </a:r>
            <a:r>
              <a:rPr spc="114" dirty="0">
                <a:latin typeface="Arial MT"/>
                <a:cs typeface="Arial MT"/>
              </a:rPr>
              <a:t> </a:t>
            </a:r>
            <a:r>
              <a:rPr spc="-5" dirty="0">
                <a:latin typeface="Arial MT"/>
                <a:cs typeface="Arial MT"/>
              </a:rPr>
              <a:t>individual</a:t>
            </a:r>
            <a:r>
              <a:rPr spc="114" dirty="0">
                <a:latin typeface="Arial MT"/>
                <a:cs typeface="Arial MT"/>
              </a:rPr>
              <a:t> </a:t>
            </a:r>
            <a:r>
              <a:rPr dirty="0">
                <a:latin typeface="Arial MT"/>
                <a:cs typeface="Arial MT"/>
              </a:rPr>
              <a:t>servers</a:t>
            </a:r>
            <a:r>
              <a:rPr spc="120" dirty="0">
                <a:latin typeface="Arial MT"/>
                <a:cs typeface="Arial MT"/>
              </a:rPr>
              <a:t> </a:t>
            </a:r>
            <a:r>
              <a:rPr spc="-5" dirty="0">
                <a:latin typeface="Arial MT"/>
                <a:cs typeface="Arial MT"/>
              </a:rPr>
              <a:t>in </a:t>
            </a:r>
            <a:r>
              <a:rPr spc="-375" dirty="0">
                <a:latin typeface="Arial MT"/>
                <a:cs typeface="Arial MT"/>
              </a:rPr>
              <a:t> </a:t>
            </a:r>
            <a:r>
              <a:rPr dirty="0">
                <a:latin typeface="Arial MT"/>
                <a:cs typeface="Arial MT"/>
              </a:rPr>
              <a:t>a</a:t>
            </a:r>
            <a:r>
              <a:rPr spc="5" dirty="0">
                <a:latin typeface="Arial MT"/>
                <a:cs typeface="Arial MT"/>
              </a:rPr>
              <a:t> </a:t>
            </a:r>
            <a:r>
              <a:rPr spc="-5" dirty="0">
                <a:latin typeface="Arial MT"/>
                <a:cs typeface="Arial MT"/>
              </a:rPr>
              <a:t>network</a:t>
            </a:r>
            <a:r>
              <a:rPr dirty="0">
                <a:latin typeface="Arial MT"/>
                <a:cs typeface="Arial MT"/>
              </a:rPr>
              <a:t> </a:t>
            </a:r>
            <a:r>
              <a:rPr spc="-5" dirty="0">
                <a:latin typeface="Arial MT"/>
                <a:cs typeface="Arial MT"/>
              </a:rPr>
              <a:t>based</a:t>
            </a:r>
            <a:r>
              <a:rPr dirty="0">
                <a:latin typeface="Arial MT"/>
                <a:cs typeface="Arial MT"/>
              </a:rPr>
              <a:t> </a:t>
            </a:r>
            <a:r>
              <a:rPr spc="-5" dirty="0">
                <a:latin typeface="Arial MT"/>
                <a:cs typeface="Arial MT"/>
              </a:rPr>
              <a:t>on</a:t>
            </a:r>
            <a:r>
              <a:rPr dirty="0">
                <a:latin typeface="Arial MT"/>
                <a:cs typeface="Arial MT"/>
              </a:rPr>
              <a:t> </a:t>
            </a:r>
            <a:r>
              <a:rPr spc="-5" dirty="0">
                <a:latin typeface="Arial MT"/>
                <a:cs typeface="Arial MT"/>
              </a:rPr>
              <a:t>factors</a:t>
            </a:r>
            <a:r>
              <a:rPr dirty="0">
                <a:latin typeface="Arial MT"/>
                <a:cs typeface="Arial MT"/>
              </a:rPr>
              <a:t> such</a:t>
            </a:r>
            <a:r>
              <a:rPr spc="5" dirty="0">
                <a:latin typeface="Arial MT"/>
                <a:cs typeface="Arial MT"/>
              </a:rPr>
              <a:t> </a:t>
            </a:r>
            <a:r>
              <a:rPr spc="-5" dirty="0">
                <a:latin typeface="Arial MT"/>
                <a:cs typeface="Arial MT"/>
              </a:rPr>
              <a:t>as </a:t>
            </a:r>
            <a:r>
              <a:rPr dirty="0">
                <a:latin typeface="Arial MT"/>
                <a:cs typeface="Arial MT"/>
              </a:rPr>
              <a:t> server </a:t>
            </a:r>
            <a:r>
              <a:rPr spc="-5" dirty="0">
                <a:latin typeface="Arial MT"/>
                <a:cs typeface="Arial MT"/>
              </a:rPr>
              <a:t>processor</a:t>
            </a:r>
            <a:r>
              <a:rPr dirty="0">
                <a:latin typeface="Arial MT"/>
                <a:cs typeface="Arial MT"/>
              </a:rPr>
              <a:t> </a:t>
            </a:r>
            <a:r>
              <a:rPr spc="-5" dirty="0">
                <a:latin typeface="Arial MT"/>
                <a:cs typeface="Arial MT"/>
              </a:rPr>
              <a:t>utilization,</a:t>
            </a:r>
            <a:r>
              <a:rPr dirty="0">
                <a:latin typeface="Arial MT"/>
                <a:cs typeface="Arial MT"/>
              </a:rPr>
              <a:t> </a:t>
            </a:r>
            <a:r>
              <a:rPr spc="-5" dirty="0">
                <a:latin typeface="Arial MT"/>
                <a:cs typeface="Arial MT"/>
              </a:rPr>
              <a:t>number</a:t>
            </a:r>
            <a:r>
              <a:rPr dirty="0">
                <a:latin typeface="Arial MT"/>
                <a:cs typeface="Arial MT"/>
              </a:rPr>
              <a:t> </a:t>
            </a:r>
            <a:r>
              <a:rPr spc="-5" dirty="0">
                <a:latin typeface="Arial MT"/>
                <a:cs typeface="Arial MT"/>
              </a:rPr>
              <a:t>of </a:t>
            </a:r>
            <a:r>
              <a:rPr dirty="0">
                <a:latin typeface="Arial MT"/>
                <a:cs typeface="Arial MT"/>
              </a:rPr>
              <a:t> connections </a:t>
            </a:r>
            <a:r>
              <a:rPr spc="-5" dirty="0">
                <a:latin typeface="Arial MT"/>
                <a:cs typeface="Arial MT"/>
              </a:rPr>
              <a:t>to </a:t>
            </a:r>
            <a:r>
              <a:rPr dirty="0">
                <a:latin typeface="Arial MT"/>
                <a:cs typeface="Arial MT"/>
              </a:rPr>
              <a:t>a server </a:t>
            </a:r>
            <a:r>
              <a:rPr spc="-5" dirty="0">
                <a:latin typeface="Arial MT"/>
                <a:cs typeface="Arial MT"/>
              </a:rPr>
              <a:t>or overall </a:t>
            </a:r>
            <a:r>
              <a:rPr dirty="0">
                <a:latin typeface="Arial MT"/>
                <a:cs typeface="Arial MT"/>
              </a:rPr>
              <a:t>server </a:t>
            </a:r>
            <a:r>
              <a:rPr spc="-375" dirty="0">
                <a:latin typeface="Arial MT"/>
                <a:cs typeface="Arial MT"/>
              </a:rPr>
              <a:t> </a:t>
            </a:r>
            <a:r>
              <a:rPr spc="-5" dirty="0">
                <a:latin typeface="Arial MT"/>
                <a:cs typeface="Arial MT"/>
              </a:rPr>
              <a:t>performance</a:t>
            </a:r>
            <a:endParaRPr>
              <a:latin typeface="Arial MT"/>
              <a:cs typeface="Arial MT"/>
            </a:endParaRPr>
          </a:p>
        </p:txBody>
      </p:sp>
      <p:sp>
        <p:nvSpPr>
          <p:cNvPr id="6" name="object 6"/>
          <p:cNvSpPr txBox="1"/>
          <p:nvPr/>
        </p:nvSpPr>
        <p:spPr>
          <a:xfrm>
            <a:off x="4653906" y="4841744"/>
            <a:ext cx="4239260" cy="120546"/>
          </a:xfrm>
          <a:prstGeom prst="rect">
            <a:avLst/>
          </a:prstGeom>
        </p:spPr>
        <p:txBody>
          <a:bodyPr vert="horz" wrap="square" lIns="0" tIns="12700" rIns="0" bIns="0" rtlCol="0">
            <a:spAutoFit/>
          </a:bodyPr>
          <a:lstStyle/>
          <a:p>
            <a:pPr marL="12700">
              <a:spcBef>
                <a:spcPts val="100"/>
              </a:spcBef>
            </a:pPr>
            <a:r>
              <a:rPr sz="700" spc="-10" dirty="0">
                <a:solidFill>
                  <a:srgbClr val="595959"/>
                </a:solidFill>
                <a:latin typeface="Arial MT"/>
                <a:cs typeface="Arial MT"/>
                <a:hlinkClick r:id="rId2"/>
              </a:rPr>
              <a:t>https://www.f5.com/content/dam/f5-com/page-assets-en/home-en/resources/glossary/what%20is%20load%</a:t>
            </a:r>
            <a:endParaRPr sz="700">
              <a:latin typeface="Arial MT"/>
              <a:cs typeface="Arial MT"/>
            </a:endParaRPr>
          </a:p>
        </p:txBody>
      </p:sp>
      <p:sp>
        <p:nvSpPr>
          <p:cNvPr id="7" name="object 7"/>
          <p:cNvSpPr txBox="1"/>
          <p:nvPr/>
        </p:nvSpPr>
        <p:spPr>
          <a:xfrm>
            <a:off x="6436575" y="4965569"/>
            <a:ext cx="67818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20balancing.png</a:t>
            </a:r>
            <a:endParaRPr sz="700">
              <a:latin typeface="Arial MT"/>
              <a:cs typeface="Arial MT"/>
            </a:endParaRPr>
          </a:p>
        </p:txBody>
      </p:sp>
      <p:pic>
        <p:nvPicPr>
          <p:cNvPr id="8" name="object 8"/>
          <p:cNvPicPr/>
          <p:nvPr/>
        </p:nvPicPr>
        <p:blipFill>
          <a:blip r:embed="rId3" cstate="print"/>
          <a:stretch>
            <a:fillRect/>
          </a:stretch>
        </p:blipFill>
        <p:spPr>
          <a:xfrm>
            <a:off x="5014654" y="575276"/>
            <a:ext cx="3097988" cy="3651621"/>
          </a:xfrm>
          <a:prstGeom prst="rect">
            <a:avLst/>
          </a:prstGeom>
        </p:spPr>
      </p:pic>
      <p:pic>
        <p:nvPicPr>
          <p:cNvPr id="9" name="object 2">
            <a:extLst>
              <a:ext uri="{FF2B5EF4-FFF2-40B4-BE49-F238E27FC236}">
                <a16:creationId xmlns:a16="http://schemas.microsoft.com/office/drawing/2014/main" id="{16826355-DBED-45B0-8F53-60948F4BE6B4}"/>
              </a:ext>
            </a:extLst>
          </p:cNvPr>
          <p:cNvPicPr/>
          <p:nvPr/>
        </p:nvPicPr>
        <p:blipFill>
          <a:blip r:embed="rId4" cstate="print"/>
          <a:stretch>
            <a:fillRect/>
          </a:stretch>
        </p:blipFill>
        <p:spPr>
          <a:xfrm>
            <a:off x="143976" y="161799"/>
            <a:ext cx="774074" cy="311224"/>
          </a:xfrm>
          <a:prstGeom prst="rect">
            <a:avLst/>
          </a:prstGeom>
        </p:spPr>
      </p:pic>
      <p:pic>
        <p:nvPicPr>
          <p:cNvPr id="10" name="object 3">
            <a:extLst>
              <a:ext uri="{FF2B5EF4-FFF2-40B4-BE49-F238E27FC236}">
                <a16:creationId xmlns:a16="http://schemas.microsoft.com/office/drawing/2014/main" id="{649BB2DD-B2DA-4E44-B46C-883D638A0A37}"/>
              </a:ext>
            </a:extLst>
          </p:cNvPr>
          <p:cNvPicPr/>
          <p:nvPr/>
        </p:nvPicPr>
        <p:blipFill>
          <a:blip r:embed="rId5" cstate="print"/>
          <a:stretch>
            <a:fillRect/>
          </a:stretch>
        </p:blipFill>
        <p:spPr>
          <a:xfrm>
            <a:off x="8229557" y="161801"/>
            <a:ext cx="791593" cy="311224"/>
          </a:xfrm>
          <a:prstGeom prst="rect">
            <a:avLst/>
          </a:prstGeom>
        </p:spPr>
      </p:pic>
    </p:spTree>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7821" y="641758"/>
            <a:ext cx="3491865" cy="764312"/>
          </a:xfrm>
          <a:prstGeom prst="rect">
            <a:avLst/>
          </a:prstGeom>
        </p:spPr>
        <p:txBody>
          <a:bodyPr spcFirstLastPara="1" vert="horz" wrap="square" lIns="0" tIns="12700" rIns="0" bIns="0" rtlCol="0" anchor="ctr" anchorCtr="0">
            <a:spAutoFit/>
          </a:bodyPr>
          <a:lstStyle/>
          <a:p>
            <a:pPr marL="12700">
              <a:spcBef>
                <a:spcPts val="100"/>
              </a:spcBef>
            </a:pPr>
            <a:r>
              <a:rPr spc="-5" dirty="0"/>
              <a:t>Network</a:t>
            </a:r>
            <a:r>
              <a:rPr spc="-45" dirty="0"/>
              <a:t> </a:t>
            </a:r>
            <a:r>
              <a:rPr spc="-5" dirty="0"/>
              <a:t>Security</a:t>
            </a:r>
            <a:r>
              <a:rPr spc="-50" dirty="0"/>
              <a:t> </a:t>
            </a:r>
            <a:r>
              <a:rPr spc="-5" dirty="0"/>
              <a:t>Devices</a:t>
            </a:r>
          </a:p>
        </p:txBody>
      </p:sp>
      <p:sp>
        <p:nvSpPr>
          <p:cNvPr id="3" name="object 3"/>
          <p:cNvSpPr txBox="1"/>
          <p:nvPr/>
        </p:nvSpPr>
        <p:spPr>
          <a:xfrm>
            <a:off x="1679638" y="1728118"/>
            <a:ext cx="1191260" cy="289823"/>
          </a:xfrm>
          <a:prstGeom prst="rect">
            <a:avLst/>
          </a:prstGeom>
        </p:spPr>
        <p:txBody>
          <a:bodyPr vert="horz" wrap="square" lIns="0" tIns="12700" rIns="0" bIns="0" rtlCol="0">
            <a:spAutoFit/>
          </a:bodyPr>
          <a:lstStyle/>
          <a:p>
            <a:pPr marL="12700">
              <a:spcBef>
                <a:spcPts val="100"/>
              </a:spcBef>
            </a:pPr>
            <a:r>
              <a:rPr sz="1800" spc="-5" dirty="0">
                <a:solidFill>
                  <a:srgbClr val="595959"/>
                </a:solidFill>
                <a:latin typeface="Arial MT"/>
                <a:cs typeface="Arial MT"/>
              </a:rPr>
              <a:t>Spam</a:t>
            </a:r>
            <a:r>
              <a:rPr sz="1800" spc="-85" dirty="0">
                <a:solidFill>
                  <a:srgbClr val="595959"/>
                </a:solidFill>
                <a:latin typeface="Arial MT"/>
                <a:cs typeface="Arial MT"/>
              </a:rPr>
              <a:t> </a:t>
            </a:r>
            <a:r>
              <a:rPr sz="1800" spc="-5" dirty="0">
                <a:solidFill>
                  <a:srgbClr val="595959"/>
                </a:solidFill>
                <a:latin typeface="Arial MT"/>
                <a:cs typeface="Arial MT"/>
              </a:rPr>
              <a:t>Filter</a:t>
            </a:r>
            <a:endParaRPr sz="1800">
              <a:latin typeface="Arial MT"/>
              <a:cs typeface="Arial MT"/>
            </a:endParaRPr>
          </a:p>
        </p:txBody>
      </p:sp>
      <p:sp>
        <p:nvSpPr>
          <p:cNvPr id="4" name="object 4"/>
          <p:cNvSpPr txBox="1"/>
          <p:nvPr/>
        </p:nvSpPr>
        <p:spPr>
          <a:xfrm>
            <a:off x="656569" y="3113099"/>
            <a:ext cx="3568700" cy="1240917"/>
          </a:xfrm>
          <a:prstGeom prst="rect">
            <a:avLst/>
          </a:prstGeom>
        </p:spPr>
        <p:txBody>
          <a:bodyPr vert="horz" wrap="square" lIns="0" tIns="12700" rIns="0" bIns="0" rtlCol="0">
            <a:spAutoFit/>
          </a:bodyPr>
          <a:lstStyle/>
          <a:p>
            <a:pPr marL="348606" marR="5080" indent="-336542" algn="just">
              <a:lnSpc>
                <a:spcPct val="116100"/>
              </a:lnSpc>
              <a:spcBef>
                <a:spcPts val="100"/>
              </a:spcBef>
              <a:buChar char="●"/>
              <a:tabLst>
                <a:tab pos="349241" algn="l"/>
              </a:tabLst>
            </a:pPr>
            <a:r>
              <a:rPr spc="-5" dirty="0">
                <a:latin typeface="Arial MT"/>
                <a:cs typeface="Arial MT"/>
              </a:rPr>
              <a:t>Spam filters detect unwanted email and </a:t>
            </a:r>
            <a:r>
              <a:rPr dirty="0">
                <a:latin typeface="Arial MT"/>
                <a:cs typeface="Arial MT"/>
              </a:rPr>
              <a:t> </a:t>
            </a:r>
            <a:r>
              <a:rPr spc="-5" dirty="0">
                <a:latin typeface="Arial MT"/>
                <a:cs typeface="Arial MT"/>
              </a:rPr>
              <a:t>prevent</a:t>
            </a:r>
            <a:r>
              <a:rPr dirty="0">
                <a:latin typeface="Arial MT"/>
                <a:cs typeface="Arial MT"/>
              </a:rPr>
              <a:t> </a:t>
            </a:r>
            <a:r>
              <a:rPr spc="-5" dirty="0">
                <a:latin typeface="Arial MT"/>
                <a:cs typeface="Arial MT"/>
              </a:rPr>
              <a:t>it</a:t>
            </a:r>
            <a:r>
              <a:rPr dirty="0">
                <a:latin typeface="Arial MT"/>
                <a:cs typeface="Arial MT"/>
              </a:rPr>
              <a:t> </a:t>
            </a:r>
            <a:r>
              <a:rPr spc="-5" dirty="0">
                <a:latin typeface="Arial MT"/>
                <a:cs typeface="Arial MT"/>
              </a:rPr>
              <a:t>from</a:t>
            </a:r>
            <a:r>
              <a:rPr dirty="0">
                <a:latin typeface="Arial MT"/>
                <a:cs typeface="Arial MT"/>
              </a:rPr>
              <a:t> </a:t>
            </a:r>
            <a:r>
              <a:rPr spc="-5" dirty="0">
                <a:latin typeface="Arial MT"/>
                <a:cs typeface="Arial MT"/>
              </a:rPr>
              <a:t>getting</a:t>
            </a:r>
            <a:r>
              <a:rPr dirty="0">
                <a:latin typeface="Arial MT"/>
                <a:cs typeface="Arial MT"/>
              </a:rPr>
              <a:t> </a:t>
            </a:r>
            <a:r>
              <a:rPr spc="-5" dirty="0">
                <a:latin typeface="Arial MT"/>
                <a:cs typeface="Arial MT"/>
              </a:rPr>
              <a:t>to</a:t>
            </a:r>
            <a:r>
              <a:rPr dirty="0">
                <a:latin typeface="Arial MT"/>
                <a:cs typeface="Arial MT"/>
              </a:rPr>
              <a:t> a</a:t>
            </a:r>
            <a:r>
              <a:rPr spc="5" dirty="0">
                <a:latin typeface="Arial MT"/>
                <a:cs typeface="Arial MT"/>
              </a:rPr>
              <a:t> </a:t>
            </a:r>
            <a:r>
              <a:rPr spc="-5" dirty="0">
                <a:latin typeface="Arial MT"/>
                <a:cs typeface="Arial MT"/>
              </a:rPr>
              <a:t>user's </a:t>
            </a:r>
            <a:r>
              <a:rPr spc="-375" dirty="0">
                <a:latin typeface="Arial MT"/>
                <a:cs typeface="Arial MT"/>
              </a:rPr>
              <a:t> </a:t>
            </a:r>
            <a:r>
              <a:rPr dirty="0">
                <a:latin typeface="Arial MT"/>
                <a:cs typeface="Arial MT"/>
              </a:rPr>
              <a:t>mailbox.</a:t>
            </a:r>
            <a:r>
              <a:rPr spc="5" dirty="0">
                <a:latin typeface="Arial MT"/>
                <a:cs typeface="Arial MT"/>
              </a:rPr>
              <a:t> </a:t>
            </a:r>
            <a:r>
              <a:rPr spc="-5" dirty="0">
                <a:latin typeface="Arial MT"/>
                <a:cs typeface="Arial MT"/>
              </a:rPr>
              <a:t>Spam</a:t>
            </a:r>
            <a:r>
              <a:rPr dirty="0">
                <a:latin typeface="Arial MT"/>
                <a:cs typeface="Arial MT"/>
              </a:rPr>
              <a:t> </a:t>
            </a:r>
            <a:r>
              <a:rPr spc="-5" dirty="0">
                <a:latin typeface="Arial MT"/>
                <a:cs typeface="Arial MT"/>
              </a:rPr>
              <a:t>filters</a:t>
            </a:r>
            <a:r>
              <a:rPr dirty="0">
                <a:latin typeface="Arial MT"/>
                <a:cs typeface="Arial MT"/>
              </a:rPr>
              <a:t> </a:t>
            </a:r>
            <a:r>
              <a:rPr spc="-5" dirty="0">
                <a:latin typeface="Arial MT"/>
                <a:cs typeface="Arial MT"/>
              </a:rPr>
              <a:t>judge</a:t>
            </a:r>
            <a:r>
              <a:rPr spc="380" dirty="0">
                <a:latin typeface="Arial MT"/>
                <a:cs typeface="Arial MT"/>
              </a:rPr>
              <a:t> </a:t>
            </a:r>
            <a:r>
              <a:rPr spc="-5" dirty="0">
                <a:latin typeface="Arial MT"/>
                <a:cs typeface="Arial MT"/>
              </a:rPr>
              <a:t>emails </a:t>
            </a:r>
            <a:r>
              <a:rPr dirty="0">
                <a:latin typeface="Arial MT"/>
                <a:cs typeface="Arial MT"/>
              </a:rPr>
              <a:t> </a:t>
            </a:r>
            <a:r>
              <a:rPr spc="-5" dirty="0">
                <a:latin typeface="Arial MT"/>
                <a:cs typeface="Arial MT"/>
              </a:rPr>
              <a:t>based</a:t>
            </a:r>
            <a:r>
              <a:rPr spc="235" dirty="0">
                <a:latin typeface="Arial MT"/>
                <a:cs typeface="Arial MT"/>
              </a:rPr>
              <a:t> </a:t>
            </a:r>
            <a:r>
              <a:rPr spc="-5" dirty="0">
                <a:latin typeface="Arial MT"/>
                <a:cs typeface="Arial MT"/>
              </a:rPr>
              <a:t>on</a:t>
            </a:r>
            <a:r>
              <a:rPr spc="240" dirty="0">
                <a:latin typeface="Arial MT"/>
                <a:cs typeface="Arial MT"/>
              </a:rPr>
              <a:t> </a:t>
            </a:r>
            <a:r>
              <a:rPr spc="-5" dirty="0">
                <a:latin typeface="Arial MT"/>
                <a:cs typeface="Arial MT"/>
              </a:rPr>
              <a:t>policies</a:t>
            </a:r>
            <a:r>
              <a:rPr spc="240" dirty="0">
                <a:latin typeface="Arial MT"/>
                <a:cs typeface="Arial MT"/>
              </a:rPr>
              <a:t> </a:t>
            </a:r>
            <a:r>
              <a:rPr spc="-5" dirty="0">
                <a:latin typeface="Arial MT"/>
                <a:cs typeface="Arial MT"/>
              </a:rPr>
              <a:t>or</a:t>
            </a:r>
            <a:r>
              <a:rPr spc="240" dirty="0">
                <a:latin typeface="Arial MT"/>
                <a:cs typeface="Arial MT"/>
              </a:rPr>
              <a:t> </a:t>
            </a:r>
            <a:r>
              <a:rPr spc="-5" dirty="0">
                <a:latin typeface="Arial MT"/>
                <a:cs typeface="Arial MT"/>
              </a:rPr>
              <a:t>patterns</a:t>
            </a:r>
            <a:r>
              <a:rPr spc="240" dirty="0">
                <a:latin typeface="Arial MT"/>
                <a:cs typeface="Arial MT"/>
              </a:rPr>
              <a:t> </a:t>
            </a:r>
            <a:r>
              <a:rPr spc="-5" dirty="0">
                <a:latin typeface="Arial MT"/>
                <a:cs typeface="Arial MT"/>
              </a:rPr>
              <a:t>designed </a:t>
            </a:r>
            <a:r>
              <a:rPr spc="-375" dirty="0">
                <a:latin typeface="Arial MT"/>
                <a:cs typeface="Arial MT"/>
              </a:rPr>
              <a:t> </a:t>
            </a:r>
            <a:r>
              <a:rPr spc="-5" dirty="0">
                <a:latin typeface="Arial MT"/>
                <a:cs typeface="Arial MT"/>
              </a:rPr>
              <a:t>by</a:t>
            </a:r>
            <a:r>
              <a:rPr spc="-10" dirty="0">
                <a:latin typeface="Arial MT"/>
                <a:cs typeface="Arial MT"/>
              </a:rPr>
              <a:t> </a:t>
            </a:r>
            <a:r>
              <a:rPr spc="-5" dirty="0">
                <a:latin typeface="Arial MT"/>
                <a:cs typeface="Arial MT"/>
              </a:rPr>
              <a:t>an</a:t>
            </a:r>
            <a:r>
              <a:rPr spc="-10" dirty="0">
                <a:latin typeface="Arial MT"/>
                <a:cs typeface="Arial MT"/>
              </a:rPr>
              <a:t> </a:t>
            </a:r>
            <a:r>
              <a:rPr spc="-5" dirty="0">
                <a:latin typeface="Arial MT"/>
                <a:cs typeface="Arial MT"/>
              </a:rPr>
              <a:t>organization</a:t>
            </a:r>
            <a:r>
              <a:rPr spc="-10" dirty="0">
                <a:latin typeface="Arial MT"/>
                <a:cs typeface="Arial MT"/>
              </a:rPr>
              <a:t> </a:t>
            </a:r>
            <a:r>
              <a:rPr spc="-5" dirty="0">
                <a:latin typeface="Arial MT"/>
                <a:cs typeface="Arial MT"/>
              </a:rPr>
              <a:t>or </a:t>
            </a:r>
            <a:r>
              <a:rPr dirty="0">
                <a:latin typeface="Arial MT"/>
                <a:cs typeface="Arial MT"/>
              </a:rPr>
              <a:t>vendor</a:t>
            </a:r>
            <a:endParaRPr>
              <a:latin typeface="Arial MT"/>
              <a:cs typeface="Arial MT"/>
            </a:endParaRPr>
          </a:p>
        </p:txBody>
      </p:sp>
      <p:sp>
        <p:nvSpPr>
          <p:cNvPr id="5" name="object 5"/>
          <p:cNvSpPr txBox="1"/>
          <p:nvPr/>
        </p:nvSpPr>
        <p:spPr>
          <a:xfrm>
            <a:off x="4645026" y="4841744"/>
            <a:ext cx="3122930" cy="120546"/>
          </a:xfrm>
          <a:prstGeom prst="rect">
            <a:avLst/>
          </a:prstGeom>
        </p:spPr>
        <p:txBody>
          <a:bodyPr vert="horz" wrap="square" lIns="0" tIns="12700" rIns="0" bIns="0" rtlCol="0">
            <a:spAutoFit/>
          </a:bodyPr>
          <a:lstStyle/>
          <a:p>
            <a:pPr marL="12700">
              <a:spcBef>
                <a:spcPts val="100"/>
              </a:spcBef>
            </a:pPr>
            <a:r>
              <a:rPr sz="700" spc="-5" dirty="0">
                <a:solidFill>
                  <a:srgbClr val="595959"/>
                </a:solidFill>
                <a:latin typeface="Arial MT"/>
                <a:cs typeface="Arial MT"/>
              </a:rPr>
              <a:t>https://blog.comodo.com/wp-content/uploads/anti-spam-filtering-techniques.jpg</a:t>
            </a:r>
            <a:endParaRPr sz="700">
              <a:latin typeface="Arial MT"/>
              <a:cs typeface="Arial MT"/>
            </a:endParaRPr>
          </a:p>
        </p:txBody>
      </p:sp>
      <p:pic>
        <p:nvPicPr>
          <p:cNvPr id="6" name="object 6"/>
          <p:cNvPicPr/>
          <p:nvPr/>
        </p:nvPicPr>
        <p:blipFill>
          <a:blip r:embed="rId2" cstate="print"/>
          <a:stretch>
            <a:fillRect/>
          </a:stretch>
        </p:blipFill>
        <p:spPr>
          <a:xfrm>
            <a:off x="4582631" y="1044834"/>
            <a:ext cx="4561369" cy="2769043"/>
          </a:xfrm>
          <a:prstGeom prst="rect">
            <a:avLst/>
          </a:prstGeom>
        </p:spPr>
      </p:pic>
      <p:sp>
        <p:nvSpPr>
          <p:cNvPr id="7" name="object 7"/>
          <p:cNvSpPr txBox="1"/>
          <p:nvPr/>
        </p:nvSpPr>
        <p:spPr>
          <a:xfrm>
            <a:off x="3633257" y="4974386"/>
            <a:ext cx="1875155" cy="126317"/>
          </a:xfrm>
          <a:prstGeom prst="rect">
            <a:avLst/>
          </a:prstGeom>
        </p:spPr>
        <p:txBody>
          <a:bodyPr vert="horz" wrap="square" lIns="0" tIns="3175" rIns="0" bIns="0" rtlCol="0">
            <a:spAutoFit/>
          </a:bodyPr>
          <a:lstStyle/>
          <a:p>
            <a:pPr marL="12700">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pic>
        <p:nvPicPr>
          <p:cNvPr id="8" name="object 2">
            <a:extLst>
              <a:ext uri="{FF2B5EF4-FFF2-40B4-BE49-F238E27FC236}">
                <a16:creationId xmlns:a16="http://schemas.microsoft.com/office/drawing/2014/main" id="{8A4ECAC2-903D-4201-B7AB-CEB13D74344C}"/>
              </a:ext>
            </a:extLst>
          </p:cNvPr>
          <p:cNvPicPr/>
          <p:nvPr/>
        </p:nvPicPr>
        <p:blipFill>
          <a:blip r:embed="rId3" cstate="print"/>
          <a:stretch>
            <a:fillRect/>
          </a:stretch>
        </p:blipFill>
        <p:spPr>
          <a:xfrm>
            <a:off x="143976" y="161799"/>
            <a:ext cx="774074" cy="311224"/>
          </a:xfrm>
          <a:prstGeom prst="rect">
            <a:avLst/>
          </a:prstGeom>
        </p:spPr>
      </p:pic>
      <p:pic>
        <p:nvPicPr>
          <p:cNvPr id="9" name="object 3">
            <a:extLst>
              <a:ext uri="{FF2B5EF4-FFF2-40B4-BE49-F238E27FC236}">
                <a16:creationId xmlns:a16="http://schemas.microsoft.com/office/drawing/2014/main" id="{455350F7-FB63-43BF-853C-C725B6698443}"/>
              </a:ext>
            </a:extLst>
          </p:cNvPr>
          <p:cNvPicPr/>
          <p:nvPr/>
        </p:nvPicPr>
        <p:blipFill>
          <a:blip r:embed="rId4" cstate="print"/>
          <a:stretch>
            <a:fillRect/>
          </a:stretch>
        </p:blipFill>
        <p:spPr>
          <a:xfrm>
            <a:off x="8229557" y="161801"/>
            <a:ext cx="791593" cy="311224"/>
          </a:xfrm>
          <a:prstGeom prst="rect">
            <a:avLst/>
          </a:prstGeom>
        </p:spPr>
      </p:pic>
    </p:spTree>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49808" y="1316075"/>
            <a:ext cx="8520600" cy="2052600"/>
          </a:xfrm>
          <a:prstGeom prst="rect">
            <a:avLst/>
          </a:prstGeom>
        </p:spPr>
        <p:txBody>
          <a:bodyPr spcFirstLastPara="1" wrap="square" lIns="91425" tIns="91425" rIns="91425" bIns="91425" anchor="b" anchorCtr="0">
            <a:noAutofit/>
          </a:bodyPr>
          <a:lstStyle/>
          <a:p>
            <a:pPr lvl="0"/>
            <a:r>
              <a:rPr lang="en-US" dirty="0"/>
              <a:t>Able to Configure and Perform Remote Accessing &amp; Routing.</a:t>
            </a:r>
            <a:endParaRPr dirty="0"/>
          </a:p>
        </p:txBody>
      </p:sp>
    </p:spTree>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Overview of Remote Access</a:t>
            </a:r>
          </a:p>
          <a:p>
            <a:pPr marL="457200" lvl="0" indent="-342900" algn="l" rtl="0">
              <a:spcBef>
                <a:spcPts val="0"/>
              </a:spcBef>
              <a:spcAft>
                <a:spcPts val="0"/>
              </a:spcAft>
              <a:buSzPts val="1800"/>
              <a:buChar char="●"/>
            </a:pPr>
            <a:r>
              <a:rPr lang="en-US" dirty="0"/>
              <a:t>VPN Concept</a:t>
            </a:r>
          </a:p>
          <a:p>
            <a:pPr marL="457200" lvl="0" indent="-342900" algn="l" rtl="0">
              <a:spcBef>
                <a:spcPts val="0"/>
              </a:spcBef>
              <a:spcAft>
                <a:spcPts val="0"/>
              </a:spcAft>
              <a:buSzPts val="1800"/>
              <a:buChar char="●"/>
            </a:pPr>
            <a:r>
              <a:rPr lang="en-US" dirty="0"/>
              <a:t>Remote Access Authentication Protocol</a:t>
            </a:r>
          </a:p>
          <a:p>
            <a:pPr marL="457200" lvl="0" indent="-342900" algn="l" rtl="0">
              <a:spcBef>
                <a:spcPts val="0"/>
              </a:spcBef>
              <a:spcAft>
                <a:spcPts val="0"/>
              </a:spcAft>
              <a:buSzPts val="1800"/>
              <a:buChar char="●"/>
            </a:pPr>
            <a:r>
              <a:rPr lang="en-US" dirty="0"/>
              <a:t>TCP/IP Routing</a:t>
            </a:r>
            <a:endParaRPr dirty="0"/>
          </a:p>
        </p:txBody>
      </p:sp>
    </p:spTree>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Remote Access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Remote access is the act of connecting to IT services, applications, or data from a location other than headquarters. </a:t>
            </a:r>
          </a:p>
          <a:p>
            <a:pPr lvl="0"/>
            <a:r>
              <a:rPr lang="en-US" dirty="0"/>
              <a:t>This connection allows users to access a network or computer remotely via the internet.</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https://1e1851c3a3519282423c-9ba0ce2ac411d9ff878c3235c5043bea.ssl.cf1.rackcdn.com/post/remote-desktop-security-040119-h.png</a:t>
            </a:r>
            <a:endParaRPr dirty="0"/>
          </a:p>
        </p:txBody>
      </p:sp>
      <p:pic>
        <p:nvPicPr>
          <p:cNvPr id="1026" name="Picture 2" descr="Security Issues With Remote Desktop Acc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8653" y="1595534"/>
            <a:ext cx="4525347" cy="27225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2" name="object 2">
            <a:extLst>
              <a:ext uri="{FF2B5EF4-FFF2-40B4-BE49-F238E27FC236}">
                <a16:creationId xmlns:a16="http://schemas.microsoft.com/office/drawing/2014/main" id="{C0AA46D6-62F7-41B5-80D8-1837FF42D6E1}"/>
              </a:ext>
            </a:extLst>
          </p:cNvPr>
          <p:cNvSpPr txBox="1">
            <a:spLocks noGrp="1"/>
          </p:cNvSpPr>
          <p:nvPr>
            <p:ph type="title"/>
          </p:nvPr>
        </p:nvSpPr>
        <p:spPr>
          <a:xfrm>
            <a:off x="292117" y="450963"/>
            <a:ext cx="4279883" cy="1130918"/>
          </a:xfrm>
          <a:prstGeom prst="rect">
            <a:avLst/>
          </a:prstGeom>
        </p:spPr>
        <p:txBody>
          <a:bodyPr spcFirstLastPara="1" vert="horz" wrap="square" lIns="0" tIns="10001" rIns="0" bIns="0" rtlCol="0" anchor="t" anchorCtr="0">
            <a:spAutoFit/>
          </a:bodyPr>
          <a:lstStyle/>
          <a:p>
            <a:pPr marL="9049" marR="3810" indent="2381" algn="ctr">
              <a:spcBef>
                <a:spcPts val="79"/>
              </a:spcBef>
            </a:pPr>
            <a:r>
              <a:rPr lang="en-IN" sz="2400" dirty="0"/>
              <a:t>FAT  </a:t>
            </a:r>
            <a:r>
              <a:rPr lang="en-IN" sz="2400" spc="-15" dirty="0"/>
              <a:t>System, </a:t>
            </a:r>
            <a:r>
              <a:rPr lang="en-IN" sz="2400" spc="-4" dirty="0"/>
              <a:t>NTFS </a:t>
            </a:r>
            <a:r>
              <a:rPr lang="en-IN" sz="2400" spc="-15" dirty="0"/>
              <a:t>and </a:t>
            </a:r>
            <a:r>
              <a:rPr lang="en-IN" sz="2400" spc="-11" dirty="0"/>
              <a:t>Directories,  </a:t>
            </a:r>
            <a:r>
              <a:rPr lang="en-IN" sz="2400" spc="-15" dirty="0"/>
              <a:t>Fragmentation and defragmentation  disk</a:t>
            </a:r>
            <a:endParaRPr dirty="0"/>
          </a:p>
        </p:txBody>
      </p:sp>
      <p:sp>
        <p:nvSpPr>
          <p:cNvPr id="3" name="object 3">
            <a:extLst>
              <a:ext uri="{FF2B5EF4-FFF2-40B4-BE49-F238E27FC236}">
                <a16:creationId xmlns:a16="http://schemas.microsoft.com/office/drawing/2014/main" id="{0EF4318C-A768-46DF-AD93-C2DB9BA49719}"/>
              </a:ext>
            </a:extLst>
          </p:cNvPr>
          <p:cNvSpPr txBox="1"/>
          <p:nvPr/>
        </p:nvSpPr>
        <p:spPr>
          <a:xfrm>
            <a:off x="483041" y="1693772"/>
            <a:ext cx="3824577" cy="289823"/>
          </a:xfrm>
          <a:prstGeom prst="rect">
            <a:avLst/>
          </a:prstGeom>
        </p:spPr>
        <p:txBody>
          <a:bodyPr vert="horz" wrap="square" lIns="0" tIns="12700" rIns="0" bIns="0" rtlCol="0">
            <a:spAutoFit/>
          </a:bodyPr>
          <a:lstStyle/>
          <a:p>
            <a:pPr marL="9525" algn="ctr">
              <a:spcBef>
                <a:spcPts val="75"/>
              </a:spcBef>
            </a:pPr>
            <a:r>
              <a:rPr lang="en-IN" sz="1800" spc="-4" dirty="0">
                <a:solidFill>
                  <a:srgbClr val="585858"/>
                </a:solidFill>
              </a:rPr>
              <a:t> Fragmentation and Defragmentation</a:t>
            </a:r>
            <a:endParaRPr lang="en-IN" sz="1800" dirty="0"/>
          </a:p>
        </p:txBody>
      </p:sp>
      <p:sp>
        <p:nvSpPr>
          <p:cNvPr id="8" name="TextBox 7">
            <a:extLst>
              <a:ext uri="{FF2B5EF4-FFF2-40B4-BE49-F238E27FC236}">
                <a16:creationId xmlns:a16="http://schemas.microsoft.com/office/drawing/2014/main" id="{2D71D4E9-C7F0-441F-A1CE-0CB2FA948342}"/>
              </a:ext>
            </a:extLst>
          </p:cNvPr>
          <p:cNvSpPr txBox="1"/>
          <p:nvPr/>
        </p:nvSpPr>
        <p:spPr>
          <a:xfrm>
            <a:off x="218660" y="2268087"/>
            <a:ext cx="4353340" cy="3961084"/>
          </a:xfrm>
          <a:prstGeom prst="rect">
            <a:avLst/>
          </a:prstGeom>
          <a:noFill/>
        </p:spPr>
        <p:txBody>
          <a:bodyPr wrap="square">
            <a:spAutoFit/>
          </a:bodyPr>
          <a:lstStyle/>
          <a:p>
            <a:pPr marL="285750" indent="-285750" algn="just">
              <a:lnSpc>
                <a:spcPct val="115000"/>
              </a:lnSpc>
              <a:spcBef>
                <a:spcPts val="1000"/>
              </a:spcBef>
              <a:spcAft>
                <a:spcPts val="1000"/>
              </a:spcAft>
              <a:buFont typeface="Arial" panose="020B0604020202020204" pitchFamily="34" charset="0"/>
              <a:buChar char="•"/>
            </a:pPr>
            <a:r>
              <a:rPr lang="en-IN" sz="1400" dirty="0">
                <a:solidFill>
                  <a:srgbClr val="000000"/>
                </a:solidFill>
                <a:effectLst/>
                <a:latin typeface="+mj-lt"/>
                <a:ea typeface="Times New Roman" panose="02020603050405020304" pitchFamily="18" charset="0"/>
              </a:rPr>
              <a:t>the process of defragmentation </a:t>
            </a:r>
            <a:r>
              <a:rPr lang="en-IN" sz="1400" dirty="0" err="1">
                <a:solidFill>
                  <a:srgbClr val="000000"/>
                </a:solidFill>
                <a:effectLst/>
                <a:latin typeface="+mj-lt"/>
                <a:ea typeface="Times New Roman" panose="02020603050405020304" pitchFamily="18" charset="0"/>
              </a:rPr>
              <a:t>rejoins</a:t>
            </a:r>
            <a:r>
              <a:rPr lang="en-IN" sz="1400" dirty="0">
                <a:solidFill>
                  <a:srgbClr val="000000"/>
                </a:solidFill>
                <a:effectLst/>
                <a:latin typeface="+mj-lt"/>
                <a:ea typeface="Times New Roman" panose="02020603050405020304" pitchFamily="18" charset="0"/>
              </a:rPr>
              <a:t> the fragmented parts of a file. It loads the file fragments and then saves them in consecutive parts of the storage. </a:t>
            </a:r>
            <a:endParaRPr lang="en-IN" sz="1400" dirty="0">
              <a:effectLst/>
              <a:latin typeface="+mj-lt"/>
              <a:ea typeface="Times New Roman" panose="02020603050405020304" pitchFamily="18" charset="0"/>
            </a:endParaRPr>
          </a:p>
          <a:p>
            <a:pPr marL="285750" indent="-285750" algn="just">
              <a:lnSpc>
                <a:spcPct val="115000"/>
              </a:lnSpc>
              <a:spcBef>
                <a:spcPts val="1000"/>
              </a:spcBef>
              <a:spcAft>
                <a:spcPts val="1000"/>
              </a:spcAft>
              <a:buFont typeface="Arial" panose="020B0604020202020204" pitchFamily="34" charset="0"/>
              <a:buChar char="•"/>
            </a:pPr>
            <a:r>
              <a:rPr lang="en-IN" sz="1400" dirty="0">
                <a:solidFill>
                  <a:srgbClr val="000000"/>
                </a:solidFill>
                <a:effectLst/>
                <a:latin typeface="+mj-lt"/>
                <a:ea typeface="Times New Roman" panose="02020603050405020304" pitchFamily="18" charset="0"/>
              </a:rPr>
              <a:t>The process of defragmenting can be time consuming, but it is one of the easiest ways to increase the performance of your computer. The frequency at which a PC should be defragmented will directly depend on the amount of usage area. </a:t>
            </a:r>
            <a:endParaRPr lang="en-IN" sz="1400" dirty="0">
              <a:effectLst/>
              <a:latin typeface="+mj-lt"/>
              <a:ea typeface="Times New Roman" panose="02020603050405020304" pitchFamily="18" charset="0"/>
            </a:endParaRPr>
          </a:p>
          <a:p>
            <a:pPr marL="323850" marR="3810" indent="-314801">
              <a:lnSpc>
                <a:spcPct val="117100"/>
              </a:lnSpc>
              <a:spcBef>
                <a:spcPts val="56"/>
              </a:spcBef>
              <a:buSzPct val="90322"/>
              <a:buChar char="●"/>
              <a:tabLst>
                <a:tab pos="323850" algn="l"/>
                <a:tab pos="324326" algn="l"/>
              </a:tabLst>
            </a:pPr>
            <a:endParaRPr lang="en-IN" sz="1400" dirty="0"/>
          </a:p>
          <a:p>
            <a:pPr marL="323850" marR="17145">
              <a:lnSpc>
                <a:spcPct val="118500"/>
              </a:lnSpc>
              <a:spcBef>
                <a:spcPts val="38"/>
              </a:spcBef>
            </a:pPr>
            <a:endParaRPr lang="en-IN" sz="1400" dirty="0"/>
          </a:p>
          <a:p>
            <a:pPr marL="323850" marR="615314" indent="-314801">
              <a:lnSpc>
                <a:spcPct val="117000"/>
              </a:lnSpc>
              <a:buSzPct val="90322"/>
              <a:buChar char="●"/>
              <a:tabLst>
                <a:tab pos="323850" algn="l"/>
                <a:tab pos="324326" algn="l"/>
              </a:tabLst>
            </a:pPr>
            <a:endParaRPr lang="en-IN" sz="1400" dirty="0"/>
          </a:p>
          <a:p>
            <a:pPr marL="323850" marR="3810" indent="-314801">
              <a:lnSpc>
                <a:spcPct val="119100"/>
              </a:lnSpc>
              <a:spcBef>
                <a:spcPts val="4"/>
              </a:spcBef>
              <a:buSzPct val="90322"/>
              <a:buChar char="●"/>
              <a:tabLst>
                <a:tab pos="323850" algn="l"/>
                <a:tab pos="324326" algn="l"/>
              </a:tabLst>
            </a:pPr>
            <a:endParaRPr lang="en-IN" dirty="0">
              <a:solidFill>
                <a:schemeClr val="tx1"/>
              </a:solidFill>
              <a:latin typeface="+mj-lt"/>
            </a:endParaRPr>
          </a:p>
        </p:txBody>
      </p:sp>
      <p:sp>
        <p:nvSpPr>
          <p:cNvPr id="10" name="object 4">
            <a:extLst>
              <a:ext uri="{FF2B5EF4-FFF2-40B4-BE49-F238E27FC236}">
                <a16:creationId xmlns:a16="http://schemas.microsoft.com/office/drawing/2014/main" id="{09F98B71-A7BF-4D1F-94F9-3DE9BEAEDF3E}"/>
              </a:ext>
            </a:extLst>
          </p:cNvPr>
          <p:cNvSpPr/>
          <p:nvPr/>
        </p:nvSpPr>
        <p:spPr>
          <a:xfrm>
            <a:off x="4564857" y="1471613"/>
            <a:ext cx="4579144" cy="2964656"/>
          </a:xfrm>
          <a:prstGeom prst="rect">
            <a:avLst/>
          </a:prstGeom>
          <a:blipFill>
            <a:blip r:embed="rId3" cstate="print"/>
            <a:stretch>
              <a:fillRect/>
            </a:stretch>
          </a:blipFill>
        </p:spPr>
        <p:txBody>
          <a:bodyPr wrap="square" lIns="0" tIns="0" rIns="0" bIns="0" rtlCol="0"/>
          <a:lstStyle/>
          <a:p>
            <a:endParaRPr sz="1050" dirty="0"/>
          </a:p>
        </p:txBody>
      </p:sp>
    </p:spTree>
    <p:extLst>
      <p:ext uri="{BB962C8B-B14F-4D97-AF65-F5344CB8AC3E}">
        <p14:creationId xmlns:p14="http://schemas.microsoft.com/office/powerpoint/2010/main" val="2243427570"/>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Remote Access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For example, storing and access files in the cloud grants remote access to a network that stores those files. </a:t>
            </a:r>
          </a:p>
          <a:p>
            <a:pPr lvl="0"/>
            <a:r>
              <a:rPr lang="en-US" dirty="0"/>
              <a:t>Examples of include services such as </a:t>
            </a:r>
            <a:r>
              <a:rPr lang="en-US" dirty="0" err="1"/>
              <a:t>Dropbox</a:t>
            </a:r>
            <a:r>
              <a:rPr lang="en-US" dirty="0"/>
              <a:t>, Microsoft One Drive, and Google Drive.</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https://my5xi5jq5p-flywheel.netdna-ssl.com/wp-content/uploads/2020/02/remote-access-vpn.svg</a:t>
            </a:r>
            <a:r>
              <a:rPr lang="en" dirty="0"/>
              <a:t> </a:t>
            </a:r>
            <a:endParaRPr dirty="0"/>
          </a:p>
        </p:txBody>
      </p:sp>
      <p:sp>
        <p:nvSpPr>
          <p:cNvPr id="2" name="AutoShape 2" descr="What is Remote Access VPN - How Does it Work? | Expained by VPNSto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What is Remote Access VPN - How Does it Work? | Expained by VPNSto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6" descr="What is Remote Access VPN - How Does it Work? | Expained by VPNStor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8" descr="What is Remote Access VPN - How Does it Work? | Expained by VPNStore"/>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201"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1837" t="4421" r="1428" b="2774"/>
          <a:stretch/>
        </p:blipFill>
        <p:spPr bwMode="auto">
          <a:xfrm>
            <a:off x="4655976" y="1007706"/>
            <a:ext cx="4422710" cy="3191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357265"/>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How Remote Access Works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Remote access simply works by linking the remote user to the host computer over the internet. ...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https://www.cloudcodes.com/img-new/article/what-is-remote-access-control-big.jpg</a:t>
            </a:r>
            <a:endParaRPr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9667" y="977835"/>
            <a:ext cx="4574333" cy="3049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9123300"/>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How Remote Access Works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Once the software is installed, the local computer can access the remote computer and perform several tasks like running applications, managing updates, and even handling administrative tasks.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https://s3.studytonight.com/curious/uploads/pictures/1632209457-79542.png</a:t>
            </a:r>
            <a:endParaRPr dirty="0"/>
          </a:p>
        </p:txBody>
      </p:sp>
      <p:pic>
        <p:nvPicPr>
          <p:cNvPr id="6146" name="Picture 2" descr="How To Remotely Access Another Computer Over The Internet - Studyton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2325" y="1642673"/>
            <a:ext cx="4476750" cy="2798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671514"/>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Remote Access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In the past, remote access was possible by hardwiring to a telephone network. </a:t>
            </a:r>
          </a:p>
          <a:p>
            <a:pPr lvl="0"/>
            <a:r>
              <a:rPr lang="en-US" dirty="0"/>
              <a:t>Analog modems and dial-up technology allowed two different devices to interact with one another by calling assigned phone numbers. </a:t>
            </a:r>
          </a:p>
          <a:p>
            <a:pPr lvl="0"/>
            <a:r>
              <a:rPr lang="en-US" dirty="0"/>
              <a:t>This has changed significantly with broadband technology.</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 https://computertechpro.net/wp-content/uploads/2019/01/blog-dont-underestimate-smart-and-secure-remote-access-840x420.jpg</a:t>
            </a:r>
            <a:endParaRPr lang="en-IN"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1733550"/>
            <a:ext cx="45910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9919947"/>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Remote Access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Broadband</a:t>
            </a:r>
          </a:p>
          <a:p>
            <a:pPr lvl="0"/>
            <a:r>
              <a:rPr lang="en-US" dirty="0"/>
              <a:t>Cable Broadband</a:t>
            </a:r>
          </a:p>
          <a:p>
            <a:pPr lvl="0"/>
            <a:r>
              <a:rPr lang="en-IN" dirty="0"/>
              <a:t>DSL (digital subscriber line)</a:t>
            </a:r>
          </a:p>
          <a:p>
            <a:pPr lvl="0"/>
            <a:r>
              <a:rPr lang="en-IN" dirty="0"/>
              <a:t>Cellular internet service</a:t>
            </a:r>
          </a:p>
          <a:p>
            <a:pPr lvl="0"/>
            <a:r>
              <a:rPr lang="en-IN" dirty="0"/>
              <a:t>Satellite</a:t>
            </a:r>
          </a:p>
          <a:p>
            <a:pPr lvl="0"/>
            <a:r>
              <a:rPr lang="en-IN" dirty="0" err="1"/>
              <a:t>Fiber</a:t>
            </a:r>
            <a:r>
              <a:rPr lang="en-IN" dirty="0"/>
              <a:t> optics broadband</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https://computertechpro.net/wp-content/uploads/2019/01/blog-dont-underestimate-smart-and-secure-remote-access-840x420.jpg</a:t>
            </a:r>
            <a:endParaRPr dirty="0"/>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1733550"/>
            <a:ext cx="45910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1879203"/>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Broadband</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Broadband provides remote users with high-speed connection options to business networks and to the internet.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https://www.snetconnect.com/images/Wireless-Broadband/Wireless-Broadband-Graphic.png</a:t>
            </a:r>
            <a:r>
              <a:rPr lang="en" dirty="0"/>
              <a:t> </a:t>
            </a:r>
            <a:endParaRPr dirty="0"/>
          </a:p>
        </p:txBody>
      </p:sp>
      <p:pic>
        <p:nvPicPr>
          <p:cNvPr id="552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812" y="1162050"/>
            <a:ext cx="4548188" cy="322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24884"/>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Cable Broadband</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Cable broadband shares the bandwidth with many users.</a:t>
            </a:r>
            <a:endParaRPr dirty="0"/>
          </a:p>
        </p:txBody>
      </p:sp>
      <p:sp>
        <p:nvSpPr>
          <p:cNvPr id="77" name="Google Shape;77;p15"/>
          <p:cNvSpPr txBox="1">
            <a:spLocks noGrp="1"/>
          </p:cNvSpPr>
          <p:nvPr>
            <p:ph type="body" idx="3"/>
          </p:nvPr>
        </p:nvSpPr>
        <p:spPr>
          <a:xfrm>
            <a:off x="5065425" y="4686550"/>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https://www.ciscopress.com/content/images/chap3_9781587134326/elementLinks/03fig01.jpg</a:t>
            </a:r>
            <a:r>
              <a:rPr lang="en" dirty="0"/>
              <a:t> </a:t>
            </a:r>
            <a:endParaRPr dirty="0"/>
          </a:p>
        </p:txBody>
      </p:sp>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66874"/>
            <a:ext cx="4572000"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8165039"/>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DSL (digital subscriber line)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DSL (digital subscriber line)  uses a telephone network and is not always available if the infrastructure is poor.</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https://media.geeksforgeeks.org/wp-content/uploads/Capture-86.png</a:t>
            </a:r>
            <a:r>
              <a:rPr lang="en" dirty="0"/>
              <a:t> </a:t>
            </a:r>
            <a:endParaRPr dirty="0"/>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5" y="1619250"/>
            <a:ext cx="4619625" cy="2809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1709710"/>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Cellular internet service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Cellular internet service uses mobile devices via a wireless connection; only possible if a cellular network is available.</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https://hackaday.com/wp-content/uploads/2020/12/vpn-wikiimage.png?w=400</a:t>
            </a:r>
            <a:r>
              <a:rPr lang="en" dirty="0"/>
              <a:t> </a:t>
            </a:r>
            <a:endParaRPr dirty="0"/>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43076"/>
            <a:ext cx="457200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60946"/>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Satellite</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IN" dirty="0"/>
              <a:t>Satellite uses satellites to provide internet access.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https://www.scadalink.com/support/img/dwg-slapp-sat-2.gif</a:t>
            </a:r>
            <a:endParaRPr dirty="0"/>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52575"/>
            <a:ext cx="4571999" cy="29432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4862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420349" y="1023042"/>
            <a:ext cx="8520600" cy="23988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Able to manage files effectively in Windows and Linux environment</a:t>
            </a:r>
            <a:endParaRPr dirty="0"/>
          </a:p>
        </p:txBody>
      </p:sp>
      <p:sp>
        <p:nvSpPr>
          <p:cNvPr id="62" name="Google Shape;62;p13"/>
          <p:cNvSpPr txBox="1">
            <a:spLocks noGrp="1"/>
          </p:cNvSpPr>
          <p:nvPr>
            <p:ph type="subTitle" idx="1"/>
          </p:nvPr>
        </p:nvSpPr>
        <p:spPr>
          <a:xfrm>
            <a:off x="311708" y="3606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 hours)</a:t>
            </a:r>
            <a:endParaRPr dirty="0"/>
          </a:p>
        </p:txBody>
      </p:sp>
    </p:spTree>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err="1"/>
              <a:t>Fiber</a:t>
            </a:r>
            <a:r>
              <a:rPr lang="en-IN" dirty="0"/>
              <a:t> optics broadband</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Fiber optics broadband one of the best ways to transfer massive amounts of data and do so quickly.</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https://telecomtalk.info/wp-content/uploads/2020/07/differences-fiber-optic-broadband-standard-connection.jpg</a:t>
            </a:r>
            <a:r>
              <a:rPr lang="en" dirty="0"/>
              <a:t> </a:t>
            </a:r>
            <a:endParaRPr dirty="0"/>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2357" y="1657350"/>
            <a:ext cx="4561641"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6223619"/>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Overview of Remote Access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Remote Access Protocol</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IN" dirty="0"/>
              <a:t>PPP (Point-to-Point Protocol)</a:t>
            </a:r>
          </a:p>
          <a:p>
            <a:pPr lvl="0"/>
            <a:r>
              <a:rPr lang="en-IN" dirty="0"/>
              <a:t>IPsec (Internet Protocol Security)</a:t>
            </a:r>
          </a:p>
          <a:p>
            <a:pPr lvl="0"/>
            <a:r>
              <a:rPr lang="en-IN" dirty="0"/>
              <a:t>PPTP (Point-to-Point </a:t>
            </a:r>
            <a:r>
              <a:rPr lang="en-IN" dirty="0" err="1"/>
              <a:t>Tunneling</a:t>
            </a:r>
            <a:r>
              <a:rPr lang="en-IN" dirty="0"/>
              <a:t>)</a:t>
            </a:r>
          </a:p>
          <a:p>
            <a:pPr lvl="0"/>
            <a:r>
              <a:rPr lang="en-US" dirty="0"/>
              <a:t>L2TP (Layer Two Tunneling Protocol)</a:t>
            </a:r>
          </a:p>
          <a:p>
            <a:pPr lvl="0"/>
            <a:r>
              <a:rPr lang="en-IN" dirty="0"/>
              <a:t>Remote Authentication Dial-In User Service (RADIUS)</a:t>
            </a:r>
          </a:p>
          <a:p>
            <a:pPr lvl="0"/>
            <a:r>
              <a:rPr lang="en-US" dirty="0"/>
              <a:t>Terminal Access Controller Access Control System (TACACS)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https://support.novell.com/techcenter/articles/img/nc200112dFig1.gif</a:t>
            </a:r>
            <a:endParaRPr dirty="0"/>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90663"/>
            <a:ext cx="45720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6875834"/>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Remote Access Protocol</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PPP (Point-to-Point Protocol) </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Point-to-Point Protocol (PPP) enables hosts to set up a direct connection between two endpoints.</a:t>
            </a:r>
            <a:endParaRPr dirty="0"/>
          </a:p>
        </p:txBody>
      </p:sp>
      <p:sp>
        <p:nvSpPr>
          <p:cNvPr id="85" name="Google Shape;85;p16"/>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Source: https://image3.slideserve.com/6628395/point-to-point-protocol-n.jpg</a:t>
            </a:r>
            <a:endParaRPr dirty="0"/>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90674"/>
            <a:ext cx="4571999" cy="2609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Remote Access Protocol</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IPsec (Internet Protocol Security)</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IPsec (Internet Protocol Security) enables authentication and encryption for IP packet transfers using several security protocols.</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Source: https://cdn.ttgtmedia.com/rms/onlineimages/security-ipsec_tunnel_mode_mobile.png</a:t>
            </a:r>
            <a:endParaRPr dirty="0"/>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628774"/>
            <a:ext cx="4552950"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Remote Access Protocol</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PPTP (Point-to-Point </a:t>
            </a:r>
            <a:r>
              <a:rPr lang="en-IN" dirty="0" err="1"/>
              <a:t>Tunneling</a:t>
            </a:r>
            <a:r>
              <a:rPr lang="en-IN" dirty="0"/>
              <a:t>)</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Point-to-Point Tunneling (PPTP) is one of the oldest protocols for implementing virtual private networks.</a:t>
            </a:r>
          </a:p>
          <a:p>
            <a:pPr lvl="0">
              <a:spcBef>
                <a:spcPts val="1600"/>
              </a:spcBef>
            </a:pPr>
            <a:r>
              <a:rPr lang="en-US" dirty="0"/>
              <a:t>However, over the years, it has proven to be vulnerable to many types of attack. </a:t>
            </a:r>
          </a:p>
          <a:p>
            <a:pPr lvl="0">
              <a:spcBef>
                <a:spcPts val="1600"/>
              </a:spcBef>
            </a:pPr>
            <a:r>
              <a:rPr lang="en-US" dirty="0"/>
              <a:t>Although PPTP is not very secure, it persists in some cases.</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Source: https://networkencyclopedia.com/wp-content/uploads/2019/09/point-to-point-tunneling-protocol-pptp.gif</a:t>
            </a:r>
            <a:endParaRPr dirty="0"/>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728788"/>
            <a:ext cx="4581525" cy="257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3975245"/>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Remote Access Protocol</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US" dirty="0"/>
              <a:t>Layer Two Tunneling Protocol (L2TP)</a:t>
            </a:r>
            <a:endParaRPr lang="en-IN"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L2TP (Layer Two Tunneling Protocol) VPN protocol without authentication or encryption; usually paired with another protocol. </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05600"/>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Source: https://sc1.checkpoint.com/documents/R76/CP_R76_VPN_AdminGuide/45218.gif</a:t>
            </a:r>
            <a:endParaRPr dirty="0"/>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1428750"/>
            <a:ext cx="459105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6868182"/>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Remote Access Protocol</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Remote Authentication Dial-In User Service (RADIUS)</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Remote Authentication Dial-In User Service (RADIUS) is a networking protocol that provides centralized authentication, authorization, and accounting (AAA) management for users who connect and use a network service.</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Source: https://www.tech-faq.com/wp-content/uploads/RADIUS.gif</a:t>
            </a:r>
            <a:endParaRPr dirty="0"/>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4" y="1447800"/>
            <a:ext cx="45815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518618"/>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Remote Access Protocol</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US" dirty="0"/>
              <a:t>Terminal Access Controller Access Control System (TACACS)</a:t>
            </a:r>
            <a:endParaRPr lang="en-IN"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Terminal Access Controller Access-Control System (TACACS) refers to a family of related protocols handling remote authentication and related services for networked access control through a centralized server.</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46375" y="460082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Sourcehttps://2.bp.blogspot.com/-jQ2GHIJGQsA/WgL3eKjhexI/AAAAAAAAFrA/MzZ5HRYf7UQoTwZkCSIAjntnYd6K5ioXACLcBGAs/s1600/Screen%2BShot%2B2017-11-08%2Bat%2B5.53.33%2BPM.png</a:t>
            </a:r>
            <a:endParaRPr dirty="0"/>
          </a:p>
        </p:txBody>
      </p:sp>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724025"/>
            <a:ext cx="4581525"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5986772"/>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Concept</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Introduction to VPN</a:t>
            </a:r>
          </a:p>
        </p:txBody>
      </p:sp>
      <p:sp>
        <p:nvSpPr>
          <p:cNvPr id="92" name="Google Shape;92;p17"/>
          <p:cNvSpPr txBox="1">
            <a:spLocks noGrp="1"/>
          </p:cNvSpPr>
          <p:nvPr>
            <p:ph type="body" idx="2"/>
          </p:nvPr>
        </p:nvSpPr>
        <p:spPr>
          <a:xfrm>
            <a:off x="358175" y="2762250"/>
            <a:ext cx="3837000" cy="159941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VPN stands for the virtual private network.</a:t>
            </a:r>
          </a:p>
          <a:p>
            <a:pPr lvl="0">
              <a:spcBef>
                <a:spcPts val="1600"/>
              </a:spcBef>
            </a:pPr>
            <a:r>
              <a:rPr lang="en-US" dirty="0"/>
              <a:t>A virtual private network (VPN) is a technology that creates a safe and encrypted connection over a less secure network, such as the internet.</a:t>
            </a:r>
          </a:p>
          <a:p>
            <a:pPr lvl="0">
              <a:spcBef>
                <a:spcPts val="1600"/>
              </a:spcBef>
            </a:pPr>
            <a:r>
              <a:rPr lang="en-US" dirty="0"/>
              <a:t>A Virtual Private Network is a way to extend a private network using a public network such as the internet. </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05600"/>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Source: https://www.okta.com/sites/default/files/styles/1640w_scaled/public/media/image/2020-12/What-is-a-VPN.png?itok=VLLDnRu_</a:t>
            </a:r>
            <a:endParaRPr dirty="0"/>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75" y="1185862"/>
            <a:ext cx="4505324" cy="318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0696465"/>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Concept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Benefits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Secure your network</a:t>
            </a:r>
          </a:p>
          <a:p>
            <a:pPr lvl="0"/>
            <a:r>
              <a:rPr lang="en-US" dirty="0"/>
              <a:t>Hide Your Private Information</a:t>
            </a:r>
          </a:p>
          <a:p>
            <a:pPr lvl="0"/>
            <a:r>
              <a:rPr lang="en-US" dirty="0"/>
              <a:t>Network Scalability</a:t>
            </a:r>
          </a:p>
          <a:p>
            <a:pPr lvl="0"/>
            <a:r>
              <a:rPr lang="en-US" dirty="0"/>
              <a:t>Reduce Support Costs</a:t>
            </a:r>
          </a:p>
          <a:p>
            <a:pPr lvl="0"/>
            <a:endParaRPr dirty="0"/>
          </a:p>
        </p:txBody>
      </p:sp>
      <p:sp>
        <p:nvSpPr>
          <p:cNvPr id="77" name="Google Shape;77;p15"/>
          <p:cNvSpPr txBox="1">
            <a:spLocks noGrp="1"/>
          </p:cNvSpPr>
          <p:nvPr>
            <p:ph type="body" idx="3"/>
          </p:nvPr>
        </p:nvSpPr>
        <p:spPr>
          <a:xfrm>
            <a:off x="5055900" y="467702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https://i.pinimg.com/originals/8a/3e/16/8a3e16757aa24e512564e10665b4702f.jpg</a:t>
            </a:r>
            <a:r>
              <a:rPr lang="en" dirty="0"/>
              <a:t> </a:t>
            </a:r>
            <a:endParaRPr dirty="0"/>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1408" y="1524000"/>
            <a:ext cx="4512592"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53005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Functions of Key board and Mouse</a:t>
            </a:r>
          </a:p>
          <a:p>
            <a:pPr marL="457200" lvl="0" indent="-342900" algn="l" rtl="0">
              <a:spcBef>
                <a:spcPts val="0"/>
              </a:spcBef>
              <a:spcAft>
                <a:spcPts val="0"/>
              </a:spcAft>
              <a:buSzPts val="1800"/>
              <a:buChar char="●"/>
            </a:pPr>
            <a:r>
              <a:rPr lang="en-IN" dirty="0"/>
              <a:t>Applications MS Paint/Note pad</a:t>
            </a:r>
          </a:p>
          <a:p>
            <a:pPr marL="457200" lvl="0" indent="-342900" algn="l" rtl="0">
              <a:spcBef>
                <a:spcPts val="0"/>
              </a:spcBef>
              <a:spcAft>
                <a:spcPts val="0"/>
              </a:spcAft>
              <a:buSzPts val="1800"/>
              <a:buChar char="●"/>
            </a:pPr>
            <a:r>
              <a:rPr lang="en-IN" dirty="0"/>
              <a:t>Different text formats</a:t>
            </a:r>
          </a:p>
          <a:p>
            <a:pPr marL="457200" lvl="0" indent="-342900" algn="l" rtl="0">
              <a:spcBef>
                <a:spcPts val="0"/>
              </a:spcBef>
              <a:spcAft>
                <a:spcPts val="0"/>
              </a:spcAft>
              <a:buSzPts val="1800"/>
              <a:buChar char="●"/>
            </a:pPr>
            <a:r>
              <a:rPr lang="en-IN" dirty="0"/>
              <a:t>Different image file formats</a:t>
            </a:r>
          </a:p>
          <a:p>
            <a:pPr marL="457200" lvl="0" indent="-342900" algn="l" rtl="0">
              <a:spcBef>
                <a:spcPts val="0"/>
              </a:spcBef>
              <a:spcAft>
                <a:spcPts val="0"/>
              </a:spcAft>
              <a:buSzPts val="1800"/>
              <a:buChar char="●"/>
            </a:pPr>
            <a:r>
              <a:rPr lang="en-IN" dirty="0"/>
              <a:t>Advantages of compressing files</a:t>
            </a:r>
          </a:p>
          <a:p>
            <a:pPr marL="457200" lvl="0" indent="-342900" algn="l" rtl="0">
              <a:spcBef>
                <a:spcPts val="0"/>
              </a:spcBef>
              <a:spcAft>
                <a:spcPts val="0"/>
              </a:spcAft>
              <a:buSzPts val="1800"/>
              <a:buChar char="●"/>
            </a:pPr>
            <a:r>
              <a:rPr lang="en-IN" dirty="0"/>
              <a:t>Distinguish between backup and cloning</a:t>
            </a:r>
            <a:endParaRPr dirty="0"/>
          </a:p>
        </p:txBody>
      </p:sp>
    </p:spTree>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Concept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 of VPN</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IN" dirty="0"/>
              <a:t>Security</a:t>
            </a:r>
          </a:p>
          <a:p>
            <a:pPr lvl="0"/>
            <a:r>
              <a:rPr lang="en-IN" dirty="0"/>
              <a:t>Reliability</a:t>
            </a:r>
          </a:p>
          <a:p>
            <a:pPr lvl="0"/>
            <a:r>
              <a:rPr lang="en-IN" dirty="0"/>
              <a:t>Scalability</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https://cdn.ttgtmedia.com/rms/onlineImages/sWAN_VPN_03.jpg</a:t>
            </a:r>
            <a:r>
              <a:rPr lang="en" dirty="0"/>
              <a:t> </a:t>
            </a:r>
            <a:endParaRPr dirty="0"/>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504950"/>
            <a:ext cx="4581525"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1671405"/>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 of VPN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Security</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The VPN should protect data while it's traveling on the public network. </a:t>
            </a:r>
          </a:p>
          <a:p>
            <a:pPr lvl="0"/>
            <a:r>
              <a:rPr lang="en-US" dirty="0"/>
              <a:t>If intruders attempt to capture the data, they should be unable to read or use it.</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https://www.cloudwards.net/wp-content/uploads/2018/01/vpn-security.png</a:t>
            </a:r>
            <a:endParaRPr dirty="0"/>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525" y="1733550"/>
            <a:ext cx="456247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1742298"/>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 of VPN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Reliability</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The VPN should protect data while it's traveling on the public network. </a:t>
            </a:r>
          </a:p>
          <a:p>
            <a:pPr lvl="0"/>
            <a:r>
              <a:rPr lang="en-US" dirty="0"/>
              <a:t>If intruders attempt to capture the data, they should be unable to read or use it.</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https://i1.wp.com/pingify.me/wp-content/uploads/vpn-security-internet-privacy.png?w=884&amp;ssl=1</a:t>
            </a:r>
            <a:r>
              <a:rPr lang="en" dirty="0"/>
              <a:t> </a:t>
            </a:r>
            <a:endParaRPr dirty="0"/>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76375"/>
            <a:ext cx="457200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047725"/>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Features of VPN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Scalability</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As a business grows, it should be able to extend its VPN services to handle that growth without replacing the VPN technology altogether..</a:t>
            </a:r>
            <a:endParaRPr dirty="0"/>
          </a:p>
        </p:txBody>
      </p:sp>
      <p:sp>
        <p:nvSpPr>
          <p:cNvPr id="77" name="Google Shape;77;p15"/>
          <p:cNvSpPr txBox="1">
            <a:spLocks noGrp="1"/>
          </p:cNvSpPr>
          <p:nvPr>
            <p:ph type="body" idx="3"/>
          </p:nvPr>
        </p:nvSpPr>
        <p:spPr>
          <a:xfrm>
            <a:off x="5046375" y="46960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https://www.attilasec.com/hubfs/how%20scalable%20are%20hardware%20vpns.jpg</a:t>
            </a:r>
            <a:r>
              <a:rPr lang="en" dirty="0"/>
              <a:t> </a:t>
            </a:r>
            <a:endParaRPr dirty="0"/>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576387"/>
            <a:ext cx="4572000" cy="280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9925131"/>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Concept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VPN</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Public VPN</a:t>
            </a:r>
          </a:p>
          <a:p>
            <a:pPr lvl="0"/>
            <a:r>
              <a:rPr lang="en-US" dirty="0"/>
              <a:t>Remote Access VPN</a:t>
            </a:r>
          </a:p>
          <a:p>
            <a:pPr lvl="0"/>
            <a:r>
              <a:rPr lang="en-US" dirty="0"/>
              <a:t>Site-to-Site VPN</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https://www.elprocus.com/wp-content/uploads/types_of_virtual_private_network.png</a:t>
            </a:r>
            <a:r>
              <a:rPr lang="en" dirty="0"/>
              <a:t> </a:t>
            </a:r>
            <a:endParaRPr dirty="0"/>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71625"/>
            <a:ext cx="45720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7330207"/>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VPN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Public VPN</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Public VPN is a type of VPN connection that can be accessed publicly or openly by end users. </a:t>
            </a:r>
          </a:p>
          <a:p>
            <a:pPr lvl="0"/>
            <a:r>
              <a:rPr lang="en-US" dirty="0"/>
              <a:t>It differs from standard or private VPN, which is generally reserved for specific users, organizations or subscribers. </a:t>
            </a:r>
          </a:p>
          <a:p>
            <a:pPr lvl="0"/>
            <a:r>
              <a:rPr lang="en-US" dirty="0"/>
              <a:t>It is normally accessed using a standard Internet connection.</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https://cooldroid.net/wp-content/uploads/what-is-a-vpn-1068x475.jpg</a:t>
            </a:r>
            <a:r>
              <a:rPr lang="en" dirty="0"/>
              <a:t> </a:t>
            </a:r>
            <a:endParaRPr dirty="0"/>
          </a:p>
        </p:txBody>
      </p:sp>
      <p:sp>
        <p:nvSpPr>
          <p:cNvPr id="2" name="AutoShape 2" descr="VPN Gate - Public Free VPN Cloud by Univ of Tsukuba, Japa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VPN Gate - Public Free VPN Cloud by Univ of Tsukuba, Japan"/>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628775"/>
            <a:ext cx="458152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343518"/>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VPN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Remote Access VPN</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Remote access VPN allows a user to connect to a private network and access its services and resources remotely. </a:t>
            </a:r>
          </a:p>
          <a:p>
            <a:pPr lvl="0"/>
            <a:r>
              <a:rPr lang="en-US" dirty="0"/>
              <a:t>The connection between the user and the private network happens through the Internet and the connection is secure and private.</a:t>
            </a:r>
          </a:p>
          <a:p>
            <a:pPr lvl="0"/>
            <a:r>
              <a:rPr lang="en-US" dirty="0"/>
              <a:t>Remote Access VPN is useful for business users as well as home users.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https://www.greyson.com/wp-content/uploads/2020/03/remote-access-vpn-1.png</a:t>
            </a:r>
            <a:endParaRPr dirty="0"/>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414463"/>
            <a:ext cx="4457700" cy="2838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9628785"/>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VPN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Site-to-Site VPN</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A Site-to-Site VPN is also called as Router-to-Router VPN and is mostly used in the corporates. </a:t>
            </a:r>
          </a:p>
          <a:p>
            <a:pPr lvl="0"/>
            <a:r>
              <a:rPr lang="en-US" dirty="0"/>
              <a:t>Companies, with offices in different geographical locations, use Site-to-site VPN to connect the network of one office location to the network at another office location.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https://openvpn.net/wp-content/uploads/vpn_server_resources/layer-3-routing-diagram.png</a:t>
            </a:r>
            <a:r>
              <a:rPr lang="en" dirty="0"/>
              <a:t> </a:t>
            </a:r>
            <a:endParaRPr dirty="0"/>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781174"/>
            <a:ext cx="4238625"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625064"/>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Concept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Tunneling</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A VPN tunnel is an encrypted link between your computer or mobile device and an outside network.</a:t>
            </a:r>
          </a:p>
          <a:p>
            <a:pPr lvl="0"/>
            <a:r>
              <a:rPr lang="en-US" dirty="0"/>
              <a:t>A VPN tunnel connects your smartphone, laptop, computer, or tablet to another network in which your IP address is hidden and all the data you generate while surfing the web is encrypted.</a:t>
            </a:r>
            <a:endParaRPr dirty="0"/>
          </a:p>
        </p:txBody>
      </p:sp>
      <p:sp>
        <p:nvSpPr>
          <p:cNvPr id="77" name="Google Shape;77;p15"/>
          <p:cNvSpPr txBox="1">
            <a:spLocks noGrp="1"/>
          </p:cNvSpPr>
          <p:nvPr>
            <p:ph type="body" idx="3"/>
          </p:nvPr>
        </p:nvSpPr>
        <p:spPr>
          <a:xfrm>
            <a:off x="5074950" y="467702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https://www.researchgate.net/publication/320536838/figure/fig1/AS:732633726214157@1551684900881/VPN-Tunneling-structure.png</a:t>
            </a:r>
            <a:r>
              <a:rPr lang="en" dirty="0"/>
              <a:t>: </a:t>
            </a:r>
            <a:endParaRPr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47799"/>
            <a:ext cx="4572000"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2915546"/>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Concept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Equipment used for VPN</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Network access server</a:t>
            </a:r>
          </a:p>
          <a:p>
            <a:pPr lvl="0"/>
            <a:r>
              <a:rPr lang="en-IN" dirty="0"/>
              <a:t>Firewall</a:t>
            </a:r>
          </a:p>
          <a:p>
            <a:pPr lvl="0"/>
            <a:r>
              <a:rPr lang="en-IN" dirty="0"/>
              <a:t>AAA Server</a:t>
            </a:r>
          </a:p>
          <a:p>
            <a:pPr lvl="0"/>
            <a:r>
              <a:rPr lang="en-IN" dirty="0"/>
              <a:t>VPN Concentrator</a:t>
            </a:r>
          </a:p>
          <a:p>
            <a:pPr lvl="0"/>
            <a:r>
              <a:rPr lang="en-IN" dirty="0"/>
              <a:t>VPN-enabled/VPN-optimized Router</a:t>
            </a:r>
          </a:p>
          <a:p>
            <a:pPr lvl="0"/>
            <a:r>
              <a:rPr lang="en-IN" dirty="0"/>
              <a:t>VPN-enabled Firewall</a:t>
            </a:r>
          </a:p>
          <a:p>
            <a:pPr lvl="0"/>
            <a:r>
              <a:rPr lang="en-IN" dirty="0"/>
              <a:t>VPN Client</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https://www.webhostingsecretrevealed.net/wp-content/uploads/2018/12/what-is-vpn-service.jpg</a:t>
            </a:r>
            <a:r>
              <a:rPr lang="en" dirty="0"/>
              <a:t> </a:t>
            </a:r>
            <a:endParaRPr dirty="0"/>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4" y="1257300"/>
            <a:ext cx="4581525"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3344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What is a Computer Keyboard? </a:t>
            </a:r>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A keyboard is a peripheral device that enables a user to input text into a computer or any other electronic machinery</a:t>
            </a:r>
            <a:r>
              <a:rPr lang="en-IN" sz="1800" dirty="0">
                <a:effectLst/>
                <a:latin typeface="Times New Roman" panose="02020603050405020304" pitchFamily="18" charset="0"/>
                <a:ea typeface="Times New Roman" panose="02020603050405020304" pitchFamily="18" charset="0"/>
              </a:rPr>
              <a:t>.</a:t>
            </a:r>
            <a:endParaRPr dirty="0"/>
          </a:p>
          <a:p>
            <a:pPr marL="457200" lvl="0" indent="-317500" algn="l" rtl="0">
              <a:spcBef>
                <a:spcPts val="0"/>
              </a:spcBef>
              <a:spcAft>
                <a:spcPts val="0"/>
              </a:spcAft>
              <a:buSzPts val="1400"/>
              <a:buChar char="●"/>
            </a:pPr>
            <a:r>
              <a:rPr lang="en-IN" dirty="0"/>
              <a:t>It is a peripheral device that is the most basic way for the user to communicate with a computer. </a:t>
            </a:r>
            <a:endParaRPr dirty="0"/>
          </a:p>
        </p:txBody>
      </p:sp>
      <p:sp>
        <p:nvSpPr>
          <p:cNvPr id="77" name="Google Shape;77;p15"/>
          <p:cNvSpPr txBox="1">
            <a:spLocks noGrp="1"/>
          </p:cNvSpPr>
          <p:nvPr>
            <p:ph type="body" idx="3"/>
          </p:nvPr>
        </p:nvSpPr>
        <p:spPr>
          <a:xfrm>
            <a:off x="5428035" y="4441416"/>
            <a:ext cx="3397500" cy="443618"/>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https://www.ign.com/articles/best-keyboard</a:t>
            </a:r>
            <a:endParaRPr lang="en-IN" dirty="0"/>
          </a:p>
          <a:p>
            <a:pPr marL="0" indent="0">
              <a:buNone/>
            </a:pPr>
            <a:endParaRPr lang="en-IN" dirty="0"/>
          </a:p>
        </p:txBody>
      </p:sp>
      <p:pic>
        <p:nvPicPr>
          <p:cNvPr id="3074" name="Picture 2" descr="Amazon.com: Nuklz N Large Print Computer Keyboard | Visually Impaired  Keyboard | High Contrast Black and White Keys Makes Typing Easy | Perfect  for Seniors and Those Just Learning to Type : Electronics">
            <a:extLst>
              <a:ext uri="{FF2B5EF4-FFF2-40B4-BE49-F238E27FC236}">
                <a16:creationId xmlns:a16="http://schemas.microsoft.com/office/drawing/2014/main" id="{90D4A86C-7D52-48FC-B60A-30D912D00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31271"/>
            <a:ext cx="4581054" cy="29695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Equipment used for VPN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Network access server</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As previously described, a NAS is responsible for setting up and maintaining each tunnel in a remote-access VPN. </a:t>
            </a:r>
          </a:p>
          <a:p>
            <a:pPr lvl="0"/>
            <a:r>
              <a:rPr lang="en-US" dirty="0"/>
              <a:t>As previously described, a NAS is responsible for setting up and maintaining each tunnel in a remote-access VPN.</a:t>
            </a:r>
          </a:p>
        </p:txBody>
      </p:sp>
      <p:sp>
        <p:nvSpPr>
          <p:cNvPr id="77" name="Google Shape;77;p15"/>
          <p:cNvSpPr txBox="1">
            <a:spLocks noGrp="1"/>
          </p:cNvSpPr>
          <p:nvPr>
            <p:ph type="body" idx="3"/>
          </p:nvPr>
        </p:nvSpPr>
        <p:spPr>
          <a:xfrm>
            <a:off x="5036850" y="4610350"/>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https://www.researchgate.net/profile/Zornitsa-Yakova/publication/256843676/figure/fig2/AS:297856234737671@1448025868760/Remote-access-VPN-1.png</a:t>
            </a:r>
            <a:r>
              <a:rPr lang="en" dirty="0"/>
              <a:t> </a:t>
            </a:r>
            <a:endParaRPr dirty="0"/>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33500"/>
            <a:ext cx="4572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9674382"/>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 dirty="0"/>
              <a:t>Equipment used for VPN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Firewall</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A firewall provides a strong barrier between your private network and the Internet. </a:t>
            </a:r>
          </a:p>
          <a:p>
            <a:pPr lvl="0"/>
            <a:r>
              <a:rPr lang="en-US" dirty="0"/>
              <a:t>IT staff can set firewalls to restrict what type of traffic can pass through from the Internet onto a LAN, and on what TCP and UDP ports. Even without a VPN, a LAN should include a firewall to help protect against malicious Internet traffic.</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https://docs.oracle.com/cd/A97630_01/em.920/a96670/img/firewalc.gif</a:t>
            </a:r>
            <a:r>
              <a:rPr lang="en" dirty="0"/>
              <a:t> </a:t>
            </a:r>
            <a:endParaRPr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526" y="1600200"/>
            <a:ext cx="4562474"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834746"/>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Equipment used for VPN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AAA Server</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The acronym stands for the server's three responsibilities: authentication, authorization and accounting. </a:t>
            </a:r>
          </a:p>
          <a:p>
            <a:pPr lvl="0"/>
            <a:r>
              <a:rPr lang="en-US" dirty="0"/>
              <a:t>For each VPN connection, the AAA server confirms who you are (authentication), identifies what you're allowed to access over the connection (authorization) and tracks what you do while you're logged in (accounting).</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https://media.geeksforgeeks.org/wp-content/uploads/20200418171147/AAa11.gif</a:t>
            </a:r>
            <a:r>
              <a:rPr lang="en" dirty="0"/>
              <a:t> </a:t>
            </a:r>
            <a:endParaRPr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352550"/>
            <a:ext cx="4552950"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4776034"/>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Equipment used for VPN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VPN Concentrator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This device replaces an AAA server installed on a generic server. </a:t>
            </a:r>
          </a:p>
          <a:p>
            <a:pPr lvl="0">
              <a:spcBef>
                <a:spcPts val="1600"/>
              </a:spcBef>
            </a:pPr>
            <a:r>
              <a:rPr lang="en-US" dirty="0"/>
              <a:t>The hardware and software work together to establish VPN tunnels and handle large numbers of simultaneous connections.</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https://vpnpick.com/wp-content/uploads/2015/02/VPN-Concentrator-Setup.jpg </a:t>
            </a:r>
            <a:endParaRPr dirty="0"/>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1114425"/>
            <a:ext cx="4591049" cy="317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8454168"/>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Equipment used for VPN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VPN-enabled/VPN-optimized Router</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This is a typical router that delegates traffic on a network, but with the added feature of routing traffic using protocols specific to VPNs.</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6" name="Google Shape;93;p17"/>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US"/>
              <a:t>Image: https://www.techrepublic.com/a/hub/i/2015/06/03/4d31da68-098c-11e5-940f-14feb5cc3d2a/r00220001108jim03_01.gif</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66850"/>
            <a:ext cx="45720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465559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Equipment used for VPN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VPN-enabled Firewall</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This is a conventional firewall protecting traffic between networks, but with the added feature of managing traffic using protocols specific to VPNs.</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https://www.techrepublic.com/a/hub/i/2015/06/03/4d31da68-098c-11e5-940f-14feb5cc3d2a/r00220001108jim03_01.gif</a:t>
            </a:r>
            <a:endParaRPr dirty="0"/>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66850"/>
            <a:ext cx="4572000" cy="296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0160679"/>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Equipment used for VPN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VPN Client</a:t>
            </a:r>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lvl="0">
              <a:spcBef>
                <a:spcPts val="1600"/>
              </a:spcBef>
            </a:pPr>
            <a:r>
              <a:rPr lang="en-US" dirty="0"/>
              <a:t>This is software running on a dedicated device that acts as the tunnel interface for multiple connections.</a:t>
            </a:r>
          </a:p>
          <a:p>
            <a:pPr lvl="0">
              <a:spcBef>
                <a:spcPts val="1600"/>
              </a:spcBef>
            </a:pPr>
            <a:r>
              <a:rPr lang="en-US" dirty="0"/>
              <a:t>This setup spares each computer from having to run its own VPN client software.</a:t>
            </a:r>
            <a:endParaRPr dirty="0"/>
          </a:p>
        </p:txBody>
      </p:sp>
      <p:sp>
        <p:nvSpPr>
          <p:cNvPr id="93" name="Google Shape;93;p17"/>
          <p:cNvSpPr txBox="1">
            <a:spLocks noGrp="1"/>
          </p:cNvSpPr>
          <p:nvPr>
            <p:ph type="body" idx="3"/>
          </p:nvPr>
        </p:nvSpPr>
        <p:spPr>
          <a:xfrm>
            <a:off x="4998750" y="458152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US" dirty="0"/>
              <a:t>Image: https://www.concordia.ca/content/concordia/en/finearts/cda/support/faq/vpn-client/_jcr_content/content-main/image_1660899872.img.png/1586871321105.png</a:t>
            </a:r>
            <a:endParaRPr dirty="0"/>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399" y="1133475"/>
            <a:ext cx="5076825"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1645616"/>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Concept</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Security</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L2F (Layer 2 Forwarding)</a:t>
            </a:r>
          </a:p>
          <a:p>
            <a:pPr lvl="0"/>
            <a:r>
              <a:rPr lang="en-IN" dirty="0"/>
              <a:t>PPTP (Point-to-Point </a:t>
            </a:r>
            <a:r>
              <a:rPr lang="en-IN" dirty="0" err="1"/>
              <a:t>Tunneling</a:t>
            </a:r>
            <a:r>
              <a:rPr lang="en-IN" dirty="0"/>
              <a:t> Protocol)</a:t>
            </a:r>
          </a:p>
          <a:p>
            <a:pPr lvl="0"/>
            <a:r>
              <a:rPr lang="en-IN" dirty="0"/>
              <a:t>L2TP (Layer 2 </a:t>
            </a:r>
            <a:r>
              <a:rPr lang="en-IN" dirty="0" err="1"/>
              <a:t>Tunneling</a:t>
            </a:r>
            <a:r>
              <a:rPr lang="en-IN" dirty="0"/>
              <a:t> Protocol)</a:t>
            </a:r>
            <a:endParaRPr dirty="0"/>
          </a:p>
        </p:txBody>
      </p:sp>
      <p:sp>
        <p:nvSpPr>
          <p:cNvPr id="77" name="Google Shape;77;p15"/>
          <p:cNvSpPr txBox="1">
            <a:spLocks noGrp="1"/>
          </p:cNvSpPr>
          <p:nvPr>
            <p:ph type="body" idx="3"/>
          </p:nvPr>
        </p:nvSpPr>
        <p:spPr>
          <a:xfrm>
            <a:off x="5017800" y="467702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https://sites.google.com/site/virtualprivatenetworks/_/rsrc/1472764625920/website-builder/what-is-vpn.png</a:t>
            </a:r>
            <a:endParaRPr dirty="0"/>
          </a:p>
        </p:txBody>
      </p:sp>
      <p:pic>
        <p:nvPicPr>
          <p:cNvPr id="24578" name="Picture 2" descr="How are VPNs Secure? - Virtual Private Net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2099"/>
            <a:ext cx="4571999" cy="2857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296516"/>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Security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L2F (Layer 2 Forwarding)</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L2F (Layer 2 Forwarding) developed by Cisco; uses any authentication scheme supported by PPP.</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https://networkencyclopedia.com/wp-content/uploads/2019/08/l2f-layer2-forwarding-cisco.jpg</a:t>
            </a:r>
            <a:r>
              <a:rPr lang="en" dirty="0"/>
              <a:t> </a:t>
            </a:r>
            <a:endParaRPr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652588"/>
            <a:ext cx="4581525" cy="270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811159"/>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Security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PPTP (Point-to-Point </a:t>
            </a:r>
            <a:r>
              <a:rPr lang="en-IN" dirty="0" err="1"/>
              <a:t>Tunneling</a:t>
            </a:r>
            <a:r>
              <a:rPr lang="en-IN" dirty="0"/>
              <a:t> Protocol)</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PPTP (Point-to-point Tunneling Protocol) supports 40-bit and 128-bit encryption and any authentication scheme supported by PPP.</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https://networkencyclopedia.com/wp-content/uploads/2019/09/point-to-point-tunneling-protocol-pptp.gif</a:t>
            </a:r>
            <a:r>
              <a:rPr lang="en" dirty="0"/>
              <a:t> </a:t>
            </a:r>
            <a:endParaRPr dirty="0"/>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1566863"/>
            <a:ext cx="4533900" cy="260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8367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Categories of Keys on a Keyboard</a:t>
            </a:r>
          </a:p>
        </p:txBody>
      </p:sp>
      <p:sp>
        <p:nvSpPr>
          <p:cNvPr id="84" name="Google Shape;84;p16"/>
          <p:cNvSpPr txBox="1">
            <a:spLocks noGrp="1"/>
          </p:cNvSpPr>
          <p:nvPr>
            <p:ph type="body" idx="2"/>
          </p:nvPr>
        </p:nvSpPr>
        <p:spPr>
          <a:xfrm>
            <a:off x="358175" y="2706986"/>
            <a:ext cx="3837000" cy="206528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139700" lvl="0" indent="0" algn="l" rtl="0">
              <a:spcBef>
                <a:spcPts val="1600"/>
              </a:spcBef>
              <a:spcAft>
                <a:spcPts val="0"/>
              </a:spcAft>
              <a:buSzPts val="1400"/>
              <a:buNone/>
            </a:pPr>
            <a:endParaRPr lang="en-IN" dirty="0"/>
          </a:p>
          <a:p>
            <a:pPr marL="457200" lvl="0" indent="-317500" algn="l" rtl="0">
              <a:spcBef>
                <a:spcPts val="1600"/>
              </a:spcBef>
              <a:spcAft>
                <a:spcPts val="0"/>
              </a:spcAft>
              <a:buSzPts val="1400"/>
              <a:buChar char="●"/>
            </a:pPr>
            <a:r>
              <a:rPr lang="en-IN" dirty="0"/>
              <a:t>Typing(alphanumeric) keys</a:t>
            </a:r>
          </a:p>
          <a:p>
            <a:pPr marL="457200" lvl="0" indent="-317500" algn="l" rtl="0">
              <a:spcBef>
                <a:spcPts val="0"/>
              </a:spcBef>
              <a:spcAft>
                <a:spcPts val="0"/>
              </a:spcAft>
              <a:buSzPts val="1400"/>
              <a:buChar char="●"/>
            </a:pPr>
            <a:r>
              <a:rPr lang="en-IN" dirty="0"/>
              <a:t>Control keys</a:t>
            </a:r>
          </a:p>
          <a:p>
            <a:pPr marL="457200" lvl="0" indent="-317500" algn="l" rtl="0">
              <a:spcBef>
                <a:spcPts val="0"/>
              </a:spcBef>
              <a:spcAft>
                <a:spcPts val="0"/>
              </a:spcAft>
              <a:buSzPts val="1400"/>
              <a:buChar char="●"/>
            </a:pPr>
            <a:r>
              <a:rPr lang="en-IN" dirty="0"/>
              <a:t>Function keys</a:t>
            </a:r>
          </a:p>
          <a:p>
            <a:pPr marL="457200" lvl="0" indent="-317500" algn="l" rtl="0">
              <a:spcBef>
                <a:spcPts val="0"/>
              </a:spcBef>
              <a:spcAft>
                <a:spcPts val="0"/>
              </a:spcAft>
              <a:buSzPts val="1400"/>
              <a:buChar char="●"/>
            </a:pPr>
            <a:r>
              <a:rPr lang="en-IN" dirty="0"/>
              <a:t>Navigation keys</a:t>
            </a:r>
          </a:p>
          <a:p>
            <a:pPr marL="457200" lvl="0" indent="-317500" algn="l" rtl="0">
              <a:spcBef>
                <a:spcPts val="0"/>
              </a:spcBef>
              <a:spcAft>
                <a:spcPts val="0"/>
              </a:spcAft>
              <a:buSzPts val="1400"/>
              <a:buChar char="●"/>
            </a:pPr>
            <a:r>
              <a:rPr lang="en-IN" dirty="0"/>
              <a:t>Numeric keypad</a:t>
            </a:r>
          </a:p>
          <a:p>
            <a:pPr marL="457200" lvl="0" indent="-317500" algn="l" rtl="0">
              <a:spcBef>
                <a:spcPts val="0"/>
              </a:spcBef>
              <a:spcAft>
                <a:spcPts val="0"/>
              </a:spcAft>
              <a:buSzPts val="1400"/>
              <a:buChar char="●"/>
            </a:pPr>
            <a:r>
              <a:rPr lang="en-IN" dirty="0"/>
              <a:t>Other Keys( Shift,  Caps Lock, Tab, Enter, spacebar, Backspace)</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dirty="0"/>
          </a:p>
        </p:txBody>
      </p:sp>
      <p:sp>
        <p:nvSpPr>
          <p:cNvPr id="8" name="Google Shape;77;p15">
            <a:extLst>
              <a:ext uri="{FF2B5EF4-FFF2-40B4-BE49-F238E27FC236}">
                <a16:creationId xmlns:a16="http://schemas.microsoft.com/office/drawing/2014/main" id="{363C1F8E-4C2A-43D5-A414-257E958135CC}"/>
              </a:ext>
            </a:extLst>
          </p:cNvPr>
          <p:cNvSpPr txBox="1">
            <a:spLocks noGrp="1"/>
          </p:cNvSpPr>
          <p:nvPr>
            <p:ph type="body" idx="3"/>
          </p:nvPr>
        </p:nvSpPr>
        <p:spPr>
          <a:xfrm>
            <a:off x="5029683" y="4309451"/>
            <a:ext cx="3397500" cy="443618"/>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https://www.javatpoint.com/keyboard</a:t>
            </a:r>
            <a:endParaRPr lang="en-IN" dirty="0"/>
          </a:p>
          <a:p>
            <a:pPr marL="0" indent="0">
              <a:buNone/>
            </a:pPr>
            <a:endParaRPr lang="en-IN" dirty="0"/>
          </a:p>
        </p:txBody>
      </p:sp>
      <p:pic>
        <p:nvPicPr>
          <p:cNvPr id="9" name="Picture 8" descr="Different Types of Keyboards">
            <a:extLst>
              <a:ext uri="{FF2B5EF4-FFF2-40B4-BE49-F238E27FC236}">
                <a16:creationId xmlns:a16="http://schemas.microsoft.com/office/drawing/2014/main" id="{66CDB6FC-AD9D-41E9-A9CB-1C0A004EF716}"/>
              </a:ext>
            </a:extLst>
          </p:cNvPr>
          <p:cNvPicPr>
            <a:picLocks noChangeAspect="1"/>
          </p:cNvPicPr>
          <p:nvPr/>
        </p:nvPicPr>
        <p:blipFill rotWithShape="1">
          <a:blip r:embed="rId4">
            <a:extLst>
              <a:ext uri="{28A0092B-C50C-407E-A947-70E740481C1C}">
                <a14:useLocalDpi xmlns:a14="http://schemas.microsoft.com/office/drawing/2010/main" val="0"/>
              </a:ext>
            </a:extLst>
          </a:blip>
          <a:srcRect b="3226"/>
          <a:stretch/>
        </p:blipFill>
        <p:spPr bwMode="auto">
          <a:xfrm>
            <a:off x="4508626" y="1217691"/>
            <a:ext cx="4635374" cy="297858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7060935"/>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VPN Security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L2TP (Layer 2 </a:t>
            </a:r>
            <a:r>
              <a:rPr lang="en-IN" dirty="0" err="1"/>
              <a:t>Tunneling</a:t>
            </a:r>
            <a:r>
              <a:rPr lang="en-IN" dirty="0"/>
              <a:t> Protocol)</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L2TP (Layer 2 Tunneling Protocol) combines features of PPTP and L2F and fully supports </a:t>
            </a:r>
            <a:r>
              <a:rPr lang="en-US" dirty="0" err="1"/>
              <a:t>IPSec</a:t>
            </a:r>
            <a:r>
              <a:rPr lang="en-US" dirty="0"/>
              <a:t>; also applicable in site-to-site VPNs</a:t>
            </a:r>
            <a:endParaRPr dirty="0"/>
          </a:p>
        </p:txBody>
      </p:sp>
      <p:sp>
        <p:nvSpPr>
          <p:cNvPr id="77" name="Google Shape;77;p15"/>
          <p:cNvSpPr txBox="1">
            <a:spLocks noGrp="1"/>
          </p:cNvSpPr>
          <p:nvPr>
            <p:ph type="body" idx="3"/>
          </p:nvPr>
        </p:nvSpPr>
        <p:spPr>
          <a:xfrm>
            <a:off x="5027325" y="471512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https://sc1.checkpoint.com/documents/R76/CP_R76_VPN_AdminGuide/45218.gif</a:t>
            </a:r>
            <a:r>
              <a:rPr lang="en" dirty="0"/>
              <a:t> </a:t>
            </a:r>
            <a:endParaRPr dirty="0"/>
          </a:p>
        </p:txBody>
      </p:sp>
      <p:pic>
        <p:nvPicPr>
          <p:cNvPr id="16386" name="Picture 2" descr="Layer Two Tunneling Protocol (L2TP) Cli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09675"/>
            <a:ext cx="4572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295655"/>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Remote Access Authentication Protocol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Password Authentication Protocol (PAP)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PAP is the least secure authentication protocol. </a:t>
            </a:r>
          </a:p>
          <a:p>
            <a:pPr lvl="0"/>
            <a:r>
              <a:rPr lang="en-US" dirty="0"/>
              <a:t>The username and password is sent in plaintext. </a:t>
            </a:r>
          </a:p>
          <a:p>
            <a:pPr lvl="0"/>
            <a:r>
              <a:rPr lang="en-US" dirty="0"/>
              <a:t>It does not protect against anyone listening to network traffic from stealing the username and password.</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 https://i0.wp.com/networkustad.com/wp-content/uploads/2020/05/Picture1.png </a:t>
            </a:r>
            <a:endParaRPr lang="en-IN"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543049"/>
            <a:ext cx="4595813"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042051"/>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Password Authentication Protocol (PAP)</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Features of PAP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The password is sent in </a:t>
            </a:r>
            <a:r>
              <a:rPr lang="en-US" dirty="0" err="1"/>
              <a:t>cleartext</a:t>
            </a:r>
            <a:r>
              <a:rPr lang="en-US" dirty="0"/>
              <a:t>. </a:t>
            </a:r>
          </a:p>
          <a:p>
            <a:pPr lvl="0"/>
            <a:r>
              <a:rPr lang="en-US" dirty="0"/>
              <a:t> All network operating systems support PAP. </a:t>
            </a:r>
          </a:p>
          <a:p>
            <a:pPr lvl="0"/>
            <a:r>
              <a:rPr lang="en-US" dirty="0"/>
              <a:t> It uses a two-way Handshake Protocol. </a:t>
            </a:r>
          </a:p>
          <a:p>
            <a:pPr lvl="0"/>
            <a:r>
              <a:rPr lang="en-US" dirty="0"/>
              <a:t> It is non-interactive. </a:t>
            </a:r>
          </a:p>
          <a:p>
            <a:pPr lvl="0"/>
            <a:r>
              <a:rPr lang="en-US" dirty="0"/>
              <a:t> PAP supports both one-way authentication (unidirectional) and two-way authentication (bidirectional).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https://i0.wp.com/networkustad.com/wp-content/uploads/2020/05/Picture1.png</a:t>
            </a:r>
            <a:r>
              <a:rPr lang="en" dirty="0"/>
              <a:t> </a:t>
            </a:r>
            <a:endParaRPr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543049"/>
            <a:ext cx="4595813" cy="294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253526"/>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Password Authentication Protocol (PAP)</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When to use PAP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buNone/>
            </a:pPr>
            <a:r>
              <a:rPr lang="en-US" dirty="0"/>
              <a:t>PAP is usually used in the following scenarios: </a:t>
            </a:r>
          </a:p>
          <a:p>
            <a:pPr lvl="0"/>
            <a:r>
              <a:rPr lang="en-US" dirty="0"/>
              <a:t> When the application doesn’t support CHAP. </a:t>
            </a:r>
          </a:p>
          <a:p>
            <a:pPr lvl="0"/>
            <a:r>
              <a:rPr lang="en-US" dirty="0"/>
              <a:t> Circumstances where it is necessary to send a plain text password to simulate a login at the called device (remote host). </a:t>
            </a:r>
          </a:p>
          <a:p>
            <a:pPr lvl="0"/>
            <a:r>
              <a:rPr lang="en-US" dirty="0"/>
              <a:t> When there is the occurrence of incompatibilities between different vendors of CHAP. </a:t>
            </a:r>
          </a:p>
          <a:p>
            <a:pPr marL="139700" lvl="0" indent="0">
              <a:buNone/>
            </a:pPr>
            <a:endParaRPr lang="en-US"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http://orbit-computer-solutions.com/wp-content/uploads/2015/10/PAP-Authentication-Protocol.jpg</a:t>
            </a:r>
            <a:r>
              <a:rPr lang="en" dirty="0"/>
              <a:t> </a:t>
            </a:r>
            <a:endParaRPr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1163"/>
            <a:ext cx="4572000" cy="2605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754435"/>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Password Authentication Protocol (PAP)</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Advantage of CHAP over PAP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buNone/>
            </a:pPr>
            <a:r>
              <a:rPr lang="en-US" dirty="0"/>
              <a:t>Some of the advantages are: </a:t>
            </a:r>
          </a:p>
          <a:p>
            <a:pPr lvl="0"/>
            <a:r>
              <a:rPr lang="en-US" dirty="0"/>
              <a:t>CHAP is more secure than PAP. </a:t>
            </a:r>
          </a:p>
          <a:p>
            <a:pPr lvl="0"/>
            <a:r>
              <a:rPr lang="en-US" dirty="0"/>
              <a:t> CHAP can provide authentication periodically to recognize that the user accessing the PPP link is the same or not. </a:t>
            </a:r>
          </a:p>
          <a:p>
            <a:pPr lvl="0"/>
            <a:r>
              <a:rPr lang="en-US" dirty="0"/>
              <a:t> In CHAP, the real passwords are never shared on the link instead a hash value of it is calculated and transferred.</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 https://webeduclick.com/wp-content/uploads/2020/02/Challenge-Handshake-Authentication-Protocol-CHAP.png </a:t>
            </a:r>
            <a:endParaRPr lang="en-IN"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400175"/>
            <a:ext cx="4581524"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716028"/>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Password Authentication Protocol (PAP)</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Advantage of PAP over CHAP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The only advantage PAP holds over CHAP is that it is supported by the all the network operating system vendors therefore it can be said that PAP is used where CHAP is not supported. </a:t>
            </a:r>
          </a:p>
          <a:p>
            <a:pPr lvl="0"/>
            <a:r>
              <a:rPr lang="en-US" dirty="0"/>
              <a:t>But if CHAP is supported then it is recommended to use CHAP as it is more secure.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https://webeduclick.com/wp-content/uploads/2020/02/Challenge-Handshake-Authentication-Protocol-CHAP.png</a:t>
            </a:r>
            <a:r>
              <a:rPr lang="en" dirty="0"/>
              <a:t> </a:t>
            </a:r>
            <a:endParaRPr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400175"/>
            <a:ext cx="4581524"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3380126"/>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Remote Access Authentication Protocol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CHAP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Challenge Handshake Authentication Protocol (CHAP) is a Point-to-point protocol (PPP) authentication protocol developed by IETF (Internet Engineering Task Force).</a:t>
            </a:r>
          </a:p>
          <a:p>
            <a:pPr lvl="0"/>
            <a:r>
              <a:rPr lang="en-US" dirty="0"/>
              <a:t> It is used at the initial startup of the link. Also, it performs periodic checkups to check if the router is still communicating with the same host.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 https://networkencyclopedia.com/wp-content/uploads/2019/08/CHAP-Challenge-Handshaking-Authentication-Protocol.jpg </a:t>
            </a:r>
            <a:endParaRPr lang="en-IN"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447800"/>
            <a:ext cx="45815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23279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Remote Access Authentication Protocol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Features of CHAP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It uses 3-way handshaking protocol (not like TCP). First, the authenticator sends a challenge packet to the peer then, the peer responds with a value using its one way hash function. </a:t>
            </a:r>
          </a:p>
          <a:p>
            <a:pPr lvl="0"/>
            <a:r>
              <a:rPr lang="en-US" dirty="0"/>
              <a:t>The authenticator then matches the received value with its own calculated hash value. If the values match then the authentication is acknowledged otherwise, the connection will be terminated.</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5322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 https://networkencyclopedia.com/wp-content/uploads/2019/08/CHAP-Challenge-Handshaking-Authentication-Protocol.jpg </a:t>
            </a:r>
            <a:endParaRPr lang="en-IN"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428750"/>
            <a:ext cx="45815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5303982"/>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Remote Access Authentication Protocol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Features of CHAP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It uses one-way hash function called MD5.</a:t>
            </a:r>
          </a:p>
          <a:p>
            <a:pPr lvl="0"/>
            <a:r>
              <a:rPr lang="en-US" dirty="0"/>
              <a:t>It also authenticates periodically to check if the communication is taking place with the same device or not.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 https://networkencyclopedia.com/wp-content/uploads/2019/08/CHAP-Challenge-Handshaking-Authentication-Protocol.jpg </a:t>
            </a:r>
            <a:endParaRPr lang="en-IN"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447800"/>
            <a:ext cx="45815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8234056"/>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Challenge Handshake Authentication Protocol (CHAP)</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Features of CHAP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Also, it provides more security than PAP (Password Authentication Procedure) as the value used (find out by hash function) is changed variably.</a:t>
            </a:r>
          </a:p>
          <a:p>
            <a:pPr lvl="0"/>
            <a:r>
              <a:rPr lang="en-US" dirty="0"/>
              <a:t>CHAP requires to know the plaintext of the secret as it is never sent over the network.</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https://networkencyclopedia.com/wp-content/uploads/2019/08/CHAP-Challenge-Handshaking-Authentication-Protocol.jpg</a:t>
            </a:r>
            <a:r>
              <a:rPr lang="en" dirty="0"/>
              <a:t> </a:t>
            </a:r>
            <a:endParaRPr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447800"/>
            <a:ext cx="4581525"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7189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Mechnical Tools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 dirty="0"/>
              <a:t> </a:t>
            </a:r>
            <a:r>
              <a:rPr lang="en-IN" dirty="0"/>
              <a:t>Hammers and Mallets</a:t>
            </a:r>
          </a:p>
          <a:p>
            <a:pPr marL="0" lvl="0" indent="0" algn="ctr" rtl="0">
              <a:spcBef>
                <a:spcPts val="0"/>
              </a:spcBef>
              <a:spcAft>
                <a:spcPts val="0"/>
              </a:spcAft>
              <a:buNone/>
            </a:pP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457200" lvl="0" indent="-317500" algn="l" rtl="0">
              <a:spcBef>
                <a:spcPts val="1600"/>
              </a:spcBef>
              <a:spcAft>
                <a:spcPts val="0"/>
              </a:spcAft>
              <a:buSzPts val="1400"/>
              <a:buChar char="●"/>
            </a:pPr>
            <a:r>
              <a:rPr lang="en" dirty="0"/>
              <a:t>Ball point Hammer</a:t>
            </a:r>
            <a:endParaRPr dirty="0"/>
          </a:p>
          <a:p>
            <a:pPr marL="457200" lvl="0" indent="-317500" algn="l" rtl="0">
              <a:spcBef>
                <a:spcPts val="0"/>
              </a:spcBef>
              <a:spcAft>
                <a:spcPts val="0"/>
              </a:spcAft>
              <a:buSzPts val="1400"/>
              <a:buChar char="●"/>
            </a:pPr>
            <a:r>
              <a:rPr lang="en-IN" dirty="0"/>
              <a:t>Nail Hammer</a:t>
            </a:r>
            <a:endParaRPr lang="en" dirty="0"/>
          </a:p>
          <a:p>
            <a:pPr marL="457200" lvl="0" indent="-317500" algn="l" rtl="0">
              <a:spcBef>
                <a:spcPts val="0"/>
              </a:spcBef>
              <a:spcAft>
                <a:spcPts val="0"/>
              </a:spcAft>
              <a:buSzPts val="1400"/>
              <a:buChar char="●"/>
            </a:pPr>
            <a:r>
              <a:rPr lang="en" dirty="0"/>
              <a:t>Track hammer</a:t>
            </a:r>
          </a:p>
          <a:p>
            <a:pPr marL="457200" lvl="0" indent="-317500" algn="l" rtl="0">
              <a:spcBef>
                <a:spcPts val="0"/>
              </a:spcBef>
              <a:spcAft>
                <a:spcPts val="0"/>
              </a:spcAft>
              <a:buSzPts val="1400"/>
              <a:buChar char="●"/>
            </a:pPr>
            <a:r>
              <a:rPr lang="en" dirty="0"/>
              <a:t>Mallet</a:t>
            </a: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u="sng" dirty="0">
                <a:solidFill>
                  <a:srgbClr val="0000FF"/>
                </a:solidFill>
                <a:effectLst/>
                <a:latin typeface="+mj-lt"/>
                <a:ea typeface="Times New Roman" panose="02020603050405020304" pitchFamily="18" charset="0"/>
                <a:hlinkClick r:id="rId3"/>
              </a:rPr>
              <a:t>https://sites.google.com/view/master-training</a:t>
            </a: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F6740F1B-2152-4FDC-860E-F6E51F40327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9212" y="1273620"/>
            <a:ext cx="4644788" cy="3093436"/>
          </a:xfrm>
          <a:prstGeom prst="rect">
            <a:avLst/>
          </a:prstGeom>
          <a:noFill/>
          <a:ln>
            <a:noFill/>
          </a:ln>
        </p:spPr>
      </p:pic>
    </p:spTree>
    <p:extLst>
      <p:ext uri="{BB962C8B-B14F-4D97-AF65-F5344CB8AC3E}">
        <p14:creationId xmlns:p14="http://schemas.microsoft.com/office/powerpoint/2010/main" val="37799147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What are the Uses of Keyboard in Computer?</a:t>
            </a:r>
          </a:p>
        </p:txBody>
      </p:sp>
      <p:sp>
        <p:nvSpPr>
          <p:cNvPr id="84" name="Google Shape;84;p16"/>
          <p:cNvSpPr txBox="1">
            <a:spLocks noGrp="1"/>
          </p:cNvSpPr>
          <p:nvPr>
            <p:ph type="body" idx="2"/>
          </p:nvPr>
        </p:nvSpPr>
        <p:spPr>
          <a:xfrm>
            <a:off x="358175" y="2679826"/>
            <a:ext cx="3837000" cy="19399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457200" lvl="0" indent="-317500" algn="l" rtl="0">
              <a:spcBef>
                <a:spcPts val="1600"/>
              </a:spcBef>
              <a:spcAft>
                <a:spcPts val="0"/>
              </a:spcAft>
              <a:buSzPts val="1400"/>
              <a:buChar char="●"/>
            </a:pPr>
            <a:endParaRPr lang="en-IN" dirty="0"/>
          </a:p>
          <a:p>
            <a:pPr>
              <a:lnSpc>
                <a:spcPct val="100000"/>
              </a:lnSpc>
              <a:spcBef>
                <a:spcPts val="1000"/>
              </a:spcBef>
            </a:pPr>
            <a:endParaRPr lang="en-IN" dirty="0"/>
          </a:p>
          <a:p>
            <a:r>
              <a:rPr lang="en-IN" dirty="0"/>
              <a:t>Input Date</a:t>
            </a:r>
          </a:p>
          <a:p>
            <a:r>
              <a:rPr lang="en-IN" dirty="0"/>
              <a:t>Type Numbers</a:t>
            </a:r>
          </a:p>
          <a:p>
            <a:r>
              <a:rPr lang="en-IN" dirty="0"/>
              <a:t>Text Chatting</a:t>
            </a:r>
          </a:p>
          <a:p>
            <a:r>
              <a:rPr lang="en-IN" dirty="0"/>
              <a:t>Type Special Character</a:t>
            </a:r>
          </a:p>
          <a:p>
            <a:r>
              <a:rPr lang="en-IN" dirty="0"/>
              <a:t>Types computer short cut Keys</a:t>
            </a:r>
          </a:p>
          <a:p>
            <a:pPr marL="457200" lvl="0" indent="-317500" algn="l" rtl="0">
              <a:lnSpc>
                <a:spcPct val="150000"/>
              </a:lnSpc>
              <a:spcBef>
                <a:spcPts val="1600"/>
              </a:spcBef>
              <a:spcAft>
                <a:spcPts val="0"/>
              </a:spcAft>
              <a:buSzPts val="1400"/>
              <a:buChar char="●"/>
            </a:pPr>
            <a:endParaRPr lang="en-IN" dirty="0"/>
          </a:p>
          <a:p>
            <a:pPr marL="139700" lvl="0" indent="0" algn="l" rtl="0">
              <a:lnSpc>
                <a:spcPct val="150000"/>
              </a:lnSpc>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dirty="0"/>
          </a:p>
        </p:txBody>
      </p:sp>
      <p:sp>
        <p:nvSpPr>
          <p:cNvPr id="7" name="Google Shape;77;p15">
            <a:extLst>
              <a:ext uri="{FF2B5EF4-FFF2-40B4-BE49-F238E27FC236}">
                <a16:creationId xmlns:a16="http://schemas.microsoft.com/office/drawing/2014/main" id="{5B8C9D41-BF17-4C8F-BFC8-ED02C4F79457}"/>
              </a:ext>
            </a:extLst>
          </p:cNvPr>
          <p:cNvSpPr txBox="1">
            <a:spLocks noGrp="1"/>
          </p:cNvSpPr>
          <p:nvPr>
            <p:ph type="body" idx="3"/>
          </p:nvPr>
        </p:nvSpPr>
        <p:spPr>
          <a:xfrm>
            <a:off x="5029683" y="4309451"/>
            <a:ext cx="3397500" cy="443618"/>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https://www.computerhope.com/issues/ch001689.htm</a:t>
            </a:r>
            <a:endParaRPr lang="en-IN" dirty="0"/>
          </a:p>
          <a:p>
            <a:pPr marL="0" indent="0">
              <a:buNone/>
            </a:pPr>
            <a:endParaRPr lang="en-IN" dirty="0"/>
          </a:p>
        </p:txBody>
      </p:sp>
      <p:pic>
        <p:nvPicPr>
          <p:cNvPr id="1026" name="Picture 2" descr="Laptop Users, Here are 6 Reasons Why You Should Buy an External Keyboard">
            <a:extLst>
              <a:ext uri="{FF2B5EF4-FFF2-40B4-BE49-F238E27FC236}">
                <a16:creationId xmlns:a16="http://schemas.microsoft.com/office/drawing/2014/main" id="{BA6F3945-F745-49CD-A33D-F7EFB4A14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1143068"/>
            <a:ext cx="4572001" cy="30305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Challenge Handshake Authentication Protocol (CHAP)</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CHAP Packets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Challenge packet</a:t>
            </a:r>
          </a:p>
          <a:p>
            <a:pPr lvl="0"/>
            <a:r>
              <a:rPr lang="en-US" dirty="0"/>
              <a:t>Response Packet</a:t>
            </a:r>
          </a:p>
          <a:p>
            <a:pPr lvl="0"/>
            <a:r>
              <a:rPr lang="en-US" dirty="0"/>
              <a:t>Success packet</a:t>
            </a:r>
          </a:p>
          <a:p>
            <a:pPr lvl="0"/>
            <a:r>
              <a:rPr lang="en-US" dirty="0"/>
              <a:t>Failure packet</a:t>
            </a:r>
          </a:p>
        </p:txBody>
      </p:sp>
      <p:sp>
        <p:nvSpPr>
          <p:cNvPr id="77" name="Google Shape;77;p15"/>
          <p:cNvSpPr txBox="1">
            <a:spLocks noGrp="1"/>
          </p:cNvSpPr>
          <p:nvPr>
            <p:ph type="body" idx="3"/>
          </p:nvPr>
        </p:nvSpPr>
        <p:spPr>
          <a:xfrm>
            <a:off x="5055900" y="46960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https://cdn.ttgtmedia.com/rms/onlineimages/challenge_handshake_authentication_protocol-f_mobile.png</a:t>
            </a:r>
            <a:r>
              <a:rPr lang="en" dirty="0"/>
              <a:t> </a:t>
            </a:r>
            <a:endParaRPr dirty="0"/>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4" y="1714500"/>
            <a:ext cx="4581525" cy="283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30057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Challenge Handshake Authentication Protocol (CHAP)</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US" dirty="0"/>
              <a:t>The Extensible Authentication Protocol (EAP)</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Extensible Authentication Protocol (EAP) is an authentication framework, not a specific authentication mechanism, frequently used in wireless networks and point-to-point connections. </a:t>
            </a:r>
          </a:p>
          <a:p>
            <a:pPr lvl="0"/>
            <a:r>
              <a:rPr lang="en-US" dirty="0"/>
              <a:t>It provides some common functions and negotiation of authentication methods called EAP methods.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https://i0.wp.com/wentzwu.com/wp-content/uploads/2020/03/extensible-authentication-protocol-eap-1.jpg?ssl=1</a:t>
            </a:r>
            <a:endParaRPr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576" y="1552575"/>
            <a:ext cx="4543424"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93329905"/>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Access Authentication Protocol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MS-CHAP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Microsoft Challenge Handshake Authentication Protocol version 2 (MS-CHAP v2) is a password-based authentication protocol which is widely used as an authentication method in PPTP-based (Point to Point Tunneling Protocol) VPNs.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https://docs.microsoft.com/en-us/openspecs/windows_protocols/ms-chap/ms-chap_files/image001.png</a:t>
            </a:r>
            <a:endParaRPr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525" y="1604963"/>
            <a:ext cx="4562475" cy="267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0299445"/>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Access Authentication Protocol</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MS-CHAP v2</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Microsoft Challenge Handshake Authentication Protocol version 2 (MS-CHAP v2) is a password-based authentication protocol which is widely used as an authentication method in PPTP-based (Point to Point Tunneling Protocol) VPNs.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https://i.stack.imgur.com/Iu8Bi.jpg</a:t>
            </a:r>
            <a:r>
              <a:rPr lang="en" dirty="0"/>
              <a:t> </a:t>
            </a:r>
            <a:endParaRPr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8300"/>
            <a:ext cx="4571999" cy="290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3296698"/>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Authentication Dial-In User Service (RADIUS)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What is RADIUS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Remote Authentication Dial-In User Service (RADIUS) is a networking protocol that provides centralized authentication, authorization, and accounting (AAA) management for users who connect and use a network service.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https://blog.miniorange.com/wp-content/uploads/sites/19/2021/02/radius-mfa-flow.webp</a:t>
            </a:r>
            <a:r>
              <a:rPr lang="en" dirty="0"/>
              <a:t> </a:t>
            </a:r>
            <a:endParaRPr dirty="0"/>
          </a:p>
        </p:txBody>
      </p:sp>
      <p:sp>
        <p:nvSpPr>
          <p:cNvPr id="2" name="AutoShape 2" descr="What is RADIUS Server? How does RADIUS Server Authentication 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AutoShape 4" descr="What is RADIUS Server? How does RADIUS Server Authentication wor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524" y="1728787"/>
            <a:ext cx="4562475"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990138"/>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Authentication Dial-In User Service (RADIUS)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How it works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The working of the RADIUS Server depends on the exact nature of the RADIUS ecosystem. </a:t>
            </a:r>
          </a:p>
          <a:p>
            <a:pPr lvl="0"/>
            <a:r>
              <a:rPr lang="en-US" dirty="0"/>
              <a:t>However, all servers have AAA capabilities (Authentication, Authorization, and Accounting). </a:t>
            </a:r>
          </a:p>
          <a:p>
            <a:pPr lvl="0"/>
            <a:r>
              <a:rPr lang="en-US" dirty="0"/>
              <a:t>In some RADIUS ecosystems, a RADIUS Server can also act as a proxy client to other RADIUS Servers.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https://www.freelancinggig.com/blog/wp-content/uploads/2019/05/What-is-RADIUS-Server.png</a:t>
            </a:r>
            <a:r>
              <a:rPr lang="en" dirty="0"/>
              <a:t> </a:t>
            </a:r>
            <a:endParaRPr dirty="0"/>
          </a:p>
        </p:txBody>
      </p:sp>
      <p:pic>
        <p:nvPicPr>
          <p:cNvPr id="3074" name="Picture 2" descr="What is RADIUS Server and How it Works - Developers, Designers &amp;amp;  Freelancers - FreelancingG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306513"/>
            <a:ext cx="4552949" cy="284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69411"/>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Authentication Dial-In User Service (RADIUS)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Background Information</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Communication between a network access server (NAS) and a RADIUS server is based on the User Datagram Protocol (UDP). </a:t>
            </a:r>
          </a:p>
          <a:p>
            <a:pPr lvl="0"/>
            <a:r>
              <a:rPr lang="en-US" dirty="0"/>
              <a:t>Generally, the RADIUS protocol is considered a connectionless service. </a:t>
            </a:r>
          </a:p>
          <a:p>
            <a:pPr lvl="0"/>
            <a:r>
              <a:rPr lang="en-US" dirty="0"/>
              <a:t>Issues related to server availability, retransmission, and timeouts are handled by the RADIUS-enabled devices rather than the transmission protocol.</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Source:https://www.freelancinggig.com/blog/wp-content/uploads/2019/05/What-is-RADIUS-Server.png </a:t>
            </a:r>
            <a:endParaRPr lang="en-IN" dirty="0"/>
          </a:p>
        </p:txBody>
      </p:sp>
      <p:pic>
        <p:nvPicPr>
          <p:cNvPr id="7" name="Picture 2" descr="What is RADIUS Server and How it Works - Developers, Designers &amp;amp;  Freelancers - FreelancingG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306513"/>
            <a:ext cx="4552949" cy="284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717949"/>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Authentication Dial-In User Service (RADIUS)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RADIUS is a Client/</a:t>
            </a:r>
            <a:r>
              <a:rPr lang="en-IN" dirty="0" err="1"/>
              <a:t>Sver</a:t>
            </a:r>
            <a:r>
              <a:rPr lang="en-IN" dirty="0"/>
              <a:t> Protocol</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RADIUS is a client/server protocol. </a:t>
            </a:r>
          </a:p>
          <a:p>
            <a:pPr lvl="0"/>
            <a:r>
              <a:rPr lang="en-US" dirty="0"/>
              <a:t>The RADIUS client is typically a NAS and the RADIUS server is usually a daemon process running on a UNIX or Windows NT machine. </a:t>
            </a:r>
          </a:p>
          <a:p>
            <a:pPr lvl="0"/>
            <a:r>
              <a:rPr lang="en-US" dirty="0"/>
              <a:t>The client passes user information to designated RADIUS servers and acts on the response that is returned.</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Source:https://www.freelancinggig.com/blog/wp-content/uploads/2019/05/What-is-RADIUS-Server.png </a:t>
            </a:r>
            <a:endParaRPr lang="en-IN" dirty="0"/>
          </a:p>
        </p:txBody>
      </p:sp>
      <p:pic>
        <p:nvPicPr>
          <p:cNvPr id="7" name="Picture 2" descr="What is RADIUS Server and How it Works - Developers, Designers &amp;amp;  Freelancers - FreelancingG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306513"/>
            <a:ext cx="4552949" cy="284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28132"/>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Authentication Dial-In User Service (RADIUS)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Connection Steps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buNone/>
            </a:pPr>
            <a:r>
              <a:rPr lang="en-US" dirty="0"/>
              <a:t>This figure shows the interaction between a dial-in user and the RADIUS client and server.</a:t>
            </a:r>
          </a:p>
          <a:p>
            <a:pPr lvl="0"/>
            <a:r>
              <a:rPr lang="en-US" dirty="0"/>
              <a:t>User initiates PPP authentication to the NAS.</a:t>
            </a:r>
          </a:p>
          <a:p>
            <a:pPr lvl="0"/>
            <a:r>
              <a:rPr lang="en-US" dirty="0"/>
              <a:t>NAS prompts for username and password (if Password Authentication Protocol [PAP]) or challenge (if Challenge Handshake Authentication Protocol [CHAP]).</a:t>
            </a:r>
          </a:p>
          <a:p>
            <a:pPr lvl="0"/>
            <a:r>
              <a:rPr lang="en-US" dirty="0"/>
              <a:t>User replies.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https://www.cisco.com/c/dam/en/us/support/docs/security-vpn/remote-authentication-dial-user-service-radius/12433-32a.gif</a:t>
            </a:r>
            <a:r>
              <a:rPr lang="en" dirty="0"/>
              <a:t> </a:t>
            </a:r>
            <a:endParaRPr dirty="0"/>
          </a:p>
        </p:txBody>
      </p:sp>
      <p:pic>
        <p:nvPicPr>
          <p:cNvPr id="2050" name="Picture 2" descr="How Does RADIUS Work? - Cis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575" y="1751012"/>
            <a:ext cx="4543425" cy="254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401923"/>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Authentication Dial-In User Service (RADIUS)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Connection Steps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RADIUS client sends username and encrypted password to the RADIUS server.</a:t>
            </a:r>
          </a:p>
          <a:p>
            <a:pPr lvl="0"/>
            <a:r>
              <a:rPr lang="en-US" dirty="0"/>
              <a:t>RADIUS server responds with Accept, Reject, or Challenge.</a:t>
            </a:r>
          </a:p>
          <a:p>
            <a:pPr lvl="0"/>
            <a:r>
              <a:rPr lang="en-US" dirty="0"/>
              <a:t>The RADIUS client acts upon services and services parameters bundled with Accept or Reject.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 https://www.cisco.com/c/dam/en/us/support/docs/security-vpn/remote-authentication-dial-user-service-radius/12433-32a.gif </a:t>
            </a:r>
            <a:endParaRPr lang="en-IN" dirty="0"/>
          </a:p>
        </p:txBody>
      </p:sp>
      <p:pic>
        <p:nvPicPr>
          <p:cNvPr id="7" name="Picture 2" descr="How Does RADIUS Work? - Cis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575" y="1751012"/>
            <a:ext cx="4543425" cy="254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954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Types of Keyboards</a:t>
            </a:r>
          </a:p>
        </p:txBody>
      </p:sp>
      <p:sp>
        <p:nvSpPr>
          <p:cNvPr id="84" name="Google Shape;84;p16"/>
          <p:cNvSpPr txBox="1">
            <a:spLocks noGrp="1"/>
          </p:cNvSpPr>
          <p:nvPr>
            <p:ph type="body" idx="2"/>
          </p:nvPr>
        </p:nvSpPr>
        <p:spPr>
          <a:xfrm>
            <a:off x="358175" y="2725094"/>
            <a:ext cx="3837000" cy="20471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139700" lvl="0" indent="0" algn="l" rtl="0">
              <a:spcBef>
                <a:spcPts val="1600"/>
              </a:spcBef>
              <a:spcAft>
                <a:spcPts val="0"/>
              </a:spcAft>
              <a:buSzPts val="1400"/>
              <a:buNone/>
            </a:pPr>
            <a:endParaRPr lang="en-IN" dirty="0"/>
          </a:p>
          <a:p>
            <a:pPr marL="457200" lvl="0" indent="-317500" algn="l" rtl="0">
              <a:spcBef>
                <a:spcPts val="1600"/>
              </a:spcBef>
              <a:spcAft>
                <a:spcPts val="0"/>
              </a:spcAft>
              <a:buSzPts val="1400"/>
              <a:buChar char="●"/>
            </a:pPr>
            <a:r>
              <a:rPr lang="en-IN" dirty="0"/>
              <a:t>Gaming Keyboard</a:t>
            </a:r>
          </a:p>
          <a:p>
            <a:pPr marL="457200" lvl="0" indent="-317500" algn="l" rtl="0">
              <a:spcBef>
                <a:spcPts val="0"/>
              </a:spcBef>
              <a:spcAft>
                <a:spcPts val="0"/>
              </a:spcAft>
              <a:buSzPts val="1400"/>
              <a:buChar char="●"/>
            </a:pPr>
            <a:r>
              <a:rPr lang="en-IN" dirty="0"/>
              <a:t>Mechanical Keyboard</a:t>
            </a:r>
          </a:p>
          <a:p>
            <a:pPr marL="457200" lvl="0" indent="-317500" algn="l" rtl="0">
              <a:spcBef>
                <a:spcPts val="0"/>
              </a:spcBef>
              <a:spcAft>
                <a:spcPts val="0"/>
              </a:spcAft>
              <a:buSzPts val="1400"/>
              <a:buChar char="●"/>
            </a:pPr>
            <a:r>
              <a:rPr lang="en-IN" dirty="0"/>
              <a:t>Ergonomic Keyboard</a:t>
            </a:r>
          </a:p>
          <a:p>
            <a:pPr marL="457200" lvl="0" indent="-317500" algn="l" rtl="0">
              <a:spcBef>
                <a:spcPts val="0"/>
              </a:spcBef>
              <a:spcAft>
                <a:spcPts val="0"/>
              </a:spcAft>
              <a:buSzPts val="1400"/>
              <a:buChar char="●"/>
            </a:pPr>
            <a:r>
              <a:rPr lang="en-IN" dirty="0"/>
              <a:t>Multimedia Keyboard</a:t>
            </a:r>
          </a:p>
          <a:p>
            <a:pPr marL="457200" lvl="0" indent="-317500" algn="l" rtl="0">
              <a:spcBef>
                <a:spcPts val="0"/>
              </a:spcBef>
              <a:spcAft>
                <a:spcPts val="0"/>
              </a:spcAft>
              <a:buSzPts val="1400"/>
              <a:buChar char="●"/>
            </a:pPr>
            <a:r>
              <a:rPr lang="en-IN" dirty="0"/>
              <a:t>Hand Keyboard</a:t>
            </a:r>
          </a:p>
          <a:p>
            <a:pPr marL="457200" lvl="0" indent="-317500" algn="l" rtl="0">
              <a:spcBef>
                <a:spcPts val="0"/>
              </a:spcBef>
              <a:spcAft>
                <a:spcPts val="0"/>
              </a:spcAft>
              <a:buSzPts val="1400"/>
              <a:buChar char="●"/>
            </a:pPr>
            <a:r>
              <a:rPr lang="en-IN" dirty="0"/>
              <a:t>Flexible Keyboards</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dirty="0"/>
          </a:p>
        </p:txBody>
      </p:sp>
      <p:sp>
        <p:nvSpPr>
          <p:cNvPr id="6" name="Google Shape;77;p15">
            <a:extLst>
              <a:ext uri="{FF2B5EF4-FFF2-40B4-BE49-F238E27FC236}">
                <a16:creationId xmlns:a16="http://schemas.microsoft.com/office/drawing/2014/main" id="{F9E9D7E7-FFD5-49E5-A9ED-2A44C8F8DA68}"/>
              </a:ext>
            </a:extLst>
          </p:cNvPr>
          <p:cNvSpPr txBox="1">
            <a:spLocks noGrp="1"/>
          </p:cNvSpPr>
          <p:nvPr>
            <p:ph type="body" idx="3"/>
          </p:nvPr>
        </p:nvSpPr>
        <p:spPr>
          <a:xfrm>
            <a:off x="4926192" y="4491617"/>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https://www.computerhope.com/jargon/k/keyboard.htm</a:t>
            </a:r>
            <a:endParaRPr lang="en-IN" dirty="0"/>
          </a:p>
          <a:p>
            <a:pPr marL="0" indent="0">
              <a:buNone/>
            </a:pPr>
            <a:endParaRPr lang="en-IN" dirty="0"/>
          </a:p>
        </p:txBody>
      </p:sp>
      <p:pic>
        <p:nvPicPr>
          <p:cNvPr id="39940" name="Picture 4" descr="Some keyboard types: 101-key with Nepali, RGB, Apple Magic, Left-handed one-hand, Kinesis Freestyle Ergonomic, on-screen.">
            <a:extLst>
              <a:ext uri="{FF2B5EF4-FFF2-40B4-BE49-F238E27FC236}">
                <a16:creationId xmlns:a16="http://schemas.microsoft.com/office/drawing/2014/main" id="{521B8462-5785-43A7-A50D-8256E4B45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560182"/>
            <a:ext cx="4571999" cy="3876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024452"/>
      </p:ext>
    </p:extLst>
  </p:cSld>
  <p:clrMapOvr>
    <a:masterClrMapping/>
  </p:clrMapOvr>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Authentication Dial-In User Service (RADIUS)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Authentication and Authorization</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A RADIUS Server supports a variety of methods to authenticate a user. </a:t>
            </a:r>
          </a:p>
          <a:p>
            <a:pPr lvl="0"/>
            <a:r>
              <a:rPr lang="en-US" dirty="0"/>
              <a:t>RADIUS Server authentication and authorization go hand in hand and usually start when a user tries to connect to the RADIUS Client using a username and password.</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https://docs.microsoft.com/en-us/windows/win32/nps/images/ias01.png</a:t>
            </a:r>
            <a:r>
              <a:rPr lang="en" dirty="0"/>
              <a:t> </a:t>
            </a:r>
            <a:endParaRPr dirty="0"/>
          </a:p>
        </p:txBody>
      </p:sp>
      <p:pic>
        <p:nvPicPr>
          <p:cNvPr id="573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81188"/>
            <a:ext cx="4572000" cy="210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0204074"/>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US" dirty="0"/>
              <a:t>Remote Authentication Dial-In User Service (RADIUS)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Accounting</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The accounting features of the RADIUS protocol can be used independently of RADIUS authentication or authorization. </a:t>
            </a:r>
          </a:p>
          <a:p>
            <a:pPr lvl="0"/>
            <a:r>
              <a:rPr lang="en-US" dirty="0"/>
              <a:t>The RADIUS accounting functions allow data to be sent at the start and end of sessions, indicating the amount of resources (such as time, packets, bytes, and so on) used during the session.</a:t>
            </a:r>
          </a:p>
        </p:txBody>
      </p:sp>
      <p:sp>
        <p:nvSpPr>
          <p:cNvPr id="77" name="Google Shape;77;p15"/>
          <p:cNvSpPr txBox="1">
            <a:spLocks noGrp="1"/>
          </p:cNvSpPr>
          <p:nvPr>
            <p:ph type="body" idx="3"/>
          </p:nvPr>
        </p:nvSpPr>
        <p:spPr>
          <a:xfrm>
            <a:off x="5065425" y="4591300"/>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https://www.researchgate.net/profile/Dr-Govardhan/publication/228973856/figure/fig2/AS:300905783152653@1448752937571/RADIUS-accounting-In-Accounting-Request-packet-the-generation-of-Request-Authenticator.png</a:t>
            </a:r>
            <a:endParaRPr dirty="0"/>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962150"/>
            <a:ext cx="45720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84711525"/>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TCP/IP Routing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 Introduction to TCP/IP Routing</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TCP/IP (Transmission Control Protocol/Internet Protocol) is a set of protocols independent of the physical medium used to transmit data, but most data transmission for Internet communication begins and ends with Ethernet frames. </a:t>
            </a:r>
          </a:p>
          <a:p>
            <a:pPr lvl="0"/>
            <a:r>
              <a:rPr lang="en-US" dirty="0"/>
              <a:t>The Ethernet can use either a bus or star topology.</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https://www.cisco.com/c/dam/en/us/support/docs/ip/routing-information-protocol-rip/13769-fig-5-new.gif</a:t>
            </a:r>
            <a:r>
              <a:rPr lang="en" dirty="0"/>
              <a:t>: </a:t>
            </a:r>
            <a:endParaRPr dirty="0"/>
          </a:p>
        </p:txBody>
      </p:sp>
      <p:pic>
        <p:nvPicPr>
          <p:cNvPr id="6" name="Picture 5" descr="TCP/IP Overview - Cisco"/>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14462"/>
            <a:ext cx="4572000" cy="2752725"/>
          </a:xfrm>
          <a:prstGeom prst="rect">
            <a:avLst/>
          </a:prstGeom>
          <a:noFill/>
          <a:ln>
            <a:noFill/>
          </a:ln>
        </p:spPr>
      </p:pic>
    </p:spTree>
    <p:extLst>
      <p:ext uri="{BB962C8B-B14F-4D97-AF65-F5344CB8AC3E}">
        <p14:creationId xmlns:p14="http://schemas.microsoft.com/office/powerpoint/2010/main" val="3026860600"/>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TCP/IP Routing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Protocol Types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Host Route</a:t>
            </a:r>
          </a:p>
          <a:p>
            <a:pPr lvl="0"/>
            <a:r>
              <a:rPr lang="en-US" dirty="0"/>
              <a:t>Network Route</a:t>
            </a:r>
          </a:p>
          <a:p>
            <a:pPr lvl="0"/>
            <a:r>
              <a:rPr lang="en-US" dirty="0"/>
              <a:t>Default Route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https://cdn.educba.com/academy/wp-content/uploads/2019/05/Routing-Protocol.jpg</a:t>
            </a:r>
            <a:r>
              <a:rPr lang="en" dirty="0"/>
              <a:t> </a:t>
            </a:r>
            <a:endParaRPr dirty="0"/>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2950" y="1781175"/>
            <a:ext cx="459105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8755656"/>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Protocol Types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Host Route</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Defines a gateway that can forward packets to a specific host or gateway on another network.</a:t>
            </a:r>
          </a:p>
        </p:txBody>
      </p:sp>
      <p:sp>
        <p:nvSpPr>
          <p:cNvPr id="77" name="Google Shape;77;p15"/>
          <p:cNvSpPr txBox="1">
            <a:spLocks noGrp="1"/>
          </p:cNvSpPr>
          <p:nvPr>
            <p:ph type="body" idx="3"/>
          </p:nvPr>
        </p:nvSpPr>
        <p:spPr>
          <a:xfrm>
            <a:off x="5074950" y="467702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https://docs.oracle.com/cd/E95619_01/html/esbc_ecz810_configuration/img/GUID-F7451319-0AEC-4793-8027-7CBE81E7FB05-default.png</a:t>
            </a:r>
            <a:endParaRPr dirty="0"/>
          </a:p>
        </p:txBody>
      </p:sp>
      <p:pic>
        <p:nvPicPr>
          <p:cNvPr id="716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1524" y="1809750"/>
            <a:ext cx="4562475" cy="2605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2752342"/>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Protocol Types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Network Route</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Defines a gateway that can forward packets to any of the hosts on a specific network.</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https://networkencyclopedia.com/wp-content/uploads/2019/08/routing.jpg</a:t>
            </a:r>
            <a:endParaRPr dirty="0"/>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574" y="1409700"/>
            <a:ext cx="4543425"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3900813"/>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Protocol Types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Default Route</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Defines a gateway to use when a host or network route to a destination is not otherwise defined.</a:t>
            </a:r>
          </a:p>
        </p:txBody>
      </p:sp>
      <p:sp>
        <p:nvSpPr>
          <p:cNvPr id="77" name="Google Shape;77;p15"/>
          <p:cNvSpPr txBox="1">
            <a:spLocks noGrp="1"/>
          </p:cNvSpPr>
          <p:nvPr>
            <p:ph type="body" idx="3"/>
          </p:nvPr>
        </p:nvSpPr>
        <p:spPr>
          <a:xfrm>
            <a:off x="5074950" y="471512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https://www.networxsecurity.org/fileadmin/user_upload/images/2015-08/Default_Route.jpg</a:t>
            </a:r>
            <a:endParaRPr dirty="0"/>
          </a:p>
        </p:txBody>
      </p:sp>
      <p:pic>
        <p:nvPicPr>
          <p:cNvPr id="696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935" b="16435"/>
          <a:stretch/>
        </p:blipFill>
        <p:spPr bwMode="auto">
          <a:xfrm>
            <a:off x="4581525" y="1724025"/>
            <a:ext cx="44958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05401485"/>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TCP/IP Routing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Static &amp; Dynamic Routing</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In TCP/IP, routing can be one of two types: static or dynamic.</a:t>
            </a:r>
          </a:p>
          <a:p>
            <a:pPr lvl="0"/>
            <a:r>
              <a:rPr lang="en-US" dirty="0"/>
              <a:t>With static routing, you maintain the routing table manually using the route command. </a:t>
            </a:r>
          </a:p>
          <a:p>
            <a:pPr lvl="0"/>
            <a:r>
              <a:rPr lang="en-US" dirty="0"/>
              <a:t>Static routing is practical for a single network communicating with one or two other networks.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endParaRPr dirty="0"/>
          </a:p>
        </p:txBody>
      </p:sp>
      <p:sp>
        <p:nvSpPr>
          <p:cNvPr id="6" name="Google Shape;77;p15"/>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IN"/>
              <a:t>Image Source: https://snabaynetworking.com/wp-content/uploads/2019/10/Static-Routing-vs-Dynamic-Routing-565x420.jpg</a:t>
            </a:r>
            <a:endParaRPr lang="en-IN"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43025"/>
            <a:ext cx="457200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0532489"/>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TCP/IP Routing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Static &amp; Dynamic Routing</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With dynamic routing, daemons update the routing table automatically. </a:t>
            </a:r>
          </a:p>
          <a:p>
            <a:pPr lvl="0"/>
            <a:r>
              <a:rPr lang="en-US" dirty="0"/>
              <a:t>Routing daemons continuously receive information broadcast by other routing daemons, and so continuously update the routing table.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https://snabaynetworking.com/wp-content/uploads/2019/10/Static-Routing-vs-Dynamic-Routing-565x420.jpg</a:t>
            </a:r>
            <a:endParaRPr dirty="0"/>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43025"/>
            <a:ext cx="457200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6874488"/>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TCP/IP Routing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Gateways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Gateways are a type of router. Routers connect two or more networks and provide the routing function. </a:t>
            </a:r>
          </a:p>
          <a:p>
            <a:pPr lvl="0"/>
            <a:r>
              <a:rPr lang="en-US" dirty="0"/>
              <a:t>Some routers, for example, route at the network interface level or at the physical level.</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https://i.ytimg.com/vi/ai5bFPVToMU/maxresdefault.jpg</a:t>
            </a:r>
            <a:endParaRPr dirty="0"/>
          </a:p>
        </p:txBody>
      </p:sp>
      <p:pic>
        <p:nvPicPr>
          <p:cNvPr id="675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33549"/>
            <a:ext cx="45720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9494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Types of Keyboards</a:t>
            </a:r>
          </a:p>
        </p:txBody>
      </p:sp>
      <p:sp>
        <p:nvSpPr>
          <p:cNvPr id="84" name="Google Shape;84;p16"/>
          <p:cNvSpPr txBox="1">
            <a:spLocks noGrp="1"/>
          </p:cNvSpPr>
          <p:nvPr>
            <p:ph type="body" idx="2"/>
          </p:nvPr>
        </p:nvSpPr>
        <p:spPr>
          <a:xfrm>
            <a:off x="358175" y="2688880"/>
            <a:ext cx="3837000" cy="20833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139700" lvl="0" indent="0" algn="l" rtl="0">
              <a:spcBef>
                <a:spcPts val="1600"/>
              </a:spcBef>
              <a:spcAft>
                <a:spcPts val="0"/>
              </a:spcAft>
              <a:buSzPts val="1400"/>
              <a:buNone/>
            </a:pPr>
            <a:endParaRPr lang="en-IN" dirty="0"/>
          </a:p>
          <a:p>
            <a:pPr marL="457200" lvl="0" indent="-317500" algn="l" rtl="0">
              <a:spcBef>
                <a:spcPts val="1600"/>
              </a:spcBef>
              <a:spcAft>
                <a:spcPts val="0"/>
              </a:spcAft>
              <a:buSzPts val="1400"/>
              <a:buChar char="●"/>
            </a:pPr>
            <a:r>
              <a:rPr lang="en-IN" dirty="0"/>
              <a:t>Wireless Keyboard</a:t>
            </a:r>
          </a:p>
          <a:p>
            <a:pPr marL="457200" lvl="0" indent="-317500" algn="l" rtl="0">
              <a:spcBef>
                <a:spcPts val="0"/>
              </a:spcBef>
              <a:spcAft>
                <a:spcPts val="0"/>
              </a:spcAft>
              <a:buSzPts val="1400"/>
              <a:buChar char="●"/>
            </a:pPr>
            <a:r>
              <a:rPr lang="en-IN" dirty="0"/>
              <a:t>Laptop Keyboard</a:t>
            </a:r>
          </a:p>
          <a:p>
            <a:pPr marL="457200" lvl="0" indent="-317500" algn="l" rtl="0">
              <a:spcBef>
                <a:spcPts val="0"/>
              </a:spcBef>
              <a:spcAft>
                <a:spcPts val="0"/>
              </a:spcAft>
              <a:buSzPts val="1400"/>
              <a:buChar char="●"/>
            </a:pPr>
            <a:r>
              <a:rPr lang="en-IN" dirty="0"/>
              <a:t>Laser virtual Keyboard</a:t>
            </a:r>
          </a:p>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dirty="0"/>
          </a:p>
        </p:txBody>
      </p:sp>
      <p:sp>
        <p:nvSpPr>
          <p:cNvPr id="6" name="Google Shape;77;p15">
            <a:extLst>
              <a:ext uri="{FF2B5EF4-FFF2-40B4-BE49-F238E27FC236}">
                <a16:creationId xmlns:a16="http://schemas.microsoft.com/office/drawing/2014/main" id="{774DA1BF-A780-4C90-A237-4E076FB2E29A}"/>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https://www.computerhope.com/jargon/k/keyboard.htm</a:t>
            </a:r>
            <a:endParaRPr lang="en-IN" dirty="0"/>
          </a:p>
          <a:p>
            <a:pPr marL="0" indent="0">
              <a:buNone/>
            </a:pPr>
            <a:endParaRPr lang="en-IN" dirty="0"/>
          </a:p>
        </p:txBody>
      </p:sp>
      <p:pic>
        <p:nvPicPr>
          <p:cNvPr id="38914" name="Picture 2" descr="Wireless Computer Keyboard, Cordless Keyboard, बिना तार का कुंजीपटल in  Swasthya Vihar, Delhi , Netcom IITS | ID: 13341768812">
            <a:extLst>
              <a:ext uri="{FF2B5EF4-FFF2-40B4-BE49-F238E27FC236}">
                <a16:creationId xmlns:a16="http://schemas.microsoft.com/office/drawing/2014/main" id="{74C8DE41-FED5-4F62-8DBE-1A83DCA08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909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633189"/>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TCP/IP Routing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Interior and Exterior Gateways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Interior Gateway Protocol (IGP) is a Routing Protocol which is used to find network path information within an Autonomous System. </a:t>
            </a:r>
          </a:p>
          <a:p>
            <a:pPr lvl="0"/>
            <a:r>
              <a:rPr lang="en-US" dirty="0"/>
              <a:t>Exterior Gateway Protocol (EGP) is a Routing Protocol which is used to find network path information between different Autonomous Systems.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https://snabaynetworking.com/wp-content/uploads/2019/12/routing-protocols-2.gif</a:t>
            </a:r>
            <a:endParaRPr dirty="0"/>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575" y="1509713"/>
            <a:ext cx="4543425"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631231"/>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TCP/IP Routing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Gateway Protocols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Routing Information Protocol Next Generation</a:t>
            </a:r>
          </a:p>
          <a:p>
            <a:pPr lvl="0"/>
            <a:r>
              <a:rPr lang="en-US" dirty="0"/>
              <a:t>Open Shortest Path First (OSPF)</a:t>
            </a:r>
          </a:p>
          <a:p>
            <a:pPr lvl="0"/>
            <a:r>
              <a:rPr lang="en-US" dirty="0"/>
              <a:t>Exterior Gateway Protocol (EGP)</a:t>
            </a:r>
          </a:p>
          <a:p>
            <a:pPr lvl="0"/>
            <a:r>
              <a:rPr lang="en-US" dirty="0"/>
              <a:t>Border Gateway Protocol (BGP)</a:t>
            </a:r>
          </a:p>
          <a:p>
            <a:pPr lvl="0"/>
            <a:r>
              <a:rPr lang="en-US" dirty="0"/>
              <a:t>Border Gateway Protocol 4+</a:t>
            </a:r>
          </a:p>
          <a:p>
            <a:pPr lvl="0"/>
            <a:r>
              <a:rPr lang="en-US" dirty="0"/>
              <a:t> Intermediate System to Intermediate System (IS-IS)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https://documents.trendmicro.com/images/TEx/articles/protocol-gateways-fig-1.png</a:t>
            </a:r>
            <a:endParaRPr dirty="0"/>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475" y="1905000"/>
            <a:ext cx="4581525"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6757138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Gateway Protocols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US" dirty="0"/>
              <a:t>Routing Information Protocol Next Generation</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Routing Information Protocol or RIP is one of the first routing protocols to be created. </a:t>
            </a:r>
          </a:p>
          <a:p>
            <a:pPr lvl="0"/>
            <a:r>
              <a:rPr lang="en-US" dirty="0"/>
              <a:t>RIP is used in both Local Area Networks (LANs) and Wide Area Networks (WANs), and also runs on the Application layer of the OSI model. </a:t>
            </a:r>
          </a:p>
          <a:p>
            <a:pPr lvl="0"/>
            <a:r>
              <a:rPr lang="en-US" dirty="0"/>
              <a:t>There are multiple versions of RIP including RIPv1 and RIPv2.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https://static.javatpoint.com/tutorial/computer-network/images/rip-protocol.png</a:t>
            </a:r>
            <a:endParaRPr dirty="0"/>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1423988"/>
            <a:ext cx="4533900"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4779767"/>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Gateway Protocols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US" dirty="0"/>
              <a:t>Open Shortest Path First (OSPF)</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Open Shortest Path First or OSPF protocol is a link-state IGP that was tailor-made for IP networks using the Shortest Path First (SPF) algorithm. </a:t>
            </a:r>
          </a:p>
          <a:p>
            <a:pPr lvl="0"/>
            <a:r>
              <a:rPr lang="en-US" dirty="0"/>
              <a:t>The SPF routing algorithm is used to calculate the shortest path spanning-tree to ensure efficient data transmission of packets.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https://media.geeksforgeeks.org/wp-content/uploads/rrf.png</a:t>
            </a:r>
            <a:r>
              <a:rPr lang="en" dirty="0"/>
              <a:t>: </a:t>
            </a:r>
            <a:endParaRPr dirty="0"/>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771650"/>
            <a:ext cx="455295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662673"/>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Gateway Protocols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Exterior Gateway Protocol (EGP)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Exterior Gateway Protocol or EGP is a protocol that is used to exchange data between gateway hosts that neighbor each other within autonomous systems. </a:t>
            </a:r>
          </a:p>
          <a:p>
            <a:pPr lvl="0"/>
            <a:r>
              <a:rPr lang="en-US" dirty="0"/>
              <a:t>In other words, EGP provides a forum for routers to share information across different domains.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https://networkencyclopedia.com/wp-content/uploads/2019/08/exterior-gateway-protocol.jpg</a:t>
            </a:r>
            <a:r>
              <a:rPr lang="en" dirty="0"/>
              <a:t> </a:t>
            </a:r>
            <a:endParaRPr dirty="0"/>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425" y="1490663"/>
            <a:ext cx="4600575" cy="266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1791910"/>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Gateway Protocols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lvl="0"/>
            <a:r>
              <a:rPr lang="en-US" dirty="0"/>
              <a:t>Border Gateway Protocol (BGP)</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Border Gateway Protocol or BGP is the routing protocol of the internet that is classified as a distance path vector protocol. </a:t>
            </a:r>
          </a:p>
          <a:p>
            <a:pPr lvl="0"/>
            <a:r>
              <a:rPr lang="en-US" dirty="0"/>
              <a:t>BGP was designed to replace EGP with a decentralized approach to routing.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https://www.cisco.com/c/dam/en/us/support/docs/ip/border-gateway-protocol-bgp/212881-border-gateway-protocol-bgp-optimal-ro-01.jpeg</a:t>
            </a:r>
            <a:r>
              <a:rPr lang="en" dirty="0"/>
              <a:t>: </a:t>
            </a:r>
            <a:endParaRPr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575" y="1633537"/>
            <a:ext cx="4543425"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091766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Gateway Protocols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IN" dirty="0"/>
              <a:t>Border Gateway Protocol 4+</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Border Gateway Protocol version 4 (BGP4) is an exterior gateway protocol that performs inter-autonomous system (AS) or inter-domain routing. </a:t>
            </a:r>
          </a:p>
          <a:p>
            <a:pPr lvl="0"/>
            <a:r>
              <a:rPr lang="en-US" dirty="0"/>
              <a:t>It peers to other BGP-speaking systems over TCP to exchange network reachability and routing information.</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a:t>
            </a:r>
            <a:r>
              <a:rPr lang="en-IN" dirty="0"/>
              <a:t>https://www.cisco.com/c/dam/en/us/support/docs/ip/border-gateway-protocol-bgp/212881-border-gateway-protocol-bgp-optimal-ro-02.jpeg</a:t>
            </a:r>
            <a:r>
              <a:rPr lang="en" dirty="0"/>
              <a:t> </a:t>
            </a:r>
            <a:endParaRPr dirty="0"/>
          </a:p>
        </p:txBody>
      </p:sp>
      <p:pic>
        <p:nvPicPr>
          <p:cNvPr id="593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100" y="1495423"/>
            <a:ext cx="453390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4239920"/>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Gateway Protocols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r>
              <a:rPr lang="en-US" dirty="0"/>
              <a:t> Intermediate System to Intermediate System (IS-IS)</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US" dirty="0"/>
              <a:t>Intermediate System-to-Intermediate System (IS-IS) is a link-state, IP routing protocol and IGPP protocol used on the internet to send IP routing information. </a:t>
            </a:r>
          </a:p>
          <a:p>
            <a:pPr lvl="0"/>
            <a:r>
              <a:rPr lang="en-US" dirty="0"/>
              <a:t>IS-IS uses a modified version of the </a:t>
            </a:r>
            <a:r>
              <a:rPr lang="en-US" dirty="0" err="1"/>
              <a:t>Dijkstra</a:t>
            </a:r>
            <a:r>
              <a:rPr lang="en-US" dirty="0"/>
              <a:t> algorithm. </a:t>
            </a:r>
          </a:p>
          <a:p>
            <a:pPr lvl="0"/>
            <a:r>
              <a:rPr lang="en-US" dirty="0"/>
              <a:t>An IS-IS network consists of a range of components including end systems, (user devices), intermediate systems (routers), areas, and domains.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https://networkdirection.net/wp-content/uploads/RoutingAndSwitching/IS-IS.png</a:t>
            </a:r>
            <a:endParaRPr dirty="0"/>
          </a:p>
        </p:txBody>
      </p:sp>
      <p:pic>
        <p:nvPicPr>
          <p:cNvPr id="614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0575" y="1904999"/>
            <a:ext cx="4543425"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457043"/>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2700"/>
            <a:ext cx="7620000" cy="5118100"/>
          </a:xfrm>
          <a:prstGeom prst="rect">
            <a:avLst/>
          </a:prstGeom>
        </p:spPr>
      </p:pic>
    </p:spTree>
    <p:extLst>
      <p:ext uri="{BB962C8B-B14F-4D97-AF65-F5344CB8AC3E}">
        <p14:creationId xmlns:p14="http://schemas.microsoft.com/office/powerpoint/2010/main" val="12991625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Five Functions of Keyboard</a:t>
            </a:r>
          </a:p>
        </p:txBody>
      </p:sp>
      <p:sp>
        <p:nvSpPr>
          <p:cNvPr id="84" name="Google Shape;84;p16"/>
          <p:cNvSpPr txBox="1">
            <a:spLocks noGrp="1"/>
          </p:cNvSpPr>
          <p:nvPr>
            <p:ph type="body" idx="2"/>
          </p:nvPr>
        </p:nvSpPr>
        <p:spPr>
          <a:xfrm>
            <a:off x="358175" y="2697934"/>
            <a:ext cx="3837000" cy="207434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139700" lvl="0" indent="0" algn="l" rtl="0">
              <a:spcBef>
                <a:spcPts val="1600"/>
              </a:spcBef>
              <a:spcAft>
                <a:spcPts val="0"/>
              </a:spcAft>
              <a:buSzPts val="1400"/>
              <a:buNone/>
            </a:pPr>
            <a:endParaRPr lang="en-IN" dirty="0"/>
          </a:p>
          <a:p>
            <a:r>
              <a:rPr lang="en-IN" dirty="0">
                <a:solidFill>
                  <a:schemeClr val="tx1"/>
                </a:solidFill>
              </a:rPr>
              <a:t>Built-in functions</a:t>
            </a:r>
          </a:p>
          <a:p>
            <a:pPr marL="457200" lvl="0" indent="-317500" algn="l" rtl="0">
              <a:spcBef>
                <a:spcPts val="0"/>
              </a:spcBef>
              <a:spcAft>
                <a:spcPts val="0"/>
              </a:spcAft>
              <a:buSzPts val="1400"/>
              <a:buChar char="●"/>
            </a:pPr>
            <a:r>
              <a:rPr lang="en-IN" dirty="0"/>
              <a:t>Boot sequence functions</a:t>
            </a:r>
          </a:p>
          <a:p>
            <a:pPr marL="457200" lvl="0" indent="-317500" algn="l" rtl="0">
              <a:spcBef>
                <a:spcPts val="0"/>
              </a:spcBef>
              <a:spcAft>
                <a:spcPts val="0"/>
              </a:spcAft>
              <a:buSzPts val="1400"/>
              <a:buChar char="●"/>
            </a:pPr>
            <a:r>
              <a:rPr lang="en-IN" dirty="0"/>
              <a:t>Operation keystrokes</a:t>
            </a:r>
          </a:p>
          <a:p>
            <a:pPr marL="457200" lvl="0" indent="-317500" algn="l" rtl="0">
              <a:spcBef>
                <a:spcPts val="0"/>
              </a:spcBef>
              <a:spcAft>
                <a:spcPts val="0"/>
              </a:spcAft>
              <a:buSzPts val="1400"/>
              <a:buChar char="●"/>
            </a:pPr>
            <a:r>
              <a:rPr lang="en-IN" dirty="0"/>
              <a:t>Shortcut commands</a:t>
            </a:r>
          </a:p>
          <a:p>
            <a:pPr marL="457200" lvl="0" indent="-317500" algn="l" rtl="0">
              <a:spcBef>
                <a:spcPts val="0"/>
              </a:spcBef>
              <a:spcAft>
                <a:spcPts val="0"/>
              </a:spcAft>
              <a:buSzPts val="1400"/>
              <a:buChar char="●"/>
            </a:pPr>
            <a:r>
              <a:rPr lang="en-IN" dirty="0"/>
              <a:t>Specialty keys</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dirty="0"/>
          </a:p>
        </p:txBody>
      </p:sp>
      <p:sp>
        <p:nvSpPr>
          <p:cNvPr id="6" name="Google Shape;77;p15">
            <a:extLst>
              <a:ext uri="{FF2B5EF4-FFF2-40B4-BE49-F238E27FC236}">
                <a16:creationId xmlns:a16="http://schemas.microsoft.com/office/drawing/2014/main" id="{E7191D4E-F6BF-4805-AA84-2FD699ABC6E4}"/>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https://www.advance-africa.com/images/xwindows1.png.pagespeed.ic.bg4V5WeD6K.jpg</a:t>
            </a:r>
            <a:endParaRPr lang="en-IN" dirty="0"/>
          </a:p>
          <a:p>
            <a:pPr marL="0" indent="0">
              <a:buNone/>
            </a:pPr>
            <a:endParaRPr lang="en-IN" dirty="0"/>
          </a:p>
        </p:txBody>
      </p:sp>
      <p:pic>
        <p:nvPicPr>
          <p:cNvPr id="37894" name="Picture 6">
            <a:extLst>
              <a:ext uri="{FF2B5EF4-FFF2-40B4-BE49-F238E27FC236}">
                <a16:creationId xmlns:a16="http://schemas.microsoft.com/office/drawing/2014/main" id="{46C9DFC0-0689-4605-B939-734F0A920D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1452356"/>
            <a:ext cx="4572001" cy="2911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2217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Other Functions of Keyboard</a:t>
            </a:r>
          </a:p>
        </p:txBody>
      </p:sp>
      <p:sp>
        <p:nvSpPr>
          <p:cNvPr id="84" name="Google Shape;84;p16"/>
          <p:cNvSpPr txBox="1">
            <a:spLocks noGrp="1"/>
          </p:cNvSpPr>
          <p:nvPr>
            <p:ph type="body" idx="2"/>
          </p:nvPr>
        </p:nvSpPr>
        <p:spPr>
          <a:xfrm>
            <a:off x="358175" y="2688880"/>
            <a:ext cx="3837000" cy="208339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139700" lvl="0" indent="0" algn="l" rtl="0">
              <a:spcBef>
                <a:spcPts val="1600"/>
              </a:spcBef>
              <a:spcAft>
                <a:spcPts val="0"/>
              </a:spcAft>
              <a:buSzPts val="1400"/>
              <a:buNone/>
            </a:pPr>
            <a:endParaRPr lang="en-IN" dirty="0"/>
          </a:p>
          <a:p>
            <a:r>
              <a:rPr lang="en-IN" dirty="0">
                <a:solidFill>
                  <a:schemeClr val="tx1"/>
                </a:solidFill>
              </a:rPr>
              <a:t>Print Screen</a:t>
            </a:r>
          </a:p>
          <a:p>
            <a:r>
              <a:rPr lang="en-IN" dirty="0">
                <a:solidFill>
                  <a:schemeClr val="tx1"/>
                </a:solidFill>
              </a:rPr>
              <a:t>Scroll Lock</a:t>
            </a:r>
          </a:p>
          <a:p>
            <a:r>
              <a:rPr lang="en-IN" dirty="0">
                <a:solidFill>
                  <a:schemeClr val="tx1"/>
                </a:solidFill>
              </a:rPr>
              <a:t>Pause</a:t>
            </a:r>
          </a:p>
          <a:p>
            <a:r>
              <a:rPr lang="en-IN" dirty="0">
                <a:solidFill>
                  <a:schemeClr val="tx1"/>
                </a:solidFill>
              </a:rPr>
              <a:t>Brightness UP &amp; Down</a:t>
            </a:r>
          </a:p>
          <a:p>
            <a:r>
              <a:rPr lang="en-IN" dirty="0">
                <a:solidFill>
                  <a:schemeClr val="tx1"/>
                </a:solidFill>
              </a:rPr>
              <a:t>Volume UP &amp; Down</a:t>
            </a:r>
          </a:p>
          <a:p>
            <a:pPr marL="139700" indent="0">
              <a:buNone/>
            </a:pPr>
            <a:endParaRPr lang="en-IN" dirty="0">
              <a:solidFill>
                <a:schemeClr val="tx1"/>
              </a:solidFill>
            </a:endParaRPr>
          </a:p>
          <a:p>
            <a:endParaRPr lang="en-IN" dirty="0"/>
          </a:p>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dirty="0"/>
          </a:p>
        </p:txBody>
      </p:sp>
      <p:sp>
        <p:nvSpPr>
          <p:cNvPr id="6" name="Google Shape;77;p15">
            <a:extLst>
              <a:ext uri="{FF2B5EF4-FFF2-40B4-BE49-F238E27FC236}">
                <a16:creationId xmlns:a16="http://schemas.microsoft.com/office/drawing/2014/main" id="{5B633615-F861-412A-A35A-59D31E5899EA}"/>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https://www.digitalcitizen.life/7-ways-change-volume-windows-both-pcs-tablets/</a:t>
            </a:r>
            <a:endParaRPr lang="en-IN" dirty="0"/>
          </a:p>
          <a:p>
            <a:pPr marL="0" indent="0">
              <a:buNone/>
            </a:pPr>
            <a:endParaRPr lang="en-IN" dirty="0"/>
          </a:p>
        </p:txBody>
      </p:sp>
      <p:pic>
        <p:nvPicPr>
          <p:cNvPr id="36868" name="Picture 4" descr="9 ways to turn the Windows volume up or down - Digital Citizen">
            <a:extLst>
              <a:ext uri="{FF2B5EF4-FFF2-40B4-BE49-F238E27FC236}">
                <a16:creationId xmlns:a16="http://schemas.microsoft.com/office/drawing/2014/main" id="{7D9991FF-2557-4E75-8206-CED95A10CA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7375"/>
            <a:ext cx="4572000" cy="2594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6388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How does Keyboard Works in Computer?</a:t>
            </a:r>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r>
              <a:rPr lang="en-IN" dirty="0"/>
              <a:t>A keyboard contains many mechanical switches or push-buttons called "keys". </a:t>
            </a:r>
          </a:p>
          <a:p>
            <a:pPr lvl="0"/>
            <a:r>
              <a:rPr lang="en-IN" dirty="0"/>
              <a:t>When one of these are pushed, an electrical circuit is closed, and the keyboard sends a signal to the computer that tells it what letter, number or symbol it would like to be shown on the screen.</a:t>
            </a:r>
            <a:endParaRPr dirty="0"/>
          </a:p>
        </p:txBody>
      </p:sp>
      <p:sp>
        <p:nvSpPr>
          <p:cNvPr id="10" name="Google Shape;77;p15">
            <a:extLst>
              <a:ext uri="{FF2B5EF4-FFF2-40B4-BE49-F238E27FC236}">
                <a16:creationId xmlns:a16="http://schemas.microsoft.com/office/drawing/2014/main" id="{63CF0CBD-EBC1-4DD7-A64B-8646D9F82F0E}"/>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https://www.engineersgarage.com/insight-how-computer-keyboard-works/</a:t>
            </a:r>
            <a:endParaRPr lang="en-IN" dirty="0"/>
          </a:p>
          <a:p>
            <a:pPr marL="0" indent="0">
              <a:buNone/>
            </a:pPr>
            <a:endParaRPr lang="en-IN" dirty="0"/>
          </a:p>
        </p:txBody>
      </p:sp>
      <p:pic>
        <p:nvPicPr>
          <p:cNvPr id="11" name="Picture 10" descr="Bottom Ciruit Layer of Computer Keyboard">
            <a:extLst>
              <a:ext uri="{FF2B5EF4-FFF2-40B4-BE49-F238E27FC236}">
                <a16:creationId xmlns:a16="http://schemas.microsoft.com/office/drawing/2014/main" id="{43275A90-9E81-442D-A1B4-0B7A8FC56E4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0285"/>
          <a:stretch/>
        </p:blipFill>
        <p:spPr bwMode="auto">
          <a:xfrm>
            <a:off x="4553894" y="1464960"/>
            <a:ext cx="4590106" cy="262720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2037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Keyboard Advantages and Disadvantages</a:t>
            </a:r>
          </a:p>
        </p:txBody>
      </p:sp>
      <p:sp>
        <p:nvSpPr>
          <p:cNvPr id="84" name="Google Shape;84;p16"/>
          <p:cNvSpPr txBox="1">
            <a:spLocks noGrp="1"/>
          </p:cNvSpPr>
          <p:nvPr>
            <p:ph type="body" idx="2"/>
          </p:nvPr>
        </p:nvSpPr>
        <p:spPr>
          <a:xfrm>
            <a:off x="358175" y="2679826"/>
            <a:ext cx="3837000" cy="20924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139700" lvl="0" indent="0" algn="l" rtl="0">
              <a:spcBef>
                <a:spcPts val="1600"/>
              </a:spcBef>
              <a:spcAft>
                <a:spcPts val="0"/>
              </a:spcAft>
              <a:buSzPts val="1400"/>
              <a:buNone/>
            </a:pPr>
            <a:endParaRPr lang="en-IN" dirty="0"/>
          </a:p>
          <a:p>
            <a:pPr marL="139700" indent="0">
              <a:buNone/>
            </a:pPr>
            <a:r>
              <a:rPr lang="en-IN" dirty="0">
                <a:solidFill>
                  <a:schemeClr val="tx1"/>
                </a:solidFill>
              </a:rPr>
              <a:t>Advantages </a:t>
            </a:r>
          </a:p>
          <a:p>
            <a:r>
              <a:rPr lang="en-IN" dirty="0">
                <a:solidFill>
                  <a:schemeClr val="tx1"/>
                </a:solidFill>
              </a:rPr>
              <a:t>User Friendly</a:t>
            </a:r>
          </a:p>
          <a:p>
            <a:r>
              <a:rPr lang="en-IN" dirty="0">
                <a:solidFill>
                  <a:schemeClr val="tx1"/>
                </a:solidFill>
              </a:rPr>
              <a:t>Security</a:t>
            </a:r>
          </a:p>
          <a:p>
            <a:r>
              <a:rPr lang="en-IN" dirty="0">
                <a:solidFill>
                  <a:schemeClr val="tx1"/>
                </a:solidFill>
              </a:rPr>
              <a:t>Visual Representation</a:t>
            </a:r>
          </a:p>
          <a:p>
            <a:r>
              <a:rPr lang="en-IN" dirty="0">
                <a:solidFill>
                  <a:schemeClr val="tx1"/>
                </a:solidFill>
              </a:rPr>
              <a:t>Water Proof</a:t>
            </a:r>
          </a:p>
          <a:p>
            <a:r>
              <a:rPr lang="en-IN" dirty="0">
                <a:solidFill>
                  <a:schemeClr val="tx1"/>
                </a:solidFill>
              </a:rPr>
              <a:t>Typing Errors</a:t>
            </a:r>
          </a:p>
          <a:p>
            <a:endParaRPr lang="en-IN" dirty="0">
              <a:solidFill>
                <a:schemeClr val="tx1"/>
              </a:solidFill>
            </a:endParaRPr>
          </a:p>
          <a:p>
            <a:endParaRPr lang="en-IN" dirty="0">
              <a:solidFill>
                <a:schemeClr val="tx1"/>
              </a:solidFill>
            </a:endParaRPr>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dirty="0"/>
          </a:p>
        </p:txBody>
      </p:sp>
      <p:sp>
        <p:nvSpPr>
          <p:cNvPr id="6" name="Google Shape;77;p15">
            <a:extLst>
              <a:ext uri="{FF2B5EF4-FFF2-40B4-BE49-F238E27FC236}">
                <a16:creationId xmlns:a16="http://schemas.microsoft.com/office/drawing/2014/main" id="{35C8E0F3-14CE-4C18-BB0D-B37FBAEDAC74}"/>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https://www.esis.com.au/computer-products/keyboards-pointing-devices/keyboards-mice-etc-industrial/waterproof-keyboards-plastic/</a:t>
            </a:r>
            <a:endParaRPr lang="en-IN" dirty="0"/>
          </a:p>
          <a:p>
            <a:pPr marL="0" indent="0">
              <a:buNone/>
            </a:pPr>
            <a:endParaRPr lang="en-IN" dirty="0"/>
          </a:p>
        </p:txBody>
      </p:sp>
      <p:pic>
        <p:nvPicPr>
          <p:cNvPr id="35842" name="Picture 2">
            <a:extLst>
              <a:ext uri="{FF2B5EF4-FFF2-40B4-BE49-F238E27FC236}">
                <a16:creationId xmlns:a16="http://schemas.microsoft.com/office/drawing/2014/main" id="{791617C2-07E6-4361-8D15-363288852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4900"/>
            <a:ext cx="4572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27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 to Internet, Browsing, and Emailing</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Keyboard Advantages and Disadvantages</a:t>
            </a:r>
          </a:p>
        </p:txBody>
      </p:sp>
      <p:sp>
        <p:nvSpPr>
          <p:cNvPr id="84" name="Google Shape;84;p16"/>
          <p:cNvSpPr txBox="1">
            <a:spLocks noGrp="1"/>
          </p:cNvSpPr>
          <p:nvPr>
            <p:ph type="body" idx="2"/>
          </p:nvPr>
        </p:nvSpPr>
        <p:spPr>
          <a:xfrm>
            <a:off x="358175" y="2679826"/>
            <a:ext cx="3837000" cy="209244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lang="en-IN" dirty="0"/>
          </a:p>
          <a:p>
            <a:pPr marL="139700" lvl="0" indent="0" algn="l" rtl="0">
              <a:spcBef>
                <a:spcPts val="1600"/>
              </a:spcBef>
              <a:spcAft>
                <a:spcPts val="0"/>
              </a:spcAft>
              <a:buSzPts val="1400"/>
              <a:buNone/>
            </a:pPr>
            <a:endParaRPr lang="en-IN" dirty="0"/>
          </a:p>
          <a:p>
            <a:pPr marL="139700" indent="0">
              <a:buNone/>
            </a:pPr>
            <a:r>
              <a:rPr lang="en-IN" dirty="0">
                <a:solidFill>
                  <a:schemeClr val="tx1"/>
                </a:solidFill>
              </a:rPr>
              <a:t>Disadvantages </a:t>
            </a:r>
          </a:p>
          <a:p>
            <a:r>
              <a:rPr lang="en-IN" dirty="0">
                <a:solidFill>
                  <a:schemeClr val="tx1"/>
                </a:solidFill>
              </a:rPr>
              <a:t>Cost</a:t>
            </a:r>
          </a:p>
          <a:p>
            <a:r>
              <a:rPr lang="en-IN" dirty="0">
                <a:solidFill>
                  <a:schemeClr val="tx1"/>
                </a:solidFill>
              </a:rPr>
              <a:t>Maintenance</a:t>
            </a:r>
          </a:p>
          <a:p>
            <a:r>
              <a:rPr lang="en-IN" dirty="0">
                <a:solidFill>
                  <a:schemeClr val="tx1"/>
                </a:solidFill>
              </a:rPr>
              <a:t>Cleanliness</a:t>
            </a:r>
          </a:p>
          <a:p>
            <a:r>
              <a:rPr lang="en-IN" dirty="0">
                <a:solidFill>
                  <a:schemeClr val="tx1"/>
                </a:solidFill>
              </a:rPr>
              <a:t>Text/Numeric Input</a:t>
            </a:r>
          </a:p>
          <a:p>
            <a:r>
              <a:rPr lang="en-IN" dirty="0">
                <a:solidFill>
                  <a:schemeClr val="tx1"/>
                </a:solidFill>
              </a:rPr>
              <a:t>Health Risks</a:t>
            </a:r>
          </a:p>
          <a:p>
            <a:pPr marL="139700" indent="0">
              <a:buNone/>
            </a:pPr>
            <a:endParaRPr lang="en-IN" dirty="0">
              <a:solidFill>
                <a:schemeClr val="tx1"/>
              </a:solidFill>
            </a:endParaRPr>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dirty="0"/>
          </a:p>
        </p:txBody>
      </p:sp>
      <p:sp>
        <p:nvSpPr>
          <p:cNvPr id="6" name="Google Shape;77;p15">
            <a:extLst>
              <a:ext uri="{FF2B5EF4-FFF2-40B4-BE49-F238E27FC236}">
                <a16:creationId xmlns:a16="http://schemas.microsoft.com/office/drawing/2014/main" id="{98894180-8CBC-424B-A5E5-98935A5F7E34}"/>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https://slidetodoc.com/lis-508-lecture-4-looking-at-a-computer/</a:t>
            </a:r>
            <a:endParaRPr lang="en-IN" dirty="0"/>
          </a:p>
          <a:p>
            <a:pPr marL="0" indent="0">
              <a:buNone/>
            </a:pPr>
            <a:endParaRPr lang="en-IN" dirty="0"/>
          </a:p>
        </p:txBody>
      </p:sp>
      <p:pic>
        <p:nvPicPr>
          <p:cNvPr id="34818" name="Picture 2" descr="LIS 508 lecture 4 looking at a computer">
            <a:extLst>
              <a:ext uri="{FF2B5EF4-FFF2-40B4-BE49-F238E27FC236}">
                <a16:creationId xmlns:a16="http://schemas.microsoft.com/office/drawing/2014/main" id="{DB75EFC2-7D3F-4398-9DF1-976E15CD7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88109"/>
            <a:ext cx="4572000" cy="3248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353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effectLst/>
              <a:latin typeface="Times New Roman" panose="02020603050405020304" pitchFamily="18" charset="0"/>
            </a:endParaRPr>
          </a:p>
          <a:p>
            <a:pPr>
              <a:lnSpc>
                <a:spcPct val="115000"/>
              </a:lnSpc>
              <a:spcBef>
                <a:spcPts val="1000"/>
              </a:spcBef>
              <a:spcAft>
                <a:spcPts val="1000"/>
              </a:spcAft>
            </a:pPr>
            <a:r>
              <a:rPr lang="en-IN" dirty="0"/>
              <a:t>What is Computer Mouse?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endParaRPr lang="en-IN" dirty="0"/>
          </a:p>
          <a:p>
            <a:endParaRPr lang="en-IN" dirty="0"/>
          </a:p>
          <a:p>
            <a:r>
              <a:rPr lang="en-IN" dirty="0"/>
              <a:t>A mouse is a pointing input device that controls the movement of the cursor or pointer on a display screen.</a:t>
            </a:r>
          </a:p>
          <a:p>
            <a:r>
              <a:rPr lang="en-IN" dirty="0"/>
              <a:t>It controls the movement of the cursor on the computer screen and allows users to move and select folders, text, files, and icons on a computer.</a:t>
            </a:r>
          </a:p>
          <a:p>
            <a:endParaRPr lang="en-IN" dirty="0"/>
          </a:p>
          <a:p>
            <a:endParaRPr lang="en-IN" dirty="0"/>
          </a:p>
        </p:txBody>
      </p:sp>
      <p:sp>
        <p:nvSpPr>
          <p:cNvPr id="9" name="Google Shape;77;p15">
            <a:extLst>
              <a:ext uri="{FF2B5EF4-FFF2-40B4-BE49-F238E27FC236}">
                <a16:creationId xmlns:a16="http://schemas.microsoft.com/office/drawing/2014/main" id="{F23B2163-57B5-48F5-B0CA-FF476233047B}"/>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https://www.uow.edu.au/student/learning-co-op/technology-and-software/mouse-buttons/</a:t>
            </a:r>
            <a:endParaRPr lang="en-IN" dirty="0"/>
          </a:p>
          <a:p>
            <a:pPr marL="0" indent="0">
              <a:buNone/>
            </a:pPr>
            <a:endParaRPr lang="en-IN" dirty="0"/>
          </a:p>
        </p:txBody>
      </p:sp>
      <p:pic>
        <p:nvPicPr>
          <p:cNvPr id="5122" name="Picture 2" descr="Different buttons on a computer mouse - University of Wollongong – UOW">
            <a:extLst>
              <a:ext uri="{FF2B5EF4-FFF2-40B4-BE49-F238E27FC236}">
                <a16:creationId xmlns:a16="http://schemas.microsoft.com/office/drawing/2014/main" id="{808FD1B7-5518-4E7C-B275-7268EC87E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998552"/>
            <a:ext cx="4571999"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5355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dirty="0"/>
          </a:p>
          <a:p>
            <a:pPr>
              <a:lnSpc>
                <a:spcPct val="115000"/>
              </a:lnSpc>
              <a:spcBef>
                <a:spcPts val="1000"/>
              </a:spcBef>
              <a:spcAft>
                <a:spcPts val="1000"/>
              </a:spcAft>
            </a:pPr>
            <a:r>
              <a:rPr lang="en-IN" dirty="0"/>
              <a:t>What are the uses of a Mouse?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Move the mouse pointer</a:t>
            </a:r>
          </a:p>
          <a:p>
            <a:r>
              <a:rPr lang="en-IN" dirty="0"/>
              <a:t>Select</a:t>
            </a:r>
          </a:p>
          <a:p>
            <a:r>
              <a:rPr lang="en-IN" dirty="0"/>
              <a:t>Open or execute a program</a:t>
            </a:r>
          </a:p>
          <a:p>
            <a:r>
              <a:rPr lang="en-IN" dirty="0"/>
              <a:t>Drag-and-drop</a:t>
            </a:r>
          </a:p>
          <a:p>
            <a:r>
              <a:rPr lang="en-IN" dirty="0"/>
              <a:t>Hovering</a:t>
            </a:r>
          </a:p>
          <a:p>
            <a:endParaRPr lang="en-IN" dirty="0"/>
          </a:p>
        </p:txBody>
      </p:sp>
      <p:sp>
        <p:nvSpPr>
          <p:cNvPr id="9" name="Google Shape;77;p15">
            <a:extLst>
              <a:ext uri="{FF2B5EF4-FFF2-40B4-BE49-F238E27FC236}">
                <a16:creationId xmlns:a16="http://schemas.microsoft.com/office/drawing/2014/main" id="{94682785-9BA3-472E-AF72-68B3D02DA3DF}"/>
              </a:ext>
            </a:extLst>
          </p:cNvPr>
          <p:cNvSpPr txBox="1">
            <a:spLocks noGrp="1"/>
          </p:cNvSpPr>
          <p:nvPr>
            <p:ph type="body" idx="3"/>
          </p:nvPr>
        </p:nvSpPr>
        <p:spPr>
          <a:xfrm>
            <a:off x="5029683" y="4436198"/>
            <a:ext cx="38370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https://www.barhamprimary.co.uk/page/?title=Computer+Mouse+and+Keyboard+Skills&amp;pid=135</a:t>
            </a:r>
            <a:endParaRPr lang="en-IN" dirty="0"/>
          </a:p>
          <a:p>
            <a:pPr marL="0" indent="0">
              <a:buNone/>
            </a:pPr>
            <a:endParaRPr lang="en-IN" dirty="0"/>
          </a:p>
        </p:txBody>
      </p:sp>
      <p:pic>
        <p:nvPicPr>
          <p:cNvPr id="33794" name="Picture 2" descr="Barham Primary School - Computer Mouse and Keyboard Skills">
            <a:extLst>
              <a:ext uri="{FF2B5EF4-FFF2-40B4-BE49-F238E27FC236}">
                <a16:creationId xmlns:a16="http://schemas.microsoft.com/office/drawing/2014/main" id="{FB9E2159-C54A-44FF-A454-2E3F8FCBB7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81649"/>
            <a:ext cx="4595117"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841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Mechnical Tools</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Screw Drivers, Fasteners and spanners</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a:spcBef>
                <a:spcPts val="1600"/>
              </a:spcBef>
            </a:pPr>
            <a:endParaRPr lang="en" dirty="0"/>
          </a:p>
          <a:p>
            <a:pPr>
              <a:spcBef>
                <a:spcPts val="1600"/>
              </a:spcBef>
            </a:pPr>
            <a:r>
              <a:rPr lang="en-IN" dirty="0"/>
              <a:t>Hand held tools used to fasten objects using screws. There are different types of screw drivers like Phillips Screw Driver etc. Allen Key Set is a set of tools that can fasten / unfasten special set of screws. </a:t>
            </a:r>
            <a:endParaRPr dirty="0"/>
          </a:p>
          <a:p>
            <a:r>
              <a:rPr lang="en-IN" dirty="0"/>
              <a:t>Spanners are tools that provides grip and mechanical advantage in applying torque/force to turn objects.</a:t>
            </a:r>
          </a:p>
          <a:p>
            <a:pPr marL="457200" lvl="0" indent="-317500" algn="l" rtl="0">
              <a:spcBef>
                <a:spcPts val="0"/>
              </a:spcBef>
              <a:spcAft>
                <a:spcPts val="0"/>
              </a:spcAft>
              <a:buSzPts val="1400"/>
              <a:buChar char="●"/>
            </a:pPr>
            <a:endParaRPr dirty="0"/>
          </a:p>
          <a:p>
            <a:pPr marL="457200" lvl="0" indent="-317500" algn="l" rtl="0">
              <a:spcBef>
                <a:spcPts val="0"/>
              </a:spcBef>
              <a:spcAft>
                <a:spcPts val="0"/>
              </a:spcAft>
              <a:buSzPts val="1400"/>
              <a:buChar char="●"/>
            </a:pP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IN" dirty="0"/>
              <a:t>Image source: </a:t>
            </a:r>
            <a:r>
              <a:rPr lang="en-IN" u="sng" dirty="0">
                <a:solidFill>
                  <a:srgbClr val="0000FF"/>
                </a:solidFill>
                <a:effectLst/>
                <a:latin typeface="+mj-lt"/>
                <a:ea typeface="Times New Roman" panose="02020603050405020304" pitchFamily="18" charset="0"/>
                <a:hlinkClick r:id="rId3"/>
              </a:rPr>
              <a:t>https://sites.google.com/view/master-training</a:t>
            </a:r>
            <a:endParaRPr lang="en-IN" sz="800" dirty="0">
              <a:effectLst/>
              <a:latin typeface="+mj-lt"/>
              <a:ea typeface="Times New Roman" panose="02020603050405020304" pitchFamily="18" charset="0"/>
            </a:endParaRPr>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3C985AB4-F102-4ACD-8BC4-59C2FD49769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729457"/>
            <a:ext cx="4457665" cy="1636158"/>
          </a:xfrm>
          <a:prstGeom prst="rect">
            <a:avLst/>
          </a:prstGeom>
          <a:noFill/>
          <a:ln>
            <a:noFill/>
          </a:ln>
        </p:spPr>
      </p:pic>
      <p:pic>
        <p:nvPicPr>
          <p:cNvPr id="9" name="Picture 8">
            <a:extLst>
              <a:ext uri="{FF2B5EF4-FFF2-40B4-BE49-F238E27FC236}">
                <a16:creationId xmlns:a16="http://schemas.microsoft.com/office/drawing/2014/main" id="{B9ABFA97-9616-4C2E-A987-DE6E0967B1E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777885"/>
            <a:ext cx="4572000" cy="1950942"/>
          </a:xfrm>
          <a:prstGeom prst="rect">
            <a:avLst/>
          </a:prstGeom>
          <a:noFill/>
          <a:ln>
            <a:noFill/>
          </a:ln>
        </p:spPr>
      </p:pic>
    </p:spTree>
    <p:extLst>
      <p:ext uri="{BB962C8B-B14F-4D97-AF65-F5344CB8AC3E}">
        <p14:creationId xmlns:p14="http://schemas.microsoft.com/office/powerpoint/2010/main" val="297572432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dirty="0"/>
          </a:p>
          <a:p>
            <a:pPr>
              <a:lnSpc>
                <a:spcPct val="115000"/>
              </a:lnSpc>
              <a:spcBef>
                <a:spcPts val="1000"/>
              </a:spcBef>
              <a:spcAft>
                <a:spcPts val="1000"/>
              </a:spcAft>
            </a:pPr>
            <a:r>
              <a:rPr lang="en-IN" dirty="0"/>
              <a:t>What are the uses of a Mouse?</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Scroll Up &amp; Down</a:t>
            </a:r>
          </a:p>
          <a:p>
            <a:r>
              <a:rPr lang="en-IN" dirty="0"/>
              <a:t>Perform other functions</a:t>
            </a:r>
          </a:p>
          <a:p>
            <a:r>
              <a:rPr lang="en-IN" dirty="0"/>
              <a:t>Playing Game</a:t>
            </a:r>
          </a:p>
          <a:p>
            <a:r>
              <a:rPr lang="en-IN" dirty="0"/>
              <a:t>Combination Activities</a:t>
            </a:r>
          </a:p>
          <a:p>
            <a:endParaRPr lang="en-IN" dirty="0"/>
          </a:p>
          <a:p>
            <a:pPr marL="139700" indent="0">
              <a:buNone/>
            </a:pPr>
            <a:endParaRPr lang="en-IN" dirty="0"/>
          </a:p>
        </p:txBody>
      </p:sp>
      <p:sp>
        <p:nvSpPr>
          <p:cNvPr id="9" name="Google Shape;77;p15">
            <a:extLst>
              <a:ext uri="{FF2B5EF4-FFF2-40B4-BE49-F238E27FC236}">
                <a16:creationId xmlns:a16="http://schemas.microsoft.com/office/drawing/2014/main" id="{EF430755-A452-4E3A-8355-80E10ED3C96A}"/>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http://lazplanet.blogspot.com/2017/05/make-simple-image-zoomer-in-5-minutes.html</a:t>
            </a:r>
            <a:endParaRPr lang="en-IN" dirty="0"/>
          </a:p>
          <a:p>
            <a:pPr marL="0" indent="0">
              <a:buNone/>
            </a:pPr>
            <a:endParaRPr lang="en-IN" dirty="0"/>
          </a:p>
          <a:p>
            <a:pPr marL="0" indent="0">
              <a:buNone/>
            </a:pPr>
            <a:endParaRPr lang="en-IN" dirty="0"/>
          </a:p>
          <a:p>
            <a:pPr marL="0" indent="0">
              <a:buNone/>
            </a:pPr>
            <a:endParaRPr lang="en-IN" dirty="0"/>
          </a:p>
        </p:txBody>
      </p:sp>
      <p:pic>
        <p:nvPicPr>
          <p:cNvPr id="32770" name="Picture 2" descr="LazPlanet: Make a simple Image Zoomer in 5 minutes!">
            <a:extLst>
              <a:ext uri="{FF2B5EF4-FFF2-40B4-BE49-F238E27FC236}">
                <a16:creationId xmlns:a16="http://schemas.microsoft.com/office/drawing/2014/main" id="{D9DB4349-6A5A-4158-A265-10C1844DB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73159"/>
            <a:ext cx="4572000" cy="245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2120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dirty="0"/>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Computer Mouse Parts with their Functions</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Buttons</a:t>
            </a:r>
          </a:p>
          <a:p>
            <a:r>
              <a:rPr lang="en-IN" dirty="0"/>
              <a:t>Ball/laser/LED</a:t>
            </a:r>
          </a:p>
          <a:p>
            <a:r>
              <a:rPr lang="en-IN" dirty="0"/>
              <a:t>Mouse Wheel</a:t>
            </a:r>
          </a:p>
          <a:p>
            <a:r>
              <a:rPr lang="en-IN" dirty="0"/>
              <a:t>Printed Circuit Board</a:t>
            </a:r>
          </a:p>
          <a:p>
            <a:r>
              <a:rPr lang="en-IN" dirty="0"/>
              <a:t>Cable/Wireless Receiver</a:t>
            </a:r>
          </a:p>
          <a:p>
            <a:r>
              <a:rPr lang="en-IN" dirty="0"/>
              <a:t>Battery</a:t>
            </a:r>
          </a:p>
          <a:p>
            <a:r>
              <a:rPr lang="en-IN" dirty="0"/>
              <a:t>Microprocessor</a:t>
            </a:r>
          </a:p>
          <a:p>
            <a:pPr marL="139700" indent="0">
              <a:buNone/>
            </a:pPr>
            <a:endParaRPr lang="en-IN" dirty="0"/>
          </a:p>
        </p:txBody>
      </p:sp>
      <p:sp>
        <p:nvSpPr>
          <p:cNvPr id="9" name="Google Shape;77;p15">
            <a:extLst>
              <a:ext uri="{FF2B5EF4-FFF2-40B4-BE49-F238E27FC236}">
                <a16:creationId xmlns:a16="http://schemas.microsoft.com/office/drawing/2014/main" id="{9370140F-4BE5-4EAB-896E-27A4CE74E4FF}"/>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https://www.nidirect.gov.uk/articles/keyboard-and-mouse-basics</a:t>
            </a:r>
            <a:endParaRPr lang="en-IN" dirty="0"/>
          </a:p>
          <a:p>
            <a:pPr marL="0" indent="0">
              <a:buNone/>
            </a:pPr>
            <a:endParaRPr lang="en-IN" dirty="0"/>
          </a:p>
        </p:txBody>
      </p:sp>
      <p:pic>
        <p:nvPicPr>
          <p:cNvPr id="10" name="Picture 9" descr="Computer mouse and its function">
            <a:extLst>
              <a:ext uri="{FF2B5EF4-FFF2-40B4-BE49-F238E27FC236}">
                <a16:creationId xmlns:a16="http://schemas.microsoft.com/office/drawing/2014/main" id="{FC2CD5C2-0946-45A5-8024-C89C48813F5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20862"/>
            <a:ext cx="4572000" cy="2334679"/>
          </a:xfrm>
          <a:prstGeom prst="rect">
            <a:avLst/>
          </a:prstGeom>
          <a:noFill/>
          <a:ln>
            <a:noFill/>
          </a:ln>
        </p:spPr>
      </p:pic>
    </p:spTree>
    <p:extLst>
      <p:ext uri="{BB962C8B-B14F-4D97-AF65-F5344CB8AC3E}">
        <p14:creationId xmlns:p14="http://schemas.microsoft.com/office/powerpoint/2010/main" val="9102609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dirty="0"/>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Types of Mouse</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Optical Mouse</a:t>
            </a:r>
          </a:p>
          <a:p>
            <a:r>
              <a:rPr lang="en-IN" dirty="0"/>
              <a:t>Gaming Mouse</a:t>
            </a:r>
          </a:p>
          <a:p>
            <a:r>
              <a:rPr lang="en-IN" dirty="0"/>
              <a:t>Wireless Mouse</a:t>
            </a:r>
          </a:p>
          <a:p>
            <a:r>
              <a:rPr lang="en-IN" dirty="0"/>
              <a:t>Laser Mouse</a:t>
            </a:r>
          </a:p>
          <a:p>
            <a:r>
              <a:rPr lang="en-IN" dirty="0"/>
              <a:t>Trackball Mouse</a:t>
            </a:r>
          </a:p>
          <a:p>
            <a:r>
              <a:rPr lang="en-IN" dirty="0"/>
              <a:t>Ergonomic Mouse</a:t>
            </a:r>
          </a:p>
          <a:p>
            <a:pPr marL="139700" indent="0">
              <a:buNone/>
            </a:pPr>
            <a:endParaRPr lang="en-IN" dirty="0"/>
          </a:p>
        </p:txBody>
      </p:sp>
      <p:sp>
        <p:nvSpPr>
          <p:cNvPr id="9" name="Google Shape;77;p15">
            <a:extLst>
              <a:ext uri="{FF2B5EF4-FFF2-40B4-BE49-F238E27FC236}">
                <a16:creationId xmlns:a16="http://schemas.microsoft.com/office/drawing/2014/main" id="{6E2FD65D-33B0-4EDA-B248-0A62D530AD92}"/>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https://scoopten.com/what-is-computer-mouse-types/</a:t>
            </a:r>
            <a:endParaRPr lang="en-IN" dirty="0"/>
          </a:p>
          <a:p>
            <a:pPr marL="0" indent="0">
              <a:buNone/>
            </a:pPr>
            <a:endParaRPr lang="en-IN" dirty="0"/>
          </a:p>
        </p:txBody>
      </p:sp>
      <p:pic>
        <p:nvPicPr>
          <p:cNvPr id="30722" name="Picture 2" descr="Types Of Mouse | How the mouse works - YouTube">
            <a:extLst>
              <a:ext uri="{FF2B5EF4-FFF2-40B4-BE49-F238E27FC236}">
                <a16:creationId xmlns:a16="http://schemas.microsoft.com/office/drawing/2014/main" id="{E5F98625-C201-4E19-95C8-0FEE1F3D5D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459"/>
          <a:stretch/>
        </p:blipFill>
        <p:spPr bwMode="auto">
          <a:xfrm>
            <a:off x="4572000" y="1434691"/>
            <a:ext cx="4572000" cy="2639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3999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dirty="0"/>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Types of Mouse</a:t>
            </a:r>
          </a:p>
          <a:p>
            <a:pPr>
              <a:lnSpc>
                <a:spcPct val="115000"/>
              </a:lnSpc>
              <a:spcBef>
                <a:spcPts val="1000"/>
              </a:spcBef>
              <a:spcAft>
                <a:spcPts val="1000"/>
              </a:spcAft>
            </a:pPr>
            <a:endParaRPr lang="en-IN" dirty="0"/>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3D Mouse</a:t>
            </a:r>
          </a:p>
          <a:p>
            <a:r>
              <a:rPr lang="en-IN" dirty="0"/>
              <a:t>Mechanical Mouse</a:t>
            </a:r>
          </a:p>
          <a:p>
            <a:r>
              <a:rPr lang="en-IN" dirty="0"/>
              <a:t>Roller Bar Mouse</a:t>
            </a:r>
          </a:p>
          <a:p>
            <a:r>
              <a:rPr lang="en-IN" dirty="0"/>
              <a:t>Finger Mouse</a:t>
            </a:r>
          </a:p>
          <a:p>
            <a:r>
              <a:rPr lang="en-IN" dirty="0"/>
              <a:t>Pen Mouse (Stylus)</a:t>
            </a:r>
          </a:p>
          <a:p>
            <a:endParaRPr lang="en-IN" dirty="0"/>
          </a:p>
          <a:p>
            <a:pPr marL="139700" indent="0">
              <a:buNone/>
            </a:pPr>
            <a:endParaRPr lang="en-IN" dirty="0"/>
          </a:p>
        </p:txBody>
      </p:sp>
      <p:sp>
        <p:nvSpPr>
          <p:cNvPr id="9" name="Google Shape;77;p15">
            <a:extLst>
              <a:ext uri="{FF2B5EF4-FFF2-40B4-BE49-F238E27FC236}">
                <a16:creationId xmlns:a16="http://schemas.microsoft.com/office/drawing/2014/main" id="{BB5473BC-9C6E-4BB0-9EC4-53358B835A9B}"/>
              </a:ext>
            </a:extLst>
          </p:cNvPr>
          <p:cNvSpPr txBox="1">
            <a:spLocks/>
          </p:cNvSpPr>
          <p:nvPr/>
        </p:nvSpPr>
        <p:spPr>
          <a:xfrm>
            <a:off x="5029683" y="4436198"/>
            <a:ext cx="3397500" cy="3360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indent="0">
              <a:buFont typeface="Arial"/>
              <a:buNone/>
            </a:pPr>
            <a:r>
              <a:rPr lang="en" dirty="0"/>
              <a:t>Image Source:</a:t>
            </a:r>
          </a:p>
          <a:p>
            <a:pPr marL="0" indent="0">
              <a:buNone/>
            </a:pPr>
            <a:r>
              <a:rPr lang="en-IN" dirty="0">
                <a:hlinkClick r:id="rId3"/>
              </a:rPr>
              <a:t>https://scoopten.com/what-is-computer-mouse-types/</a:t>
            </a:r>
            <a:endParaRPr lang="en-IN" dirty="0"/>
          </a:p>
          <a:p>
            <a:pPr marL="0" indent="0">
              <a:buFont typeface="Arial"/>
              <a:buNone/>
            </a:pPr>
            <a:endParaRPr lang="en-IN" dirty="0"/>
          </a:p>
        </p:txBody>
      </p:sp>
      <p:pic>
        <p:nvPicPr>
          <p:cNvPr id="29700" name="Picture 4" descr="types of mouse OFF 65% - Online Shopping Site for Fashion &amp;amp; Lifestyle.">
            <a:extLst>
              <a:ext uri="{FF2B5EF4-FFF2-40B4-BE49-F238E27FC236}">
                <a16:creationId xmlns:a16="http://schemas.microsoft.com/office/drawing/2014/main" id="{0EDD8638-23D0-43F2-ACD9-253BB4100DD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209" r="9913"/>
          <a:stretch/>
        </p:blipFill>
        <p:spPr bwMode="auto">
          <a:xfrm>
            <a:off x="4572000" y="1955549"/>
            <a:ext cx="4571999" cy="219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253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How does Mouse Works in Computer?</a:t>
            </a:r>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r>
              <a:rPr lang="en-IN" dirty="0"/>
              <a:t>Able to work on almost any surface, the mouse has a small, red light-emitting diode (LED) that bounces light off that surface onto a  (CMOS) sensor.</a:t>
            </a:r>
          </a:p>
          <a:p>
            <a:r>
              <a:rPr lang="en-IN" dirty="0"/>
              <a:t>The computer moves the cursor on the screen based on the coordinates received from the mouse.</a:t>
            </a:r>
          </a:p>
          <a:p>
            <a:endParaRPr lang="en-IN" dirty="0"/>
          </a:p>
        </p:txBody>
      </p:sp>
      <p:pic>
        <p:nvPicPr>
          <p:cNvPr id="5" name="Picture 4">
            <a:extLst>
              <a:ext uri="{FF2B5EF4-FFF2-40B4-BE49-F238E27FC236}">
                <a16:creationId xmlns:a16="http://schemas.microsoft.com/office/drawing/2014/main" id="{9279937A-D947-40D3-BA5A-984BA9AADFDC}"/>
              </a:ext>
            </a:extLst>
          </p:cNvPr>
          <p:cNvPicPr>
            <a:picLocks noChangeAspect="1"/>
          </p:cNvPicPr>
          <p:nvPr/>
        </p:nvPicPr>
        <p:blipFill rotWithShape="1">
          <a:blip r:embed="rId3"/>
          <a:srcRect b="10004"/>
          <a:stretch/>
        </p:blipFill>
        <p:spPr>
          <a:xfrm>
            <a:off x="4572000" y="1567375"/>
            <a:ext cx="4572000" cy="2524791"/>
          </a:xfrm>
          <a:prstGeom prst="rect">
            <a:avLst/>
          </a:prstGeom>
        </p:spPr>
      </p:pic>
      <p:sp>
        <p:nvSpPr>
          <p:cNvPr id="11" name="Google Shape;77;p15">
            <a:extLst>
              <a:ext uri="{FF2B5EF4-FFF2-40B4-BE49-F238E27FC236}">
                <a16:creationId xmlns:a16="http://schemas.microsoft.com/office/drawing/2014/main" id="{9496F095-3010-4F53-9392-3A7D315F4D74}"/>
              </a:ext>
            </a:extLst>
          </p:cNvPr>
          <p:cNvSpPr txBox="1">
            <a:spLocks noGrp="1"/>
          </p:cNvSpPr>
          <p:nvPr>
            <p:ph type="body" idx="3"/>
          </p:nvPr>
        </p:nvSpPr>
        <p:spPr>
          <a:xfrm>
            <a:off x="5002522" y="4495187"/>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4"/>
              </a:rPr>
              <a:t>https://www.quora.com/What-are-the-different-types-of-mouse</a:t>
            </a:r>
            <a:endParaRPr lang="en-IN" dirty="0"/>
          </a:p>
          <a:p>
            <a:pPr marL="0" indent="0">
              <a:buNone/>
            </a:pPr>
            <a:endParaRPr lang="en-IN" dirty="0"/>
          </a:p>
        </p:txBody>
      </p:sp>
    </p:spTree>
    <p:extLst>
      <p:ext uri="{BB962C8B-B14F-4D97-AF65-F5344CB8AC3E}">
        <p14:creationId xmlns:p14="http://schemas.microsoft.com/office/powerpoint/2010/main" val="31446348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Mouse Advantages and Disadvantages</a:t>
            </a:r>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r>
              <a:rPr lang="en-IN" dirty="0"/>
              <a:t>Advantages</a:t>
            </a:r>
          </a:p>
          <a:p>
            <a:r>
              <a:rPr lang="en-IN" dirty="0"/>
              <a:t>It is easier to use and handle a mouse as compared to the keyboard.</a:t>
            </a:r>
          </a:p>
          <a:p>
            <a:r>
              <a:rPr lang="en-IN" dirty="0"/>
              <a:t>Mouse requires less space.</a:t>
            </a:r>
          </a:p>
          <a:p>
            <a:r>
              <a:rPr lang="en-IN" dirty="0"/>
              <a:t>Mouse can be used to draw graphics.</a:t>
            </a:r>
          </a:p>
          <a:p>
            <a:r>
              <a:rPr lang="en-IN" dirty="0"/>
              <a:t>Mouse is light to carry. Therefore it is portable.</a:t>
            </a:r>
          </a:p>
          <a:p>
            <a:r>
              <a:rPr lang="en-IN" dirty="0"/>
              <a:t>They can be easily connected to any devices with USB port.</a:t>
            </a:r>
          </a:p>
        </p:txBody>
      </p:sp>
      <p:sp>
        <p:nvSpPr>
          <p:cNvPr id="9" name="Google Shape;77;p15">
            <a:extLst>
              <a:ext uri="{FF2B5EF4-FFF2-40B4-BE49-F238E27FC236}">
                <a16:creationId xmlns:a16="http://schemas.microsoft.com/office/drawing/2014/main" id="{FADE1CA5-94CB-42F0-AEE1-00508654D3F4}"/>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https://slideplayer.com/slide/7606416/25/images/9/Mouse+Advantages+Disadvantages.jpg</a:t>
            </a:r>
            <a:endParaRPr lang="en-IN" dirty="0"/>
          </a:p>
          <a:p>
            <a:pPr marL="0" indent="0">
              <a:buNone/>
            </a:pPr>
            <a:endParaRPr lang="en-IN" dirty="0"/>
          </a:p>
        </p:txBody>
      </p:sp>
      <p:pic>
        <p:nvPicPr>
          <p:cNvPr id="28674" name="Picture 2">
            <a:extLst>
              <a:ext uri="{FF2B5EF4-FFF2-40B4-BE49-F238E27FC236}">
                <a16:creationId xmlns:a16="http://schemas.microsoft.com/office/drawing/2014/main" id="{02584CAF-0F2F-4C02-9306-3B9E72CB4B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298" y="1034200"/>
            <a:ext cx="4591701" cy="3302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6585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Functions of Key board and Mouse</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Mouse Advantages and Disadvantages</a:t>
            </a:r>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r>
              <a:rPr lang="en-IN" dirty="0"/>
              <a:t>Disadvantages</a:t>
            </a:r>
          </a:p>
          <a:p>
            <a:r>
              <a:rPr lang="en-IN" dirty="0"/>
              <a:t>The wired mouse is delicate in nature and must be used carefully as it can be damaged easily</a:t>
            </a:r>
          </a:p>
          <a:p>
            <a:r>
              <a:rPr lang="en-IN" dirty="0"/>
              <a:t>If the batteries are low they tend to lose their accuracy and speed.</a:t>
            </a:r>
          </a:p>
          <a:p>
            <a:r>
              <a:rPr lang="en-IN" dirty="0"/>
              <a:t>Wireless mouse can sometimes face connectivity issues.</a:t>
            </a:r>
          </a:p>
          <a:p>
            <a:r>
              <a:rPr lang="en-IN" dirty="0"/>
              <a:t>Mouse cannot enter text data into the computer.</a:t>
            </a:r>
          </a:p>
        </p:txBody>
      </p:sp>
      <p:sp>
        <p:nvSpPr>
          <p:cNvPr id="9" name="Google Shape;77;p15">
            <a:extLst>
              <a:ext uri="{FF2B5EF4-FFF2-40B4-BE49-F238E27FC236}">
                <a16:creationId xmlns:a16="http://schemas.microsoft.com/office/drawing/2014/main" id="{F6D8EAD1-6CB5-4E03-9CA5-9473FB99C78C}"/>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https://www.shutterstock.com/image-photo/inside-laptop-mouse-damaged-1905599818</a:t>
            </a:r>
            <a:endParaRPr lang="en-IN" dirty="0"/>
          </a:p>
          <a:p>
            <a:pPr marL="0" indent="0">
              <a:buNone/>
            </a:pPr>
            <a:endParaRPr lang="en-IN" dirty="0"/>
          </a:p>
        </p:txBody>
      </p:sp>
      <p:pic>
        <p:nvPicPr>
          <p:cNvPr id="27652" name="Picture 4" descr="Inside Laptop Mouse Damaged Stock Photo (Edit Now) 1905599818">
            <a:extLst>
              <a:ext uri="{FF2B5EF4-FFF2-40B4-BE49-F238E27FC236}">
                <a16:creationId xmlns:a16="http://schemas.microsoft.com/office/drawing/2014/main" id="{006A2ACF-1D6C-4325-9F21-5B377178A5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205"/>
          <a:stretch/>
        </p:blipFill>
        <p:spPr bwMode="auto">
          <a:xfrm>
            <a:off x="4572000" y="1567375"/>
            <a:ext cx="4572000" cy="2633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531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r>
              <a:rPr lang="en-IN" dirty="0"/>
              <a:t>Applications MS Paint/Notepad</a:t>
            </a: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What is MS Paint?</a:t>
            </a:r>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MS Paint is a simple program that allows users to create basic graphic art on a computer.</a:t>
            </a:r>
          </a:p>
          <a:p>
            <a:r>
              <a:rPr lang="en-IN" dirty="0"/>
              <a:t>Images created within MS Paint are typically saved as GIF, Windows bitmap, PNG, TIFF or JPEG files.</a:t>
            </a:r>
          </a:p>
          <a:p>
            <a:endParaRPr lang="en-IN" dirty="0"/>
          </a:p>
          <a:p>
            <a:endParaRPr lang="en-IN" dirty="0"/>
          </a:p>
        </p:txBody>
      </p:sp>
      <p:pic>
        <p:nvPicPr>
          <p:cNvPr id="10" name="Picture 9">
            <a:extLst>
              <a:ext uri="{FF2B5EF4-FFF2-40B4-BE49-F238E27FC236}">
                <a16:creationId xmlns:a16="http://schemas.microsoft.com/office/drawing/2014/main" id="{1E67B92C-C41D-4ECE-A551-2E7A6C6268B3}"/>
              </a:ext>
            </a:extLst>
          </p:cNvPr>
          <p:cNvPicPr>
            <a:picLocks noChangeAspect="1"/>
          </p:cNvPicPr>
          <p:nvPr/>
        </p:nvPicPr>
        <p:blipFill rotWithShape="1">
          <a:blip r:embed="rId3"/>
          <a:srcRect t="3705" b="4219"/>
          <a:stretch/>
        </p:blipFill>
        <p:spPr bwMode="auto">
          <a:xfrm>
            <a:off x="4636525" y="1105890"/>
            <a:ext cx="4416940" cy="30765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9876407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r>
              <a:rPr lang="en-IN" dirty="0"/>
              <a:t>Applications MS Paint/Notepad</a:t>
            </a: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Tools of MS Paint</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Free-Form Select and Select Tool</a:t>
            </a:r>
          </a:p>
          <a:p>
            <a:r>
              <a:rPr lang="en-IN" dirty="0"/>
              <a:t>Eraser/Colour Eraser</a:t>
            </a:r>
          </a:p>
          <a:p>
            <a:r>
              <a:rPr lang="en-IN" dirty="0"/>
              <a:t>Pick Colour</a:t>
            </a:r>
          </a:p>
          <a:p>
            <a:r>
              <a:rPr lang="en-IN" dirty="0"/>
              <a:t>Pencil</a:t>
            </a:r>
          </a:p>
          <a:p>
            <a:r>
              <a:rPr lang="en-IN" dirty="0"/>
              <a:t>Airbrush</a:t>
            </a:r>
          </a:p>
          <a:p>
            <a:r>
              <a:rPr lang="en-IN" dirty="0"/>
              <a:t>Fill With Colour</a:t>
            </a:r>
          </a:p>
        </p:txBody>
      </p:sp>
      <p:sp>
        <p:nvSpPr>
          <p:cNvPr id="9" name="Google Shape;77;p15">
            <a:extLst>
              <a:ext uri="{FF2B5EF4-FFF2-40B4-BE49-F238E27FC236}">
                <a16:creationId xmlns:a16="http://schemas.microsoft.com/office/drawing/2014/main" id="{84F6FD88-35F4-4DA4-B628-A00FEC581D25}"/>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https://www.electronicsandcommunications.com/2020/08/microsoft-paint-tutorial-for-beginners.html</a:t>
            </a:r>
            <a:endParaRPr lang="en-IN" dirty="0"/>
          </a:p>
          <a:p>
            <a:pPr marL="0" indent="0">
              <a:buNone/>
            </a:pPr>
            <a:endParaRPr lang="en-IN" dirty="0"/>
          </a:p>
        </p:txBody>
      </p:sp>
      <p:pic>
        <p:nvPicPr>
          <p:cNvPr id="25602" name="Picture 2" descr="Microsoft Paint Tutorial for Beginners - Electronics and Communication  Study Materials">
            <a:extLst>
              <a:ext uri="{FF2B5EF4-FFF2-40B4-BE49-F238E27FC236}">
                <a16:creationId xmlns:a16="http://schemas.microsoft.com/office/drawing/2014/main" id="{D410CB3F-70E1-4430-A423-54AFCF42A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50818"/>
            <a:ext cx="4572001"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6791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4689"/>
            <a:ext cx="4045200" cy="730211"/>
          </a:xfrm>
          <a:prstGeom prst="rect">
            <a:avLst/>
          </a:prstGeom>
        </p:spPr>
        <p:txBody>
          <a:bodyPr spcFirstLastPara="1" wrap="square" lIns="91425" tIns="91425" rIns="91425" bIns="91425" anchor="ctr" anchorCtr="0">
            <a:noAutofit/>
          </a:bodyPr>
          <a:lstStyle/>
          <a:p>
            <a:br>
              <a:rPr lang="en-IN" sz="1800" b="1" kern="0" dirty="0">
                <a:effectLst/>
                <a:latin typeface="Times New Roman" panose="02020603050405020304" pitchFamily="18" charset="0"/>
              </a:rPr>
            </a:br>
            <a:r>
              <a:rPr lang="en-IN" dirty="0"/>
              <a:t>Applications MS Paint/Notepad</a:t>
            </a:r>
            <a:br>
              <a:rPr lang="en-IN" sz="1800" b="1" kern="0" dirty="0">
                <a:effectLst/>
                <a:latin typeface="Times New Roman" panose="02020603050405020304" pitchFamily="18" charset="0"/>
              </a:rPr>
            </a:b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Tools of MS Paint</a:t>
            </a:r>
          </a:p>
          <a:p>
            <a:pPr>
              <a:lnSpc>
                <a:spcPct val="115000"/>
              </a:lnSpc>
              <a:spcBef>
                <a:spcPts val="1000"/>
              </a:spcBef>
              <a:spcAft>
                <a:spcPts val="1000"/>
              </a:spcAft>
            </a:pPr>
            <a:endParaRPr lang="en-IN" dirty="0"/>
          </a:p>
        </p:txBody>
      </p:sp>
      <p:sp>
        <p:nvSpPr>
          <p:cNvPr id="75" name="Google Shape;75;p15"/>
          <p:cNvSpPr txBox="1">
            <a:spLocks noGrp="1"/>
          </p:cNvSpPr>
          <p:nvPr>
            <p:ph type="body" idx="2"/>
          </p:nvPr>
        </p:nvSpPr>
        <p:spPr>
          <a:xfrm>
            <a:off x="462275" y="2208775"/>
            <a:ext cx="3837000" cy="2454450"/>
          </a:xfrm>
          <a:prstGeom prst="rect">
            <a:avLst/>
          </a:prstGeom>
        </p:spPr>
        <p:txBody>
          <a:bodyPr spcFirstLastPara="1" wrap="square" lIns="91425" tIns="91425" rIns="91425" bIns="91425" anchor="ctr" anchorCtr="0">
            <a:noAutofit/>
          </a:bodyPr>
          <a:lstStyle/>
          <a:p>
            <a:pPr marL="139700" indent="0">
              <a:buNone/>
            </a:pPr>
            <a:endParaRPr lang="en-IN" dirty="0"/>
          </a:p>
          <a:p>
            <a:r>
              <a:rPr lang="en-IN" dirty="0"/>
              <a:t>Magnifier</a:t>
            </a:r>
          </a:p>
          <a:p>
            <a:r>
              <a:rPr lang="en-IN" dirty="0"/>
              <a:t>Brush</a:t>
            </a:r>
          </a:p>
          <a:p>
            <a:r>
              <a:rPr lang="en-IN" dirty="0"/>
              <a:t>Text</a:t>
            </a:r>
          </a:p>
          <a:p>
            <a:r>
              <a:rPr lang="en-IN" dirty="0"/>
              <a:t>Curve Tool</a:t>
            </a:r>
          </a:p>
          <a:p>
            <a:r>
              <a:rPr lang="en-IN" dirty="0"/>
              <a:t>Shapes(Line,Rectangle,Ellipse,Polygon)</a:t>
            </a:r>
          </a:p>
        </p:txBody>
      </p:sp>
      <p:sp>
        <p:nvSpPr>
          <p:cNvPr id="9" name="Google Shape;77;p15">
            <a:extLst>
              <a:ext uri="{FF2B5EF4-FFF2-40B4-BE49-F238E27FC236}">
                <a16:creationId xmlns:a16="http://schemas.microsoft.com/office/drawing/2014/main" id="{46837668-EFC5-4504-B039-BE53E5691873}"/>
              </a:ext>
            </a:extLst>
          </p:cNvPr>
          <p:cNvSpPr txBox="1">
            <a:spLocks noGrp="1"/>
          </p:cNvSpPr>
          <p:nvPr>
            <p:ph type="body" idx="3"/>
          </p:nvPr>
        </p:nvSpPr>
        <p:spPr>
          <a:xfrm>
            <a:off x="5029683" y="4436198"/>
            <a:ext cx="3397500" cy="336076"/>
          </a:xfrm>
          <a:prstGeom prst="rect">
            <a:avLst/>
          </a:prstGeom>
        </p:spPr>
        <p:txBody>
          <a:bodyPr spcFirstLastPara="1" wrap="square" lIns="91425" tIns="91425" rIns="91425" bIns="91425" anchor="t" anchorCtr="0">
            <a:noAutofit/>
          </a:bodyPr>
          <a:lstStyle/>
          <a:p>
            <a:pPr marL="0" indent="0">
              <a:buNone/>
            </a:pPr>
            <a:r>
              <a:rPr lang="en" dirty="0"/>
              <a:t>Image Source:</a:t>
            </a:r>
          </a:p>
          <a:p>
            <a:pPr marL="0" indent="0">
              <a:buNone/>
            </a:pPr>
            <a:r>
              <a:rPr lang="en-IN" dirty="0">
                <a:hlinkClick r:id="rId3"/>
              </a:rPr>
              <a:t>https://www.electronicsandcommunications.com/2020/08/microsoft-paint-tutorial-for-beginners.html</a:t>
            </a:r>
            <a:endParaRPr lang="en-IN" dirty="0"/>
          </a:p>
          <a:p>
            <a:pPr marL="0" indent="0">
              <a:buNone/>
            </a:pPr>
            <a:endParaRPr lang="en-IN" dirty="0"/>
          </a:p>
        </p:txBody>
      </p:sp>
      <p:pic>
        <p:nvPicPr>
          <p:cNvPr id="24578" name="Picture 2">
            <a:extLst>
              <a:ext uri="{FF2B5EF4-FFF2-40B4-BE49-F238E27FC236}">
                <a16:creationId xmlns:a16="http://schemas.microsoft.com/office/drawing/2014/main" id="{1D386088-73A3-4A5E-BC64-A14EEF05F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09750"/>
            <a:ext cx="4572000" cy="2219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7397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1207</TotalTime>
  <Words>94876</Words>
  <Application>Microsoft Office PowerPoint</Application>
  <PresentationFormat>On-screen Show (16:9)</PresentationFormat>
  <Paragraphs>11412</Paragraphs>
  <Slides>828</Slides>
  <Notes>468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828</vt:i4>
      </vt:variant>
    </vt:vector>
  </HeadingPairs>
  <TitlesOfParts>
    <vt:vector size="839" baseType="lpstr">
      <vt:lpstr>Arial</vt:lpstr>
      <vt:lpstr>Arial MT</vt:lpstr>
      <vt:lpstr>ArialMT</vt:lpstr>
      <vt:lpstr>Bookman Old Style</vt:lpstr>
      <vt:lpstr>Calibri</vt:lpstr>
      <vt:lpstr>Courier New</vt:lpstr>
      <vt:lpstr>Symbol</vt:lpstr>
      <vt:lpstr>Times New Roman</vt:lpstr>
      <vt:lpstr>Wingdings</vt:lpstr>
      <vt:lpstr>Simple Light</vt:lpstr>
      <vt:lpstr>Office Theme</vt:lpstr>
      <vt:lpstr>PowerPoint Presentation</vt:lpstr>
      <vt:lpstr>Able to use basic hand tools effectively </vt:lpstr>
      <vt:lpstr>In this section, we will discuss:</vt:lpstr>
      <vt:lpstr>Introduction to different types of tools</vt:lpstr>
      <vt:lpstr>Types of tools</vt:lpstr>
      <vt:lpstr>Mechnical Tools</vt:lpstr>
      <vt:lpstr>Mechnical Tools</vt:lpstr>
      <vt:lpstr>Mechnical Tools</vt:lpstr>
      <vt:lpstr>Mechnical Tools</vt:lpstr>
      <vt:lpstr>Measurement  Tools</vt:lpstr>
      <vt:lpstr>Measurement  Tools</vt:lpstr>
      <vt:lpstr>Power  Tools</vt:lpstr>
      <vt:lpstr>Power  Tools</vt:lpstr>
      <vt:lpstr>Crimping Tools and Types</vt:lpstr>
      <vt:lpstr>Crimping Tools and Types</vt:lpstr>
      <vt:lpstr>Safety hazards on basic hand tools</vt:lpstr>
      <vt:lpstr>Soldering techniques</vt:lpstr>
      <vt:lpstr>Soldering techniques</vt:lpstr>
      <vt:lpstr>Soldering techniques</vt:lpstr>
      <vt:lpstr>Cables and Connectors</vt:lpstr>
      <vt:lpstr>Cables and Connectors</vt:lpstr>
      <vt:lpstr>Able to Disassemble and assemble  PC</vt:lpstr>
      <vt:lpstr>In this section, we will discuss:</vt:lpstr>
      <vt:lpstr>Computer assembly</vt:lpstr>
      <vt:lpstr>Computer assembly</vt:lpstr>
      <vt:lpstr>Computer assembly</vt:lpstr>
      <vt:lpstr>Computer assembly</vt:lpstr>
      <vt:lpstr>Computer assembly</vt:lpstr>
      <vt:lpstr>Computer assembly</vt:lpstr>
      <vt:lpstr>Computer assembly</vt:lpstr>
      <vt:lpstr>Computer assembly</vt:lpstr>
      <vt:lpstr>Computer assembly</vt:lpstr>
      <vt:lpstr>Computer assembly</vt:lpstr>
      <vt:lpstr>Computer assembly</vt:lpstr>
      <vt:lpstr>Computer assembly</vt:lpstr>
      <vt:lpstr>Computer assembly</vt:lpstr>
      <vt:lpstr>Computer assembly</vt:lpstr>
      <vt:lpstr>Computer assembly</vt:lpstr>
      <vt:lpstr>Computer assembly</vt:lpstr>
      <vt:lpstr>Computer Disassembly</vt:lpstr>
      <vt:lpstr>Computer Disassembly</vt:lpstr>
      <vt:lpstr>Computer Disassembly</vt:lpstr>
      <vt:lpstr>Computer Disassembly</vt:lpstr>
      <vt:lpstr>Computer Disassembly</vt:lpstr>
      <vt:lpstr>Computer Disassembly</vt:lpstr>
      <vt:lpstr>Computer Disassembly</vt:lpstr>
      <vt:lpstr>Computer Disassembly</vt:lpstr>
      <vt:lpstr>Computer Disassembly</vt:lpstr>
      <vt:lpstr>Computer Disassembly</vt:lpstr>
      <vt:lpstr>Able to install and maintain  software’s for a PC</vt:lpstr>
      <vt:lpstr>In this section, we will discuss:</vt:lpstr>
      <vt:lpstr>Distinguish between System Software  and Application Software</vt:lpstr>
      <vt:lpstr>System Software</vt:lpstr>
      <vt:lpstr>System Software</vt:lpstr>
      <vt:lpstr>System Software</vt:lpstr>
      <vt:lpstr>Distinguish between System Software  and Application Software</vt:lpstr>
      <vt:lpstr>Application Software</vt:lpstr>
      <vt:lpstr>Application Software</vt:lpstr>
      <vt:lpstr>Application Software</vt:lpstr>
      <vt:lpstr>Distinguish between System Software  and Application Software</vt:lpstr>
      <vt:lpstr>Operating System</vt:lpstr>
      <vt:lpstr>Operating System</vt:lpstr>
      <vt:lpstr>Operating System</vt:lpstr>
      <vt:lpstr>PowerPoint Presentation</vt:lpstr>
      <vt:lpstr>PowerPoint Presentation</vt:lpstr>
      <vt:lpstr>FDISK, Format, Scandisk commands</vt:lpstr>
      <vt:lpstr>FDISK, Format, Scandisk commands</vt:lpstr>
      <vt:lpstr>FDISK, Format, Scandisk commands</vt:lpstr>
      <vt:lpstr>FDISK, Format, Scandisk commands</vt:lpstr>
      <vt:lpstr>FAT  System, NTFS and Directories,  Fragmentation and defragmentation  disk</vt:lpstr>
      <vt:lpstr>FAT  System, NTFS and Directories,  Fragmentation and defragmentation  disk</vt:lpstr>
      <vt:lpstr>FAT  System, NTFS and Directories,  Fragmentation and defragmentation  disk</vt:lpstr>
      <vt:lpstr>FAT  System, NTFS and Directories,  Fragmentation and defragmentation  disk</vt:lpstr>
      <vt:lpstr>FAT  System, NTFS and Directories,  Fragmentation and defragmentation  disk</vt:lpstr>
      <vt:lpstr>FAT  System, NTFS and Directories,  Fragmentation and defragmentation  disk</vt:lpstr>
      <vt:lpstr>Able to manage files effectively in Windows and Linux environment</vt:lpstr>
      <vt:lpstr>In this section, we will discuss:</vt:lpstr>
      <vt:lpstr>Functions of Key board and Mouse</vt:lpstr>
      <vt:lpstr>Functions of Key board and Mouse</vt:lpstr>
      <vt:lpstr>Functions of Key board and Mouse</vt:lpstr>
      <vt:lpstr>Introduction to Internet, Browsing, and Emailing</vt:lpstr>
      <vt:lpstr>Introduction to Internet, Browsing, and Emailing</vt:lpstr>
      <vt:lpstr>Introduction to Internet, Browsing, and Emailing</vt:lpstr>
      <vt:lpstr>Introduction to Internet, Browsing, and Emailing</vt:lpstr>
      <vt:lpstr>Functions of Key board and Mouse</vt:lpstr>
      <vt:lpstr>Introduction to Internet, Browsing, and Emailing</vt:lpstr>
      <vt:lpstr>Introduction to Internet, Browsing, and Emailing</vt:lpstr>
      <vt:lpstr>Functions of Key board and Mouse</vt:lpstr>
      <vt:lpstr>Functions of Key board and Mouse</vt:lpstr>
      <vt:lpstr>Functions of Key board and Mouse</vt:lpstr>
      <vt:lpstr>Functions of Key board and Mouse</vt:lpstr>
      <vt:lpstr>Functions of Key board and Mouse</vt:lpstr>
      <vt:lpstr>Functions of Key board and Mouse</vt:lpstr>
      <vt:lpstr>Functions of Key board and Mouse</vt:lpstr>
      <vt:lpstr>Functions of Key board and Mouse</vt:lpstr>
      <vt:lpstr>Functions of Key board and Mouse</vt:lpstr>
      <vt:lpstr> Applications MS Paint/Notepad </vt:lpstr>
      <vt:lpstr> Applications MS Paint/Notepad </vt:lpstr>
      <vt:lpstr> Applications MS Paint/Notepad </vt:lpstr>
      <vt:lpstr> Applications MS Paint/Notepad </vt:lpstr>
      <vt:lpstr> Applications MS Paint/Notepad </vt:lpstr>
      <vt:lpstr>  Different text formats  </vt:lpstr>
      <vt:lpstr>  Different text formats  </vt:lpstr>
      <vt:lpstr>  Different image formats  </vt:lpstr>
      <vt:lpstr>  Different text formats  </vt:lpstr>
      <vt:lpstr>  Different text formats  </vt:lpstr>
      <vt:lpstr>   Advantages of compressing files   </vt:lpstr>
      <vt:lpstr>   Advantages of compressing files   </vt:lpstr>
      <vt:lpstr>   Advantages of compressing files   </vt:lpstr>
      <vt:lpstr>   Advantages of compressing files   </vt:lpstr>
      <vt:lpstr>   Advantages of compressing files   </vt:lpstr>
      <vt:lpstr>   Advantages of compressing files   </vt:lpstr>
      <vt:lpstr>   Advantages of compressing files   </vt:lpstr>
      <vt:lpstr>    Distinguish between backup and cloning    </vt:lpstr>
      <vt:lpstr>    Distinguish between backup and cloning    </vt:lpstr>
      <vt:lpstr>    Distinguish between backup and cloning    </vt:lpstr>
      <vt:lpstr>    Distinguish between backup and cloning    </vt:lpstr>
      <vt:lpstr>    Distinguish between backup and cloning    </vt:lpstr>
      <vt:lpstr>    Distinguish between backup and cloning    </vt:lpstr>
      <vt:lpstr>    Distinguish between backup and cloning    </vt:lpstr>
      <vt:lpstr>    Distinguish between backup and cloning    </vt:lpstr>
      <vt:lpstr>    Distinguish between backup and cloning    </vt:lpstr>
      <vt:lpstr>    Distinguish between backup and cloning    </vt:lpstr>
      <vt:lpstr>Able to work with Linux environment by using Linux commands.</vt:lpstr>
      <vt:lpstr>In this section, we will discuss:</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Introduction to Linux operating system     </vt:lpstr>
      <vt:lpstr>      Familiarization with GUI environment      </vt:lpstr>
      <vt:lpstr>      Familiarization with GUI environment      </vt:lpstr>
      <vt:lpstr>      Familiarization with GUI environment      </vt:lpstr>
      <vt:lpstr>      Familiarization with GUI environment      </vt:lpstr>
      <vt:lpstr>      Syntax of shell commands       </vt:lpstr>
      <vt:lpstr>      Syntax of shell commands       </vt:lpstr>
      <vt:lpstr>      Syntax of shell commands       </vt:lpstr>
      <vt:lpstr>      Syntax of shell commands       </vt:lpstr>
      <vt:lpstr>      Syntax of shell commands       </vt:lpstr>
      <vt:lpstr>      Syntax of shell commands       </vt:lpstr>
      <vt:lpstr>      Syntax of shell commands       </vt:lpstr>
      <vt:lpstr>      Syntax of shell commands       </vt:lpstr>
      <vt:lpstr>      Syntax of shell commands       </vt:lpstr>
      <vt:lpstr>      Syntax of shell commands       </vt:lpstr>
      <vt:lpstr>      Syntax of shell commands       </vt:lpstr>
      <vt:lpstr>      Syntax of shell commands       </vt:lpstr>
      <vt:lpstr>      Syntax of shell commands       </vt:lpstr>
      <vt:lpstr>      Syntax of shell commands       </vt:lpstr>
      <vt:lpstr>      Shell Scripting      </vt:lpstr>
      <vt:lpstr>      Shell Scripting       </vt:lpstr>
      <vt:lpstr>      Shell Scripting       </vt:lpstr>
      <vt:lpstr>      Shell Scripting       </vt:lpstr>
      <vt:lpstr>      Shell Scripting       </vt:lpstr>
      <vt:lpstr>      Shell Scripting       </vt:lpstr>
      <vt:lpstr>      Shell Scripting       </vt:lpstr>
      <vt:lpstr>      Shell Scripting       </vt:lpstr>
      <vt:lpstr>      Shell Scripting       </vt:lpstr>
      <vt:lpstr>      Shell Scripting       </vt:lpstr>
      <vt:lpstr>      Shell Scripting       </vt:lpstr>
      <vt:lpstr>      Shell Scripting       </vt:lpstr>
      <vt:lpstr>      Shell Scripting       </vt:lpstr>
      <vt:lpstr>      Shell Scripting     </vt:lpstr>
      <vt:lpstr>      Shell Scripting       </vt:lpstr>
      <vt:lpstr>Familiarization of open office tools</vt:lpstr>
      <vt:lpstr>In this section, we will discuss:</vt:lpstr>
      <vt:lpstr>OpenOffice tools for creating documents </vt:lpstr>
      <vt:lpstr> OpenOffice tools for creating documents </vt:lpstr>
      <vt:lpstr> OpenOffice tools for creating documents </vt:lpstr>
      <vt:lpstr> OpenOffice tools for creating documents </vt:lpstr>
      <vt:lpstr> OpenOffice tools for creating documents </vt:lpstr>
      <vt:lpstr> OpenOffice tools for creating documents </vt:lpstr>
      <vt:lpstr> OpenOffice tools for creating documents </vt:lpstr>
      <vt:lpstr>Working with documents </vt:lpstr>
      <vt:lpstr>Working with documents </vt:lpstr>
      <vt:lpstr>Working with documents </vt:lpstr>
      <vt:lpstr>Working with documents </vt:lpstr>
      <vt:lpstr>Working with documents </vt:lpstr>
      <vt:lpstr>Working with documents </vt:lpstr>
      <vt:lpstr>Working with documents </vt:lpstr>
      <vt:lpstr>Working with documents </vt:lpstr>
      <vt:lpstr> Page Preview, Setting the printer and Printing a document </vt:lpstr>
      <vt:lpstr> Page Preview, Setting the printer and Printing a document </vt:lpstr>
      <vt:lpstr>Open Office tools for creating spreadsheet</vt:lpstr>
      <vt:lpstr>Open Office tools for creating spreadsheet</vt:lpstr>
      <vt:lpstr>Structure of a Spreadsheet </vt:lpstr>
      <vt:lpstr>Structure of a Spreadsheet </vt:lpstr>
      <vt:lpstr> Parts of the OpenOffice Calc Window </vt:lpstr>
      <vt:lpstr> Parts of the OpenOffice Calc Window </vt:lpstr>
      <vt:lpstr> Parts of the OpenOffice Calc Window </vt:lpstr>
      <vt:lpstr> Parts of the OpenOffice Calc Window </vt:lpstr>
      <vt:lpstr> Parts of the OpenOffice Calc Window </vt:lpstr>
      <vt:lpstr> Parts of the OpenOffice Calc Window </vt:lpstr>
      <vt:lpstr>Structure of a Spreadsheet </vt:lpstr>
      <vt:lpstr>Structure of a Spreadsheet </vt:lpstr>
      <vt:lpstr>Structure of a Spreadsheet </vt:lpstr>
      <vt:lpstr>Working with Spreadsheet </vt:lpstr>
      <vt:lpstr>Working with Data  </vt:lpstr>
      <vt:lpstr>Working with Spreadsheet </vt:lpstr>
      <vt:lpstr>Working with Spreadsheet </vt:lpstr>
      <vt:lpstr>Working with Spreadsheet </vt:lpstr>
      <vt:lpstr> Inserting Columns, Rows and Cells – Spreadsheet </vt:lpstr>
      <vt:lpstr> Inserting Columns, Rows and Cells – Spreadsheet </vt:lpstr>
      <vt:lpstr> Inserting Columns, Rows and Cells – Spreadsheet </vt:lpstr>
      <vt:lpstr> Inserting Columns, Rows and Cells – Spreadsheet </vt:lpstr>
      <vt:lpstr> Inserting Columns, Rows and Cells – Spreadsheet </vt:lpstr>
      <vt:lpstr> Inserting Columns, Rows and Cells – Spreadsheet </vt:lpstr>
      <vt:lpstr> Inserting Columns, Rows and Cells – Spreadsheet </vt:lpstr>
      <vt:lpstr> Inserting Columns, Rows and Cells – Spreadsheet </vt:lpstr>
      <vt:lpstr>Working with Spreadsheet</vt:lpstr>
      <vt:lpstr> Save, Close and Open the Worksheet  </vt:lpstr>
      <vt:lpstr> Save, Close and Open the Worksheet  </vt:lpstr>
      <vt:lpstr> Save, Close and Open the Worksheet  </vt:lpstr>
      <vt:lpstr>Creating Formulae – Spreadsheet</vt:lpstr>
      <vt:lpstr>Creating Formulae </vt:lpstr>
      <vt:lpstr>Creating Formulae </vt:lpstr>
      <vt:lpstr>Creating Formulae </vt:lpstr>
      <vt:lpstr>Creating Formulae </vt:lpstr>
      <vt:lpstr>Creating Formulae </vt:lpstr>
      <vt:lpstr>Functions - Spreadsheet </vt:lpstr>
      <vt:lpstr>Functions - Spreadsheet </vt:lpstr>
      <vt:lpstr>Formatting Worksheet – Spreadsheet</vt:lpstr>
      <vt:lpstr>Formatting Worksheet – Spreadsheet</vt:lpstr>
      <vt:lpstr>Formatting Worksheet – Spreadsheet</vt:lpstr>
      <vt:lpstr>Working with Chart – Spreadsheet</vt:lpstr>
      <vt:lpstr>Chart Wizard </vt:lpstr>
      <vt:lpstr>Chart Wizard </vt:lpstr>
      <vt:lpstr>Chart Wizard </vt:lpstr>
      <vt:lpstr>Chart Wizard </vt:lpstr>
      <vt:lpstr>Working with Chart – Spreadsheet</vt:lpstr>
      <vt:lpstr>Structure of Presentation</vt:lpstr>
      <vt:lpstr>Structure of Presentation</vt:lpstr>
      <vt:lpstr>Creating a new presentation</vt:lpstr>
      <vt:lpstr>Creating a new presentation</vt:lpstr>
      <vt:lpstr>Creating a new presentation</vt:lpstr>
      <vt:lpstr>Structure of presentation </vt:lpstr>
      <vt:lpstr> Parts of the main Impress window </vt:lpstr>
      <vt:lpstr> Parts of the main Impress window </vt:lpstr>
      <vt:lpstr>Structure of presentation </vt:lpstr>
      <vt:lpstr>Working with Presentation</vt:lpstr>
      <vt:lpstr>Working with Presentation</vt:lpstr>
      <vt:lpstr>Formatting a presentation </vt:lpstr>
      <vt:lpstr>Formatting a presentation </vt:lpstr>
      <vt:lpstr>Formatting a presentation </vt:lpstr>
      <vt:lpstr>Formatting a presentation </vt:lpstr>
      <vt:lpstr>Working with presentation </vt:lpstr>
      <vt:lpstr>Working with presentation </vt:lpstr>
      <vt:lpstr>Creating Graphic Objects – Presentation</vt:lpstr>
      <vt:lpstr>Creating Graphic Objects – Presentation</vt:lpstr>
      <vt:lpstr>Familiarization with PC Management</vt:lpstr>
      <vt:lpstr>In this section, we will discuss:</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Familiarization with Disk management</vt:lpstr>
      <vt:lpstr> Task scheduler </vt:lpstr>
      <vt:lpstr> Task scheduler </vt:lpstr>
      <vt:lpstr> Task scheduler </vt:lpstr>
      <vt:lpstr> Task scheduler </vt:lpstr>
      <vt:lpstr> Task scheduler </vt:lpstr>
      <vt:lpstr> Task scheduler </vt:lpstr>
      <vt:lpstr> Task scheduler </vt:lpstr>
      <vt:lpstr> Task scheduler </vt:lpstr>
      <vt:lpstr> Task scheduler </vt:lpstr>
      <vt:lpstr> Task scheduler </vt:lpstr>
      <vt:lpstr> Task scheduler </vt:lpstr>
      <vt:lpstr> Task scheduler </vt:lpstr>
      <vt:lpstr> Task scheduler </vt:lpstr>
      <vt:lpstr>Even viewer</vt:lpstr>
      <vt:lpstr> Opening the Event Viewer </vt:lpstr>
      <vt:lpstr> Opening the Event Viewer </vt:lpstr>
      <vt:lpstr> Opening the Event Viewer </vt:lpstr>
      <vt:lpstr> Opening the Event Viewer </vt:lpstr>
      <vt:lpstr> Opening the Event Viewer </vt:lpstr>
      <vt:lpstr>Device manager</vt:lpstr>
      <vt:lpstr>Device manager</vt:lpstr>
      <vt:lpstr>Device manager</vt:lpstr>
      <vt:lpstr>Shared folders</vt:lpstr>
      <vt:lpstr>Shared folders</vt:lpstr>
      <vt:lpstr>Services and applications</vt:lpstr>
      <vt:lpstr>Services and applications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Virus and its type and Antivirus</vt:lpstr>
      <vt:lpstr>Using different types of firewalls</vt:lpstr>
      <vt:lpstr>Using different types of firewalls</vt:lpstr>
      <vt:lpstr>Using different types of firewalls</vt:lpstr>
      <vt:lpstr>Using different types of firewalls</vt:lpstr>
      <vt:lpstr>Using different types of firewalls</vt:lpstr>
      <vt:lpstr>Using different types of firewalls</vt:lpstr>
      <vt:lpstr>PowerPoint Presentation</vt:lpstr>
      <vt:lpstr>In this section, we will discuss:</vt:lpstr>
      <vt:lpstr>Explain and apply common  prevention methods</vt:lpstr>
      <vt:lpstr>Explain and apply common  prevention methods</vt:lpstr>
      <vt:lpstr>Explain and apply common  prevention methods</vt:lpstr>
      <vt:lpstr>Explain and apply common  prevention methods</vt:lpstr>
      <vt:lpstr>Explain and apply common  prevention methods</vt:lpstr>
      <vt:lpstr>Explain and apply common  prevention methods</vt:lpstr>
      <vt:lpstr>Explain and apply common  prevention methods</vt:lpstr>
      <vt:lpstr>Explain and apply common  prevention methods</vt:lpstr>
      <vt:lpstr>Explain and apply common  prevention methods</vt:lpstr>
      <vt:lpstr>Explain and apply common  prevention methods</vt:lpstr>
      <vt:lpstr>Explain Service Flow Sequence  (SFS) and Trouble Shooting  Chart (TSC) of PC</vt:lpstr>
      <vt:lpstr>Safetyprecautions in handling  PC</vt:lpstr>
      <vt:lpstr>Safetyprecautions in handling  PC</vt:lpstr>
      <vt:lpstr>Safetyprecautions in handling  PC</vt:lpstr>
      <vt:lpstr>Safetyprecautions in handling  PC</vt:lpstr>
      <vt:lpstr>Safetyprecautions in handling  PC</vt:lpstr>
      <vt:lpstr>Safetyprecautions in handling  PC</vt:lpstr>
      <vt:lpstr>sub assemblies and  components</vt:lpstr>
      <vt:lpstr>sub assemblies and  components</vt:lpstr>
      <vt:lpstr>sub assemblies and  components</vt:lpstr>
      <vt:lpstr>sub assemblies and  components</vt:lpstr>
      <vt:lpstr>Important points to be  considered while purchasingand  replacing components.</vt:lpstr>
      <vt:lpstr>Important points to be  considered while purchasingand  replacing components.</vt:lpstr>
      <vt:lpstr>Important points to be  considered while purchasing  and replacing components.</vt:lpstr>
      <vt:lpstr>Important points to be  considered while purchasingand  replacing components.</vt:lpstr>
      <vt:lpstr>Concept of Preventive and  corrective maintenance.</vt:lpstr>
      <vt:lpstr>Concept of Preventive and  corrective maintenance.</vt:lpstr>
      <vt:lpstr>Concept of Preventive and  corrective maintenance.</vt:lpstr>
      <vt:lpstr>Concept of Preventive and  corrective maintenance.</vt:lpstr>
      <vt:lpstr>Concept of Preventive and  corrective maintenance.</vt:lpstr>
      <vt:lpstr>Concept of Preventive and  corrective maintenance.</vt:lpstr>
      <vt:lpstr>Concept of Preventive and  corrective maintenance.</vt:lpstr>
      <vt:lpstr>Concept of Preventive and  corrective maintenance.</vt:lpstr>
      <vt:lpstr>Tools required</vt:lpstr>
      <vt:lpstr>Tools required</vt:lpstr>
      <vt:lpstr>Active &amp; Passive  Maintenance</vt:lpstr>
      <vt:lpstr>Active &amp; Passive  Maintenance</vt:lpstr>
      <vt:lpstr>Active &amp; Passive  Maintenance</vt:lpstr>
      <vt:lpstr>Maintenance scheduling</vt:lpstr>
      <vt:lpstr>Maintenance scheduling</vt:lpstr>
      <vt:lpstr>Maintenance scheduling</vt:lpstr>
      <vt:lpstr>Maintenance scheduling</vt:lpstr>
      <vt:lpstr>Maintenance scheduling</vt:lpstr>
      <vt:lpstr>Maintenance scheduling</vt:lpstr>
      <vt:lpstr>Need of diagnostics program  Features, limitations. Examples of commonly used  diagnostic programs.</vt:lpstr>
      <vt:lpstr>Need of diagnostics program  Features, limitations. Examples of commonly used  diagnostic programs.</vt:lpstr>
      <vt:lpstr>Need of diagnostics program  Features, limitations. Examples of commonly used  diagnostic programs.</vt:lpstr>
      <vt:lpstr>Need of diagnostics program  Features, limitations. Examples of commonly used  diagnostic programs.</vt:lpstr>
      <vt:lpstr>Need of diagnostics program  Features, limitations. Examples of commonly used  diagnostic programs.</vt:lpstr>
      <vt:lpstr>Need of diagnostics program  Features, limitations. Examples of commonly used  diagnostic programs.</vt:lpstr>
      <vt:lpstr>Need of diagnostics program  Features, limitations. Examples of commonly used  diagnostic programs.</vt:lpstr>
      <vt:lpstr>Need of diagnostics program  Features, limitations. Examples of commonly used  diagnostic programs.</vt:lpstr>
      <vt:lpstr>Need of diagnostics program  Features, limitations. Examples of commonly used  diagnostic programs.</vt:lpstr>
      <vt:lpstr>Need of diagnostics program  Features, limitations. Examples of commonly used  diagnostic programs.</vt:lpstr>
      <vt:lpstr>Types of monitor, Monochrome and color</vt:lpstr>
      <vt:lpstr>Types of monitor, Monochrome and color</vt:lpstr>
      <vt:lpstr>Types of monitor, Monochrome and color</vt:lpstr>
      <vt:lpstr>Types of monitor, Monochrome and color</vt:lpstr>
      <vt:lpstr>Types of monitor, Monochrome and color</vt:lpstr>
      <vt:lpstr>Types of monitor, Monochrome and color</vt:lpstr>
      <vt:lpstr>Types of monitor, Monochrome and color</vt:lpstr>
      <vt:lpstr>CGA, EGA, VGA, SVGA, Digital Analogue</vt:lpstr>
      <vt:lpstr>CGA, EGA, VGA, SVGA, Digital Analogue</vt:lpstr>
      <vt:lpstr>CGA, EGA, VGA, SVGA, Digital Analogue</vt:lpstr>
      <vt:lpstr>CGA, EGA, VGA, SVGA, Digital Analogue</vt:lpstr>
      <vt:lpstr>Main components &amp; connectors on Display</vt:lpstr>
      <vt:lpstr>Main components &amp; connectors on Display</vt:lpstr>
      <vt:lpstr>LCD and CRT Monitors</vt:lpstr>
      <vt:lpstr>LCD and CRT Monitors</vt:lpstr>
      <vt:lpstr>LCD and CRT Monitors</vt:lpstr>
      <vt:lpstr>LCD and CRT Monitors</vt:lpstr>
      <vt:lpstr>LCD and CRT Monitors</vt:lpstr>
      <vt:lpstr>CRT vs LCD display systems</vt:lpstr>
      <vt:lpstr>Displays memory quality and performance</vt:lpstr>
      <vt:lpstr>Displays memory quality and performance</vt:lpstr>
      <vt:lpstr>PowerPoint Presentation</vt:lpstr>
      <vt:lpstr>PowerPoint Presentation</vt:lpstr>
      <vt:lpstr>Proper troubleshooting Techniques for motherboards, I/O Devices</vt:lpstr>
      <vt:lpstr>Proper troubleshooting Techniques for motherboards, I/O Devices</vt:lpstr>
      <vt:lpstr>Proper troubleshooting Techniques  for motherboards, I/O Devices</vt:lpstr>
      <vt:lpstr>Proper troubleshooting Techniques for motherboards, I/O Devices</vt:lpstr>
      <vt:lpstr>Proper troubleshooting Techniques  for motherboards, I/O Devices</vt:lpstr>
      <vt:lpstr>Proper troubleshooting Techniques  for motherboards, I/O Devices</vt:lpstr>
      <vt:lpstr>Understand basic computer  network technology</vt:lpstr>
      <vt:lpstr>In this section, we will discuss:</vt:lpstr>
      <vt:lpstr>Introduction to Networks</vt:lpstr>
      <vt:lpstr>Introduction to Networks</vt:lpstr>
      <vt:lpstr>Introduction to Networks</vt:lpstr>
      <vt:lpstr>Introduction to Networks</vt:lpstr>
      <vt:lpstr>Introduction to Networks</vt:lpstr>
      <vt:lpstr>Introduction to Networks</vt:lpstr>
      <vt:lpstr>Introduction to Networks</vt:lpstr>
      <vt:lpstr>Introduction to Networks</vt:lpstr>
      <vt:lpstr>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Type of Area Networks</vt:lpstr>
      <vt:lpstr>Internet and Intranet etc</vt:lpstr>
      <vt:lpstr>Internet and Intranet etc</vt:lpstr>
      <vt:lpstr>Internet and Intranet etc</vt:lpstr>
      <vt:lpstr>Internet and Intranet etc</vt:lpstr>
      <vt:lpstr>Internet and Intranet etc</vt:lpstr>
      <vt:lpstr>Internet and Intranet etc</vt:lpstr>
      <vt:lpstr>Internet and Intranet etc</vt:lpstr>
      <vt:lpstr>Internet and Intranet etc</vt:lpstr>
      <vt:lpstr>Uses and benefits of  Network</vt:lpstr>
      <vt:lpstr>Uses and benefits of  Network</vt:lpstr>
      <vt:lpstr>Server-client based Network</vt:lpstr>
      <vt:lpstr>Server-client based Network</vt:lpstr>
      <vt:lpstr>Server-client based Network</vt:lpstr>
      <vt:lpstr>Server-client based Network</vt:lpstr>
      <vt:lpstr>Server-client based Network</vt:lpstr>
      <vt:lpstr>Server-client based Network</vt:lpstr>
      <vt:lpstr>Peer to peer Networks</vt:lpstr>
      <vt:lpstr>Peer to peer Networks</vt:lpstr>
      <vt:lpstr>Peer to peer Networks</vt:lpstr>
      <vt:lpstr>Peer to peer Networks</vt:lpstr>
      <vt:lpstr>Peer to peer Networks</vt:lpstr>
      <vt:lpstr>Network Interface Card</vt:lpstr>
      <vt:lpstr>Network Interface Card</vt:lpstr>
      <vt:lpstr>Network Interface Card</vt:lpstr>
      <vt:lpstr>Network Interface Card</vt:lpstr>
      <vt:lpstr>Network Interface Card</vt:lpstr>
      <vt:lpstr>Network Interface Card</vt:lpstr>
      <vt:lpstr>Network Interface Card</vt:lpstr>
      <vt:lpstr>Network Interface Card</vt:lpstr>
      <vt:lpstr>Network Interface Card</vt:lpstr>
      <vt:lpstr>Network Interface Card</vt:lpstr>
      <vt:lpstr>Network Interface Card</vt:lpstr>
      <vt:lpstr>Network Interface Card</vt:lpstr>
      <vt:lpstr>Network Interface Card</vt:lpstr>
      <vt:lpstr>Transmission Media and  Topologies Media Type</vt:lpstr>
      <vt:lpstr>Transmission Media and  Topologies Media Type</vt:lpstr>
      <vt:lpstr>Crimping tools and Color  standards for Straight  crimping and Crosscrimping</vt:lpstr>
      <vt:lpstr>Crimping tools and Color  standards for Straight  crimping and Crosscrimping</vt:lpstr>
      <vt:lpstr>Crimping tools and Color  standards for Straight  crimping and Crosscrimping</vt:lpstr>
      <vt:lpstr>Crimping tools and Color  standards for Straight  crimping and Crosscrimping T-568A Straight-Through Ethernet  Cable</vt:lpstr>
      <vt:lpstr>Crimping tools and Color  standards for Straight  crimping and Crosscrimping T-568A Straight-Through Ethernet  Cable(continued)</vt:lpstr>
      <vt:lpstr>Crimping tools and Color  standards for Straight  crimping and Crosscrimping T-568B Straight-Through Ethernet  Cable</vt:lpstr>
      <vt:lpstr>Crimping tools and Color  standards for Straight  crimping and Crosscrimping T-568B Straight-Through Ethernet  Cable(continued)</vt:lpstr>
      <vt:lpstr>Crimping tools and Color  standards for Straight  crimping and Crosscrimping</vt:lpstr>
      <vt:lpstr>Crimping tools and Color  standards for Straight  crimping and Crosscrimping</vt:lpstr>
      <vt:lpstr>Crimping tools and Color  standards for Straight  crimping and Crosscrimping</vt:lpstr>
      <vt:lpstr>Crimping tools and Color  standards for Straight  crimping and Crosscrimping Ethernet Cable  Instructions(continued)</vt:lpstr>
      <vt:lpstr>Crimping tools and Color  standards for Straight  crimping and Crosscrimping Ethernet Cable  Instructions(continued)</vt:lpstr>
      <vt:lpstr>Crimping tools and Color  standards for Straight  crimping and Crosscrimping Ethernet Cable  Instructions(continued)</vt:lpstr>
      <vt:lpstr>Crimping tools and Color  standards for Straight  crimping and Crosscrimping Ethernet Cable  Instructions(continued)</vt:lpstr>
      <vt:lpstr>Crimping tools and Color  standards for Straight  crimping and Crosscrimping Ethernet Cable  Instructions(continued)</vt:lpstr>
      <vt:lpstr>Crimping tools and Color  standards for Straight  crimping and Crosscrimping</vt:lpstr>
      <vt:lpstr>Transmission Media and Topologies Media types </vt:lpstr>
      <vt:lpstr>In this section, we will discuss:</vt:lpstr>
      <vt:lpstr>Concept of Server, client</vt:lpstr>
      <vt:lpstr>Concept of Server, client</vt:lpstr>
      <vt:lpstr>Concept of Server, client</vt:lpstr>
      <vt:lpstr>Concept of Server, client</vt:lpstr>
      <vt:lpstr>Concept of Server, client</vt:lpstr>
      <vt:lpstr>Concept of Server, client</vt:lpstr>
      <vt:lpstr>Node</vt:lpstr>
      <vt:lpstr>Node</vt:lpstr>
      <vt:lpstr>Node</vt:lpstr>
      <vt:lpstr>Node</vt:lpstr>
      <vt:lpstr>Segment</vt:lpstr>
      <vt:lpstr>Backbone</vt:lpstr>
      <vt:lpstr>Host</vt:lpstr>
      <vt:lpstr>Host</vt:lpstr>
      <vt:lpstr>Host</vt:lpstr>
      <vt:lpstr>Host</vt:lpstr>
      <vt:lpstr>Host</vt:lpstr>
      <vt:lpstr>Analog Transmission</vt:lpstr>
      <vt:lpstr>Analog Transmission</vt:lpstr>
      <vt:lpstr>Analog Transmission</vt:lpstr>
      <vt:lpstr>Analog Transmission</vt:lpstr>
      <vt:lpstr>Digital Transmission</vt:lpstr>
      <vt:lpstr>Digital Transmission</vt:lpstr>
      <vt:lpstr>Digital Transmission</vt:lpstr>
      <vt:lpstr>Analog and Digital Signals</vt:lpstr>
      <vt:lpstr>Base band and Broadband transmission</vt:lpstr>
      <vt:lpstr>Network cables and connectors</vt:lpstr>
      <vt:lpstr>Network cables and connectors</vt:lpstr>
      <vt:lpstr>Network cables and connectors</vt:lpstr>
      <vt:lpstr>Network cables and connectors</vt:lpstr>
      <vt:lpstr>Network cables and connectors</vt:lpstr>
      <vt:lpstr>Network cables and connectors</vt:lpstr>
      <vt:lpstr>Network cables and connectors</vt:lpstr>
      <vt:lpstr>Network cables and connectors</vt:lpstr>
      <vt:lpstr>Network cables and connectors</vt:lpstr>
      <vt:lpstr>Physical and logical topologies</vt:lpstr>
      <vt:lpstr>Physical and logical topologies</vt:lpstr>
      <vt:lpstr>Types of Network Topology </vt:lpstr>
      <vt:lpstr>Types of Network Topology </vt:lpstr>
      <vt:lpstr>Types of Network Topology </vt:lpstr>
      <vt:lpstr>Types of Network Topology </vt:lpstr>
      <vt:lpstr>Types of Network Topology </vt:lpstr>
      <vt:lpstr>Types of Network Topology </vt:lpstr>
      <vt:lpstr>Asynchronous &amp; Synchronous Transmission </vt:lpstr>
      <vt:lpstr>Asynchronous &amp; Synchronous Transmission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Install &amp; configure the different types of network devices in a network</vt:lpstr>
      <vt:lpstr>In this section, we will discuss:</vt:lpstr>
      <vt:lpstr>Network Devices</vt:lpstr>
      <vt:lpstr>Network Devices</vt:lpstr>
      <vt:lpstr>Network Devices</vt:lpstr>
      <vt:lpstr>Network Devices</vt:lpstr>
      <vt:lpstr>Switches</vt:lpstr>
      <vt:lpstr>Switches</vt:lpstr>
      <vt:lpstr>Switches</vt:lpstr>
      <vt:lpstr>Switches</vt:lpstr>
      <vt:lpstr>Switches</vt:lpstr>
      <vt:lpstr>Switches</vt:lpstr>
      <vt:lpstr>Switches</vt:lpstr>
      <vt:lpstr>Switches</vt:lpstr>
      <vt:lpstr>Routers</vt:lpstr>
      <vt:lpstr>Routers</vt:lpstr>
      <vt:lpstr>Routers</vt:lpstr>
      <vt:lpstr>Routers</vt:lpstr>
      <vt:lpstr>Routers</vt:lpstr>
      <vt:lpstr>Routers</vt:lpstr>
      <vt:lpstr>Routers</vt:lpstr>
      <vt:lpstr>Routers</vt:lpstr>
      <vt:lpstr>Routers</vt:lpstr>
      <vt:lpstr>Routers</vt:lpstr>
      <vt:lpstr>Bridges</vt:lpstr>
      <vt:lpstr>Bridges</vt:lpstr>
      <vt:lpstr>Bridges</vt:lpstr>
      <vt:lpstr>Bridges</vt:lpstr>
      <vt:lpstr>Bridges</vt:lpstr>
      <vt:lpstr>Bridges</vt:lpstr>
      <vt:lpstr>Bridges</vt:lpstr>
      <vt:lpstr>Internet Service Provider</vt:lpstr>
      <vt:lpstr>Internet Service Provider</vt:lpstr>
      <vt:lpstr>Internet Service Provider</vt:lpstr>
      <vt:lpstr>Internet Service Provider</vt:lpstr>
      <vt:lpstr>Internet Service Provider</vt:lpstr>
      <vt:lpstr>Internet Service Provider</vt:lpstr>
      <vt:lpstr>Internet Service Provider</vt:lpstr>
      <vt:lpstr>PowerPoint Presentation</vt:lpstr>
      <vt:lpstr>Modern Network Security</vt:lpstr>
      <vt:lpstr>Modern Network Security</vt:lpstr>
      <vt:lpstr>Modern Network Security</vt:lpstr>
      <vt:lpstr>Modern Network Security</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Threats and the Basics of  securing a network</vt:lpstr>
      <vt:lpstr>Secure Administrative  Access</vt:lpstr>
      <vt:lpstr>Secure Administrative  Access</vt:lpstr>
      <vt:lpstr>Secure Administrative  Access</vt:lpstr>
      <vt:lpstr>Secure Administrative  Access</vt:lpstr>
      <vt:lpstr>Secure Administrative  Access</vt:lpstr>
      <vt:lpstr>Secure Administrative  Access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LAN Security  Considerations.</vt:lpstr>
      <vt:lpstr>Network Security Devices</vt:lpstr>
      <vt:lpstr>Network Security Devices</vt:lpstr>
      <vt:lpstr>Network Security Devices</vt:lpstr>
      <vt:lpstr>Network Security Devices</vt:lpstr>
      <vt:lpstr>Network Security Devices</vt:lpstr>
      <vt:lpstr>Network Security Devices</vt:lpstr>
      <vt:lpstr>Network Security Devices</vt:lpstr>
      <vt:lpstr>Network Security Devices</vt:lpstr>
      <vt:lpstr>Network Security Devices</vt:lpstr>
      <vt:lpstr>Able to Configure and Perform Remote Accessing &amp; Routing.</vt:lpstr>
      <vt:lpstr>In this section, we will discuss:</vt:lpstr>
      <vt:lpstr>Overview of Remote Access</vt:lpstr>
      <vt:lpstr>Overview of Remote Access</vt:lpstr>
      <vt:lpstr>Overview of Remote Access</vt:lpstr>
      <vt:lpstr>Overview of Remote Access</vt:lpstr>
      <vt:lpstr>Overview of Remote Access</vt:lpstr>
      <vt:lpstr>Overview of Remote Access</vt:lpstr>
      <vt:lpstr>Types of Remote Access</vt:lpstr>
      <vt:lpstr>Types of Remote Access</vt:lpstr>
      <vt:lpstr>Types of Remote Access</vt:lpstr>
      <vt:lpstr>Types of Remote Access</vt:lpstr>
      <vt:lpstr>Types of Remote Access</vt:lpstr>
      <vt:lpstr>Types of Remote Access</vt:lpstr>
      <vt:lpstr>Overview of Remote Access</vt:lpstr>
      <vt:lpstr>Remote Access Protocol</vt:lpstr>
      <vt:lpstr>Remote Access Protocol</vt:lpstr>
      <vt:lpstr>Remote Access Protocol</vt:lpstr>
      <vt:lpstr>Remote Access Protocol</vt:lpstr>
      <vt:lpstr>Remote Access Protocol</vt:lpstr>
      <vt:lpstr>Remote Access Protocol</vt:lpstr>
      <vt:lpstr>VPN Concept</vt:lpstr>
      <vt:lpstr>VPN Concept</vt:lpstr>
      <vt:lpstr>VPN Concept</vt:lpstr>
      <vt:lpstr>Features of VPN</vt:lpstr>
      <vt:lpstr>Features of VPN</vt:lpstr>
      <vt:lpstr>Features of VPN</vt:lpstr>
      <vt:lpstr>VPN Concept</vt:lpstr>
      <vt:lpstr>Types of VPN</vt:lpstr>
      <vt:lpstr>Types of VPN</vt:lpstr>
      <vt:lpstr>Types of VPN</vt:lpstr>
      <vt:lpstr>VPN Concept</vt:lpstr>
      <vt:lpstr>VPN Concept</vt:lpstr>
      <vt:lpstr>Equipment used for VPN</vt:lpstr>
      <vt:lpstr>Equipment used for VPN</vt:lpstr>
      <vt:lpstr>Equipment used for VPN</vt:lpstr>
      <vt:lpstr>Equipment used for VPN</vt:lpstr>
      <vt:lpstr>Equipment used for VPN</vt:lpstr>
      <vt:lpstr>Equipment used for VPN</vt:lpstr>
      <vt:lpstr>Equipment used for VPN</vt:lpstr>
      <vt:lpstr>VPN Concept</vt:lpstr>
      <vt:lpstr>VPN Security</vt:lpstr>
      <vt:lpstr>VPN Security</vt:lpstr>
      <vt:lpstr>VPN Security</vt:lpstr>
      <vt:lpstr>Remote Access Authentication Protocol</vt:lpstr>
      <vt:lpstr>Password Authentication Protocol (PAP)</vt:lpstr>
      <vt:lpstr>Password Authentication Protocol (PAP)</vt:lpstr>
      <vt:lpstr>Password Authentication Protocol (PAP)</vt:lpstr>
      <vt:lpstr>Password Authentication Protocol (PAP)</vt:lpstr>
      <vt:lpstr>Remote Access Authentication Protocol</vt:lpstr>
      <vt:lpstr>Remote Access Authentication Protocol</vt:lpstr>
      <vt:lpstr>Remote Access Authentication Protocol</vt:lpstr>
      <vt:lpstr>Challenge Handshake Authentication Protocol (CHAP)</vt:lpstr>
      <vt:lpstr>Challenge Handshake Authentication Protocol (CHAP)</vt:lpstr>
      <vt:lpstr>Challenge Handshake Authentication Protocol (CHAP)</vt:lpstr>
      <vt:lpstr>Remote Access Authentication Protocol</vt:lpstr>
      <vt:lpstr>Remote Access Authentication Protocol</vt:lpstr>
      <vt:lpstr>Remote Authentication Dial-In User Service (RADIUS)</vt:lpstr>
      <vt:lpstr>Remote Authentication Dial-In User Service (RADIUS)</vt:lpstr>
      <vt:lpstr>Remote Authentication Dial-In User Service (RADIUS)</vt:lpstr>
      <vt:lpstr>Remote Authentication Dial-In User Service (RADIUS)</vt:lpstr>
      <vt:lpstr>Remote Authentication Dial-In User Service (RADIUS)</vt:lpstr>
      <vt:lpstr>Remote Authentication Dial-In User Service (RADIUS)</vt:lpstr>
      <vt:lpstr>Remote Authentication Dial-In User Service (RADIUS)</vt:lpstr>
      <vt:lpstr>Remote Authentication Dial-In User Service (RADIUS)</vt:lpstr>
      <vt:lpstr>TCP/IP Routing</vt:lpstr>
      <vt:lpstr>TCP/IP Routing</vt:lpstr>
      <vt:lpstr>Protocol Types</vt:lpstr>
      <vt:lpstr>Protocol Types</vt:lpstr>
      <vt:lpstr>Protocol Types</vt:lpstr>
      <vt:lpstr>TCP/IP Routing</vt:lpstr>
      <vt:lpstr>TCP/IP Routing</vt:lpstr>
      <vt:lpstr>TCP/IP Routing</vt:lpstr>
      <vt:lpstr>TCP/IP Routing</vt:lpstr>
      <vt:lpstr>TCP/IP Routing</vt:lpstr>
      <vt:lpstr>Gateway Protocols</vt:lpstr>
      <vt:lpstr>Gateway Protocols</vt:lpstr>
      <vt:lpstr>Gateway Protocols</vt:lpstr>
      <vt:lpstr>Gateway Protocols</vt:lpstr>
      <vt:lpstr>Gateway Protocols</vt:lpstr>
      <vt:lpstr>Gateway Protocols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Able to use basic hand tools effectively</dc:title>
  <dc:creator>PRAVIN</dc:creator>
  <cp:lastModifiedBy>ARPITA ROY</cp:lastModifiedBy>
  <cp:revision>149</cp:revision>
  <dcterms:modified xsi:type="dcterms:W3CDTF">2022-09-26T08:09:19Z</dcterms:modified>
</cp:coreProperties>
</file>